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63895" autoAdjust="0"/>
  </p:normalViewPr>
  <p:slideViewPr>
    <p:cSldViewPr snapToGrid="0">
      <p:cViewPr varScale="1">
        <p:scale>
          <a:sx n="72" d="100"/>
          <a:sy n="72" d="100"/>
        </p:scale>
        <p:origin x="195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Hello everyone.</a:t>
            </a:r>
          </a:p>
          <a:p>
            <a:r>
              <a:rPr kumimoji="1" lang="en-US" altLang="ja-JP" dirty="0"/>
              <a:t>My name is </a:t>
            </a:r>
            <a:r>
              <a:rPr kumimoji="1" lang="en-US" altLang="ja-JP" dirty="0" err="1"/>
              <a:t>Atsuhiro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Fujii</a:t>
            </a:r>
            <a:r>
              <a:rPr kumimoji="1" lang="en-US" altLang="ja-JP" dirty="0"/>
              <a:t> from </a:t>
            </a:r>
            <a:r>
              <a:rPr kumimoji="1" lang="en-US" altLang="ja-JP" dirty="0" err="1"/>
              <a:t>Ritsumeikan</a:t>
            </a:r>
            <a:r>
              <a:rPr kumimoji="1" lang="en-US" altLang="ja-JP" dirty="0"/>
              <a:t> University in Japan.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Now, I will talk about our Bento Packaging Activity Recognition method.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(00:15)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70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I will explain about the given dataset.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We were given train dataset and test dataset.</a:t>
            </a:r>
            <a:endParaRPr lang="en-US" altLang="ja-JP" sz="1200" b="0" i="0" u="none" strike="noStrike" baseline="0" dirty="0">
              <a:latin typeface="TeXGyreTermes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Four subjects had attached one motion capture system with 29 markers.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The markers may be labeled incorrectly in some cases due to the complex setting.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(00:35)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116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 five activities to be identified are Normal, Forgot to put ingredients, Failed to put ingredients, Turn over bento-box, Fix/rearranging ingredients.</a:t>
            </a:r>
          </a:p>
          <a:p>
            <a:r>
              <a:rPr kumimoji="1" lang="en-US" altLang="ja-JP" dirty="0"/>
              <a:t>Then, these activities are classified into a total of 10 labels because of the orientation of their actions.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The measurement time for each file ranges from 50 to 70 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(00:55)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589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!! Three subjects' data were given as training data, !! and one subject's data was given as test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We need to classify what activities are included in the 48 segments of subject 4. !!</a:t>
            </a:r>
          </a:p>
          <a:p>
            <a:r>
              <a:rPr kumimoji="1" lang="en-US" altLang="ja-JP" dirty="0"/>
              <a:t>Each segment contains one activity.</a:t>
            </a:r>
          </a:p>
          <a:p>
            <a:r>
              <a:rPr kumimoji="1" lang="en-US" altLang="ja-JP" dirty="0"/>
              <a:t>The length of the data is approximately 6000.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(01:15)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313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the proposed method, preprocessing is performed before feeding the data into the classification model.</a:t>
            </a:r>
          </a:p>
          <a:p>
            <a:r>
              <a:rPr kumimoji="1" lang="en-US" altLang="ja-JP" dirty="0"/>
              <a:t>After explaining the overall flow, each process will be explained in detail. !!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First, Reading data process reads the motion capture data from the file for each part. !!</a:t>
            </a:r>
          </a:p>
          <a:p>
            <a:r>
              <a:rPr kumimoji="1" lang="en-US" altLang="ja-JP" dirty="0"/>
              <a:t>Converting process converts motion capture data to velocity data. !!</a:t>
            </a:r>
          </a:p>
          <a:p>
            <a:r>
              <a:rPr kumimoji="1" lang="en-US" altLang="ja-JP" dirty="0"/>
              <a:t>This velocity data contains repetitive behaviors, so it is divided into files for each motion by Partitioning process. !!</a:t>
            </a:r>
          </a:p>
          <a:p>
            <a:r>
              <a:rPr kumimoji="1" lang="en-US" altLang="ja-JP" dirty="0"/>
              <a:t>Finally, feature values are extracted from each velocity data.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(02:00)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410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 will explain the detail of Converting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process convert to velocity data from the raw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First, the process interpolate the missing values in the raw data. 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The interpolation algorithm is represented by this equation. 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If t is 100 and t+4 is 900, increasing by 200, !! then t+1 is 300, !! t+2 is 500, !! and t+3 is 700.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Next, the interpolated data was used to calculate the velocity data.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The method calculates the difference between adjacent values, !! and then divides by 0.01 to calculate the velocity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/>
              <a:t>(03:00)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36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044" y="1933893"/>
            <a:ext cx="4860000" cy="1080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8D3432-C38B-446E-969A-78567292025D}" type="datetime1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ja-JP" altLang="en-US" sz="3600" dirty="0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62BA-D465-4C44-BE2B-F2A8D4F2B289}" type="datetime1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DCD-FB98-44E4-BDAA-3DB16A47270F}" type="datetime1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D2984D-04FA-418A-85DE-0DB3CB16783E}" type="datetime1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EDF-020F-4270-BF0A-980F8136E038}" type="datetime1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237-9B3F-4231-B30C-59668B530BD1}" type="datetime1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A7D-BC1F-4F29-8624-3C079AC63AB5}" type="datetime1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D27-4E70-444C-BEAA-8F4375C442D0}" type="datetime1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A4EF-B642-4876-A0D8-C1A1222FECFF}" type="datetime1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299D-EABC-4EEB-90B0-DD13FA256803}" type="datetime1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F4AB-19AE-4711-AA92-655F76F7355A}" type="datetime1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4200-B792-42A2-9C71-FE89F6DBFDEA}" type="datetime1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F206C54-52F7-4FF2-A9EE-2BAF2000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6983" y="1933893"/>
            <a:ext cx="8067262" cy="1080000"/>
          </a:xfrm>
        </p:spPr>
        <p:txBody>
          <a:bodyPr/>
          <a:lstStyle/>
          <a:p>
            <a:r>
              <a:rPr lang="en-US" altLang="ja-JP" sz="2000" u="sng" dirty="0" err="1"/>
              <a:t>Atsuhiro</a:t>
            </a:r>
            <a:r>
              <a:rPr lang="en-US" altLang="ja-JP" sz="2000" u="sng" dirty="0"/>
              <a:t> FUJII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Kazuki</a:t>
            </a:r>
            <a:r>
              <a:rPr lang="en-US" altLang="ja-JP" sz="2000" dirty="0"/>
              <a:t> YOSHIDA, </a:t>
            </a:r>
            <a:r>
              <a:rPr lang="en-US" altLang="ja-JP" sz="2000" dirty="0" err="1"/>
              <a:t>Kiichi</a:t>
            </a:r>
            <a:r>
              <a:rPr lang="en-US" altLang="ja-JP" sz="2000" dirty="0"/>
              <a:t> SHIRAI, Kazuya MURAO</a:t>
            </a:r>
          </a:p>
          <a:p>
            <a:r>
              <a:rPr lang="en-US" altLang="ja-JP" sz="1800" b="0" dirty="0" err="1"/>
              <a:t>Ritsumeikan</a:t>
            </a:r>
            <a:r>
              <a:rPr lang="en-US" altLang="ja-JP" sz="1800" b="0" dirty="0"/>
              <a:t> University, Japan</a:t>
            </a:r>
            <a:endParaRPr lang="en-US" altLang="ja-JP" b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1DAA82-3F22-461A-8451-12819581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C86E9A3-7836-417E-84A4-AE2085EDD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Bento Packaging Activity Recognition with Convolutional LSTM</a:t>
            </a:r>
            <a:br>
              <a:rPr kumimoji="1" lang="en-US" altLang="ja-JP" dirty="0"/>
            </a:br>
            <a:r>
              <a:rPr kumimoji="1" lang="en-US" altLang="ja-JP" dirty="0"/>
              <a:t>using Autocorrelation Function and Majority Vote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6077FB5-61FB-4D6B-988E-A8C60525D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247" y="2637708"/>
            <a:ext cx="7843513" cy="377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1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07896-8A01-4E47-90F9-C8A64999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Evaluation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70B6FBD-B05A-4CAF-8627-90AA3B9B3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505745"/>
              </p:ext>
            </p:extLst>
          </p:nvPr>
        </p:nvGraphicFramePr>
        <p:xfrm>
          <a:off x="1763337" y="1460503"/>
          <a:ext cx="8665325" cy="477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065">
                  <a:extLst>
                    <a:ext uri="{9D8B030D-6E8A-4147-A177-3AD203B41FA5}">
                      <a16:colId xmlns:a16="http://schemas.microsoft.com/office/drawing/2014/main" val="3451544334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261411378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3729077830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2329757800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2323043840"/>
                    </a:ext>
                  </a:extLst>
                </a:gridCol>
              </a:tblGrid>
              <a:tr h="2451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data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data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Sensor position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34761"/>
                  </a:ext>
                </a:extLst>
              </a:tr>
              <a:tr h="24514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1, 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Shoulder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0.135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0.238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978113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363442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626762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Shoulder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0.118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0.265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590035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0.119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0.261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97383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473451"/>
                  </a:ext>
                </a:extLst>
              </a:tr>
              <a:tr h="24514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1, 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Shoulder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7282922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0.121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719376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0.284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422038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Shoulder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26024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396985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0.134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0.279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591713"/>
                  </a:ext>
                </a:extLst>
              </a:tr>
              <a:tr h="24514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2, 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1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Shoulder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0084298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896831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0.115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896587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Shoulder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0.278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735505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313143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989722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AB0D92-A66F-40F3-B9B9-FCF5C3CF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03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795BB-415C-4895-B66C-805C5AA2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4C5BB0-50AE-44B3-858E-C12E6CF2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8055" cy="4351338"/>
          </a:xfrm>
        </p:spPr>
        <p:txBody>
          <a:bodyPr/>
          <a:lstStyle/>
          <a:p>
            <a:r>
              <a:rPr lang="en-US" altLang="ja-JP" dirty="0"/>
              <a:t>Our</a:t>
            </a:r>
            <a:r>
              <a:rPr kumimoji="1" lang="en-US" altLang="ja-JP" dirty="0"/>
              <a:t> method used the autocorrelation function in a preprocessing.</a:t>
            </a:r>
          </a:p>
          <a:p>
            <a:r>
              <a:rPr kumimoji="1" lang="en-US" altLang="ja-JP" dirty="0"/>
              <a:t>The model consisted of Convolution layer and LSTM.</a:t>
            </a:r>
          </a:p>
          <a:p>
            <a:r>
              <a:rPr kumimoji="1" lang="en-US" altLang="ja-JP" dirty="0"/>
              <a:t>The accuracy was approximately 0.12.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3855A9-8780-41F8-8573-63617204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D2C3DFF1-C8B7-4DFA-B9B4-C10D2B08A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85743"/>
              </p:ext>
            </p:extLst>
          </p:nvPr>
        </p:nvGraphicFramePr>
        <p:xfrm>
          <a:off x="1197960" y="4123108"/>
          <a:ext cx="4230252" cy="12886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33465">
                  <a:extLst>
                    <a:ext uri="{9D8B030D-6E8A-4147-A177-3AD203B41FA5}">
                      <a16:colId xmlns:a16="http://schemas.microsoft.com/office/drawing/2014/main" val="1022860680"/>
                    </a:ext>
                  </a:extLst>
                </a:gridCol>
                <a:gridCol w="1296787">
                  <a:extLst>
                    <a:ext uri="{9D8B030D-6E8A-4147-A177-3AD203B41FA5}">
                      <a16:colId xmlns:a16="http://schemas.microsoft.com/office/drawing/2014/main" val="2530445329"/>
                    </a:ext>
                  </a:extLst>
                </a:gridCol>
              </a:tblGrid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 memory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3,043MB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86729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GPU memory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271MB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46257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time (during 5,000 epoch)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1,112.233 sec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74017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time (at 5,000 epoch)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5.577 sec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649193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8288A1E-7938-431F-89D7-97AF0D1CB755}"/>
              </a:ext>
            </a:extLst>
          </p:cNvPr>
          <p:cNvSpPr/>
          <p:nvPr/>
        </p:nvSpPr>
        <p:spPr>
          <a:xfrm>
            <a:off x="5823522" y="4123108"/>
            <a:ext cx="5170518" cy="128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OS: Windows 10 Pro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CPU: Intel Core i9-10900K 3.70GHz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RAM: DDR4 128GB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GPU: NVIDIA GeForce RTX 3060 GDDR6 12GB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5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CB2B-CEF0-44D4-8D08-2638AC4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(1/3)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1CCFB9-9DFB-4082-90A8-C8A38008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Four subjects had attached one motion capture system with 29 markers.</a:t>
            </a:r>
          </a:p>
          <a:p>
            <a:r>
              <a:rPr kumimoji="1" lang="en-US" altLang="ja-JP" dirty="0"/>
              <a:t>The markers may be labeled incorrectly in some cases due to the complex setting.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DCC488-C019-4A85-A3D5-B341D6BB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8BFB7CA-FF58-40A5-9EDF-36F3D818082B}"/>
              </a:ext>
            </a:extLst>
          </p:cNvPr>
          <p:cNvGrpSpPr/>
          <p:nvPr/>
        </p:nvGrpSpPr>
        <p:grpSpPr>
          <a:xfrm>
            <a:off x="4927433" y="3222732"/>
            <a:ext cx="4830951" cy="3089168"/>
            <a:chOff x="3680524" y="3226294"/>
            <a:chExt cx="4830951" cy="3089168"/>
          </a:xfrm>
        </p:grpSpPr>
        <p:pic>
          <p:nvPicPr>
            <p:cNvPr id="6" name="図 5" descr="ダイアグラム&#10;&#10;中程度の精度で自動的に生成された説明">
              <a:extLst>
                <a:ext uri="{FF2B5EF4-FFF2-40B4-BE49-F238E27FC236}">
                  <a16:creationId xmlns:a16="http://schemas.microsoft.com/office/drawing/2014/main" id="{82990167-3CBB-4573-A945-822C5AC3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24" y="3226294"/>
              <a:ext cx="4830951" cy="2812169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E3A1D70-B8D3-4148-B1DB-03CAD01BF956}"/>
                </a:ext>
              </a:extLst>
            </p:cNvPr>
            <p:cNvSpPr txBox="1"/>
            <p:nvPr/>
          </p:nvSpPr>
          <p:spPr>
            <a:xfrm>
              <a:off x="4366951" y="6038463"/>
              <a:ext cx="3458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>
                  <a:latin typeface="Arial" panose="020B0604020202020204" pitchFamily="34" charset="0"/>
                  <a:cs typeface="Arial" panose="020B0604020202020204" pitchFamily="34" charset="0"/>
                </a:rPr>
                <a:t>https://abc-research.github.io/bento2021/data/</a:t>
              </a:r>
              <a:endPara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94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8560A-202B-4C50-A587-8411173D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(2/3)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EE0984D-F3A8-4F6C-893C-25EC06A80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989666"/>
              </p:ext>
            </p:extLst>
          </p:nvPr>
        </p:nvGraphicFramePr>
        <p:xfrm>
          <a:off x="2042851" y="1690688"/>
          <a:ext cx="8106293" cy="402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298">
                  <a:extLst>
                    <a:ext uri="{9D8B030D-6E8A-4147-A177-3AD203B41FA5}">
                      <a16:colId xmlns:a16="http://schemas.microsoft.com/office/drawing/2014/main" val="1804115964"/>
                    </a:ext>
                  </a:extLst>
                </a:gridCol>
                <a:gridCol w="3408322">
                  <a:extLst>
                    <a:ext uri="{9D8B030D-6E8A-4147-A177-3AD203B41FA5}">
                      <a16:colId xmlns:a16="http://schemas.microsoft.com/office/drawing/2014/main" val="1791664306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1212917404"/>
                    </a:ext>
                  </a:extLst>
                </a:gridCol>
              </a:tblGrid>
              <a:tr h="3658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name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Movement direction pattern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label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58900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809605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58346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Forgot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6673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18414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Failed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69941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49887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 over bento-box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2172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75443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Fix/rearranging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42130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222916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F9830E-EC37-4F17-9222-AFEF87C4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516CD7-FB74-40DB-8950-BBEA8D4D02A9}"/>
              </a:ext>
            </a:extLst>
          </p:cNvPr>
          <p:cNvSpPr txBox="1"/>
          <p:nvPr/>
        </p:nvSpPr>
        <p:spPr>
          <a:xfrm>
            <a:off x="1349431" y="5783914"/>
            <a:ext cx="949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The measurement time for each file ranges from 50 to 70 s.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BC6D2-2B21-46C1-A293-2B007A86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(3/3)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6E17C3-8C4C-41E2-BCE3-A86FBDBF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6DB96F4-C538-422C-BA20-8D0A0552E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500657"/>
              </p:ext>
            </p:extLst>
          </p:nvPr>
        </p:nvGraphicFramePr>
        <p:xfrm>
          <a:off x="2582912" y="2682240"/>
          <a:ext cx="7026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70">
                  <a:extLst>
                    <a:ext uri="{9D8B030D-6E8A-4147-A177-3AD203B41FA5}">
                      <a16:colId xmlns:a16="http://schemas.microsoft.com/office/drawing/2014/main" val="779495497"/>
                    </a:ext>
                  </a:extLst>
                </a:gridCol>
                <a:gridCol w="1710793">
                  <a:extLst>
                    <a:ext uri="{9D8B030D-6E8A-4147-A177-3AD203B41FA5}">
                      <a16:colId xmlns:a16="http://schemas.microsoft.com/office/drawing/2014/main" val="386337475"/>
                    </a:ext>
                  </a:extLst>
                </a:gridCol>
                <a:gridCol w="1734513">
                  <a:extLst>
                    <a:ext uri="{9D8B030D-6E8A-4147-A177-3AD203B41FA5}">
                      <a16:colId xmlns:a16="http://schemas.microsoft.com/office/drawing/2014/main" val="155305358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5768297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41688295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7081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label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segment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4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0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6962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5818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5516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670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8441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6303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6343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28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6337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5514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5459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5947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5024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5481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62663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4A075EE-D116-4ED1-935A-4F0D024231D0}"/>
              </a:ext>
            </a:extLst>
          </p:cNvPr>
          <p:cNvSpPr/>
          <p:nvPr/>
        </p:nvSpPr>
        <p:spPr>
          <a:xfrm>
            <a:off x="2582910" y="3428999"/>
            <a:ext cx="7026177" cy="1116497"/>
          </a:xfrm>
          <a:prstGeom prst="roundRect">
            <a:avLst>
              <a:gd name="adj" fmla="val 7172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B860611-7C92-423F-B3F5-F2CB5BE307AF}"/>
              </a:ext>
            </a:extLst>
          </p:cNvPr>
          <p:cNvSpPr/>
          <p:nvPr/>
        </p:nvSpPr>
        <p:spPr>
          <a:xfrm>
            <a:off x="2582910" y="4545496"/>
            <a:ext cx="7026177" cy="3518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362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24E12-9EF1-4C89-B9F8-FA59707B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(Overall)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95D613-2D42-46FF-80C9-D454A82D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0ED73B10-1DA9-48A8-BEDF-DC90C816C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1388" y="2019993"/>
            <a:ext cx="9469224" cy="4284346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2835CF-09B2-4A7F-846D-EE509D7048AD}"/>
              </a:ext>
            </a:extLst>
          </p:cNvPr>
          <p:cNvSpPr/>
          <p:nvPr/>
        </p:nvSpPr>
        <p:spPr>
          <a:xfrm>
            <a:off x="1845424" y="2019993"/>
            <a:ext cx="1679172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5239DAA-FFAB-48BB-AEEF-26F5FB724360}"/>
              </a:ext>
            </a:extLst>
          </p:cNvPr>
          <p:cNvSpPr/>
          <p:nvPr/>
        </p:nvSpPr>
        <p:spPr>
          <a:xfrm>
            <a:off x="6422968" y="2019993"/>
            <a:ext cx="1377143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5953DA3-3D68-46E6-A359-406B1BAF93E7}"/>
              </a:ext>
            </a:extLst>
          </p:cNvPr>
          <p:cNvSpPr/>
          <p:nvPr/>
        </p:nvSpPr>
        <p:spPr>
          <a:xfrm>
            <a:off x="8237913" y="2019993"/>
            <a:ext cx="2186247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4282896-3373-4F2B-B50A-51F878968100}"/>
              </a:ext>
            </a:extLst>
          </p:cNvPr>
          <p:cNvSpPr/>
          <p:nvPr/>
        </p:nvSpPr>
        <p:spPr>
          <a:xfrm>
            <a:off x="4139738" y="3490023"/>
            <a:ext cx="230351" cy="9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ACAD82-DE32-46F0-9217-06AACB12AACE}"/>
              </a:ext>
            </a:extLst>
          </p:cNvPr>
          <p:cNvSpPr/>
          <p:nvPr/>
        </p:nvSpPr>
        <p:spPr>
          <a:xfrm rot="16200000">
            <a:off x="3486673" y="3748209"/>
            <a:ext cx="1788272" cy="45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Arial" panose="020B0604020202020204" pitchFamily="34" charset="0"/>
              </a:rPr>
              <a:t>…………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5EF05A6-A31B-435B-BB27-054F67244C47}"/>
              </a:ext>
            </a:extLst>
          </p:cNvPr>
          <p:cNvSpPr/>
          <p:nvPr/>
        </p:nvSpPr>
        <p:spPr>
          <a:xfrm>
            <a:off x="3815001" y="3514962"/>
            <a:ext cx="1330037" cy="9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Elbow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Wrist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Shoulder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Elbow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00B2C56-B8EF-45FE-9605-F5C950C10FF8}"/>
              </a:ext>
            </a:extLst>
          </p:cNvPr>
          <p:cNvSpPr/>
          <p:nvPr/>
        </p:nvSpPr>
        <p:spPr>
          <a:xfrm>
            <a:off x="4258881" y="2019993"/>
            <a:ext cx="1377143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22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08CA7-6A5F-4EA4-AECD-86ECD09D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(Converting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FC3EE-DBD8-449E-934C-E45E4C1B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onverting to velocity data from the raw data.</a:t>
            </a:r>
          </a:p>
          <a:p>
            <a:r>
              <a:rPr lang="en-US" altLang="ja-JP" dirty="0"/>
              <a:t>T</a:t>
            </a:r>
            <a:r>
              <a:rPr kumimoji="1" lang="en-US" altLang="ja-JP" dirty="0"/>
              <a:t>he process interpolate the missing values in the raw data.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The interpolated data was used to calculate the velocity data.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B09C09-F32E-4BD2-B1CD-711869BD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5978E11-6ABC-43FC-950A-2FDE2AB4A638}"/>
              </a:ext>
            </a:extLst>
          </p:cNvPr>
          <p:cNvSpPr txBox="1"/>
          <p:nvPr/>
        </p:nvSpPr>
        <p:spPr>
          <a:xfrm>
            <a:off x="7981246" y="3749043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439562-ADAC-4034-B6DE-1B11A08C2047}"/>
              </a:ext>
            </a:extLst>
          </p:cNvPr>
          <p:cNvSpPr txBox="1"/>
          <p:nvPr/>
        </p:nvSpPr>
        <p:spPr>
          <a:xfrm>
            <a:off x="6791662" y="3767442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599EAF4B-AD26-45B5-AD58-6B9DD7D16483}"/>
              </a:ext>
            </a:extLst>
          </p:cNvPr>
          <p:cNvGrpSpPr/>
          <p:nvPr/>
        </p:nvGrpSpPr>
        <p:grpSpPr>
          <a:xfrm>
            <a:off x="5345078" y="2995475"/>
            <a:ext cx="6134792" cy="1153678"/>
            <a:chOff x="5004256" y="2829217"/>
            <a:chExt cx="6134792" cy="1153678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BB159B8C-FDFE-4AA2-A187-8EC36E9E77E3}"/>
                </a:ext>
              </a:extLst>
            </p:cNvPr>
            <p:cNvCxnSpPr/>
            <p:nvPr/>
          </p:nvCxnSpPr>
          <p:spPr>
            <a:xfrm>
              <a:off x="5004256" y="3429000"/>
              <a:ext cx="61347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9DF56975-65A8-4F93-ABB7-F999F4F8F501}"/>
                </a:ext>
              </a:extLst>
            </p:cNvPr>
            <p:cNvGrpSpPr/>
            <p:nvPr/>
          </p:nvGrpSpPr>
          <p:grpSpPr>
            <a:xfrm>
              <a:off x="5261260" y="2829217"/>
              <a:ext cx="764768" cy="1153678"/>
              <a:chOff x="2743200" y="2829217"/>
              <a:chExt cx="764768" cy="1153678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60C75171-2EA8-4DCD-9CB9-9EF48A2DE05E}"/>
                  </a:ext>
                </a:extLst>
              </p:cNvPr>
              <p:cNvCxnSpPr/>
              <p:nvPr/>
            </p:nvCxnSpPr>
            <p:spPr>
              <a:xfrm>
                <a:off x="3125585" y="3258589"/>
                <a:ext cx="0" cy="3241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C0CAD79-42A2-4F83-8DE0-73B5FB1AC3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C0CAD79-42A2-4F83-8DE0-73B5FB1AC3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4D44D82-4FF8-4830-B5C2-03694BAC0853}"/>
                  </a:ext>
                </a:extLst>
              </p:cNvPr>
              <p:cNvSpPr txBox="1"/>
              <p:nvPr/>
            </p:nvSpPr>
            <p:spPr>
              <a:xfrm>
                <a:off x="2743201" y="3582785"/>
                <a:ext cx="764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22ED11BF-F05B-4B15-810E-984090780C41}"/>
                </a:ext>
              </a:extLst>
            </p:cNvPr>
            <p:cNvGrpSpPr/>
            <p:nvPr/>
          </p:nvGrpSpPr>
          <p:grpSpPr>
            <a:xfrm>
              <a:off x="10019590" y="2829217"/>
              <a:ext cx="764768" cy="1153678"/>
              <a:chOff x="2743200" y="2829217"/>
              <a:chExt cx="764768" cy="1153678"/>
            </a:xfrm>
          </p:grpSpPr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4F1EC107-5F0E-4391-BB13-38B4F599DD4A}"/>
                  </a:ext>
                </a:extLst>
              </p:cNvPr>
              <p:cNvCxnSpPr/>
              <p:nvPr/>
            </p:nvCxnSpPr>
            <p:spPr>
              <a:xfrm>
                <a:off x="3125585" y="3258589"/>
                <a:ext cx="0" cy="3241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16608A9E-C52D-4E57-BAFA-80649379DC4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16608A9E-C52D-4E57-BAFA-80649379DC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1E6BADA-3B67-4B47-BA8D-92DA8327F8BD}"/>
                  </a:ext>
                </a:extLst>
              </p:cNvPr>
              <p:cNvSpPr txBox="1"/>
              <p:nvPr/>
            </p:nvSpPr>
            <p:spPr>
              <a:xfrm>
                <a:off x="2743201" y="3582785"/>
                <a:ext cx="764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00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EBF24569-A2CB-4345-B3BD-984A78A37A1E}"/>
                </a:ext>
              </a:extLst>
            </p:cNvPr>
            <p:cNvCxnSpPr/>
            <p:nvPr/>
          </p:nvCxnSpPr>
          <p:spPr>
            <a:xfrm>
              <a:off x="8022808" y="3258589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99D9A4D-14E6-4557-B91A-3D9F07004494}"/>
                    </a:ext>
                  </a:extLst>
                </p:cNvPr>
                <p:cNvSpPr txBox="1"/>
                <p:nvPr/>
              </p:nvSpPr>
              <p:spPr>
                <a:xfrm>
                  <a:off x="7640423" y="2829217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99D9A4D-14E6-4557-B91A-3D9F07004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423" y="2829217"/>
                  <a:ext cx="764767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FBD41417-96FB-47D5-8497-69FAB12135AC}"/>
                </a:ext>
              </a:extLst>
            </p:cNvPr>
            <p:cNvCxnSpPr/>
            <p:nvPr/>
          </p:nvCxnSpPr>
          <p:spPr>
            <a:xfrm>
              <a:off x="6833224" y="3276988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456E9BA-F12F-4E34-A13D-00A12F844EB8}"/>
                    </a:ext>
                  </a:extLst>
                </p:cNvPr>
                <p:cNvSpPr txBox="1"/>
                <p:nvPr/>
              </p:nvSpPr>
              <p:spPr>
                <a:xfrm>
                  <a:off x="6450839" y="2847616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456E9BA-F12F-4E34-A13D-00A12F844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839" y="2847616"/>
                  <a:ext cx="76476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CEF6090F-17D5-408F-86F6-BA921F3EC220}"/>
                </a:ext>
              </a:extLst>
            </p:cNvPr>
            <p:cNvCxnSpPr/>
            <p:nvPr/>
          </p:nvCxnSpPr>
          <p:spPr>
            <a:xfrm>
              <a:off x="9212387" y="3281533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EECCCD2-9AA2-4D8B-97F8-BAC6A37A27A8}"/>
                    </a:ext>
                  </a:extLst>
                </p:cNvPr>
                <p:cNvSpPr txBox="1"/>
                <p:nvPr/>
              </p:nvSpPr>
              <p:spPr>
                <a:xfrm>
                  <a:off x="8830002" y="2852161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EECCCD2-9AA2-4D8B-97F8-BAC6A37A2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002" y="2852161"/>
                  <a:ext cx="764767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1D7077F-C172-4C5C-A442-9F250EC400A5}"/>
              </a:ext>
            </a:extLst>
          </p:cNvPr>
          <p:cNvSpPr txBox="1"/>
          <p:nvPr/>
        </p:nvSpPr>
        <p:spPr>
          <a:xfrm>
            <a:off x="9170825" y="3771987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2ABA0D7-A2C4-4B60-8742-7CD1636CB030}"/>
                  </a:ext>
                </a:extLst>
              </p:cNvPr>
              <p:cNvSpPr txBox="1"/>
              <p:nvPr/>
            </p:nvSpPr>
            <p:spPr>
              <a:xfrm>
                <a:off x="977645" y="3250420"/>
                <a:ext cx="4334502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2ABA0D7-A2C4-4B60-8742-7CD1636C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45" y="3250420"/>
                <a:ext cx="4334502" cy="6896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2113CCF-8DA4-4A02-9334-B0F28D55E61A}"/>
                  </a:ext>
                </a:extLst>
              </p:cNvPr>
              <p:cNvSpPr txBox="1"/>
              <p:nvPr/>
            </p:nvSpPr>
            <p:spPr>
              <a:xfrm>
                <a:off x="2368430" y="5074628"/>
                <a:ext cx="4256117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2113CCF-8DA4-4A02-9334-B0F28D55E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430" y="5074628"/>
                <a:ext cx="4256117" cy="6896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733FA0F-0683-40C6-B340-5145857ECA56}"/>
              </a:ext>
            </a:extLst>
          </p:cNvPr>
          <p:cNvSpPr txBox="1"/>
          <p:nvPr/>
        </p:nvSpPr>
        <p:spPr>
          <a:xfrm>
            <a:off x="6192987" y="5445629"/>
            <a:ext cx="374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The dataset frequency was 100 Hz.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D308EA2-FD95-4545-A388-9C4A4BD189B1}"/>
              </a:ext>
            </a:extLst>
          </p:cNvPr>
          <p:cNvCxnSpPr>
            <a:stCxn id="48" idx="1"/>
          </p:cNvCxnSpPr>
          <p:nvPr/>
        </p:nvCxnSpPr>
        <p:spPr>
          <a:xfrm flipH="1">
            <a:off x="5444841" y="5630295"/>
            <a:ext cx="74814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BB28890-571A-4707-8500-E97C44D7A3A2}"/>
              </a:ext>
            </a:extLst>
          </p:cNvPr>
          <p:cNvSpPr/>
          <p:nvPr/>
        </p:nvSpPr>
        <p:spPr>
          <a:xfrm>
            <a:off x="1056029" y="3276924"/>
            <a:ext cx="4162979" cy="6896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60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  <p:bldP spid="43" grpId="0"/>
      <p:bldP spid="48" grpId="0"/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145C6-C0DA-409B-A7E1-C9F84380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(Partitioning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8CEA2E-7034-47DA-8CD3-5EB08A264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process of divide the given data of approximately 60 s into data for one operation.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0D577F-C0DE-4D8E-8E41-8F809833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EFB327B-44B4-4F84-B498-0A70F1F2E172}"/>
              </a:ext>
            </a:extLst>
          </p:cNvPr>
          <p:cNvCxnSpPr>
            <a:cxnSpLocks/>
          </p:cNvCxnSpPr>
          <p:nvPr/>
        </p:nvCxnSpPr>
        <p:spPr>
          <a:xfrm>
            <a:off x="2967645" y="4432794"/>
            <a:ext cx="2327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FD768AC9-EC64-48B2-AA06-44DC23254DD4}"/>
              </a:ext>
            </a:extLst>
          </p:cNvPr>
          <p:cNvSpPr/>
          <p:nvPr/>
        </p:nvSpPr>
        <p:spPr>
          <a:xfrm>
            <a:off x="3269716" y="4123141"/>
            <a:ext cx="1712422" cy="6193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8BFFC0C-4D01-42B8-A673-B2BBEEA211F0}"/>
              </a:ext>
            </a:extLst>
          </p:cNvPr>
          <p:cNvCxnSpPr>
            <a:cxnSpLocks/>
          </p:cNvCxnSpPr>
          <p:nvPr/>
        </p:nvCxnSpPr>
        <p:spPr>
          <a:xfrm>
            <a:off x="6479426" y="4430660"/>
            <a:ext cx="2327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25FF514-A537-4ADB-BCDE-D153A02BC874}"/>
              </a:ext>
            </a:extLst>
          </p:cNvPr>
          <p:cNvSpPr/>
          <p:nvPr/>
        </p:nvSpPr>
        <p:spPr>
          <a:xfrm>
            <a:off x="6781497" y="4121007"/>
            <a:ext cx="1712422" cy="6193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utocorrelation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2B7C00B3-6FEE-4E4E-B4C4-E0AD931384CE}"/>
              </a:ext>
            </a:extLst>
          </p:cNvPr>
          <p:cNvGrpSpPr/>
          <p:nvPr/>
        </p:nvGrpSpPr>
        <p:grpSpPr>
          <a:xfrm>
            <a:off x="1387326" y="2819058"/>
            <a:ext cx="2021434" cy="3379723"/>
            <a:chOff x="1387326" y="2819058"/>
            <a:chExt cx="2021434" cy="3379723"/>
          </a:xfrm>
        </p:grpSpPr>
        <p:pic>
          <p:nvPicPr>
            <p:cNvPr id="18" name="グラフィックス 17">
              <a:extLst>
                <a:ext uri="{FF2B5EF4-FFF2-40B4-BE49-F238E27FC236}">
                  <a16:creationId xmlns:a16="http://schemas.microsoft.com/office/drawing/2014/main" id="{2D923DFB-D21F-42E9-80D5-8472E82E5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207210" y="4039802"/>
              <a:ext cx="2381667" cy="785985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95BEB57-D0DD-4171-8A65-905B90779D5C}"/>
                </a:ext>
              </a:extLst>
            </p:cNvPr>
            <p:cNvSpPr txBox="1"/>
            <p:nvPr/>
          </p:nvSpPr>
          <p:spPr>
            <a:xfrm>
              <a:off x="1387326" y="5552450"/>
              <a:ext cx="2021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ime-series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velocity data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9051B928-2D60-4F0C-B582-1D15E0226BE4}"/>
                </a:ext>
              </a:extLst>
            </p:cNvPr>
            <p:cNvSpPr txBox="1"/>
            <p:nvPr/>
          </p:nvSpPr>
          <p:spPr>
            <a:xfrm>
              <a:off x="1631654" y="2819058"/>
              <a:ext cx="153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AECECC91-F8BF-4B3E-BEB7-456D8C62B0C6}"/>
              </a:ext>
            </a:extLst>
          </p:cNvPr>
          <p:cNvGrpSpPr/>
          <p:nvPr/>
        </p:nvGrpSpPr>
        <p:grpSpPr>
          <a:xfrm>
            <a:off x="4904726" y="2815078"/>
            <a:ext cx="2021434" cy="3106704"/>
            <a:chOff x="4904726" y="2815078"/>
            <a:chExt cx="2021434" cy="3106704"/>
          </a:xfrm>
        </p:grpSpPr>
        <p:pic>
          <p:nvPicPr>
            <p:cNvPr id="22" name="グラフィックス 21">
              <a:extLst>
                <a:ext uri="{FF2B5EF4-FFF2-40B4-BE49-F238E27FC236}">
                  <a16:creationId xmlns:a16="http://schemas.microsoft.com/office/drawing/2014/main" id="{C909EE0B-0C5E-4B12-A6E0-87178560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4724609" y="4039800"/>
              <a:ext cx="2381669" cy="785987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8AEC69C8-DE65-4087-B2AE-0B821A84B052}"/>
                </a:ext>
              </a:extLst>
            </p:cNvPr>
            <p:cNvSpPr txBox="1"/>
            <p:nvPr/>
          </p:nvSpPr>
          <p:spPr>
            <a:xfrm>
              <a:off x="4904726" y="5552450"/>
              <a:ext cx="202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Synthetic wave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314718C-1434-405F-A473-10790418D646}"/>
                </a:ext>
              </a:extLst>
            </p:cNvPr>
            <p:cNvSpPr txBox="1"/>
            <p:nvPr/>
          </p:nvSpPr>
          <p:spPr>
            <a:xfrm>
              <a:off x="5149054" y="2815078"/>
              <a:ext cx="153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72FECB1-D8D4-416D-A2E1-728808BDD0BC}"/>
              </a:ext>
            </a:extLst>
          </p:cNvPr>
          <p:cNvGrpSpPr/>
          <p:nvPr/>
        </p:nvGrpSpPr>
        <p:grpSpPr>
          <a:xfrm>
            <a:off x="8616370" y="2817245"/>
            <a:ext cx="2021434" cy="3381536"/>
            <a:chOff x="8616370" y="2817245"/>
            <a:chExt cx="2021434" cy="3381536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82A86BA-0672-4BA0-9060-C5CE27AF3CCF}"/>
                </a:ext>
              </a:extLst>
            </p:cNvPr>
            <p:cNvGrpSpPr/>
            <p:nvPr/>
          </p:nvGrpSpPr>
          <p:grpSpPr>
            <a:xfrm>
              <a:off x="9039851" y="3708947"/>
              <a:ext cx="1106161" cy="1443421"/>
              <a:chOff x="4889172" y="3071307"/>
              <a:chExt cx="1106161" cy="1443421"/>
            </a:xfrm>
          </p:grpSpPr>
          <p:pic>
            <p:nvPicPr>
              <p:cNvPr id="8" name="グラフィックス 7">
                <a:extLst>
                  <a:ext uri="{FF2B5EF4-FFF2-40B4-BE49-F238E27FC236}">
                    <a16:creationId xmlns:a16="http://schemas.microsoft.com/office/drawing/2014/main" id="{D9F20248-2881-448F-ACD5-374A3F5E9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5269551" y="3280456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9" name="グラフィックス 8">
                <a:extLst>
                  <a:ext uri="{FF2B5EF4-FFF2-40B4-BE49-F238E27FC236}">
                    <a16:creationId xmlns:a16="http://schemas.microsoft.com/office/drawing/2014/main" id="{8DFABDC1-0224-4CA8-922E-115F09B84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5136622" y="3391262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1" name="グラフィックス 10">
                <a:extLst>
                  <a:ext uri="{FF2B5EF4-FFF2-40B4-BE49-F238E27FC236}">
                    <a16:creationId xmlns:a16="http://schemas.microsoft.com/office/drawing/2014/main" id="{B370F74D-E703-449F-8C97-5011F01FF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987530" y="3526199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2" name="グラフィックス 11">
                <a:extLst>
                  <a:ext uri="{FF2B5EF4-FFF2-40B4-BE49-F238E27FC236}">
                    <a16:creationId xmlns:a16="http://schemas.microsoft.com/office/drawing/2014/main" id="{256EB457-7493-40EF-AABB-538917554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828428" y="3657572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3" name="グラフィックス 12">
                <a:extLst>
                  <a:ext uri="{FF2B5EF4-FFF2-40B4-BE49-F238E27FC236}">
                    <a16:creationId xmlns:a16="http://schemas.microsoft.com/office/drawing/2014/main" id="{291C0B24-A91A-4096-8350-28B7DAC44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680023" y="3788945"/>
                <a:ext cx="934932" cy="516633"/>
              </a:xfrm>
              <a:prstGeom prst="rect">
                <a:avLst/>
              </a:prstGeom>
            </p:spPr>
          </p:pic>
        </p:grp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7E5D3C63-81BD-44A4-BF9D-9D703B8DF1A7}"/>
                </a:ext>
              </a:extLst>
            </p:cNvPr>
            <p:cNvSpPr txBox="1"/>
            <p:nvPr/>
          </p:nvSpPr>
          <p:spPr>
            <a:xfrm>
              <a:off x="8616370" y="5275451"/>
              <a:ext cx="20214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ne operation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time-series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velocity data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D895A4C-A20B-42A3-A1C7-FFBAE652ECE5}"/>
                    </a:ext>
                  </a:extLst>
                </p:cNvPr>
                <p:cNvSpPr txBox="1"/>
                <p:nvPr/>
              </p:nvSpPr>
              <p:spPr>
                <a:xfrm>
                  <a:off x="8839286" y="2817245"/>
                  <a:ext cx="1532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a14:m>
                  <a:r>
                    <a:rPr kumimoji="1" lang="ja-JP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files</a:t>
                  </a:r>
                  <a:endPara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D895A4C-A20B-42A3-A1C7-FFBAE652E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286" y="2817245"/>
                  <a:ext cx="153277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163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BF8D7-C99B-492D-B8BD-E23E1AD9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(Feature extraction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4519EE-2136-42A3-A6D5-02DD87092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048"/>
          </a:xfrm>
        </p:spPr>
        <p:txBody>
          <a:bodyPr/>
          <a:lstStyle/>
          <a:p>
            <a:r>
              <a:rPr kumimoji="1" lang="en-US" altLang="ja-JP" dirty="0"/>
              <a:t>This process extract the feature data.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2CFDD5-A982-463A-BFBC-0AA73D9D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D6CDDC-A819-49CC-B384-6BABDE06B071}"/>
              </a:ext>
            </a:extLst>
          </p:cNvPr>
          <p:cNvSpPr/>
          <p:nvPr/>
        </p:nvSpPr>
        <p:spPr>
          <a:xfrm>
            <a:off x="1194063" y="2938314"/>
            <a:ext cx="44639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02EBCE3-62F4-4AE9-8F54-4183F81BBD91}"/>
                  </a:ext>
                </a:extLst>
              </p:cNvPr>
              <p:cNvSpPr txBox="1"/>
              <p:nvPr/>
            </p:nvSpPr>
            <p:spPr>
              <a:xfrm>
                <a:off x="1194063" y="2938313"/>
                <a:ext cx="44639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02EBCE3-62F4-4AE9-8F54-4183F81BB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063" y="2938313"/>
                <a:ext cx="446393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弧 7">
            <a:extLst>
              <a:ext uri="{FF2B5EF4-FFF2-40B4-BE49-F238E27FC236}">
                <a16:creationId xmlns:a16="http://schemas.microsoft.com/office/drawing/2014/main" id="{768855EB-333C-4EC2-9D2D-9694CA2D0DC3}"/>
              </a:ext>
            </a:extLst>
          </p:cNvPr>
          <p:cNvSpPr/>
          <p:nvPr/>
        </p:nvSpPr>
        <p:spPr>
          <a:xfrm>
            <a:off x="3683058" y="2672159"/>
            <a:ext cx="1980000" cy="606972"/>
          </a:xfrm>
          <a:prstGeom prst="arc">
            <a:avLst>
              <a:gd name="adj1" fmla="val 1608687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DB3D52A0-B3FA-4813-8089-A05053A82C04}"/>
              </a:ext>
            </a:extLst>
          </p:cNvPr>
          <p:cNvSpPr/>
          <p:nvPr/>
        </p:nvSpPr>
        <p:spPr>
          <a:xfrm flipH="1">
            <a:off x="1194062" y="2634826"/>
            <a:ext cx="1980000" cy="606972"/>
          </a:xfrm>
          <a:prstGeom prst="arc">
            <a:avLst>
              <a:gd name="adj1" fmla="val 1608687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F8CF70-E1B5-491C-9C25-5DEFD1710246}"/>
              </a:ext>
            </a:extLst>
          </p:cNvPr>
          <p:cNvSpPr txBox="1"/>
          <p:nvPr/>
        </p:nvSpPr>
        <p:spPr>
          <a:xfrm>
            <a:off x="2232813" y="2336888"/>
            <a:ext cx="2391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One operation</a:t>
            </a:r>
          </a:p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time-series velocity data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B7CB52E-3483-4EFF-BC89-6F7007FB07FA}"/>
              </a:ext>
            </a:extLst>
          </p:cNvPr>
          <p:cNvCxnSpPr>
            <a:cxnSpLocks/>
          </p:cNvCxnSpPr>
          <p:nvPr/>
        </p:nvCxnSpPr>
        <p:spPr>
          <a:xfrm>
            <a:off x="1194063" y="35054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ECDA748-945A-4043-ABF2-A63546B67161}"/>
              </a:ext>
            </a:extLst>
          </p:cNvPr>
          <p:cNvCxnSpPr>
            <a:cxnSpLocks/>
          </p:cNvCxnSpPr>
          <p:nvPr/>
        </p:nvCxnSpPr>
        <p:spPr>
          <a:xfrm>
            <a:off x="1770412" y="35054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6193B5-C983-4C96-A829-F6A941DAB704}"/>
              </a:ext>
            </a:extLst>
          </p:cNvPr>
          <p:cNvCxnSpPr/>
          <p:nvPr/>
        </p:nvCxnSpPr>
        <p:spPr>
          <a:xfrm>
            <a:off x="1194062" y="36242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D39854A-D1B5-44F0-975E-C84E52FC0402}"/>
              </a:ext>
            </a:extLst>
          </p:cNvPr>
          <p:cNvCxnSpPr>
            <a:cxnSpLocks/>
          </p:cNvCxnSpPr>
          <p:nvPr/>
        </p:nvCxnSpPr>
        <p:spPr>
          <a:xfrm>
            <a:off x="1346463" y="36578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51A93F0-D326-46F5-A0FE-2A7FDFF72F9B}"/>
              </a:ext>
            </a:extLst>
          </p:cNvPr>
          <p:cNvCxnSpPr>
            <a:cxnSpLocks/>
          </p:cNvCxnSpPr>
          <p:nvPr/>
        </p:nvCxnSpPr>
        <p:spPr>
          <a:xfrm>
            <a:off x="1922812" y="36578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ACCA287-0E4F-496C-8472-9534A8E055D9}"/>
              </a:ext>
            </a:extLst>
          </p:cNvPr>
          <p:cNvCxnSpPr/>
          <p:nvPr/>
        </p:nvCxnSpPr>
        <p:spPr>
          <a:xfrm>
            <a:off x="1346462" y="37766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DAC1B12-20BE-4063-8283-711B0584D2A6}"/>
              </a:ext>
            </a:extLst>
          </p:cNvPr>
          <p:cNvCxnSpPr>
            <a:cxnSpLocks/>
          </p:cNvCxnSpPr>
          <p:nvPr/>
        </p:nvCxnSpPr>
        <p:spPr>
          <a:xfrm>
            <a:off x="1498863" y="38102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AE5F0CB-2834-4D06-A590-62FE5BBEE649}"/>
              </a:ext>
            </a:extLst>
          </p:cNvPr>
          <p:cNvCxnSpPr>
            <a:cxnSpLocks/>
          </p:cNvCxnSpPr>
          <p:nvPr/>
        </p:nvCxnSpPr>
        <p:spPr>
          <a:xfrm>
            <a:off x="2075212" y="38102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E3684A4-C719-4046-BB00-04A362F78511}"/>
              </a:ext>
            </a:extLst>
          </p:cNvPr>
          <p:cNvCxnSpPr/>
          <p:nvPr/>
        </p:nvCxnSpPr>
        <p:spPr>
          <a:xfrm>
            <a:off x="1498862" y="39290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14CC796-8560-4AD9-A063-24044ED42D9B}"/>
              </a:ext>
            </a:extLst>
          </p:cNvPr>
          <p:cNvCxnSpPr>
            <a:cxnSpLocks/>
          </p:cNvCxnSpPr>
          <p:nvPr/>
        </p:nvCxnSpPr>
        <p:spPr>
          <a:xfrm>
            <a:off x="4889417" y="39626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21DF189-A4CE-4BE8-906E-D05023460467}"/>
              </a:ext>
            </a:extLst>
          </p:cNvPr>
          <p:cNvCxnSpPr>
            <a:cxnSpLocks/>
          </p:cNvCxnSpPr>
          <p:nvPr/>
        </p:nvCxnSpPr>
        <p:spPr>
          <a:xfrm>
            <a:off x="5465766" y="39626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75B4F92-9AC4-4B6E-9A8C-32092C7F59E3}"/>
              </a:ext>
            </a:extLst>
          </p:cNvPr>
          <p:cNvCxnSpPr/>
          <p:nvPr/>
        </p:nvCxnSpPr>
        <p:spPr>
          <a:xfrm>
            <a:off x="4889416" y="40814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3292C08-24A1-4589-9588-E5209FA67DCD}"/>
              </a:ext>
            </a:extLst>
          </p:cNvPr>
          <p:cNvCxnSpPr>
            <a:cxnSpLocks/>
          </p:cNvCxnSpPr>
          <p:nvPr/>
        </p:nvCxnSpPr>
        <p:spPr>
          <a:xfrm>
            <a:off x="5041817" y="41150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0929B5E-9CEE-429D-83CC-A0BDC4F41E77}"/>
              </a:ext>
            </a:extLst>
          </p:cNvPr>
          <p:cNvCxnSpPr>
            <a:cxnSpLocks/>
          </p:cNvCxnSpPr>
          <p:nvPr/>
        </p:nvCxnSpPr>
        <p:spPr>
          <a:xfrm>
            <a:off x="5618166" y="41150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FCDFF17-F1C0-42D9-87E8-C855F5233FE2}"/>
              </a:ext>
            </a:extLst>
          </p:cNvPr>
          <p:cNvCxnSpPr/>
          <p:nvPr/>
        </p:nvCxnSpPr>
        <p:spPr>
          <a:xfrm>
            <a:off x="5041816" y="42338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ECEC352-A32F-4D09-AFA6-C3BF9D93D53F}"/>
              </a:ext>
            </a:extLst>
          </p:cNvPr>
          <p:cNvSpPr txBox="1"/>
          <p:nvPr/>
        </p:nvSpPr>
        <p:spPr>
          <a:xfrm>
            <a:off x="2583717" y="3794689"/>
            <a:ext cx="17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・・・・・・</a:t>
            </a:r>
          </a:p>
        </p:txBody>
      </p:sp>
      <p:sp>
        <p:nvSpPr>
          <p:cNvPr id="27" name="円弧 26">
            <a:extLst>
              <a:ext uri="{FF2B5EF4-FFF2-40B4-BE49-F238E27FC236}">
                <a16:creationId xmlns:a16="http://schemas.microsoft.com/office/drawing/2014/main" id="{3A846620-C83D-4528-9952-AED6E0B88FC1}"/>
              </a:ext>
            </a:extLst>
          </p:cNvPr>
          <p:cNvSpPr/>
          <p:nvPr/>
        </p:nvSpPr>
        <p:spPr>
          <a:xfrm rot="16200000" flipH="1">
            <a:off x="1558438" y="3802958"/>
            <a:ext cx="288173" cy="410444"/>
          </a:xfrm>
          <a:prstGeom prst="arc">
            <a:avLst>
              <a:gd name="adj1" fmla="val 16200000"/>
              <a:gd name="adj2" fmla="val 186384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39567AB-9364-4688-B42D-052B2EEE400A}"/>
              </a:ext>
            </a:extLst>
          </p:cNvPr>
          <p:cNvSpPr txBox="1"/>
          <p:nvPr/>
        </p:nvSpPr>
        <p:spPr>
          <a:xfrm>
            <a:off x="1376245" y="4050722"/>
            <a:ext cx="867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400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円弧 28">
            <a:extLst>
              <a:ext uri="{FF2B5EF4-FFF2-40B4-BE49-F238E27FC236}">
                <a16:creationId xmlns:a16="http://schemas.microsoft.com/office/drawing/2014/main" id="{6784B70D-6931-48C7-807D-24688721DA57}"/>
              </a:ext>
            </a:extLst>
          </p:cNvPr>
          <p:cNvSpPr/>
          <p:nvPr/>
        </p:nvSpPr>
        <p:spPr>
          <a:xfrm rot="5400000">
            <a:off x="1729024" y="3803938"/>
            <a:ext cx="288173" cy="410444"/>
          </a:xfrm>
          <a:prstGeom prst="arc">
            <a:avLst>
              <a:gd name="adj1" fmla="val 16200000"/>
              <a:gd name="adj2" fmla="val 186384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E8B100C-9D92-429B-8945-7793C8E4D26C}"/>
              </a:ext>
            </a:extLst>
          </p:cNvPr>
          <p:cNvCxnSpPr>
            <a:cxnSpLocks/>
          </p:cNvCxnSpPr>
          <p:nvPr/>
        </p:nvCxnSpPr>
        <p:spPr>
          <a:xfrm flipH="1">
            <a:off x="1194060" y="3721412"/>
            <a:ext cx="2" cy="1665000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3DBC43A-3DD7-4801-A132-BF270FBDFB52}"/>
              </a:ext>
            </a:extLst>
          </p:cNvPr>
          <p:cNvCxnSpPr>
            <a:cxnSpLocks/>
          </p:cNvCxnSpPr>
          <p:nvPr/>
        </p:nvCxnSpPr>
        <p:spPr>
          <a:xfrm>
            <a:off x="1346462" y="3810212"/>
            <a:ext cx="0" cy="952635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弧 31">
            <a:extLst>
              <a:ext uri="{FF2B5EF4-FFF2-40B4-BE49-F238E27FC236}">
                <a16:creationId xmlns:a16="http://schemas.microsoft.com/office/drawing/2014/main" id="{98BF7C55-7B92-4685-A041-298D51772B41}"/>
              </a:ext>
            </a:extLst>
          </p:cNvPr>
          <p:cNvSpPr/>
          <p:nvPr/>
        </p:nvSpPr>
        <p:spPr>
          <a:xfrm rot="5400000">
            <a:off x="1162259" y="4655560"/>
            <a:ext cx="215999" cy="152396"/>
          </a:xfrm>
          <a:prstGeom prst="arc">
            <a:avLst>
              <a:gd name="adj1" fmla="val 16200000"/>
              <a:gd name="adj2" fmla="val 59137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F7BAD-CBDC-4F4E-AFF4-65F1C25C1169}"/>
              </a:ext>
            </a:extLst>
          </p:cNvPr>
          <p:cNvSpPr txBox="1"/>
          <p:nvPr/>
        </p:nvSpPr>
        <p:spPr>
          <a:xfrm>
            <a:off x="1240481" y="5190367"/>
            <a:ext cx="746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50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76FC132-78D8-4B74-ABAE-1246927508B6}"/>
              </a:ext>
            </a:extLst>
          </p:cNvPr>
          <p:cNvCxnSpPr>
            <a:cxnSpLocks/>
          </p:cNvCxnSpPr>
          <p:nvPr/>
        </p:nvCxnSpPr>
        <p:spPr>
          <a:xfrm>
            <a:off x="5618166" y="4331012"/>
            <a:ext cx="0" cy="1055400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円弧 34">
            <a:extLst>
              <a:ext uri="{FF2B5EF4-FFF2-40B4-BE49-F238E27FC236}">
                <a16:creationId xmlns:a16="http://schemas.microsoft.com/office/drawing/2014/main" id="{4643A55B-21B0-4C2E-9306-D55400CFECD7}"/>
              </a:ext>
            </a:extLst>
          </p:cNvPr>
          <p:cNvSpPr/>
          <p:nvPr/>
        </p:nvSpPr>
        <p:spPr>
          <a:xfrm rot="10800000">
            <a:off x="1194055" y="4593753"/>
            <a:ext cx="1729250" cy="148519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4E27FC30-01E8-4F84-8E30-8EF1337B00C7}"/>
              </a:ext>
            </a:extLst>
          </p:cNvPr>
          <p:cNvSpPr/>
          <p:nvPr/>
        </p:nvSpPr>
        <p:spPr>
          <a:xfrm rot="10800000" flipH="1">
            <a:off x="3888910" y="4593752"/>
            <a:ext cx="1729250" cy="148519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0FBA4FE-EC40-4532-B2CE-85C5D7A1FC77}"/>
                  </a:ext>
                </a:extLst>
              </p:cNvPr>
              <p:cNvSpPr txBox="1"/>
              <p:nvPr/>
            </p:nvSpPr>
            <p:spPr>
              <a:xfrm>
                <a:off x="2583717" y="5848113"/>
                <a:ext cx="1729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0FBA4FE-EC40-4532-B2CE-85C5D7A1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17" y="5848113"/>
                <a:ext cx="17292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矢印: 右 40">
            <a:extLst>
              <a:ext uri="{FF2B5EF4-FFF2-40B4-BE49-F238E27FC236}">
                <a16:creationId xmlns:a16="http://schemas.microsoft.com/office/drawing/2014/main" id="{5473D643-188F-4B5A-82AA-83BA933BC1FB}"/>
              </a:ext>
            </a:extLst>
          </p:cNvPr>
          <p:cNvSpPr/>
          <p:nvPr/>
        </p:nvSpPr>
        <p:spPr>
          <a:xfrm>
            <a:off x="5858323" y="5106394"/>
            <a:ext cx="629171" cy="397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5FEA27-FD50-445A-98B4-7F392FC49C5F}"/>
                  </a:ext>
                </a:extLst>
              </p:cNvPr>
              <p:cNvSpPr/>
              <p:nvPr/>
            </p:nvSpPr>
            <p:spPr>
              <a:xfrm>
                <a:off x="6727666" y="2933576"/>
                <a:ext cx="3701990" cy="948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  <a:endParaRPr kumimoji="1" lang="ja-JP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5FEA27-FD50-445A-98B4-7F392FC49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666" y="2933576"/>
                <a:ext cx="3701990" cy="948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419A28A-5CF3-4F3F-8948-06384A4B2FAE}"/>
                  </a:ext>
                </a:extLst>
              </p:cNvPr>
              <p:cNvSpPr/>
              <p:nvPr/>
            </p:nvSpPr>
            <p:spPr>
              <a:xfrm>
                <a:off x="6727666" y="3882256"/>
                <a:ext cx="3701990" cy="948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  <a:endParaRPr kumimoji="1" lang="ja-JP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419A28A-5CF3-4F3F-8948-06384A4B2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666" y="3882256"/>
                <a:ext cx="3701990" cy="948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40849F7F-DAB9-44A0-A030-51442F355AAF}"/>
              </a:ext>
            </a:extLst>
          </p:cNvPr>
          <p:cNvGrpSpPr/>
          <p:nvPr/>
        </p:nvGrpSpPr>
        <p:grpSpPr>
          <a:xfrm>
            <a:off x="6727649" y="4830936"/>
            <a:ext cx="3702006" cy="1478841"/>
            <a:chOff x="6727649" y="4830936"/>
            <a:chExt cx="3702006" cy="1478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226ECFFF-5856-4E4D-8459-BD9C3970027C}"/>
                    </a:ext>
                  </a:extLst>
                </p:cNvPr>
                <p:cNvSpPr/>
                <p:nvPr/>
              </p:nvSpPr>
              <p:spPr>
                <a:xfrm>
                  <a:off x="6727665" y="4830936"/>
                  <a:ext cx="3701990" cy="9486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kumimoji="1" lang="ja-JP" altLang="en-US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</a:t>
                  </a:r>
                  <a:endPara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226ECFFF-5856-4E4D-8459-BD9C397002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665" y="4830936"/>
                  <a:ext cx="3701990" cy="9486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105D9F6E-43C6-4E57-8995-698836F8B288}"/>
                </a:ext>
              </a:extLst>
            </p:cNvPr>
            <p:cNvSpPr/>
            <p:nvPr/>
          </p:nvSpPr>
          <p:spPr>
            <a:xfrm flipH="1" flipV="1">
              <a:off x="6727649" y="5471974"/>
              <a:ext cx="1845903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683EDD0F-6B00-4F66-8E97-CECD7F77D8B6}"/>
                </a:ext>
              </a:extLst>
            </p:cNvPr>
            <p:cNvSpPr/>
            <p:nvPr/>
          </p:nvSpPr>
          <p:spPr>
            <a:xfrm flipV="1">
              <a:off x="8583752" y="5471974"/>
              <a:ext cx="1845903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A25FE366-FD6C-4F65-9DA0-B264304938E6}"/>
                    </a:ext>
                  </a:extLst>
                </p:cNvPr>
                <p:cNvSpPr txBox="1"/>
                <p:nvPr/>
              </p:nvSpPr>
              <p:spPr>
                <a:xfrm>
                  <a:off x="8055245" y="5848112"/>
                  <a:ext cx="1057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A25FE366-FD6C-4F65-9DA0-B2643049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245" y="5848112"/>
                  <a:ext cx="1057013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6195EE7-918F-4BC4-A362-E0D446544F0A}"/>
              </a:ext>
            </a:extLst>
          </p:cNvPr>
          <p:cNvGrpSpPr/>
          <p:nvPr/>
        </p:nvGrpSpPr>
        <p:grpSpPr>
          <a:xfrm>
            <a:off x="10116797" y="2927520"/>
            <a:ext cx="850370" cy="2847940"/>
            <a:chOff x="10116797" y="2927520"/>
            <a:chExt cx="850370" cy="2847940"/>
          </a:xfrm>
        </p:grpSpPr>
        <p:sp>
          <p:nvSpPr>
            <p:cNvPr id="45" name="円弧 44">
              <a:extLst>
                <a:ext uri="{FF2B5EF4-FFF2-40B4-BE49-F238E27FC236}">
                  <a16:creationId xmlns:a16="http://schemas.microsoft.com/office/drawing/2014/main" id="{2C0A1BA7-40C1-4758-850A-37A0C9C479FD}"/>
                </a:ext>
              </a:extLst>
            </p:cNvPr>
            <p:cNvSpPr/>
            <p:nvPr/>
          </p:nvSpPr>
          <p:spPr>
            <a:xfrm rot="16200000" flipV="1">
              <a:off x="10131337" y="2912980"/>
              <a:ext cx="577892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F929FA7F-3D22-4C50-8DD5-6CA424C023B6}"/>
                </a:ext>
              </a:extLst>
            </p:cNvPr>
            <p:cNvSpPr txBox="1"/>
            <p:nvPr/>
          </p:nvSpPr>
          <p:spPr>
            <a:xfrm rot="5400000">
              <a:off x="9710099" y="4156541"/>
              <a:ext cx="2114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rPr>
                <a:t>21 dimensions</a:t>
              </a:r>
              <a:endParaRPr kumimoji="1" lang="ja-JP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47" name="円弧 46">
              <a:extLst>
                <a:ext uri="{FF2B5EF4-FFF2-40B4-BE49-F238E27FC236}">
                  <a16:creationId xmlns:a16="http://schemas.microsoft.com/office/drawing/2014/main" id="{9977BEF3-1CC5-4C2E-90E8-3370DBBB4E49}"/>
                </a:ext>
              </a:extLst>
            </p:cNvPr>
            <p:cNvSpPr/>
            <p:nvPr/>
          </p:nvSpPr>
          <p:spPr>
            <a:xfrm rot="16200000" flipH="1" flipV="1">
              <a:off x="10131337" y="5183028"/>
              <a:ext cx="577892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A7DF5F9-FF55-4115-8641-6FFD412820F3}"/>
              </a:ext>
            </a:extLst>
          </p:cNvPr>
          <p:cNvGrpSpPr/>
          <p:nvPr/>
        </p:nvGrpSpPr>
        <p:grpSpPr>
          <a:xfrm>
            <a:off x="2394091" y="4097191"/>
            <a:ext cx="2935901" cy="1529650"/>
            <a:chOff x="2394091" y="4097191"/>
            <a:chExt cx="2935901" cy="1529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70517F8E-D0E5-4171-B4BE-A0BC0048C005}"/>
                    </a:ext>
                  </a:extLst>
                </p:cNvPr>
                <p:cNvSpPr txBox="1"/>
                <p:nvPr/>
              </p:nvSpPr>
              <p:spPr>
                <a:xfrm>
                  <a:off x="3062037" y="4097191"/>
                  <a:ext cx="15960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14:m>
                    <m:oMath xmlns:m="http://schemas.openxmlformats.org/officeDocument/2006/math"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ja-JP" altLang="en-US" sz="24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ja-JP" sz="24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</a:t>
                  </a:r>
                  <a:endParaRPr lang="ja-JP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70517F8E-D0E5-4171-B4BE-A0BC0048C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037" y="4097191"/>
                  <a:ext cx="1596021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9211" r="-4580" b="-3026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CD28FCAB-C22B-47E9-806F-FAFC00FF78BD}"/>
                </a:ext>
              </a:extLst>
            </p:cNvPr>
            <p:cNvGrpSpPr/>
            <p:nvPr/>
          </p:nvGrpSpPr>
          <p:grpSpPr>
            <a:xfrm>
              <a:off x="2394091" y="4523960"/>
              <a:ext cx="2935901" cy="1102881"/>
              <a:chOff x="987827" y="5092867"/>
              <a:chExt cx="3473337" cy="1200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6097EE4D-14B4-4111-9B65-0304B8D53C2B}"/>
                      </a:ext>
                    </a:extLst>
                  </p:cNvPr>
                  <p:cNvSpPr txBox="1"/>
                  <p:nvPr/>
                </p:nvSpPr>
                <p:spPr>
                  <a:xfrm>
                    <a:off x="987827" y="5092867"/>
                    <a:ext cx="3473336" cy="11723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mean,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variance,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max,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min,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root mean square,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interquartile range,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zero crossing rate</a:t>
                    </a:r>
                    <a:endParaRPr kumimoji="1" lang="ja-JP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6097EE4D-14B4-4111-9B65-0304B8D53C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7827" y="5092867"/>
                    <a:ext cx="3473336" cy="11723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1695" b="-62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3E1BDE89-8AB7-410C-A114-DF97206F2CA6}"/>
                  </a:ext>
                </a:extLst>
              </p:cNvPr>
              <p:cNvSpPr/>
              <p:nvPr/>
            </p:nvSpPr>
            <p:spPr>
              <a:xfrm>
                <a:off x="987828" y="5095417"/>
                <a:ext cx="3473336" cy="11977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608325B-6316-401B-8EA0-6029E11C4A00}"/>
              </a:ext>
            </a:extLst>
          </p:cNvPr>
          <p:cNvCxnSpPr/>
          <p:nvPr/>
        </p:nvCxnSpPr>
        <p:spPr>
          <a:xfrm flipH="1" flipV="1">
            <a:off x="1300046" y="4909474"/>
            <a:ext cx="76199" cy="26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0538B62-0FF1-457D-BE91-A182461B0552}"/>
              </a:ext>
            </a:extLst>
          </p:cNvPr>
          <p:cNvCxnSpPr>
            <a:cxnSpLocks/>
          </p:cNvCxnSpPr>
          <p:nvPr/>
        </p:nvCxnSpPr>
        <p:spPr>
          <a:xfrm>
            <a:off x="2144472" y="4081412"/>
            <a:ext cx="205572" cy="36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5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17009-3960-4F93-984A-96067266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Model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6945921-08BD-4779-B6F5-F4FD0133F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921" y="1992592"/>
            <a:ext cx="10414157" cy="4353459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A7F975-33ED-4F92-8366-83ECCF9B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6D4239F-9897-48E4-896C-65BD8FB1968D}"/>
              </a:ext>
            </a:extLst>
          </p:cNvPr>
          <p:cNvSpPr/>
          <p:nvPr/>
        </p:nvSpPr>
        <p:spPr>
          <a:xfrm>
            <a:off x="6981570" y="1166367"/>
            <a:ext cx="1684962" cy="75969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BCEWith</a:t>
            </a:r>
            <a:endParaRPr lang="en-US" altLang="ja-JP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LogitsLoss</a:t>
            </a:r>
            <a:endParaRPr kumimoji="1" lang="ja-JP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F8175D6-1813-4C4D-8512-F02E6EB05FA7}"/>
              </a:ext>
            </a:extLst>
          </p:cNvPr>
          <p:cNvCxnSpPr>
            <a:cxnSpLocks/>
          </p:cNvCxnSpPr>
          <p:nvPr/>
        </p:nvCxnSpPr>
        <p:spPr>
          <a:xfrm flipV="1">
            <a:off x="7115695" y="1992592"/>
            <a:ext cx="415636" cy="7506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542B60C-B684-4368-A0A1-CAF083369594}"/>
              </a:ext>
            </a:extLst>
          </p:cNvPr>
          <p:cNvSpPr/>
          <p:nvPr/>
        </p:nvSpPr>
        <p:spPr>
          <a:xfrm rot="16200000">
            <a:off x="610471" y="3764834"/>
            <a:ext cx="1788272" cy="452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Arial" panose="020B0604020202020204" pitchFamily="34" charset="0"/>
              </a:rPr>
              <a:t>…………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62230D-3712-4B3F-B781-CE160C12CEE2}"/>
              </a:ext>
            </a:extLst>
          </p:cNvPr>
          <p:cNvSpPr/>
          <p:nvPr/>
        </p:nvSpPr>
        <p:spPr>
          <a:xfrm>
            <a:off x="938799" y="3531587"/>
            <a:ext cx="1330037" cy="9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Elbow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Wrist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Shoulder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Elbow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2822741-F23A-47B0-BD7E-DA67BCED8C1B}"/>
              </a:ext>
            </a:extLst>
          </p:cNvPr>
          <p:cNvSpPr/>
          <p:nvPr/>
        </p:nvSpPr>
        <p:spPr>
          <a:xfrm>
            <a:off x="1969673" y="1992591"/>
            <a:ext cx="1047848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1EC2015-BF91-40F2-93F5-FD79C20C5396}"/>
              </a:ext>
            </a:extLst>
          </p:cNvPr>
          <p:cNvSpPr/>
          <p:nvPr/>
        </p:nvSpPr>
        <p:spPr>
          <a:xfrm>
            <a:off x="3274230" y="1992590"/>
            <a:ext cx="1530525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C673C12-7177-4339-96FC-44F9CD4C7624}"/>
              </a:ext>
            </a:extLst>
          </p:cNvPr>
          <p:cNvSpPr/>
          <p:nvPr/>
        </p:nvSpPr>
        <p:spPr>
          <a:xfrm>
            <a:off x="5025984" y="1992590"/>
            <a:ext cx="834489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A02FB8E-9599-4BD2-9515-5434AEBF6E3B}"/>
              </a:ext>
            </a:extLst>
          </p:cNvPr>
          <p:cNvSpPr/>
          <p:nvPr/>
        </p:nvSpPr>
        <p:spPr>
          <a:xfrm>
            <a:off x="6317497" y="1996746"/>
            <a:ext cx="834489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C023482-AD4F-427B-938B-06C974CCB247}"/>
              </a:ext>
            </a:extLst>
          </p:cNvPr>
          <p:cNvSpPr/>
          <p:nvPr/>
        </p:nvSpPr>
        <p:spPr>
          <a:xfrm>
            <a:off x="7611608" y="1992590"/>
            <a:ext cx="834489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E4CB817-867C-40F0-A288-63E5E57B6F10}"/>
              </a:ext>
            </a:extLst>
          </p:cNvPr>
          <p:cNvSpPr/>
          <p:nvPr/>
        </p:nvSpPr>
        <p:spPr>
          <a:xfrm>
            <a:off x="9418323" y="4929448"/>
            <a:ext cx="435668" cy="3408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D9EF9BF-F21E-414D-B44B-E34E69D551DE}"/>
              </a:ext>
            </a:extLst>
          </p:cNvPr>
          <p:cNvSpPr txBox="1"/>
          <p:nvPr/>
        </p:nvSpPr>
        <p:spPr>
          <a:xfrm>
            <a:off x="10217684" y="4311318"/>
            <a:ext cx="144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Fix/rearranging</a:t>
            </a:r>
          </a:p>
          <a:p>
            <a:pPr algn="ctr"/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ingredients</a:t>
            </a:r>
          </a:p>
          <a:p>
            <a:pPr algn="ctr"/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sz="1400" b="0" i="0" u="none" strike="noStrike" kern="1200" baseline="0" dirty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Inward</a:t>
            </a:r>
            <a:r>
              <a:rPr lang="en-US" altLang="ja-JP" sz="1400" b="0" i="0" u="none" strike="noStrike" kern="1200" baseline="0" dirty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F9956DB0-F8EC-4B51-86B4-A602206D6F66}"/>
              </a:ext>
            </a:extLst>
          </p:cNvPr>
          <p:cNvSpPr/>
          <p:nvPr/>
        </p:nvSpPr>
        <p:spPr>
          <a:xfrm>
            <a:off x="10254918" y="3632662"/>
            <a:ext cx="1345721" cy="14090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0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9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996</Words>
  <Application>Microsoft Office PowerPoint</Application>
  <PresentationFormat>ワイド画面</PresentationFormat>
  <Paragraphs>280</Paragraphs>
  <Slides>11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TeXGyreTermes-Regular</vt:lpstr>
      <vt:lpstr>游ゴシック</vt:lpstr>
      <vt:lpstr>游ゴシック Light</vt:lpstr>
      <vt:lpstr>Arial</vt:lpstr>
      <vt:lpstr>Cambria Math</vt:lpstr>
      <vt:lpstr>Office テーマ</vt:lpstr>
      <vt:lpstr>Bento Packaging Activity Recognition with Convolutional LSTM using Autocorrelation Function and Majority Vote</vt:lpstr>
      <vt:lpstr>Dataset (1/3)</vt:lpstr>
      <vt:lpstr>Dataset (2/3)</vt:lpstr>
      <vt:lpstr>Dataset (3/3)</vt:lpstr>
      <vt:lpstr>Method – Preprocessing (Overall)</vt:lpstr>
      <vt:lpstr>Method – Preprocessing (Converting process)</vt:lpstr>
      <vt:lpstr>Method – Preprocessing (Partitioning process)</vt:lpstr>
      <vt:lpstr>Method – Preprocessing (Feature extraction process)</vt:lpstr>
      <vt:lpstr>Method – Model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429</cp:revision>
  <dcterms:created xsi:type="dcterms:W3CDTF">2020-11-23T05:14:16Z</dcterms:created>
  <dcterms:modified xsi:type="dcterms:W3CDTF">2021-10-18T15:07:17Z</dcterms:modified>
</cp:coreProperties>
</file>