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BA2C7-7D03-4A38-B920-D7051CD38A5E}" v="6" dt="2020-11-23T05:12:16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82304" autoAdjust="0"/>
  </p:normalViewPr>
  <p:slideViewPr>
    <p:cSldViewPr snapToGrid="0">
      <p:cViewPr varScale="1">
        <p:scale>
          <a:sx n="69" d="100"/>
          <a:sy n="69" d="100"/>
        </p:scale>
        <p:origin x="1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井 敦寛" userId="130b06c820d4b9d5" providerId="LiveId" clId="{E9BBA2C7-7D03-4A38-B920-D7051CD38A5E}"/>
    <pc:docChg chg="custSel addSld delSld modSld modMainMaster">
      <pc:chgData name="藤井 敦寛" userId="130b06c820d4b9d5" providerId="LiveId" clId="{E9BBA2C7-7D03-4A38-B920-D7051CD38A5E}" dt="2020-11-23T05:12:38.033" v="9" actId="2696"/>
      <pc:docMkLst>
        <pc:docMk/>
      </pc:docMkLst>
      <pc:sldChg chg="modSp add">
        <pc:chgData name="藤井 敦寛" userId="130b06c820d4b9d5" providerId="LiveId" clId="{E9BBA2C7-7D03-4A38-B920-D7051CD38A5E}" dt="2020-11-23T05:12:03.304" v="7" actId="20577"/>
        <pc:sldMkLst>
          <pc:docMk/>
          <pc:sldMk cId="805425494" sldId="256"/>
        </pc:sldMkLst>
        <pc:spChg chg="mod">
          <ac:chgData name="藤井 敦寛" userId="130b06c820d4b9d5" providerId="LiveId" clId="{E9BBA2C7-7D03-4A38-B920-D7051CD38A5E}" dt="2020-11-23T05:12:03.304" v="7" actId="20577"/>
          <ac:spMkLst>
            <pc:docMk/>
            <pc:sldMk cId="805425494" sldId="256"/>
            <ac:spMk id="4" creationId="{9FACF28E-56ED-4A6F-B837-6DDDE1CC7277}"/>
          </ac:spMkLst>
        </pc:spChg>
      </pc:sldChg>
      <pc:sldChg chg="del">
        <pc:chgData name="藤井 敦寛" userId="130b06c820d4b9d5" providerId="LiveId" clId="{E9BBA2C7-7D03-4A38-B920-D7051CD38A5E}" dt="2020-11-23T05:10:22.356" v="2" actId="2696"/>
        <pc:sldMkLst>
          <pc:docMk/>
          <pc:sldMk cId="1561243154" sldId="256"/>
        </pc:sldMkLst>
      </pc:sldChg>
      <pc:sldChg chg="add del">
        <pc:chgData name="藤井 敦寛" userId="130b06c820d4b9d5" providerId="LiveId" clId="{E9BBA2C7-7D03-4A38-B920-D7051CD38A5E}" dt="2020-11-23T05:11:41.049" v="4" actId="2696"/>
        <pc:sldMkLst>
          <pc:docMk/>
          <pc:sldMk cId="2505873733" sldId="256"/>
        </pc:sldMkLst>
      </pc:sldChg>
      <pc:sldChg chg="add del">
        <pc:chgData name="藤井 敦寛" userId="130b06c820d4b9d5" providerId="LiveId" clId="{E9BBA2C7-7D03-4A38-B920-D7051CD38A5E}" dt="2020-11-23T05:12:38.033" v="9" actId="2696"/>
        <pc:sldMkLst>
          <pc:docMk/>
          <pc:sldMk cId="2450215444" sldId="257"/>
        </pc:sldMkLst>
      </pc:sldChg>
      <pc:sldMasterChg chg="modSldLayout">
        <pc:chgData name="藤井 敦寛" userId="130b06c820d4b9d5" providerId="LiveId" clId="{E9BBA2C7-7D03-4A38-B920-D7051CD38A5E}" dt="2020-11-23T05:10:11.666" v="1"/>
        <pc:sldMasterMkLst>
          <pc:docMk/>
          <pc:sldMasterMk cId="3879829422" sldId="2147483648"/>
        </pc:sldMasterMkLst>
        <pc:sldLayoutChg chg="addSp delSp">
          <pc:chgData name="藤井 敦寛" userId="130b06c820d4b9d5" providerId="LiveId" clId="{E9BBA2C7-7D03-4A38-B920-D7051CD38A5E}" dt="2020-11-23T05:10:11.666" v="1"/>
          <pc:sldLayoutMkLst>
            <pc:docMk/>
            <pc:sldMasterMk cId="3879829422" sldId="2147483648"/>
            <pc:sldLayoutMk cId="4166199143" sldId="2147483650"/>
          </pc:sldLayoutMkLst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2" creationId="{206F43BF-86A0-4909-AC3F-CD8D8AD5DA00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3" creationId="{E1F62F01-1FAF-4480-9C30-FBFA8FA1CDA6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4" creationId="{CDE029FF-167B-47A9-B580-D8294D9FD275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5" creationId="{E228ABC7-85CB-400B-B227-0053F4A3AEBE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6" creationId="{83258403-8AE0-4CE7-B1F4-54393632B713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7" creationId="{7F672DDE-E379-4EA1-8336-A67A64355C2F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8" creationId="{30F9E85D-AFDA-4516-A726-4C53F1CD9F68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9" creationId="{8388F7C2-DBF8-4D5A-9CCC-00C000209693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0" creationId="{F491363C-9E95-4FCB-B8F7-714FA27F4089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1" creationId="{25FCD357-4E98-40BC-B0BD-4159AEB5ED3C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2" creationId="{E2A098A3-DE31-4654-9158-972680F4F481}"/>
            </ac:spMkLst>
          </pc:spChg>
          <pc:grpChg chg="add">
            <ac:chgData name="藤井 敦寛" userId="130b06c820d4b9d5" providerId="LiveId" clId="{E9BBA2C7-7D03-4A38-B920-D7051CD38A5E}" dt="2020-11-23T05:10:11.666" v="1"/>
            <ac:grpSpMkLst>
              <pc:docMk/>
              <pc:sldMasterMk cId="3879829422" sldId="2147483648"/>
              <pc:sldLayoutMk cId="4166199143" sldId="2147483650"/>
              <ac:grpSpMk id="13" creationId="{25AEDB88-F139-42B1-96B5-116FE80B6B27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03740-7015-4B29-8C5B-7C7E73BA5FD5}" type="datetimeFigureOut">
              <a:rPr kumimoji="1" lang="ja-JP" altLang="en-US" smtClean="0"/>
              <a:t>2021/12/19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D20F2-A6F3-4074-B88A-99624881A0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774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(00:10)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988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(06:10)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912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(00:40)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980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(01:20)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069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(02:10)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500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(02:40)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245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(03:20)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431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(04:00)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888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(04:40)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742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(05:30)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67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付プレースホルダー 3">
            <a:extLst>
              <a:ext uri="{FF2B5EF4-FFF2-40B4-BE49-F238E27FC236}">
                <a16:creationId xmlns:a16="http://schemas.microsoft.com/office/drawing/2014/main" id="{AEC8CDB9-A9E2-49D6-8E2B-880B0623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A01835-7B10-4ED5-98BD-3419EE328741}" type="datetime1">
              <a:rPr kumimoji="1" lang="ja-JP" altLang="en-US" smtClean="0"/>
              <a:t>2021/12/19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02D653A3-9F40-4B0B-BA45-190D6052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6F1A1EF-000E-4496-8AD5-5F37325F9E3A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スライド番号プレースホルダー 5">
            <a:extLst>
              <a:ext uri="{FF2B5EF4-FFF2-40B4-BE49-F238E27FC236}">
                <a16:creationId xmlns:a16="http://schemas.microsoft.com/office/drawing/2014/main" id="{34330B14-5FFE-460B-882E-8770788D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A2F1B20-67AF-4EDF-8387-4D7F063CF7A8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B954E9B-624F-4617-98AE-1083ADF3EC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FD1D0428-6F79-4776-B4B2-7BBBBDBC98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C9B88C5-A591-4A87-B4A4-DA242751AEE6}"/>
              </a:ext>
            </a:extLst>
          </p:cNvPr>
          <p:cNvSpPr/>
          <p:nvPr userDrawn="1"/>
        </p:nvSpPr>
        <p:spPr>
          <a:xfrm>
            <a:off x="0" y="3577649"/>
            <a:ext cx="12192000" cy="2826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A93B4AB3-6A46-4325-B6D9-A8F8BD4CC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88" y="3742577"/>
            <a:ext cx="12192000" cy="1632204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endParaRPr kumimoji="1" lang="ja-JP" altLang="en-US" sz="3600" dirty="0"/>
          </a:p>
        </p:txBody>
      </p:sp>
      <p:sp>
        <p:nvSpPr>
          <p:cNvPr id="15" name="サブタイトル 2">
            <a:extLst>
              <a:ext uri="{FF2B5EF4-FFF2-40B4-BE49-F238E27FC236}">
                <a16:creationId xmlns:a16="http://schemas.microsoft.com/office/drawing/2014/main" id="{3CD4CF17-5AC3-4DE2-955F-41271A340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24" y="5355608"/>
            <a:ext cx="4107859" cy="79532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 b="1">
                <a:latin typeface="+mn-lt"/>
              </a:defRPr>
            </a:lvl1pPr>
          </a:lstStyle>
          <a:p>
            <a:endParaRPr kumimoji="1" lang="en-US" altLang="ja-JP" sz="2000" dirty="0"/>
          </a:p>
        </p:txBody>
      </p:sp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18FF2925-E285-4528-A9B4-94E4C96E193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99106" y="6413877"/>
            <a:ext cx="220046" cy="44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2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90717-641A-433F-B634-F04BDCF3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D60354-1FC5-49B7-B58A-DAF8E6913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B01743-376D-4743-BE62-0700A187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F08F-1DC0-4930-BF4E-8E61A70AE6D0}" type="datetime1">
              <a:rPr kumimoji="1" lang="ja-JP" altLang="en-US" smtClean="0"/>
              <a:t>2021/12/19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788162-D406-4860-B240-174DED6C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37BA31-700B-4B47-B6CE-A4840E54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50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30F8C7-7BC0-4B3A-BEE9-F009A53A0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5C120A-C151-4702-B607-2E0D47685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B71CD2-FA7E-4522-8DDB-CBA6F008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CA07-6BB3-4277-9B36-3B9A77BE85E8}" type="datetime1">
              <a:rPr kumimoji="1" lang="ja-JP" altLang="en-US" smtClean="0"/>
              <a:t>2021/12/19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857DF6-2B67-438C-A2D1-750C56DF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7413E9-B373-4094-91E4-9281E4DE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30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7F672DDE-E379-4EA1-8336-A67A6435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30F9E85D-AFDA-4516-A726-4C53F1CD9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8388F7C2-DBF8-4D5A-9CCC-00C00020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3736FD3-C09B-4AB5-83AE-94534BBA2AC4}" type="datetime1">
              <a:rPr kumimoji="1" lang="ja-JP" altLang="en-US" smtClean="0"/>
              <a:t>2021/12/19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F491363C-9E95-4FCB-B8F7-714FA27F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5FCD357-4E98-40BC-B0BD-4159AEB5ED3C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E2A098A3-DE31-4654-9158-972680F4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5AEDB88-F139-42B1-96B5-116FE80B6B27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851355F7-76DE-4FF4-963B-EEF74EF632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B8B46E5A-421F-41E6-BB8E-5BAA8A2B71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B8EDD86A-E15D-428F-A67A-9BA5AA79D0E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99106" y="6413877"/>
            <a:ext cx="220046" cy="44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9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497DB-CF3F-4223-931D-075B8557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0582B0-94F7-4CB8-BF27-B32483696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2B4930-D311-4CFB-8CFA-52C81E3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B4B4-A594-4801-8E36-F1939D45FFD7}" type="datetime1">
              <a:rPr kumimoji="1" lang="ja-JP" altLang="en-US" smtClean="0"/>
              <a:t>2021/12/19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492B23-5829-4931-949C-5580E23E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BF45A4-C131-4CA4-ADD8-A115EB45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31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AC8DDE-B291-4DBD-9C0F-F285A226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50D92C-C2F0-448B-8F68-C092794F6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10EC67-0BFE-4D6C-971E-C1C25B087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E5D7DB-E6F1-440E-A80D-47FBA593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30EB-1A2A-4363-A0CB-8F78064E787B}" type="datetime1">
              <a:rPr kumimoji="1" lang="ja-JP" altLang="en-US" smtClean="0"/>
              <a:t>2021/12/19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CE46B2-C471-4710-B0C6-03EBA12C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14B02F-77D8-41E8-8752-E2E6E968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53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1C719E-7A4C-4A0B-999B-0F9823DA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4D51CA-D128-43B3-892D-C5588996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E8F7EE-B2D3-4A68-B253-628F39B2F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8DF0C2-DB65-458F-92F8-DC5859B8B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CC75D2A-1F66-410F-A1F4-02F91BEFF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F2ABD1-265F-4ED0-A9BE-634D5969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03C6-A6EE-48A7-AE4A-C230A035A362}" type="datetime1">
              <a:rPr kumimoji="1" lang="ja-JP" altLang="en-US" smtClean="0"/>
              <a:t>2021/12/19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8F6976-F8E2-48EE-AAFA-DCEBD4CA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961869-8001-4746-901C-0D08851C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84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D684B6-9D98-4B11-9086-C7C43526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54A6A4-12CB-4AD6-BD01-DDD606F7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50F8-E02E-4E97-B853-AD3628137587}" type="datetime1">
              <a:rPr kumimoji="1" lang="ja-JP" altLang="en-US" smtClean="0"/>
              <a:t>2021/12/19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F864BF-C055-4BD7-8EBB-BF0763F3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184652-A10E-4011-9536-48D27538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00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AD7470-22A5-4F78-B52E-0CD995B7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00CE-6844-4EF5-A570-152B82E8370A}" type="datetime1">
              <a:rPr kumimoji="1" lang="ja-JP" altLang="en-US" smtClean="0"/>
              <a:t>2021/12/19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D5D561-0075-4CFE-A265-8391187E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4BDFCA-D676-40A3-8785-81F366AD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27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602F5A-9203-4748-A7AB-E45DE627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88B690-14D4-4CB0-9B59-3CA3EC4B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CAA72E-E7A2-471B-8DA5-EDE7FE09E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6FA763-21F3-4F29-AC90-52F2D734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7E2D-E73B-499B-B1B6-156A8DDB2FEF}" type="datetime1">
              <a:rPr kumimoji="1" lang="ja-JP" altLang="en-US" smtClean="0"/>
              <a:t>2021/12/19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FAFC41-A977-4779-BA82-7068B9F3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365574-417E-43E4-BDC3-FB8B0D84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1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5314E-ECC8-4AFA-B6AC-3E6EEEA6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972381-98F7-4BB5-A837-CA4BD8F96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DA91F3-354A-481D-A721-2BEEECA04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081A89-F188-460D-AB46-4979E4B7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A2B4-7E42-4242-9726-8BCDAE817088}" type="datetime1">
              <a:rPr kumimoji="1" lang="ja-JP" altLang="en-US" smtClean="0"/>
              <a:t>2021/12/19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0C7C95-D3E2-48E5-A5A5-4651134B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D582A5-316E-4C00-B042-B8591B77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90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A49B64C-1711-47A2-B50C-5FA4F706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C1E0EA-1734-441F-87AF-F9A57F174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7F211-BF5B-4FAB-BFAC-8F9797628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3EA37-5089-43BE-9268-20333F3B8EEF}" type="datetime1">
              <a:rPr kumimoji="1" lang="ja-JP" altLang="en-US" smtClean="0"/>
              <a:t>2021/12/19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E0045B-4C55-4C49-8107-FD579C8AA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557C97-33C8-4D8A-B039-5E6C903D7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82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7FFD132-4798-4D02-A8DF-1A88E9C7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B1F603B-DC1A-4288-AF3F-F3075B421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注水音を用いた容器内水位推定手法の提案</a:t>
            </a:r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054E8254-31BF-4B72-B76E-E4EB00E2A7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＊</a:t>
            </a:r>
            <a:r>
              <a:rPr kumimoji="1" lang="ja-JP" alt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藤井 敦寛</a:t>
            </a:r>
            <a:r>
              <a:rPr kumimoji="1" lang="en-US" altLang="ja-JP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1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 / 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村尾 和哉</a:t>
            </a:r>
            <a:r>
              <a:rPr kumimoji="1" lang="en-US" altLang="ja-JP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1, 2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1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立命館大学，</a:t>
            </a:r>
            <a:r>
              <a:rPr kumimoji="1" lang="en-US" altLang="ja-JP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2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JST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さきがけ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HGPｺﾞｼｯｸE" panose="020B0900000000000000" pitchFamily="50" charset="-128"/>
              <a:cs typeface="+mn-cs"/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FB17F212-10AB-4879-91A3-F9780B5EE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1434" y="157160"/>
            <a:ext cx="6779166" cy="339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34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3D3748-3548-4DEF-ABD5-82807795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0B2394F-7C5A-41AF-81FE-BBEDC0EF0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89575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注水音を用いて容器内の水位を推定する手法を提案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目視での水位の確認作業が不要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容器へのデバイスの装着が不要</a:t>
                </a:r>
                <a:endParaRPr lang="en-US" altLang="ja-JP" dirty="0"/>
              </a:p>
              <a:p>
                <a:r>
                  <a:rPr kumimoji="1" lang="ja-JP" altLang="en-US" dirty="0"/>
                  <a:t>事前に収集した注水音データを使用して識別精度を評価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kumimoji="1" lang="ja-JP" altLang="en-US" dirty="0"/>
                  <a:t>のとき，</a:t>
                </a:r>
                <a:r>
                  <a:rPr kumimoji="1" lang="en-US" altLang="ja-JP" dirty="0">
                    <a:solidFill>
                      <a:srgbClr val="FF0000"/>
                    </a:solidFill>
                  </a:rPr>
                  <a:t>0.976</a:t>
                </a:r>
                <a:r>
                  <a:rPr kumimoji="1" lang="ja-JP" altLang="en-US" dirty="0"/>
                  <a:t>と高い結果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kumimoji="1" lang="ja-JP" altLang="en-US" dirty="0"/>
                  <a:t>のとき，</a:t>
                </a:r>
                <a:r>
                  <a:rPr kumimoji="1" lang="en-US" altLang="ja-JP" dirty="0">
                    <a:solidFill>
                      <a:srgbClr val="FF0000"/>
                    </a:solidFill>
                  </a:rPr>
                  <a:t>0.649</a:t>
                </a:r>
                <a:r>
                  <a:rPr kumimoji="1" lang="ja-JP" altLang="en-US" dirty="0"/>
                  <a:t>だが</a:t>
                </a:r>
                <a:r>
                  <a:rPr kumimoji="1" lang="en-US" altLang="ja-JP" dirty="0"/>
                  <a:t>10</a:t>
                </a:r>
                <a:r>
                  <a:rPr kumimoji="1" lang="ja-JP" altLang="en-US" dirty="0"/>
                  <a:t>クラス分類であることを考慮すると高い結果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今後について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蛇口取り付け型デバイスを設計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満水になる直前に注水を停止する機能を実装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0B2394F-7C5A-41AF-81FE-BBEDC0EF0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89575"/>
              </a:xfrm>
              <a:blipFill>
                <a:blip r:embed="rId3"/>
                <a:stretch>
                  <a:fillRect l="-1043" t="-2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160F24-5A9F-4DBE-BF79-837D8124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938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1AA138-50E0-4D29-888D-02664D6D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51B658-5E4B-4AC8-B91A-E0F8B09CB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容器に液体を注ぐ場面は多数存在</a:t>
            </a:r>
            <a:endParaRPr kumimoji="1" lang="en-US" altLang="ja-JP" dirty="0"/>
          </a:p>
          <a:p>
            <a:pPr lvl="1"/>
            <a:r>
              <a:rPr lang="ja-JP" altLang="en-US" dirty="0"/>
              <a:t>透明な容器では目視で水位が確認可能</a:t>
            </a:r>
            <a:endParaRPr lang="en-US" altLang="ja-JP" dirty="0"/>
          </a:p>
          <a:p>
            <a:pPr lvl="1"/>
            <a:r>
              <a:rPr lang="ja-JP" altLang="en-US" dirty="0"/>
              <a:t>お猪口やアルミ缶などでは目視での確認が不可能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溢れてしまった場合．．．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○</a:t>
            </a:r>
            <a:r>
              <a:rPr lang="ja-JP" altLang="en-US" dirty="0"/>
              <a:t> 水であれば拭き取ればよい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>
                <a:solidFill>
                  <a:schemeClr val="accent1"/>
                </a:solidFill>
              </a:rPr>
              <a:t>×</a:t>
            </a:r>
            <a:r>
              <a:rPr lang="en-US" altLang="ja-JP" dirty="0"/>
              <a:t> </a:t>
            </a:r>
            <a:r>
              <a:rPr lang="ja-JP" altLang="en-US" dirty="0"/>
              <a:t>ペンキは拭き取ることが難しい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>
                <a:solidFill>
                  <a:schemeClr val="accent1"/>
                </a:solidFill>
              </a:rPr>
              <a:t>×</a:t>
            </a:r>
            <a:r>
              <a:rPr lang="en-US" altLang="ja-JP" dirty="0"/>
              <a:t> </a:t>
            </a:r>
            <a:r>
              <a:rPr lang="ja-JP" altLang="en-US" dirty="0"/>
              <a:t>灯油やガソリンは事故に繋がる危険性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 目視以外の方法で水位を把握する必要がある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4AF6CA-A22A-47B8-A2B1-3F81AEEA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7B0AABA-7C2B-4FF4-99E4-A6471DD2B4A7}"/>
              </a:ext>
            </a:extLst>
          </p:cNvPr>
          <p:cNvGrpSpPr/>
          <p:nvPr/>
        </p:nvGrpSpPr>
        <p:grpSpPr>
          <a:xfrm>
            <a:off x="8813388" y="1508485"/>
            <a:ext cx="2960720" cy="4566462"/>
            <a:chOff x="8813388" y="1508485"/>
            <a:chExt cx="2960720" cy="4566462"/>
          </a:xfrm>
        </p:grpSpPr>
        <p:pic>
          <p:nvPicPr>
            <p:cNvPr id="6" name="図 5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013697C8-87BA-4C82-867F-19514B428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6546" y="1508485"/>
              <a:ext cx="1743114" cy="1910882"/>
            </a:xfrm>
            <a:prstGeom prst="rect">
              <a:avLst/>
            </a:prstGeom>
          </p:spPr>
        </p:pic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96DA5C1B-7577-46DA-B266-65BC6B6B3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13388" y="3701109"/>
              <a:ext cx="1176149" cy="2373838"/>
            </a:xfrm>
            <a:prstGeom prst="rect">
              <a:avLst/>
            </a:prstGeom>
          </p:spPr>
        </p:pic>
        <p:sp>
          <p:nvSpPr>
            <p:cNvPr id="13" name="思考の吹き出し: 雲形 12">
              <a:extLst>
                <a:ext uri="{FF2B5EF4-FFF2-40B4-BE49-F238E27FC236}">
                  <a16:creationId xmlns:a16="http://schemas.microsoft.com/office/drawing/2014/main" id="{88253913-3EA4-4125-AE2B-C51F4B2224B1}"/>
                </a:ext>
              </a:extLst>
            </p:cNvPr>
            <p:cNvSpPr/>
            <p:nvPr/>
          </p:nvSpPr>
          <p:spPr>
            <a:xfrm>
              <a:off x="10030995" y="2676639"/>
              <a:ext cx="1743113" cy="1209561"/>
            </a:xfrm>
            <a:prstGeom prst="cloudCallout">
              <a:avLst>
                <a:gd name="adj1" fmla="val -49231"/>
                <a:gd name="adj2" fmla="val 8316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kumimoji="1" lang="ja-JP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056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8C6403-5A49-4D02-A1D5-406022B9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FAA609-1B11-44A9-A3B0-CE8558742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kumimoji="1" lang="ja-JP" altLang="en-US" dirty="0">
                <a:solidFill>
                  <a:srgbClr val="FF0000"/>
                </a:solidFill>
              </a:rPr>
              <a:t>注水音</a:t>
            </a:r>
            <a:r>
              <a:rPr kumimoji="1" lang="ja-JP" altLang="en-US" dirty="0"/>
              <a:t>を用いて容器内の</a:t>
            </a:r>
            <a:r>
              <a:rPr kumimoji="1" lang="ja-JP" altLang="en-US" dirty="0">
                <a:solidFill>
                  <a:srgbClr val="FF0000"/>
                </a:solidFill>
              </a:rPr>
              <a:t>水位を推定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lvl="1">
              <a:buClr>
                <a:schemeClr val="tx1"/>
              </a:buClr>
            </a:pPr>
            <a:r>
              <a:rPr lang="ja-JP" altLang="en-US" dirty="0"/>
              <a:t>目視による水位の確認を必要としない</a:t>
            </a:r>
            <a:endParaRPr lang="en-US" altLang="ja-JP" dirty="0"/>
          </a:p>
          <a:p>
            <a:pPr lvl="2">
              <a:buClr>
                <a:schemeClr val="tx1"/>
              </a:buClr>
            </a:pPr>
            <a:r>
              <a:rPr lang="ja-JP" altLang="en-US" dirty="0"/>
              <a:t>内部状況を把握しづらい容器でも溢れを防止可能</a:t>
            </a:r>
            <a:endParaRPr lang="en-US" altLang="ja-JP" dirty="0"/>
          </a:p>
          <a:p>
            <a:pPr lvl="1">
              <a:buClr>
                <a:schemeClr val="tx1"/>
              </a:buClr>
            </a:pPr>
            <a:r>
              <a:rPr lang="ja-JP" altLang="en-US" dirty="0"/>
              <a:t>音を使用した推定</a:t>
            </a:r>
            <a:endParaRPr lang="en-US" altLang="ja-JP" dirty="0"/>
          </a:p>
          <a:p>
            <a:pPr lvl="2">
              <a:buClr>
                <a:schemeClr val="tx1"/>
              </a:buClr>
            </a:pPr>
            <a:r>
              <a:rPr lang="ja-JP" altLang="en-US" dirty="0"/>
              <a:t>注ぐ液体は水に限らず利用可能</a:t>
            </a:r>
            <a:endParaRPr lang="en-US" altLang="ja-JP" dirty="0"/>
          </a:p>
          <a:p>
            <a:pPr>
              <a:buClr>
                <a:schemeClr val="tx1"/>
              </a:buClr>
            </a:pPr>
            <a:endParaRPr lang="en-US" altLang="ja-JP" dirty="0"/>
          </a:p>
          <a:p>
            <a:pPr>
              <a:buClr>
                <a:schemeClr val="tx1"/>
              </a:buClr>
            </a:pPr>
            <a:r>
              <a:rPr lang="ja-JP" altLang="en-US" dirty="0">
                <a:solidFill>
                  <a:srgbClr val="FF0000"/>
                </a:solidFill>
              </a:rPr>
              <a:t>蛇口取り付け型</a:t>
            </a:r>
            <a:r>
              <a:rPr lang="ja-JP" altLang="en-US" dirty="0"/>
              <a:t>デバイスとして実現</a:t>
            </a:r>
            <a:endParaRPr lang="en-US" altLang="ja-JP" dirty="0"/>
          </a:p>
          <a:p>
            <a:pPr lvl="1">
              <a:buClr>
                <a:schemeClr val="tx1"/>
              </a:buClr>
            </a:pPr>
            <a:r>
              <a:rPr lang="ja-JP" altLang="en-US" dirty="0"/>
              <a:t>容器ごとにデバイスを取り付ける必要がない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3E89AA-8BCB-4D06-9630-EB537446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2884B40D-4BF3-4D96-A44D-CC59BC901EB0}"/>
              </a:ext>
            </a:extLst>
          </p:cNvPr>
          <p:cNvGrpSpPr/>
          <p:nvPr/>
        </p:nvGrpSpPr>
        <p:grpSpPr>
          <a:xfrm>
            <a:off x="8813388" y="1508485"/>
            <a:ext cx="2960720" cy="4566462"/>
            <a:chOff x="8813388" y="1508485"/>
            <a:chExt cx="2960720" cy="4566462"/>
          </a:xfrm>
        </p:grpSpPr>
        <p:pic>
          <p:nvPicPr>
            <p:cNvPr id="6" name="図 5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CDA5A771-49B0-4DC7-8297-FE3EED9A2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6546" y="1508485"/>
              <a:ext cx="1743114" cy="1910882"/>
            </a:xfrm>
            <a:prstGeom prst="rect">
              <a:avLst/>
            </a:prstGeom>
          </p:spPr>
        </p:pic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6D2E9CB2-E813-4E0C-9BC2-046894BE1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13388" y="3701109"/>
              <a:ext cx="1176149" cy="2373838"/>
            </a:xfrm>
            <a:prstGeom prst="rect">
              <a:avLst/>
            </a:prstGeom>
          </p:spPr>
        </p:pic>
        <p:sp>
          <p:nvSpPr>
            <p:cNvPr id="8" name="思考の吹き出し: 雲形 7">
              <a:extLst>
                <a:ext uri="{FF2B5EF4-FFF2-40B4-BE49-F238E27FC236}">
                  <a16:creationId xmlns:a16="http://schemas.microsoft.com/office/drawing/2014/main" id="{CB95B17C-4AE1-43B4-865D-3377BF38B674}"/>
                </a:ext>
              </a:extLst>
            </p:cNvPr>
            <p:cNvSpPr/>
            <p:nvPr/>
          </p:nvSpPr>
          <p:spPr>
            <a:xfrm>
              <a:off x="10030995" y="2676639"/>
              <a:ext cx="1743113" cy="1209561"/>
            </a:xfrm>
            <a:prstGeom prst="cloudCallout">
              <a:avLst>
                <a:gd name="adj1" fmla="val -49231"/>
                <a:gd name="adj2" fmla="val 8316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80%</a:t>
              </a:r>
              <a:endParaRPr kumimoji="1" lang="ja-JP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706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E56653-A8E7-427E-B0F6-DD723998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関連研究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8952A1-344F-4C88-A94A-CEB8ED678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ホーム</a:t>
            </a:r>
            <a:r>
              <a:rPr lang="en-US" altLang="ja-JP" dirty="0"/>
              <a:t>Wi-Fi</a:t>
            </a:r>
            <a:r>
              <a:rPr kumimoji="1" lang="ja-JP" altLang="en-US" dirty="0"/>
              <a:t>ネットワークを使用した水量推定手法</a:t>
            </a:r>
            <a:r>
              <a:rPr kumimoji="1" lang="en-US" altLang="ja-JP" dirty="0"/>
              <a:t>[1]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指はじき動作による水量推定手法</a:t>
            </a:r>
            <a:r>
              <a:rPr lang="en-US" altLang="ja-JP" dirty="0"/>
              <a:t>[2]</a:t>
            </a:r>
          </a:p>
          <a:p>
            <a:pPr>
              <a:lnSpc>
                <a:spcPct val="150000"/>
              </a:lnSpc>
            </a:pPr>
            <a:r>
              <a:rPr kumimoji="1" lang="ja-JP" altLang="en-US" dirty="0"/>
              <a:t>プローブ音とインパルス応答を用いた水量推定手法</a:t>
            </a:r>
            <a:r>
              <a:rPr kumimoji="1" lang="en-US" altLang="ja-JP" dirty="0"/>
              <a:t>[3]</a:t>
            </a:r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[1] Ren et al.: Liquid Sensing Using </a:t>
            </a:r>
            <a:r>
              <a:rPr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Signals.arXiv:2106.10356.</a:t>
            </a:r>
          </a:p>
          <a:p>
            <a:pPr marL="0" indent="0">
              <a:buNone/>
            </a:pP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[2] Kurita et al.: Water Volume Estimation by a Flicking Motion based on the Glass Harp Acoustics. Journal of the Robotics Society of Japan. 29. 361-368 (2011).</a:t>
            </a:r>
          </a:p>
          <a:p>
            <a:pPr marL="0" indent="0">
              <a:buNone/>
            </a:pP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[3] Fan et al.: </a:t>
            </a:r>
            <a:r>
              <a:rPr kumimoji="1"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SoQr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: sonically quantifying the content level inside containers. In Proceedings of the 2015 ACM International Joint Conference on Pervasive and Ubiquitous Computing. 3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14 (2015).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4DAA01-C45C-46CE-B41F-0C8F3A42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945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02ED54-F836-46AD-B669-2DFB2C51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提案手法 （処理の流れ）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96F915-1766-45A0-A9AA-F010C652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83" name="図 82">
            <a:extLst>
              <a:ext uri="{FF2B5EF4-FFF2-40B4-BE49-F238E27FC236}">
                <a16:creationId xmlns:a16="http://schemas.microsoft.com/office/drawing/2014/main" id="{3B296838-1E11-429B-96AD-9FFFC434E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345" y="1875754"/>
            <a:ext cx="6875045" cy="43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5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51AA49-F515-4F05-A812-383DBF80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提案手法 （特徴抽出）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279C9A-2B7C-4D41-A019-62DE0E11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9F9F3D52-6B9F-4655-8B07-B251E7324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0590" y="1893888"/>
            <a:ext cx="3663541" cy="2065866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E02934AD-FF5A-43C1-BAF6-168CAF654F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07871" y="1893887"/>
            <a:ext cx="3171542" cy="2065867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A0DA32CB-6A62-4CDE-91AE-B3126E5E22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00063" y="4162953"/>
            <a:ext cx="3591874" cy="2060820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5E8D763-6BD8-4C40-B041-B3190E350DDC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5084131" y="2926821"/>
            <a:ext cx="20237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7BCFBF5C-F019-4760-BBBC-18E387EDE22A}"/>
              </a:ext>
            </a:extLst>
          </p:cNvPr>
          <p:cNvCxnSpPr>
            <a:stCxn id="9" idx="2"/>
            <a:endCxn id="11" idx="3"/>
          </p:cNvCxnSpPr>
          <p:nvPr/>
        </p:nvCxnSpPr>
        <p:spPr>
          <a:xfrm rot="5400000">
            <a:off x="7675986" y="4175706"/>
            <a:ext cx="1233609" cy="80170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3E4E967-5DBA-41D1-8B40-0E9F7D261E0A}"/>
              </a:ext>
            </a:extLst>
          </p:cNvPr>
          <p:cNvSpPr txBox="1"/>
          <p:nvPr/>
        </p:nvSpPr>
        <p:spPr>
          <a:xfrm>
            <a:off x="5043965" y="2520591"/>
            <a:ext cx="2104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librosa.feature.mfcc</a:t>
            </a:r>
            <a:r>
              <a:rPr lang="en-US" altLang="ja-JP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8CC55DA-F1DD-4374-B8E1-3B44D859999A}"/>
              </a:ext>
            </a:extLst>
          </p:cNvPr>
          <p:cNvSpPr txBox="1"/>
          <p:nvPr/>
        </p:nvSpPr>
        <p:spPr>
          <a:xfrm>
            <a:off x="5043965" y="2994498"/>
            <a:ext cx="2104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n_mfcc</a:t>
            </a:r>
            <a:r>
              <a:rPr lang="en-US" altLang="ja-JP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20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792D445-C940-4427-929C-824B3CD70935}"/>
              </a:ext>
            </a:extLst>
          </p:cNvPr>
          <p:cNvSpPr txBox="1"/>
          <p:nvPr/>
        </p:nvSpPr>
        <p:spPr>
          <a:xfrm>
            <a:off x="8693642" y="4407281"/>
            <a:ext cx="2706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Calculate the time average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8026B74-E870-428F-82FD-1AF80E02966F}"/>
              </a:ext>
            </a:extLst>
          </p:cNvPr>
          <p:cNvSpPr/>
          <p:nvPr/>
        </p:nvSpPr>
        <p:spPr>
          <a:xfrm>
            <a:off x="1329267" y="1811867"/>
            <a:ext cx="3856464" cy="2235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D7BB6CAB-18C7-45E3-BE35-A18B2FD30259}"/>
              </a:ext>
            </a:extLst>
          </p:cNvPr>
          <p:cNvSpPr/>
          <p:nvPr/>
        </p:nvSpPr>
        <p:spPr>
          <a:xfrm>
            <a:off x="7006269" y="1811867"/>
            <a:ext cx="3348464" cy="2235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568FF53B-592D-49B5-852C-6FC6C658D579}"/>
              </a:ext>
            </a:extLst>
          </p:cNvPr>
          <p:cNvSpPr/>
          <p:nvPr/>
        </p:nvSpPr>
        <p:spPr>
          <a:xfrm>
            <a:off x="4167767" y="4075763"/>
            <a:ext cx="3856464" cy="2235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98EC41C-C947-4CD6-B54B-FC78F28AF730}"/>
              </a:ext>
            </a:extLst>
          </p:cNvPr>
          <p:cNvSpPr txBox="1"/>
          <p:nvPr/>
        </p:nvSpPr>
        <p:spPr>
          <a:xfrm>
            <a:off x="995940" y="4870197"/>
            <a:ext cx="3039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メル周波数ケプストラム係数（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MFCC</a:t>
            </a:r>
            <a:r>
              <a:rPr kumimoji="1" lang="ja-JP" altLang="en-US" dirty="0"/>
              <a:t>）を特徴量に使用</a:t>
            </a:r>
          </a:p>
        </p:txBody>
      </p:sp>
    </p:spTree>
    <p:extLst>
      <p:ext uri="{BB962C8B-B14F-4D97-AF65-F5344CB8AC3E}">
        <p14:creationId xmlns:p14="http://schemas.microsoft.com/office/powerpoint/2010/main" val="125516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31167C-23A7-4A54-AA29-1AB4D952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提案手法 （識別モデル）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39332F-F5AC-4857-85C2-EA4FE794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pic>
        <p:nvPicPr>
          <p:cNvPr id="65" name="グラフィックス 64">
            <a:extLst>
              <a:ext uri="{FF2B5EF4-FFF2-40B4-BE49-F238E27FC236}">
                <a16:creationId xmlns:a16="http://schemas.microsoft.com/office/drawing/2014/main" id="{EE2B95FA-0A3C-40AC-A4F4-7FDA87771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206827" y="2221309"/>
            <a:ext cx="1036196" cy="479728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E5F5B11B-0046-4EC0-B9D8-DCF00C109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5637" y="2085203"/>
            <a:ext cx="643467" cy="735006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3ADA7042-F477-4C3D-BFCC-297F4C0A21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579" y="1934608"/>
            <a:ext cx="639925" cy="1036196"/>
          </a:xfrm>
          <a:prstGeom prst="rect">
            <a:avLst/>
          </a:prstGeom>
        </p:spPr>
      </p:pic>
      <p:pic>
        <p:nvPicPr>
          <p:cNvPr id="94" name="図 93">
            <a:extLst>
              <a:ext uri="{FF2B5EF4-FFF2-40B4-BE49-F238E27FC236}">
                <a16:creationId xmlns:a16="http://schemas.microsoft.com/office/drawing/2014/main" id="{5F591B7A-D207-4DA1-A2DA-088DA5E33E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5637" y="4193123"/>
            <a:ext cx="639925" cy="955228"/>
          </a:xfrm>
          <a:prstGeom prst="rect">
            <a:avLst/>
          </a:prstGeom>
        </p:spPr>
      </p:pic>
      <p:pic>
        <p:nvPicPr>
          <p:cNvPr id="95" name="図 94">
            <a:extLst>
              <a:ext uri="{FF2B5EF4-FFF2-40B4-BE49-F238E27FC236}">
                <a16:creationId xmlns:a16="http://schemas.microsoft.com/office/drawing/2014/main" id="{2D9DE8A1-309C-426C-9594-2E9641749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951" y="2093670"/>
            <a:ext cx="643467" cy="735006"/>
          </a:xfrm>
          <a:prstGeom prst="rect">
            <a:avLst/>
          </a:prstGeom>
        </p:spPr>
      </p:pic>
      <p:pic>
        <p:nvPicPr>
          <p:cNvPr id="96" name="図 95">
            <a:extLst>
              <a:ext uri="{FF2B5EF4-FFF2-40B4-BE49-F238E27FC236}">
                <a16:creationId xmlns:a16="http://schemas.microsoft.com/office/drawing/2014/main" id="{B1A0A02E-704A-4320-973B-95308F1BF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4266" y="2090747"/>
            <a:ext cx="643467" cy="735006"/>
          </a:xfrm>
          <a:prstGeom prst="rect">
            <a:avLst/>
          </a:prstGeom>
        </p:spPr>
      </p:pic>
      <p:pic>
        <p:nvPicPr>
          <p:cNvPr id="98" name="図 97">
            <a:extLst>
              <a:ext uri="{FF2B5EF4-FFF2-40B4-BE49-F238E27FC236}">
                <a16:creationId xmlns:a16="http://schemas.microsoft.com/office/drawing/2014/main" id="{CD4C5ECD-6EF7-4B22-9101-BA1C90A621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9350" y="1934608"/>
            <a:ext cx="639925" cy="1036196"/>
          </a:xfrm>
          <a:prstGeom prst="rect">
            <a:avLst/>
          </a:prstGeom>
        </p:spPr>
      </p:pic>
      <p:pic>
        <p:nvPicPr>
          <p:cNvPr id="99" name="図 98">
            <a:extLst>
              <a:ext uri="{FF2B5EF4-FFF2-40B4-BE49-F238E27FC236}">
                <a16:creationId xmlns:a16="http://schemas.microsoft.com/office/drawing/2014/main" id="{82A87757-C829-42C0-A7E2-4EBDC818FC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0121" y="1934608"/>
            <a:ext cx="639925" cy="1036196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3B539CE-0230-4A12-9554-ACEB1E0DE1A2}"/>
              </a:ext>
            </a:extLst>
          </p:cNvPr>
          <p:cNvCxnSpPr>
            <a:cxnSpLocks/>
          </p:cNvCxnSpPr>
          <p:nvPr/>
        </p:nvCxnSpPr>
        <p:spPr>
          <a:xfrm>
            <a:off x="2116667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36151947-29F8-4C07-BEE0-712D1744B5CD}"/>
              </a:ext>
            </a:extLst>
          </p:cNvPr>
          <p:cNvCxnSpPr>
            <a:cxnSpLocks/>
          </p:cNvCxnSpPr>
          <p:nvPr/>
        </p:nvCxnSpPr>
        <p:spPr>
          <a:xfrm>
            <a:off x="3589867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10439EF-9902-441F-8AF6-01A920A406D4}"/>
              </a:ext>
            </a:extLst>
          </p:cNvPr>
          <p:cNvCxnSpPr>
            <a:cxnSpLocks/>
          </p:cNvCxnSpPr>
          <p:nvPr/>
        </p:nvCxnSpPr>
        <p:spPr>
          <a:xfrm>
            <a:off x="5083633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9D8A7B1-8A64-434B-A829-4A49DC402C16}"/>
              </a:ext>
            </a:extLst>
          </p:cNvPr>
          <p:cNvCxnSpPr>
            <a:cxnSpLocks/>
          </p:cNvCxnSpPr>
          <p:nvPr/>
        </p:nvCxnSpPr>
        <p:spPr>
          <a:xfrm>
            <a:off x="6548368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C3399DD-CEBC-41A1-9C19-83A968D565DD}"/>
              </a:ext>
            </a:extLst>
          </p:cNvPr>
          <p:cNvCxnSpPr>
            <a:cxnSpLocks/>
          </p:cNvCxnSpPr>
          <p:nvPr/>
        </p:nvCxnSpPr>
        <p:spPr>
          <a:xfrm>
            <a:off x="8051579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F893278-2EAD-47D5-89E6-EF8CD8758A10}"/>
              </a:ext>
            </a:extLst>
          </p:cNvPr>
          <p:cNvCxnSpPr>
            <a:cxnSpLocks/>
          </p:cNvCxnSpPr>
          <p:nvPr/>
        </p:nvCxnSpPr>
        <p:spPr>
          <a:xfrm>
            <a:off x="9530746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F2897A-6814-4D03-91E1-6A780A9D2E3E}"/>
              </a:ext>
            </a:extLst>
          </p:cNvPr>
          <p:cNvSpPr txBox="1"/>
          <p:nvPr/>
        </p:nvSpPr>
        <p:spPr>
          <a:xfrm>
            <a:off x="1149192" y="2970804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1A5F33D-48F7-4C67-9C67-9E36ECCB834D}"/>
              </a:ext>
            </a:extLst>
          </p:cNvPr>
          <p:cNvSpPr txBox="1"/>
          <p:nvPr/>
        </p:nvSpPr>
        <p:spPr>
          <a:xfrm>
            <a:off x="2551637" y="2970803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Conv1d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FED90C2-D770-4B99-9D35-376B20BFD507}"/>
              </a:ext>
            </a:extLst>
          </p:cNvPr>
          <p:cNvSpPr txBox="1"/>
          <p:nvPr/>
        </p:nvSpPr>
        <p:spPr>
          <a:xfrm>
            <a:off x="4034179" y="2970803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94D6D4C-2B73-4635-A798-9126A244A03B}"/>
              </a:ext>
            </a:extLst>
          </p:cNvPr>
          <p:cNvSpPr txBox="1"/>
          <p:nvPr/>
        </p:nvSpPr>
        <p:spPr>
          <a:xfrm>
            <a:off x="5423345" y="2970803"/>
            <a:ext cx="133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MaxPool1d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800B671-5EBA-48E6-9F92-1723CC42019E}"/>
              </a:ext>
            </a:extLst>
          </p:cNvPr>
          <p:cNvSpPr txBox="1"/>
          <p:nvPr/>
        </p:nvSpPr>
        <p:spPr>
          <a:xfrm>
            <a:off x="7002808" y="2970802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Conv1d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09DC3DD-3E25-4E38-8D3D-51B81466A6B0}"/>
              </a:ext>
            </a:extLst>
          </p:cNvPr>
          <p:cNvSpPr txBox="1"/>
          <p:nvPr/>
        </p:nvSpPr>
        <p:spPr>
          <a:xfrm>
            <a:off x="8483579" y="2970801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6B66380-4F4F-4A46-B27C-C83C55172207}"/>
              </a:ext>
            </a:extLst>
          </p:cNvPr>
          <p:cNvSpPr txBox="1"/>
          <p:nvPr/>
        </p:nvSpPr>
        <p:spPr>
          <a:xfrm>
            <a:off x="9872745" y="2970801"/>
            <a:ext cx="133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MaxPool1d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415B7BC-4465-4837-A3AB-D6225A32FCFD}"/>
              </a:ext>
            </a:extLst>
          </p:cNvPr>
          <p:cNvSpPr/>
          <p:nvPr/>
        </p:nvSpPr>
        <p:spPr>
          <a:xfrm>
            <a:off x="8809366" y="3849761"/>
            <a:ext cx="499892" cy="1681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kumimoji="1" lang="en-US" altLang="ja-JP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︙</a:t>
            </a:r>
            <a:endParaRPr kumimoji="1" lang="en-US" altLang="ja-JP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0.61</a:t>
            </a: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03A63C5B-79E7-429D-9B2C-010E7AB17750}"/>
              </a:ext>
            </a:extLst>
          </p:cNvPr>
          <p:cNvCxnSpPr>
            <a:cxnSpLocks/>
          </p:cNvCxnSpPr>
          <p:nvPr/>
        </p:nvCxnSpPr>
        <p:spPr>
          <a:xfrm>
            <a:off x="9530746" y="4645336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C013671-B46E-46A4-8554-9AB9EE073A8E}"/>
              </a:ext>
            </a:extLst>
          </p:cNvPr>
          <p:cNvSpPr/>
          <p:nvPr/>
        </p:nvSpPr>
        <p:spPr>
          <a:xfrm>
            <a:off x="4359966" y="3849760"/>
            <a:ext cx="499892" cy="1681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C2EBFE9-D182-4DD7-A0C0-4D58FA1F22E6}"/>
              </a:ext>
            </a:extLst>
          </p:cNvPr>
          <p:cNvSpPr txBox="1"/>
          <p:nvPr/>
        </p:nvSpPr>
        <p:spPr>
          <a:xfrm>
            <a:off x="4359966" y="3588149"/>
            <a:ext cx="499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endParaRPr kumimoji="1" lang="ja-JP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1E985A6-8485-4960-A60B-60416FE8675C}"/>
              </a:ext>
            </a:extLst>
          </p:cNvPr>
          <p:cNvSpPr/>
          <p:nvPr/>
        </p:nvSpPr>
        <p:spPr>
          <a:xfrm>
            <a:off x="5840735" y="3849761"/>
            <a:ext cx="499892" cy="1681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9BB4D61-F411-4FA4-95EC-CE08CCF90A1C}"/>
              </a:ext>
            </a:extLst>
          </p:cNvPr>
          <p:cNvSpPr/>
          <p:nvPr/>
        </p:nvSpPr>
        <p:spPr>
          <a:xfrm>
            <a:off x="7328597" y="3849759"/>
            <a:ext cx="499892" cy="1681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kumimoji="1" lang="en-US" altLang="ja-JP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︙</a:t>
            </a:r>
            <a:endParaRPr kumimoji="1" lang="en-US" altLang="ja-JP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0.61</a:t>
            </a: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0AC35B9-6690-453F-8357-6EED94E37723}"/>
              </a:ext>
            </a:extLst>
          </p:cNvPr>
          <p:cNvSpPr txBox="1"/>
          <p:nvPr/>
        </p:nvSpPr>
        <p:spPr>
          <a:xfrm>
            <a:off x="5840735" y="3588149"/>
            <a:ext cx="499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kumimoji="1" lang="ja-JP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82D387D-D72A-4862-B244-31EAEBA4199A}"/>
              </a:ext>
            </a:extLst>
          </p:cNvPr>
          <p:cNvSpPr txBox="1"/>
          <p:nvPr/>
        </p:nvSpPr>
        <p:spPr>
          <a:xfrm>
            <a:off x="7329970" y="3588149"/>
            <a:ext cx="499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kumimoji="1" lang="ja-JP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F2CC4813-E922-4C47-BFB2-D6DC1D23E2C7}"/>
              </a:ext>
            </a:extLst>
          </p:cNvPr>
          <p:cNvCxnSpPr>
            <a:cxnSpLocks/>
          </p:cNvCxnSpPr>
          <p:nvPr/>
        </p:nvCxnSpPr>
        <p:spPr>
          <a:xfrm>
            <a:off x="3644300" y="463424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2DF596D-7573-4D67-B6DA-93C54B86364C}"/>
              </a:ext>
            </a:extLst>
          </p:cNvPr>
          <p:cNvCxnSpPr>
            <a:cxnSpLocks/>
          </p:cNvCxnSpPr>
          <p:nvPr/>
        </p:nvCxnSpPr>
        <p:spPr>
          <a:xfrm>
            <a:off x="5083633" y="462291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49687079-DEF1-4454-8E06-606B55AE03A1}"/>
              </a:ext>
            </a:extLst>
          </p:cNvPr>
          <p:cNvCxnSpPr>
            <a:cxnSpLocks/>
          </p:cNvCxnSpPr>
          <p:nvPr/>
        </p:nvCxnSpPr>
        <p:spPr>
          <a:xfrm>
            <a:off x="6568934" y="463424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725868E-954A-40CB-866F-03CD60190E11}"/>
              </a:ext>
            </a:extLst>
          </p:cNvPr>
          <p:cNvCxnSpPr>
            <a:cxnSpLocks/>
          </p:cNvCxnSpPr>
          <p:nvPr/>
        </p:nvCxnSpPr>
        <p:spPr>
          <a:xfrm>
            <a:off x="8051579" y="4639845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85137830-2021-4A52-9A6D-C17178FD9F3E}"/>
              </a:ext>
            </a:extLst>
          </p:cNvPr>
          <p:cNvCxnSpPr>
            <a:cxnSpLocks/>
          </p:cNvCxnSpPr>
          <p:nvPr/>
        </p:nvCxnSpPr>
        <p:spPr>
          <a:xfrm>
            <a:off x="2091266" y="4631379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B0F2AE5-36F0-46B5-8B21-45B0B44A33E5}"/>
              </a:ext>
            </a:extLst>
          </p:cNvPr>
          <p:cNvSpPr txBox="1"/>
          <p:nvPr/>
        </p:nvSpPr>
        <p:spPr>
          <a:xfrm>
            <a:off x="9422208" y="5594303"/>
            <a:ext cx="133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066663C-9865-4395-90D1-869FDCDDF191}"/>
              </a:ext>
            </a:extLst>
          </p:cNvPr>
          <p:cNvSpPr txBox="1"/>
          <p:nvPr/>
        </p:nvSpPr>
        <p:spPr>
          <a:xfrm>
            <a:off x="6911203" y="5594303"/>
            <a:ext cx="133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A7DFDF3-3678-4698-98C7-C62215CF1B73}"/>
              </a:ext>
            </a:extLst>
          </p:cNvPr>
          <p:cNvSpPr txBox="1"/>
          <p:nvPr/>
        </p:nvSpPr>
        <p:spPr>
          <a:xfrm>
            <a:off x="5423343" y="5594303"/>
            <a:ext cx="133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64B8F53-31CD-4A74-B16E-B397869E41A5}"/>
              </a:ext>
            </a:extLst>
          </p:cNvPr>
          <p:cNvSpPr txBox="1"/>
          <p:nvPr/>
        </p:nvSpPr>
        <p:spPr>
          <a:xfrm>
            <a:off x="3942574" y="5594303"/>
            <a:ext cx="133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Adaptive</a:t>
            </a:r>
          </a:p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AvgPool1d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F322F88-30F0-417A-A200-D4D47EE52905}"/>
              </a:ext>
            </a:extLst>
          </p:cNvPr>
          <p:cNvSpPr txBox="1"/>
          <p:nvPr/>
        </p:nvSpPr>
        <p:spPr>
          <a:xfrm>
            <a:off x="2454714" y="5594303"/>
            <a:ext cx="133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Conv1d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FB919DE-0EC4-4762-B58A-9DB5E105878E}"/>
              </a:ext>
            </a:extLst>
          </p:cNvPr>
          <p:cNvSpPr txBox="1"/>
          <p:nvPr/>
        </p:nvSpPr>
        <p:spPr>
          <a:xfrm>
            <a:off x="10106754" y="4460670"/>
            <a:ext cx="133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80%~90%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3C3D873-F12E-40E2-B35A-4BDCA5B4BD6A}"/>
              </a:ext>
            </a:extLst>
          </p:cNvPr>
          <p:cNvSpPr/>
          <p:nvPr/>
        </p:nvSpPr>
        <p:spPr>
          <a:xfrm>
            <a:off x="8730883" y="3792089"/>
            <a:ext cx="2614450" cy="180221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37717276-D901-4EA4-8563-7EAE7AE1BF32}"/>
              </a:ext>
            </a:extLst>
          </p:cNvPr>
          <p:cNvSpPr/>
          <p:nvPr/>
        </p:nvSpPr>
        <p:spPr>
          <a:xfrm>
            <a:off x="9882257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5C50039E-607A-4A23-821C-641368ADB0B0}"/>
              </a:ext>
            </a:extLst>
          </p:cNvPr>
          <p:cNvSpPr/>
          <p:nvPr/>
        </p:nvSpPr>
        <p:spPr>
          <a:xfrm>
            <a:off x="1059666" y="1798512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5D765B53-5DDC-4C7A-A6D9-2C08411B94EF}"/>
              </a:ext>
            </a:extLst>
          </p:cNvPr>
          <p:cNvSpPr/>
          <p:nvPr/>
        </p:nvSpPr>
        <p:spPr>
          <a:xfrm>
            <a:off x="2461988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36CD0B95-086C-47DB-813A-F2F620500462}"/>
              </a:ext>
            </a:extLst>
          </p:cNvPr>
          <p:cNvSpPr/>
          <p:nvPr/>
        </p:nvSpPr>
        <p:spPr>
          <a:xfrm>
            <a:off x="3944463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095F3992-C840-46DE-9B46-48BD065FE5F1}"/>
              </a:ext>
            </a:extLst>
          </p:cNvPr>
          <p:cNvSpPr/>
          <p:nvPr/>
        </p:nvSpPr>
        <p:spPr>
          <a:xfrm>
            <a:off x="5433976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84F0CB23-9EA4-4EAE-8345-BF5E4D300E9F}"/>
              </a:ext>
            </a:extLst>
          </p:cNvPr>
          <p:cNvSpPr/>
          <p:nvPr/>
        </p:nvSpPr>
        <p:spPr>
          <a:xfrm>
            <a:off x="6920716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93BFEF3F-58CD-4AC5-B209-5CB3C09A0226}"/>
              </a:ext>
            </a:extLst>
          </p:cNvPr>
          <p:cNvSpPr/>
          <p:nvPr/>
        </p:nvSpPr>
        <p:spPr>
          <a:xfrm>
            <a:off x="8403025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7" name="四角形: 角を丸くする 86">
            <a:extLst>
              <a:ext uri="{FF2B5EF4-FFF2-40B4-BE49-F238E27FC236}">
                <a16:creationId xmlns:a16="http://schemas.microsoft.com/office/drawing/2014/main" id="{E2A02981-CC9F-4C12-BBCC-CE27A9AEA308}"/>
              </a:ext>
            </a:extLst>
          </p:cNvPr>
          <p:cNvSpPr/>
          <p:nvPr/>
        </p:nvSpPr>
        <p:spPr>
          <a:xfrm>
            <a:off x="3930565" y="3577090"/>
            <a:ext cx="1361957" cy="27270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25203A36-BA7D-4AB8-928B-56805EC5C733}"/>
              </a:ext>
            </a:extLst>
          </p:cNvPr>
          <p:cNvSpPr/>
          <p:nvPr/>
        </p:nvSpPr>
        <p:spPr>
          <a:xfrm>
            <a:off x="2448104" y="3932374"/>
            <a:ext cx="1361957" cy="20958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9" name="四角形: 角を丸くする 88">
            <a:extLst>
              <a:ext uri="{FF2B5EF4-FFF2-40B4-BE49-F238E27FC236}">
                <a16:creationId xmlns:a16="http://schemas.microsoft.com/office/drawing/2014/main" id="{38E23EBB-160C-41BC-B347-93D8B004538A}"/>
              </a:ext>
            </a:extLst>
          </p:cNvPr>
          <p:cNvSpPr/>
          <p:nvPr/>
        </p:nvSpPr>
        <p:spPr>
          <a:xfrm>
            <a:off x="5420479" y="3567794"/>
            <a:ext cx="1361957" cy="23958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A1508CBB-3AB4-4200-B96C-E014F34AE03B}"/>
              </a:ext>
            </a:extLst>
          </p:cNvPr>
          <p:cNvSpPr/>
          <p:nvPr/>
        </p:nvSpPr>
        <p:spPr>
          <a:xfrm>
            <a:off x="6901766" y="3567794"/>
            <a:ext cx="1361957" cy="23958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89818732-6684-4830-B8AF-942B1B5268F8}"/>
              </a:ext>
            </a:extLst>
          </p:cNvPr>
          <p:cNvSpPr/>
          <p:nvPr/>
        </p:nvSpPr>
        <p:spPr>
          <a:xfrm>
            <a:off x="8562456" y="3588149"/>
            <a:ext cx="2969143" cy="23754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865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3" grpId="0" animBg="1"/>
      <p:bldP spid="73" grpId="1" animBg="1"/>
      <p:bldP spid="76" grpId="0" animBg="1"/>
      <p:bldP spid="76" grpId="1" animBg="1"/>
      <p:bldP spid="77" grpId="0" animBg="1"/>
      <p:bldP spid="77" grpId="1" animBg="1"/>
      <p:bldP spid="79" grpId="0" animBg="1"/>
      <p:bldP spid="79" grpId="1" animBg="1"/>
      <p:bldP spid="81" grpId="0" animBg="1"/>
      <p:bldP spid="81" grpId="1" animBg="1"/>
      <p:bldP spid="83" grpId="0" animBg="1"/>
      <p:bldP spid="83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259BB3-07EC-4ED6-B7AA-55AAB89AD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ボイスレコーダアプリケーションを使用して注水音を収集</a:t>
            </a:r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蛇口を一定の開度にして水を流す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dirty="0"/>
              <a:t>スマートフォンと容器を持つ</a:t>
            </a:r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容器を水が入る位置に近づける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dirty="0"/>
              <a:t>水が入り始めた瞬間に録音開始</a:t>
            </a:r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水が溢れる瞬間に録音終了</a:t>
            </a:r>
            <a:endParaRPr lang="en-US" altLang="ja-JP" dirty="0"/>
          </a:p>
          <a:p>
            <a:r>
              <a:rPr kumimoji="1" lang="en-US" altLang="ja-JP" dirty="0"/>
              <a:t>31</a:t>
            </a:r>
            <a:r>
              <a:rPr kumimoji="1" lang="ja-JP" altLang="en-US" dirty="0"/>
              <a:t>試行のデータを収集</a:t>
            </a:r>
            <a:endParaRPr kumimoji="1" lang="en-US" altLang="ja-JP" dirty="0"/>
          </a:p>
          <a:p>
            <a:r>
              <a:rPr lang="ja-JP" altLang="en-US" dirty="0"/>
              <a:t>サンプリング周波数は</a:t>
            </a:r>
            <a:r>
              <a:rPr lang="en-US" altLang="ja-JP" dirty="0"/>
              <a:t>96kHz</a:t>
            </a:r>
          </a:p>
          <a:p>
            <a:r>
              <a:rPr kumimoji="1" lang="ja-JP" altLang="en-US" dirty="0"/>
              <a:t>データの収集後，セグメンテーションしておく</a:t>
            </a:r>
            <a:endParaRPr kumimoji="1"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7103424-C564-49FF-B684-1FC770BC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評価実験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18F3BA-F5C7-4364-BAA8-0AB39E51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BC811A0E-4703-4616-98AF-749B3D48279C}"/>
              </a:ext>
            </a:extLst>
          </p:cNvPr>
          <p:cNvGrpSpPr/>
          <p:nvPr/>
        </p:nvGrpSpPr>
        <p:grpSpPr>
          <a:xfrm>
            <a:off x="7027595" y="3027861"/>
            <a:ext cx="4472404" cy="1981000"/>
            <a:chOff x="7036061" y="3036332"/>
            <a:chExt cx="4472404" cy="1981000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2DF9A164-AEC6-4BD6-8409-8DCE6009FDEC}"/>
                </a:ext>
              </a:extLst>
            </p:cNvPr>
            <p:cNvSpPr/>
            <p:nvPr/>
          </p:nvSpPr>
          <p:spPr>
            <a:xfrm>
              <a:off x="7044530" y="3036332"/>
              <a:ext cx="446393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Time-series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sound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ja-JP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5F1F5BEE-C5BE-49EB-B1BE-96B42E20755C}"/>
                </a:ext>
              </a:extLst>
            </p:cNvPr>
            <p:cNvCxnSpPr>
              <a:cxnSpLocks/>
            </p:cNvCxnSpPr>
            <p:nvPr/>
          </p:nvCxnSpPr>
          <p:spPr>
            <a:xfrm>
              <a:off x="7044530" y="3493359"/>
              <a:ext cx="0" cy="216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DCFC49DE-CED8-4F83-9433-F61BA01F34F2}"/>
                </a:ext>
              </a:extLst>
            </p:cNvPr>
            <p:cNvCxnSpPr>
              <a:cxnSpLocks/>
            </p:cNvCxnSpPr>
            <p:nvPr/>
          </p:nvCxnSpPr>
          <p:spPr>
            <a:xfrm>
              <a:off x="7620879" y="3493359"/>
              <a:ext cx="0" cy="2244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13AE26C2-D53B-40C4-B60D-70332640B8F6}"/>
                </a:ext>
              </a:extLst>
            </p:cNvPr>
            <p:cNvCxnSpPr/>
            <p:nvPr/>
          </p:nvCxnSpPr>
          <p:spPr>
            <a:xfrm>
              <a:off x="7044529" y="3612159"/>
              <a:ext cx="5763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81285F1C-67F2-4446-B3B3-4EBA821057B9}"/>
                </a:ext>
              </a:extLst>
            </p:cNvPr>
            <p:cNvCxnSpPr>
              <a:cxnSpLocks/>
            </p:cNvCxnSpPr>
            <p:nvPr/>
          </p:nvCxnSpPr>
          <p:spPr>
            <a:xfrm>
              <a:off x="7196930" y="3645759"/>
              <a:ext cx="0" cy="216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359A7053-1126-44F2-94D8-9847F41B7E89}"/>
                </a:ext>
              </a:extLst>
            </p:cNvPr>
            <p:cNvCxnSpPr>
              <a:cxnSpLocks/>
            </p:cNvCxnSpPr>
            <p:nvPr/>
          </p:nvCxnSpPr>
          <p:spPr>
            <a:xfrm>
              <a:off x="7773279" y="3645759"/>
              <a:ext cx="0" cy="2244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7559826E-0AFF-4EC3-BD01-6F1E3435BD4B}"/>
                </a:ext>
              </a:extLst>
            </p:cNvPr>
            <p:cNvCxnSpPr/>
            <p:nvPr/>
          </p:nvCxnSpPr>
          <p:spPr>
            <a:xfrm>
              <a:off x="7196929" y="3764559"/>
              <a:ext cx="5763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FD562F2A-DB92-46ED-B8B9-C56D081F7E83}"/>
                </a:ext>
              </a:extLst>
            </p:cNvPr>
            <p:cNvCxnSpPr>
              <a:cxnSpLocks/>
            </p:cNvCxnSpPr>
            <p:nvPr/>
          </p:nvCxnSpPr>
          <p:spPr>
            <a:xfrm>
              <a:off x="7349330" y="3798159"/>
              <a:ext cx="0" cy="216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A6B2EC52-9623-4C33-91DE-152AF61161AF}"/>
                </a:ext>
              </a:extLst>
            </p:cNvPr>
            <p:cNvCxnSpPr>
              <a:cxnSpLocks/>
            </p:cNvCxnSpPr>
            <p:nvPr/>
          </p:nvCxnSpPr>
          <p:spPr>
            <a:xfrm>
              <a:off x="7925679" y="3798159"/>
              <a:ext cx="0" cy="2244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BA110B19-6EF2-4438-9EEA-87ECCC270FC9}"/>
                </a:ext>
              </a:extLst>
            </p:cNvPr>
            <p:cNvCxnSpPr/>
            <p:nvPr/>
          </p:nvCxnSpPr>
          <p:spPr>
            <a:xfrm>
              <a:off x="7349329" y="3916959"/>
              <a:ext cx="5763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A4FBC878-207F-4EC4-8D56-11E9260ED7A0}"/>
                </a:ext>
              </a:extLst>
            </p:cNvPr>
            <p:cNvCxnSpPr>
              <a:cxnSpLocks/>
            </p:cNvCxnSpPr>
            <p:nvPr/>
          </p:nvCxnSpPr>
          <p:spPr>
            <a:xfrm>
              <a:off x="10739884" y="3950559"/>
              <a:ext cx="0" cy="216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2E0929E4-1DCE-4499-8AC3-0EE7C0320581}"/>
                </a:ext>
              </a:extLst>
            </p:cNvPr>
            <p:cNvCxnSpPr>
              <a:cxnSpLocks/>
            </p:cNvCxnSpPr>
            <p:nvPr/>
          </p:nvCxnSpPr>
          <p:spPr>
            <a:xfrm>
              <a:off x="11316233" y="3950559"/>
              <a:ext cx="0" cy="2244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ED58EBFC-8767-46D9-8A5A-89615CE71AAE}"/>
                </a:ext>
              </a:extLst>
            </p:cNvPr>
            <p:cNvCxnSpPr/>
            <p:nvPr/>
          </p:nvCxnSpPr>
          <p:spPr>
            <a:xfrm>
              <a:off x="10739883" y="4069359"/>
              <a:ext cx="5763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AB6954B4-B062-4A6D-9111-168759C77C42}"/>
                </a:ext>
              </a:extLst>
            </p:cNvPr>
            <p:cNvCxnSpPr>
              <a:cxnSpLocks/>
            </p:cNvCxnSpPr>
            <p:nvPr/>
          </p:nvCxnSpPr>
          <p:spPr>
            <a:xfrm>
              <a:off x="10892284" y="4102959"/>
              <a:ext cx="0" cy="216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338ECBC3-0A25-4556-9EEA-846DAA386B7B}"/>
                </a:ext>
              </a:extLst>
            </p:cNvPr>
            <p:cNvCxnSpPr>
              <a:cxnSpLocks/>
            </p:cNvCxnSpPr>
            <p:nvPr/>
          </p:nvCxnSpPr>
          <p:spPr>
            <a:xfrm>
              <a:off x="11468633" y="4102959"/>
              <a:ext cx="0" cy="2244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C8CA73C1-5759-4DEF-8079-59652C84C2AC}"/>
                </a:ext>
              </a:extLst>
            </p:cNvPr>
            <p:cNvCxnSpPr/>
            <p:nvPr/>
          </p:nvCxnSpPr>
          <p:spPr>
            <a:xfrm>
              <a:off x="10892283" y="4221759"/>
              <a:ext cx="5763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87979B5-3F30-4C47-BE7C-49794849C455}"/>
                </a:ext>
              </a:extLst>
            </p:cNvPr>
            <p:cNvSpPr txBox="1"/>
            <p:nvPr/>
          </p:nvSpPr>
          <p:spPr>
            <a:xfrm>
              <a:off x="8434184" y="3782636"/>
              <a:ext cx="172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・・・・・・</a:t>
              </a:r>
            </a:p>
          </p:txBody>
        </p:sp>
        <p:sp>
          <p:nvSpPr>
            <p:cNvPr id="26" name="円弧 25">
              <a:extLst>
                <a:ext uri="{FF2B5EF4-FFF2-40B4-BE49-F238E27FC236}">
                  <a16:creationId xmlns:a16="http://schemas.microsoft.com/office/drawing/2014/main" id="{ACAA6758-B4B8-4952-A050-09BB2E7EC200}"/>
                </a:ext>
              </a:extLst>
            </p:cNvPr>
            <p:cNvSpPr/>
            <p:nvPr/>
          </p:nvSpPr>
          <p:spPr>
            <a:xfrm rot="16200000" flipH="1">
              <a:off x="7408905" y="3790905"/>
              <a:ext cx="288173" cy="410444"/>
            </a:xfrm>
            <a:prstGeom prst="arc">
              <a:avLst>
                <a:gd name="adj1" fmla="val 16200000"/>
                <a:gd name="adj2" fmla="val 1863848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6AE38DD-8B76-4B68-BD1F-D34B8B2C35B5}"/>
                </a:ext>
              </a:extLst>
            </p:cNvPr>
            <p:cNvSpPr txBox="1"/>
            <p:nvPr/>
          </p:nvSpPr>
          <p:spPr>
            <a:xfrm>
              <a:off x="7226712" y="4038669"/>
              <a:ext cx="867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0.2 s</a:t>
              </a:r>
              <a:endParaRPr kumimoji="1" lang="ja-JP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円弧 27">
              <a:extLst>
                <a:ext uri="{FF2B5EF4-FFF2-40B4-BE49-F238E27FC236}">
                  <a16:creationId xmlns:a16="http://schemas.microsoft.com/office/drawing/2014/main" id="{C22E5C2E-D709-4453-8EA6-2CC23132BCDE}"/>
                </a:ext>
              </a:extLst>
            </p:cNvPr>
            <p:cNvSpPr/>
            <p:nvPr/>
          </p:nvSpPr>
          <p:spPr>
            <a:xfrm rot="5400000">
              <a:off x="7579491" y="3791885"/>
              <a:ext cx="288173" cy="410444"/>
            </a:xfrm>
            <a:prstGeom prst="arc">
              <a:avLst>
                <a:gd name="adj1" fmla="val 16200000"/>
                <a:gd name="adj2" fmla="val 1863848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80490CD1-1037-4F31-A880-793EBFF5B743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 flipH="1">
              <a:off x="7036487" y="3709359"/>
              <a:ext cx="8042" cy="499403"/>
            </a:xfrm>
            <a:prstGeom prst="line">
              <a:avLst/>
            </a:prstGeom>
            <a:ln w="12700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C0CE3A79-B553-4496-BE07-3E7CDF566D82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 flipH="1">
              <a:off x="7188457" y="3798159"/>
              <a:ext cx="8476" cy="422010"/>
            </a:xfrm>
            <a:prstGeom prst="line">
              <a:avLst/>
            </a:prstGeom>
            <a:ln w="12700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円弧 30">
              <a:extLst>
                <a:ext uri="{FF2B5EF4-FFF2-40B4-BE49-F238E27FC236}">
                  <a16:creationId xmlns:a16="http://schemas.microsoft.com/office/drawing/2014/main" id="{CA237679-A8B1-43B1-8C28-6053CC88AF80}"/>
                </a:ext>
              </a:extLst>
            </p:cNvPr>
            <p:cNvSpPr/>
            <p:nvPr/>
          </p:nvSpPr>
          <p:spPr>
            <a:xfrm rot="5400000">
              <a:off x="7004259" y="4143971"/>
              <a:ext cx="215999" cy="152396"/>
            </a:xfrm>
            <a:prstGeom prst="arc">
              <a:avLst>
                <a:gd name="adj1" fmla="val 16200000"/>
                <a:gd name="adj2" fmla="val 591371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86D9DEC9-F868-4818-8E44-32E9088F1BC4}"/>
                </a:ext>
              </a:extLst>
            </p:cNvPr>
            <p:cNvSpPr txBox="1"/>
            <p:nvPr/>
          </p:nvSpPr>
          <p:spPr>
            <a:xfrm>
              <a:off x="7082481" y="4678778"/>
              <a:ext cx="746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0.1 s</a:t>
              </a:r>
              <a:endParaRPr kumimoji="1" lang="ja-JP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1CC3F482-7EB4-48DC-B8E5-4ACA8128DE50}"/>
                </a:ext>
              </a:extLst>
            </p:cNvPr>
            <p:cNvCxnSpPr/>
            <p:nvPr/>
          </p:nvCxnSpPr>
          <p:spPr>
            <a:xfrm flipH="1" flipV="1">
              <a:off x="7142046" y="4397885"/>
              <a:ext cx="76199" cy="264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6599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744BE7-0864-4A24-919E-CCA51F5E1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結果と考察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4203802-7593-4D5B-BEDD-0667931400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学習フェーズ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バッチサイズ：</a:t>
                </a:r>
                <a:r>
                  <a:rPr lang="en-US" altLang="ja-JP" dirty="0"/>
                  <a:t>10,000</a:t>
                </a:r>
              </a:p>
              <a:p>
                <a:pPr lvl="1"/>
                <a:r>
                  <a:rPr kumimoji="1" lang="ja-JP" altLang="en-US" dirty="0"/>
                  <a:t>エポック：</a:t>
                </a:r>
                <a:r>
                  <a:rPr kumimoji="1" lang="en-US" altLang="ja-JP" dirty="0"/>
                  <a:t>1,000</a:t>
                </a:r>
              </a:p>
              <a:p>
                <a:pPr lvl="1"/>
                <a:r>
                  <a:rPr lang="en-US" altLang="ja-JP" dirty="0"/>
                  <a:t>30</a:t>
                </a:r>
                <a:r>
                  <a:rPr lang="ja-JP" altLang="en-US" dirty="0"/>
                  <a:t>試行のすべてのセグメントを学習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r>
                  <a:rPr lang="ja-JP" altLang="en-US" dirty="0"/>
                  <a:t>テストフェーズ</a:t>
                </a:r>
                <a:endParaRPr lang="en-US" altLang="ja-JP" dirty="0"/>
              </a:p>
              <a:p>
                <a:pPr lvl="1"/>
                <a:r>
                  <a:rPr kumimoji="1" lang="en-US" altLang="ja-JP" dirty="0"/>
                  <a:t>1</a:t>
                </a:r>
                <a:r>
                  <a:rPr kumimoji="1" lang="ja-JP" altLang="en-US" dirty="0"/>
                  <a:t>試行から</a:t>
                </a:r>
                <a:r>
                  <a:rPr kumimoji="1" lang="en-US" altLang="ja-JP" dirty="0"/>
                  <a:t>1,000</a:t>
                </a:r>
                <a:r>
                  <a:rPr kumimoji="1" lang="ja-JP" altLang="en-US" dirty="0"/>
                  <a:t>セグメントを抽出してテスト</a:t>
                </a:r>
                <a:endParaRPr kumimoji="1" lang="en-US" altLang="ja-JP" dirty="0"/>
              </a:p>
              <a:p>
                <a:pPr lvl="1"/>
                <a:r>
                  <a:rPr lang="en-US" altLang="ja-JP" dirty="0"/>
                  <a:t>LOSO</a:t>
                </a:r>
                <a:r>
                  <a:rPr lang="ja-JP" altLang="en-US" dirty="0"/>
                  <a:t>アルゴリズムで精度を算出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kumimoji="1" lang="ja-JP" altLang="en-US" dirty="0"/>
                  <a:t>： </a:t>
                </a:r>
                <a:r>
                  <a:rPr kumimoji="1" lang="en-US" altLang="ja-JP" dirty="0"/>
                  <a:t>0~100%</a:t>
                </a:r>
                <a:r>
                  <a:rPr kumimoji="1" lang="ja-JP" altLang="en-US" dirty="0"/>
                  <a:t>の水位を</a:t>
                </a:r>
                <a:r>
                  <a:rPr kumimoji="1" lang="en-US" altLang="ja-JP" dirty="0"/>
                  <a:t>10%</a:t>
                </a:r>
                <a:r>
                  <a:rPr kumimoji="1" lang="ja-JP" altLang="en-US" dirty="0"/>
                  <a:t>刻みで識別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kumimoji="1" lang="ja-JP" altLang="en-US" dirty="0"/>
                  <a:t>： </a:t>
                </a:r>
                <a:r>
                  <a:rPr kumimoji="1" lang="en-US" altLang="ja-JP" dirty="0"/>
                  <a:t>90%</a:t>
                </a:r>
                <a:r>
                  <a:rPr kumimoji="1" lang="ja-JP" altLang="en-US" dirty="0"/>
                  <a:t>以上の水位であるかどうか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4203802-7593-4D5B-BEDD-0667931400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941" b="-9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C38A75-EFEF-42AD-8015-854C0FB7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9EE99EF8-FA3C-4A9E-827D-4534436FD6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8033541"/>
                  </p:ext>
                </p:extLst>
              </p:nvPr>
            </p:nvGraphicFramePr>
            <p:xfrm>
              <a:off x="7653867" y="4868334"/>
              <a:ext cx="3699933" cy="111252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283909">
                      <a:extLst>
                        <a:ext uri="{9D8B030D-6E8A-4147-A177-3AD203B41FA5}">
                          <a16:colId xmlns:a16="http://schemas.microsoft.com/office/drawing/2014/main" val="1705232643"/>
                        </a:ext>
                      </a:extLst>
                    </a:gridCol>
                    <a:gridCol w="1416024">
                      <a:extLst>
                        <a:ext uri="{9D8B030D-6E8A-4147-A177-3AD203B41FA5}">
                          <a16:colId xmlns:a16="http://schemas.microsoft.com/office/drawing/2014/main" val="4406963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識別クラス数 （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oMath>
                          </a14:m>
                          <a:r>
                            <a:rPr kumimoji="1" lang="ja-JP" altLang="en-US" dirty="0"/>
                            <a:t>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精度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2045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10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0.649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8144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0.976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95440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9EE99EF8-FA3C-4A9E-827D-4534436FD6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8033541"/>
                  </p:ext>
                </p:extLst>
              </p:nvPr>
            </p:nvGraphicFramePr>
            <p:xfrm>
              <a:off x="7653867" y="4868334"/>
              <a:ext cx="3699933" cy="111252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283909">
                      <a:extLst>
                        <a:ext uri="{9D8B030D-6E8A-4147-A177-3AD203B41FA5}">
                          <a16:colId xmlns:a16="http://schemas.microsoft.com/office/drawing/2014/main" val="1705232643"/>
                        </a:ext>
                      </a:extLst>
                    </a:gridCol>
                    <a:gridCol w="1416024">
                      <a:extLst>
                        <a:ext uri="{9D8B030D-6E8A-4147-A177-3AD203B41FA5}">
                          <a16:colId xmlns:a16="http://schemas.microsoft.com/office/drawing/2014/main" val="4406963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t="-13115" r="-62667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精度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2045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10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0.649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8144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0.976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95440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24E01F3-B709-44FD-9CD6-54B6A65DEFD8}"/>
              </a:ext>
            </a:extLst>
          </p:cNvPr>
          <p:cNvSpPr txBox="1"/>
          <p:nvPr/>
        </p:nvSpPr>
        <p:spPr>
          <a:xfrm>
            <a:off x="7653866" y="4428068"/>
            <a:ext cx="369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識別精度の平均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EAF39D60-D979-4FA6-904D-0AE6D00B5822}"/>
              </a:ext>
            </a:extLst>
          </p:cNvPr>
          <p:cNvGrpSpPr/>
          <p:nvPr/>
        </p:nvGrpSpPr>
        <p:grpSpPr>
          <a:xfrm>
            <a:off x="7810060" y="1687967"/>
            <a:ext cx="3294407" cy="2314861"/>
            <a:chOff x="7818527" y="1687967"/>
            <a:chExt cx="3294407" cy="2314861"/>
          </a:xfrm>
        </p:grpSpPr>
        <p:pic>
          <p:nvPicPr>
            <p:cNvPr id="8" name="図 7" descr="グラフ&#10;&#10;自動的に生成された説明">
              <a:extLst>
                <a:ext uri="{FF2B5EF4-FFF2-40B4-BE49-F238E27FC236}">
                  <a16:creationId xmlns:a16="http://schemas.microsoft.com/office/drawing/2014/main" id="{9DF9A157-6F3E-40CB-B630-A7FFE391B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8527" y="2099634"/>
              <a:ext cx="3201270" cy="1903194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EAAFBB8-DD9E-4C72-840D-EFE56B7E55A1}"/>
                </a:ext>
              </a:extLst>
            </p:cNvPr>
            <p:cNvSpPr txBox="1"/>
            <p:nvPr/>
          </p:nvSpPr>
          <p:spPr>
            <a:xfrm>
              <a:off x="7911664" y="1687967"/>
              <a:ext cx="3201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Loss</a:t>
              </a:r>
              <a:r>
                <a:rPr kumimoji="1" lang="ja-JP" altLang="en-US" dirty="0"/>
                <a:t>の変化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9622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668</Words>
  <Application>Microsoft Office PowerPoint</Application>
  <PresentationFormat>ワイド画面</PresentationFormat>
  <Paragraphs>143</Paragraphs>
  <Slides>10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游ゴシック</vt:lpstr>
      <vt:lpstr>Arial</vt:lpstr>
      <vt:lpstr>Cambria Math</vt:lpstr>
      <vt:lpstr>Tw Cen MT</vt:lpstr>
      <vt:lpstr>Office テーマ</vt:lpstr>
      <vt:lpstr>注水音を用いた容器内水位推定手法の提案</vt:lpstr>
      <vt:lpstr>研究背景</vt:lpstr>
      <vt:lpstr>研究目的</vt:lpstr>
      <vt:lpstr>関連研究</vt:lpstr>
      <vt:lpstr>提案手法 （処理の流れ）</vt:lpstr>
      <vt:lpstr>提案手法 （特徴抽出）</vt:lpstr>
      <vt:lpstr>提案手法 （識別モデル）</vt:lpstr>
      <vt:lpstr>評価実験</vt:lpstr>
      <vt:lpstr>結果と考察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330</cp:revision>
  <dcterms:created xsi:type="dcterms:W3CDTF">2020-11-23T05:09:51Z</dcterms:created>
  <dcterms:modified xsi:type="dcterms:W3CDTF">2021-12-19T02:13:40Z</dcterms:modified>
</cp:coreProperties>
</file>