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8" r:id="rId2"/>
    <p:sldId id="259" r:id="rId3"/>
    <p:sldId id="260" r:id="rId4"/>
  </p:sldIdLst>
  <p:sldSz cx="12192000" cy="6858000"/>
  <p:notesSz cx="6883400"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F0000"/>
    <a:srgbClr val="AC181E"/>
    <a:srgbClr val="66FF66"/>
    <a:srgbClr val="000000"/>
    <a:srgbClr val="70AD47"/>
    <a:srgbClr val="5B9BD5"/>
    <a:srgbClr val="ED7D31"/>
    <a:srgbClr val="00B05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5" autoAdjust="0"/>
    <p:restoredTop sz="70319" autoAdjust="0"/>
  </p:normalViewPr>
  <p:slideViewPr>
    <p:cSldViewPr snapToGrid="0">
      <p:cViewPr varScale="1">
        <p:scale>
          <a:sx n="77" d="100"/>
          <a:sy n="77" d="100"/>
        </p:scale>
        <p:origin x="7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82806" cy="502596"/>
          </a:xfrm>
          <a:prstGeom prst="rect">
            <a:avLst/>
          </a:prstGeom>
        </p:spPr>
        <p:txBody>
          <a:bodyPr vert="horz" lIns="96562" tIns="48281" rIns="96562" bIns="48281" rtlCol="0"/>
          <a:lstStyle>
            <a:lvl1pPr algn="l">
              <a:defRPr sz="1300"/>
            </a:lvl1pPr>
          </a:lstStyle>
          <a:p>
            <a:endParaRPr kumimoji="1" lang="ja-JP" altLang="en-US"/>
          </a:p>
        </p:txBody>
      </p:sp>
      <p:sp>
        <p:nvSpPr>
          <p:cNvPr id="3" name="日付プレースホルダー 2"/>
          <p:cNvSpPr>
            <a:spLocks noGrp="1"/>
          </p:cNvSpPr>
          <p:nvPr>
            <p:ph type="dt" idx="1"/>
          </p:nvPr>
        </p:nvSpPr>
        <p:spPr>
          <a:xfrm>
            <a:off x="3899001" y="0"/>
            <a:ext cx="2982806" cy="502596"/>
          </a:xfrm>
          <a:prstGeom prst="rect">
            <a:avLst/>
          </a:prstGeom>
        </p:spPr>
        <p:txBody>
          <a:bodyPr vert="horz" lIns="96562" tIns="48281" rIns="96562" bIns="48281" rtlCol="0"/>
          <a:lstStyle>
            <a:lvl1pPr algn="r">
              <a:defRPr sz="1300"/>
            </a:lvl1pPr>
          </a:lstStyle>
          <a:p>
            <a:fld id="{D8422EA4-67AE-4623-8DD6-326650601D3C}" type="datetimeFigureOut">
              <a:rPr kumimoji="1" lang="ja-JP" altLang="en-US" smtClean="0"/>
              <a:t>2020/8/12</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0275" cy="3381375"/>
          </a:xfrm>
          <a:prstGeom prst="rect">
            <a:avLst/>
          </a:prstGeom>
          <a:noFill/>
          <a:ln w="12700">
            <a:solidFill>
              <a:prstClr val="black"/>
            </a:solidFill>
          </a:ln>
        </p:spPr>
        <p:txBody>
          <a:bodyPr vert="horz" lIns="96562" tIns="48281" rIns="96562" bIns="48281" rtlCol="0" anchor="ctr"/>
          <a:lstStyle/>
          <a:p>
            <a:endParaRPr lang="ja-JP" altLang="en-US"/>
          </a:p>
        </p:txBody>
      </p:sp>
      <p:sp>
        <p:nvSpPr>
          <p:cNvPr id="5" name="ノート プレースホルダー 4"/>
          <p:cNvSpPr>
            <a:spLocks noGrp="1"/>
          </p:cNvSpPr>
          <p:nvPr>
            <p:ph type="body" sz="quarter" idx="3"/>
          </p:nvPr>
        </p:nvSpPr>
        <p:spPr>
          <a:xfrm>
            <a:off x="688340" y="4820741"/>
            <a:ext cx="5506720" cy="3944243"/>
          </a:xfrm>
          <a:prstGeom prst="rect">
            <a:avLst/>
          </a:prstGeom>
        </p:spPr>
        <p:txBody>
          <a:bodyPr vert="horz" lIns="96562" tIns="48281" rIns="96562" bIns="4828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514532"/>
            <a:ext cx="2982806" cy="502595"/>
          </a:xfrm>
          <a:prstGeom prst="rect">
            <a:avLst/>
          </a:prstGeom>
        </p:spPr>
        <p:txBody>
          <a:bodyPr vert="horz" lIns="96562" tIns="48281" rIns="96562" bIns="48281"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99001" y="9514532"/>
            <a:ext cx="2982806" cy="502595"/>
          </a:xfrm>
          <a:prstGeom prst="rect">
            <a:avLst/>
          </a:prstGeom>
        </p:spPr>
        <p:txBody>
          <a:bodyPr vert="horz" lIns="96562" tIns="48281" rIns="96562" bIns="48281" rtlCol="0" anchor="b"/>
          <a:lstStyle>
            <a:lvl1pPr algn="r">
              <a:defRPr sz="1300"/>
            </a:lvl1pPr>
          </a:lstStyle>
          <a:p>
            <a:fld id="{30C4CB3F-F62E-402B-B423-2F2652179FCC}" type="slidenum">
              <a:rPr kumimoji="1" lang="ja-JP" altLang="en-US" smtClean="0"/>
              <a:t>‹#›</a:t>
            </a:fld>
            <a:endParaRPr kumimoji="1" lang="ja-JP" altLang="en-US"/>
          </a:p>
        </p:txBody>
      </p:sp>
    </p:spTree>
    <p:extLst>
      <p:ext uri="{BB962C8B-B14F-4D97-AF65-F5344CB8AC3E}">
        <p14:creationId xmlns:p14="http://schemas.microsoft.com/office/powerpoint/2010/main" val="6996863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E</a:t>
            </a:r>
            <a:r>
              <a:rPr kumimoji="1" lang="en-US" altLang="ja-JP" dirty="0"/>
              <a:t>ach team competes on the recognition accuracy of cooking activities.</a:t>
            </a:r>
            <a:endParaRPr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各チームは調理行動の識別精度を競う．</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C4CB3F-F62E-402B-B423-2F2652179FCC}" type="slidenum">
              <a:rPr kumimoji="1" lang="ja-JP" altLang="en-US" sz="13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3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09003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First, I will explain about this challenge.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were given train dataset and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b="0" i="0" u="none" strike="noStrike" baseline="0" dirty="0">
              <a:latin typeface="TeXGyreTermes-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b="0" i="0" u="none" strike="noStrike" baseline="0" dirty="0">
                <a:latin typeface="TeXGyreTermes-Regular"/>
              </a:rPr>
              <a:t>The subjects cooked three recipes (sandwich, fruit salad, cereal) five times each by following a script for each recipe.</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The data has been collected from four subjects who had attached two smartphones on the right arm and left hip, two smartwatches on both wrists, and one motion capture system with 29 markers.</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Each recording has been segmented into 30-second segments, like this figure.</a:t>
            </a:r>
          </a:p>
          <a:p>
            <a:pPr algn="l"/>
            <a:r>
              <a:rPr lang="en-US" altLang="ja-JP" sz="1800" b="0" i="0" u="none" strike="noStrike" baseline="0" dirty="0">
                <a:latin typeface="TeXGyreTermes-Regular"/>
              </a:rPr>
              <a:t>Each segment was assigned a random identifier, so the order of the segments is unknown.</a:t>
            </a:r>
          </a:p>
          <a:p>
            <a:pPr algn="l"/>
            <a:endParaRPr lang="en-US" altLang="ja-JP" sz="1800" b="0" i="0" u="none" strike="noStrike" baseline="0" dirty="0">
              <a:latin typeface="TeXGyreTermes-Regular"/>
            </a:endParaRPr>
          </a:p>
          <a:p>
            <a:pPr algn="l"/>
            <a:r>
              <a:rPr lang="en-US" altLang="ja-JP" sz="1800" b="0" i="0" u="none" strike="noStrike" baseline="0" dirty="0">
                <a:latin typeface="TeXGyreTermes-Regular"/>
              </a:rPr>
              <a:t>Training data contains data from three subjects (subject 1, 2, 3) out of the four subjects and test data contains the data from the fourth subject (subject 4).</a:t>
            </a:r>
          </a:p>
          <a:p>
            <a:endParaRPr kumimoji="1" lang="en-US" altLang="ja-JP" dirty="0"/>
          </a:p>
          <a:p>
            <a:endParaRPr kumimoji="1" lang="en-US" altLang="ja-JP" dirty="0"/>
          </a:p>
          <a:p>
            <a:endParaRPr kumimoji="1" lang="en-US" altLang="ja-JP" dirty="0"/>
          </a:p>
          <a:p>
            <a:r>
              <a:rPr kumimoji="1" lang="ja-JP" altLang="en-US" dirty="0"/>
              <a:t>まず，このチャレンジについて説明する．</a:t>
            </a:r>
            <a:endParaRPr kumimoji="1" lang="en-US" altLang="ja-JP" dirty="0"/>
          </a:p>
          <a:p>
            <a:r>
              <a:rPr kumimoji="1" lang="ja-JP" altLang="en-US" dirty="0"/>
              <a:t>我々は学習用のデータセットとテスト用のデータセットを与えられた．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各被験者は</a:t>
            </a:r>
            <a:r>
              <a:rPr kumimoji="1" lang="en-US" altLang="ja-JP" dirty="0"/>
              <a:t>3</a:t>
            </a:r>
            <a:r>
              <a:rPr kumimoji="1" lang="ja-JP" altLang="en-US" dirty="0"/>
              <a:t>つのレシピを</a:t>
            </a:r>
            <a:r>
              <a:rPr kumimoji="1" lang="en-US" altLang="ja-JP" dirty="0"/>
              <a:t>5</a:t>
            </a:r>
            <a:r>
              <a:rPr kumimoji="1" lang="ja-JP" altLang="en-US" dirty="0"/>
              <a:t>回作った．</a:t>
            </a:r>
            <a:endParaRPr kumimoji="1" lang="en-US" altLang="ja-JP" dirty="0"/>
          </a:p>
          <a:p>
            <a:r>
              <a:rPr kumimoji="1" lang="ja-JP" altLang="en-US" dirty="0"/>
              <a:t>データは</a:t>
            </a:r>
            <a:r>
              <a:rPr kumimoji="1" lang="en-US" altLang="ja-JP" dirty="0"/>
              <a:t>4</a:t>
            </a:r>
            <a:r>
              <a:rPr kumimoji="1" lang="ja-JP" altLang="en-US" dirty="0"/>
              <a:t>人の被験者にセンサを取り付けて収集されたものである．</a:t>
            </a:r>
            <a:endParaRPr kumimoji="1" lang="en-US" altLang="ja-JP" dirty="0"/>
          </a:p>
          <a:p>
            <a:r>
              <a:rPr kumimoji="1" lang="ja-JP" altLang="en-US" dirty="0"/>
              <a:t>各記録は</a:t>
            </a:r>
            <a:r>
              <a:rPr kumimoji="1" lang="en-US" altLang="ja-JP" dirty="0"/>
              <a:t>30</a:t>
            </a:r>
            <a:r>
              <a:rPr kumimoji="1" lang="ja-JP" altLang="en-US" dirty="0"/>
              <a:t>秒ごとに別れている．</a:t>
            </a:r>
            <a:endParaRPr kumimoji="1" lang="en-US" altLang="ja-JP" dirty="0"/>
          </a:p>
          <a:p>
            <a:r>
              <a:rPr kumimoji="1" lang="ja-JP" altLang="en-US" dirty="0"/>
              <a:t>各セグメントにはランダムな識別子が与えられており，順番は不明．</a:t>
            </a:r>
            <a:endParaRPr kumimoji="1" lang="en-US" altLang="ja-JP" dirty="0"/>
          </a:p>
          <a:p>
            <a:r>
              <a:rPr kumimoji="1" lang="ja-JP" altLang="en-US" dirty="0"/>
              <a:t>学習データは</a:t>
            </a:r>
            <a:r>
              <a:rPr kumimoji="1" lang="en-US" altLang="ja-JP" dirty="0"/>
              <a:t>3</a:t>
            </a:r>
            <a:r>
              <a:rPr kumimoji="1" lang="ja-JP" altLang="en-US" dirty="0"/>
              <a:t>人の被験者のデータを含み，テストデータには</a:t>
            </a:r>
            <a:r>
              <a:rPr kumimoji="1" lang="en-US" altLang="ja-JP" dirty="0"/>
              <a:t>1</a:t>
            </a:r>
            <a:r>
              <a:rPr kumimoji="1" lang="ja-JP" altLang="en-US" dirty="0"/>
              <a:t>人の被験者のデータが含まれる．</a:t>
            </a:r>
            <a:endParaRPr kumimoji="1" lang="en-US" altLang="ja-JP" dirty="0"/>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2</a:t>
            </a:fld>
            <a:endParaRPr kumimoji="1" lang="ja-JP" altLang="en-US"/>
          </a:p>
        </p:txBody>
      </p:sp>
    </p:spTree>
    <p:extLst>
      <p:ext uri="{BB962C8B-B14F-4D97-AF65-F5344CB8AC3E}">
        <p14:creationId xmlns:p14="http://schemas.microsoft.com/office/powerpoint/2010/main" val="267481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これはデータセットの詳細です．</a:t>
            </a:r>
            <a:endParaRPr kumimoji="1" lang="en-US" altLang="ja-JP" dirty="0"/>
          </a:p>
          <a:p>
            <a:r>
              <a:rPr kumimoji="1" lang="en-US" altLang="ja-JP" dirty="0"/>
              <a:t>1</a:t>
            </a:r>
            <a:r>
              <a:rPr kumimoji="1" lang="ja-JP" altLang="en-US" dirty="0"/>
              <a:t>つのセグメントにつき，マクロ行動は</a:t>
            </a:r>
            <a:r>
              <a:rPr kumimoji="1" lang="en-US" altLang="ja-JP" dirty="0"/>
              <a:t>1</a:t>
            </a:r>
            <a:r>
              <a:rPr kumimoji="1" lang="ja-JP" altLang="en-US" dirty="0"/>
              <a:t>つ，マイクロ行動は最大で</a:t>
            </a:r>
          </a:p>
        </p:txBody>
      </p:sp>
      <p:sp>
        <p:nvSpPr>
          <p:cNvPr id="4" name="スライド番号プレースホルダー 3"/>
          <p:cNvSpPr>
            <a:spLocks noGrp="1"/>
          </p:cNvSpPr>
          <p:nvPr>
            <p:ph type="sldNum" sz="quarter" idx="5"/>
          </p:nvPr>
        </p:nvSpPr>
        <p:spPr/>
        <p:txBody>
          <a:bodyPr/>
          <a:lstStyle/>
          <a:p>
            <a:fld id="{30C4CB3F-F62E-402B-B423-2F2652179FCC}" type="slidenum">
              <a:rPr kumimoji="1" lang="ja-JP" altLang="en-US" smtClean="0"/>
              <a:t>3</a:t>
            </a:fld>
            <a:endParaRPr kumimoji="1" lang="ja-JP" altLang="en-US"/>
          </a:p>
        </p:txBody>
      </p:sp>
    </p:spTree>
    <p:extLst>
      <p:ext uri="{BB962C8B-B14F-4D97-AF65-F5344CB8AC3E}">
        <p14:creationId xmlns:p14="http://schemas.microsoft.com/office/powerpoint/2010/main" val="534703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28B1BEA1-2738-4C19-B133-02ABBF3E6E0C}" type="datetime1">
              <a:rPr kumimoji="1" lang="ja-JP" altLang="en-US" smtClean="0"/>
              <a:t>2020/8/12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1"/>
            <a:ext cx="930088" cy="452589"/>
          </a:xfrm>
        </p:spPr>
        <p:txBody>
          <a:bodyPr/>
          <a:lstStyle/>
          <a:p>
            <a:fld id="{92084505-5355-43A2-B929-FD06D0DABC31}" type="slidenum">
              <a:rPr kumimoji="1" lang="ja-JP" altLang="en-US" smtClean="0"/>
              <a:t>‹#›</a:t>
            </a:fld>
            <a:endParaRPr kumimoji="1" lang="ja-JP" altLang="en-US" dirty="0"/>
          </a:p>
        </p:txBody>
      </p:sp>
      <p:grpSp>
        <p:nvGrpSpPr>
          <p:cNvPr id="13" name="グループ化 12">
            <a:extLst>
              <a:ext uri="{FF2B5EF4-FFF2-40B4-BE49-F238E27FC236}">
                <a16:creationId xmlns:a16="http://schemas.microsoft.com/office/drawing/2014/main" id="{41F687C4-BC8D-4D8D-967F-C9159AE18EE2}"/>
              </a:ext>
            </a:extLst>
          </p:cNvPr>
          <p:cNvGrpSpPr/>
          <p:nvPr userDrawn="1"/>
        </p:nvGrpSpPr>
        <p:grpSpPr>
          <a:xfrm>
            <a:off x="0" y="6405411"/>
            <a:ext cx="1357002" cy="452589"/>
            <a:chOff x="0" y="6405411"/>
            <a:chExt cx="1357002" cy="452589"/>
          </a:xfrm>
        </p:grpSpPr>
        <p:pic>
          <p:nvPicPr>
            <p:cNvPr id="14" name="図 13">
              <a:extLst>
                <a:ext uri="{FF2B5EF4-FFF2-40B4-BE49-F238E27FC236}">
                  <a16:creationId xmlns:a16="http://schemas.microsoft.com/office/drawing/2014/main" id="{32B8B82C-9DE7-43EF-8D7F-5557C1F55F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5" name="図 14">
              <a:extLst>
                <a:ext uri="{FF2B5EF4-FFF2-40B4-BE49-F238E27FC236}">
                  <a16:creationId xmlns:a16="http://schemas.microsoft.com/office/drawing/2014/main" id="{13B645A7-8D10-4DF9-992F-84821FC7DD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11679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321A0775-4641-4FD1-8F30-8577C8E45459}" type="datetime1">
              <a:rPr kumimoji="1" lang="ja-JP" altLang="en-US" smtClean="0"/>
              <a:t>2020/8/12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48729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A958096-B04A-44A1-BF3F-4EF7C63AEE7F}" type="datetime1">
              <a:rPr kumimoji="1" lang="ja-JP" altLang="en-US" smtClean="0"/>
              <a:t>2020/8/12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64578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7E4BC299-9A2B-46B3-A868-72E6088D753F}" type="datetime1">
              <a:rPr kumimoji="1" lang="ja-JP" altLang="en-US" smtClean="0"/>
              <a:t>2020/8/12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正方形/長方形 6"/>
          <p:cNvSpPr/>
          <p:nvPr userDrawn="1"/>
        </p:nvSpPr>
        <p:spPr>
          <a:xfrm>
            <a:off x="0" y="6405411"/>
            <a:ext cx="12192000" cy="452589"/>
          </a:xfrm>
          <a:prstGeom prst="rect">
            <a:avLst/>
          </a:prstGeom>
          <a:solidFill>
            <a:srgbClr val="AC18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11052000" y="6405410"/>
            <a:ext cx="930088" cy="452589"/>
          </a:xfrm>
        </p:spPr>
        <p:txBody>
          <a:bodyPr/>
          <a:lstStyle>
            <a:lvl1pPr>
              <a:defRPr b="1">
                <a:solidFill>
                  <a:schemeClr val="bg1"/>
                </a:solidFill>
              </a:defRPr>
            </a:lvl1pPr>
          </a:lstStyle>
          <a:p>
            <a:fld id="{92084505-5355-43A2-B929-FD06D0DABC31}" type="slidenum">
              <a:rPr lang="ja-JP" altLang="en-US" smtClean="0"/>
              <a:pPr/>
              <a:t>‹#›</a:t>
            </a:fld>
            <a:endParaRPr lang="ja-JP" altLang="en-US" dirty="0"/>
          </a:p>
        </p:txBody>
      </p:sp>
      <p:grpSp>
        <p:nvGrpSpPr>
          <p:cNvPr id="10" name="グループ化 9">
            <a:extLst>
              <a:ext uri="{FF2B5EF4-FFF2-40B4-BE49-F238E27FC236}">
                <a16:creationId xmlns:a16="http://schemas.microsoft.com/office/drawing/2014/main" id="{85AD5892-0348-47CA-94D9-1AECACD7AF33}"/>
              </a:ext>
            </a:extLst>
          </p:cNvPr>
          <p:cNvGrpSpPr/>
          <p:nvPr userDrawn="1"/>
        </p:nvGrpSpPr>
        <p:grpSpPr>
          <a:xfrm>
            <a:off x="0" y="6405411"/>
            <a:ext cx="1357002" cy="452589"/>
            <a:chOff x="0" y="6405411"/>
            <a:chExt cx="1357002" cy="452589"/>
          </a:xfrm>
        </p:grpSpPr>
        <p:pic>
          <p:nvPicPr>
            <p:cNvPr id="11" name="図 10">
              <a:extLst>
                <a:ext uri="{FF2B5EF4-FFF2-40B4-BE49-F238E27FC236}">
                  <a16:creationId xmlns:a16="http://schemas.microsoft.com/office/drawing/2014/main" id="{D30564E1-5BE4-46E8-BD7B-C70365B7B1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405411"/>
              <a:ext cx="1357002" cy="452589"/>
            </a:xfrm>
            <a:prstGeom prst="rect">
              <a:avLst/>
            </a:prstGeom>
          </p:spPr>
        </p:pic>
        <p:pic>
          <p:nvPicPr>
            <p:cNvPr id="12" name="図 11">
              <a:extLst>
                <a:ext uri="{FF2B5EF4-FFF2-40B4-BE49-F238E27FC236}">
                  <a16:creationId xmlns:a16="http://schemas.microsoft.com/office/drawing/2014/main" id="{4BEB1492-F457-4453-95F9-B28F99A3393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913" y="6468344"/>
              <a:ext cx="1281176" cy="321394"/>
            </a:xfrm>
            <a:prstGeom prst="rect">
              <a:avLst/>
            </a:prstGeom>
          </p:spPr>
        </p:pic>
      </p:grpSp>
    </p:spTree>
    <p:extLst>
      <p:ext uri="{BB962C8B-B14F-4D97-AF65-F5344CB8AC3E}">
        <p14:creationId xmlns:p14="http://schemas.microsoft.com/office/powerpoint/2010/main" val="2134637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730D93F-C6A8-45DB-973B-2E9B74BB5747}" type="datetime1">
              <a:rPr kumimoji="1" lang="ja-JP" altLang="en-US" smtClean="0"/>
              <a:t>2020/8/12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9125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C8FBA03-08C5-445A-9675-5DD0E048D580}" type="datetime1">
              <a:rPr kumimoji="1" lang="ja-JP" altLang="en-US" smtClean="0"/>
              <a:t>2020/8/12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540903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F22B3BE6-F63B-45DF-9657-6FEF2EDB1F30}" type="datetime1">
              <a:rPr kumimoji="1" lang="ja-JP" altLang="en-US" smtClean="0"/>
              <a:t>2020/8/12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28108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1D6E599-F080-45CC-8481-C833508C9D12}" type="datetime1">
              <a:rPr kumimoji="1" lang="ja-JP" altLang="en-US" smtClean="0"/>
              <a:t>2020/8/12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413939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D9B8A7E-64BC-4577-982E-7EC7218FD10F}" type="datetime1">
              <a:rPr kumimoji="1" lang="ja-JP" altLang="en-US" smtClean="0"/>
              <a:t>2020/8/12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059370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373066C-4ED1-4359-AD45-A7DE722C8BF8}" type="datetime1">
              <a:rPr kumimoji="1" lang="ja-JP" altLang="en-US" smtClean="0"/>
              <a:t>2020/8/12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98917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C0FD902-686B-4A0D-9EB1-37C4F06B03EF}" type="datetime1">
              <a:rPr kumimoji="1" lang="ja-JP" altLang="en-US" smtClean="0"/>
              <a:t>2020/8/12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15933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FD2C9-6400-40CA-9626-E4ED2CBDBD1C}" type="datetime1">
              <a:rPr kumimoji="1" lang="ja-JP" altLang="en-US" smtClean="0"/>
              <a:t>2020/8/12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84505-5355-43A2-B929-FD06D0DABC31}" type="slidenum">
              <a:rPr kumimoji="1" lang="ja-JP" altLang="en-US" smtClean="0"/>
              <a:t>‹#›</a:t>
            </a:fld>
            <a:endParaRPr kumimoji="1" lang="ja-JP" altLang="en-US"/>
          </a:p>
        </p:txBody>
      </p:sp>
    </p:spTree>
    <p:extLst>
      <p:ext uri="{BB962C8B-B14F-4D97-AF65-F5344CB8AC3E}">
        <p14:creationId xmlns:p14="http://schemas.microsoft.com/office/powerpoint/2010/main" val="207911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0"/>
            <a:ext cx="12192000" cy="1933894"/>
          </a:xfrm>
          <a:solidFill>
            <a:schemeClr val="bg1">
              <a:lumMod val="95000"/>
            </a:schemeClr>
          </a:solidFill>
        </p:spPr>
        <p:txBody>
          <a:bodyPr anchor="ctr" anchorCtr="0">
            <a:normAutofit/>
          </a:bodyPr>
          <a:lstStyle/>
          <a:p>
            <a:r>
              <a:rPr lang="en-US" altLang="ja-JP" sz="2800" b="1" i="0" u="none" strike="noStrike" baseline="0" dirty="0">
                <a:latin typeface="Times New Roman" panose="02020603050405020304" pitchFamily="18" charset="0"/>
                <a:cs typeface="Times New Roman" panose="02020603050405020304" pitchFamily="18" charset="0"/>
              </a:rPr>
              <a:t>Cooking Activity Recognition with Convolutional LSTM</a:t>
            </a:r>
            <a:br>
              <a:rPr lang="en-US" altLang="ja-JP" sz="2800" b="1" i="0" u="none" strike="noStrike" baseline="0" dirty="0">
                <a:latin typeface="Times New Roman" panose="02020603050405020304" pitchFamily="18" charset="0"/>
                <a:cs typeface="Times New Roman" panose="02020603050405020304" pitchFamily="18" charset="0"/>
              </a:rPr>
            </a:br>
            <a:r>
              <a:rPr lang="en-US" altLang="ja-JP" sz="2800" b="1" i="0" u="none" strike="noStrike" baseline="0" dirty="0">
                <a:latin typeface="Times New Roman" panose="02020603050405020304" pitchFamily="18" charset="0"/>
                <a:cs typeface="Times New Roman" panose="02020603050405020304" pitchFamily="18" charset="0"/>
              </a:rPr>
              <a:t>using Multi-label Loss Function and Majority Vote</a:t>
            </a:r>
            <a:endParaRPr kumimoji="1" lang="ja-JP" altLang="en-US" sz="6600" dirty="0">
              <a:latin typeface="Times New Roman" panose="02020603050405020304" pitchFamily="18" charset="0"/>
              <a:cs typeface="Times New Roman" panose="02020603050405020304" pitchFamily="18" charset="0"/>
            </a:endParaRPr>
          </a:p>
        </p:txBody>
      </p:sp>
      <p:sp>
        <p:nvSpPr>
          <p:cNvPr id="3" name="サブタイトル 2"/>
          <p:cNvSpPr>
            <a:spLocks noGrp="1"/>
          </p:cNvSpPr>
          <p:nvPr>
            <p:ph type="subTitle" idx="1"/>
          </p:nvPr>
        </p:nvSpPr>
        <p:spPr>
          <a:xfrm>
            <a:off x="4471148" y="1933894"/>
            <a:ext cx="6470277" cy="849646"/>
          </a:xfrm>
        </p:spPr>
        <p:txBody>
          <a:bodyPr anchor="ctr" anchorCtr="0">
            <a:normAutofit/>
          </a:bodyPr>
          <a:lstStyle/>
          <a:p>
            <a:pPr algn="r"/>
            <a:r>
              <a:rPr lang="en-US" altLang="ja-JP" sz="2000" b="1" u="sng" dirty="0" err="1">
                <a:latin typeface="Times New Roman" panose="02020603050405020304" pitchFamily="18" charset="0"/>
                <a:cs typeface="Times New Roman" panose="02020603050405020304" pitchFamily="18" charset="0"/>
              </a:rPr>
              <a:t>Atsuhiro</a:t>
            </a:r>
            <a:r>
              <a:rPr lang="ja-JP" altLang="en-US" sz="2000" b="1" u="sng" dirty="0">
                <a:latin typeface="Times New Roman" panose="02020603050405020304" pitchFamily="18" charset="0"/>
                <a:cs typeface="Times New Roman" panose="02020603050405020304" pitchFamily="18" charset="0"/>
              </a:rPr>
              <a:t> </a:t>
            </a:r>
            <a:r>
              <a:rPr lang="en-US" altLang="ja-JP" sz="2000" b="1" u="sng" dirty="0">
                <a:latin typeface="Times New Roman" panose="02020603050405020304" pitchFamily="18" charset="0"/>
                <a:cs typeface="Times New Roman" panose="02020603050405020304" pitchFamily="18" charset="0"/>
              </a:rPr>
              <a:t>FUJII</a:t>
            </a:r>
            <a:r>
              <a:rPr lang="en-US" altLang="ja-JP" sz="2000" b="1" dirty="0">
                <a:latin typeface="Times New Roman" panose="02020603050405020304" pitchFamily="18" charset="0"/>
                <a:cs typeface="Times New Roman" panose="02020603050405020304" pitchFamily="18" charset="0"/>
              </a:rPr>
              <a:t> / Daiki</a:t>
            </a:r>
            <a:r>
              <a:rPr lang="ja-JP" altLang="en-US" sz="2000" b="1" dirty="0">
                <a:latin typeface="Times New Roman" panose="02020603050405020304" pitchFamily="18" charset="0"/>
                <a:cs typeface="Times New Roman" panose="02020603050405020304" pitchFamily="18" charset="0"/>
              </a:rPr>
              <a:t> </a:t>
            </a:r>
            <a:r>
              <a:rPr lang="en-US" altLang="ja-JP" sz="2000" b="1" dirty="0">
                <a:latin typeface="Times New Roman" panose="02020603050405020304" pitchFamily="18" charset="0"/>
                <a:cs typeface="Times New Roman" panose="02020603050405020304" pitchFamily="18" charset="0"/>
              </a:rPr>
              <a:t>KAJIWARA / </a:t>
            </a:r>
            <a:r>
              <a:rPr kumimoji="1" lang="en-US" altLang="ja-JP" sz="2000" b="1" dirty="0">
                <a:latin typeface="Times New Roman" panose="02020603050405020304" pitchFamily="18" charset="0"/>
                <a:cs typeface="Times New Roman" panose="02020603050405020304" pitchFamily="18" charset="0"/>
              </a:rPr>
              <a:t>Kaz</a:t>
            </a:r>
            <a:r>
              <a:rPr lang="en-US" altLang="ja-JP" sz="2000" b="1" dirty="0">
                <a:latin typeface="Times New Roman" panose="02020603050405020304" pitchFamily="18" charset="0"/>
                <a:cs typeface="Times New Roman" panose="02020603050405020304" pitchFamily="18" charset="0"/>
              </a:rPr>
              <a:t>uya MURAO</a:t>
            </a:r>
          </a:p>
          <a:p>
            <a:pPr algn="r"/>
            <a:r>
              <a:rPr lang="en-US" altLang="ja-JP" sz="1600" dirty="0" err="1">
                <a:latin typeface="Times New Roman" panose="02020603050405020304" pitchFamily="18" charset="0"/>
                <a:cs typeface="Times New Roman" panose="02020603050405020304" pitchFamily="18" charset="0"/>
              </a:rPr>
              <a:t>Ritsumeikan</a:t>
            </a:r>
            <a:r>
              <a:rPr lang="en-US" altLang="ja-JP" sz="1600" dirty="0">
                <a:latin typeface="Times New Roman" panose="02020603050405020304" pitchFamily="18" charset="0"/>
                <a:cs typeface="Times New Roman" panose="02020603050405020304" pitchFamily="18" charset="0"/>
              </a:rPr>
              <a:t> University, Japan</a:t>
            </a:r>
            <a:endParaRPr lang="en-US" altLang="ja-JP" sz="1800" dirty="0">
              <a:latin typeface="Times New Roman" panose="02020603050405020304" pitchFamily="18" charset="0"/>
              <a:cs typeface="Times New Roman" panose="02020603050405020304" pitchFamily="18" charset="0"/>
            </a:endParaRPr>
          </a:p>
        </p:txBody>
      </p:sp>
      <p:sp>
        <p:nvSpPr>
          <p:cNvPr id="5" name="スライド番号プレースホルダー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084505-5355-43A2-B929-FD06D0DABC31}" type="slidenum">
              <a:rPr kumimoji="1" lang="ja-JP" altLang="en-US" sz="1200" b="1" i="0" u="none" strike="noStrike" kern="120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1"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4" name="テキスト ボックス 3">
            <a:extLst>
              <a:ext uri="{FF2B5EF4-FFF2-40B4-BE49-F238E27FC236}">
                <a16:creationId xmlns:a16="http://schemas.microsoft.com/office/drawing/2014/main" id="{F581C649-0EB4-421B-ABD3-05BB8AD8EF1E}"/>
              </a:ext>
            </a:extLst>
          </p:cNvPr>
          <p:cNvSpPr txBox="1"/>
          <p:nvPr/>
        </p:nvSpPr>
        <p:spPr>
          <a:xfrm>
            <a:off x="1744133" y="3159902"/>
            <a:ext cx="8585200" cy="707886"/>
          </a:xfrm>
          <a:prstGeom prst="rect">
            <a:avLst/>
          </a:prstGeom>
          <a:noFill/>
        </p:spPr>
        <p:txBody>
          <a:bodyPr wrap="square" rtlCol="0">
            <a:spAutoFit/>
          </a:bodyPr>
          <a:lstStyle/>
          <a:p>
            <a:pPr marL="0" indent="0" algn="ctr">
              <a:buNone/>
            </a:pPr>
            <a:r>
              <a:rPr lang="en-US" altLang="ja-JP" sz="2000" b="1" dirty="0">
                <a:latin typeface="Times New Roman" panose="02020603050405020304" pitchFamily="18" charset="0"/>
                <a:cs typeface="Times New Roman" panose="02020603050405020304" pitchFamily="18" charset="0"/>
              </a:rPr>
              <a:t>Challenge GOAL</a:t>
            </a:r>
          </a:p>
          <a:p>
            <a:pPr marL="0" indent="0" algn="ctr">
              <a:buNone/>
            </a:pPr>
            <a:r>
              <a:rPr lang="en-US" altLang="ja-JP" sz="2000" dirty="0">
                <a:latin typeface="Times New Roman" panose="02020603050405020304" pitchFamily="18" charset="0"/>
                <a:cs typeface="Times New Roman" panose="02020603050405020304" pitchFamily="18" charset="0"/>
              </a:rPr>
              <a:t>E</a:t>
            </a:r>
            <a:r>
              <a:rPr kumimoji="1" lang="en-US" altLang="ja-JP" sz="2000" dirty="0">
                <a:latin typeface="Times New Roman" panose="02020603050405020304" pitchFamily="18" charset="0"/>
                <a:cs typeface="Times New Roman" panose="02020603050405020304" pitchFamily="18" charset="0"/>
              </a:rPr>
              <a:t>ach team competes on the recognition accuracy of cooking activities.</a:t>
            </a:r>
            <a:endParaRPr lang="en-US" altLang="ja-JP"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51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209BA4-950C-4BB1-AD92-A4FD7621A1C4}"/>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(1/2)</a:t>
            </a:r>
            <a:endParaRPr kumimoji="1" lang="ja-JP" altLang="en-US" dirty="0">
              <a:latin typeface="Times New Roman" panose="02020603050405020304" pitchFamily="18" charset="0"/>
              <a:cs typeface="Times New Roman" panose="02020603050405020304" pitchFamily="18" charset="0"/>
            </a:endParaRPr>
          </a:p>
        </p:txBody>
      </p:sp>
      <p:sp>
        <p:nvSpPr>
          <p:cNvPr id="3" name="コンテンツ プレースホルダー 2">
            <a:extLst>
              <a:ext uri="{FF2B5EF4-FFF2-40B4-BE49-F238E27FC236}">
                <a16:creationId xmlns:a16="http://schemas.microsoft.com/office/drawing/2014/main" id="{D2A048CB-768B-43BB-97B4-ED6BF0BBFED7}"/>
              </a:ext>
            </a:extLst>
          </p:cNvPr>
          <p:cNvSpPr>
            <a:spLocks noGrp="1"/>
          </p:cNvSpPr>
          <p:nvPr>
            <p:ph idx="1"/>
          </p:nvPr>
        </p:nvSpPr>
        <p:spPr>
          <a:xfrm>
            <a:off x="838200" y="1825625"/>
            <a:ext cx="10515600" cy="2165842"/>
          </a:xfrm>
        </p:spPr>
        <p:txBody>
          <a:bodyPr>
            <a:normAutofit lnSpcReduction="10000"/>
          </a:bodyPr>
          <a:lstStyle/>
          <a:p>
            <a:r>
              <a:rPr lang="en-US" altLang="ja-JP" dirty="0">
                <a:latin typeface="Times New Roman" panose="02020603050405020304" pitchFamily="18" charset="0"/>
                <a:cs typeface="Times New Roman" panose="02020603050405020304" pitchFamily="18" charset="0"/>
              </a:rPr>
              <a:t>Four subjects cooked three recipes; </a:t>
            </a:r>
            <a:r>
              <a:rPr lang="en-US" altLang="ja-JP" b="1" dirty="0">
                <a:latin typeface="Times New Roman" panose="02020603050405020304" pitchFamily="18" charset="0"/>
                <a:cs typeface="Times New Roman" panose="02020603050405020304" pitchFamily="18" charset="0"/>
              </a:rPr>
              <a:t>sandwich, fruit salad, cereal.</a:t>
            </a:r>
          </a:p>
          <a:p>
            <a:r>
              <a:rPr lang="en-US" altLang="ja-JP" dirty="0">
                <a:latin typeface="Times New Roman" panose="02020603050405020304" pitchFamily="18" charset="0"/>
                <a:cs typeface="Times New Roman" panose="02020603050405020304" pitchFamily="18" charset="0"/>
              </a:rPr>
              <a:t>The subjects had attached some devices; </a:t>
            </a:r>
            <a:r>
              <a:rPr lang="en-US" altLang="ja-JP" b="1" dirty="0">
                <a:latin typeface="Times New Roman" panose="02020603050405020304" pitchFamily="18" charset="0"/>
                <a:cs typeface="Times New Roman" panose="02020603050405020304" pitchFamily="18" charset="0"/>
              </a:rPr>
              <a:t>on the right arm, left hip, both wrists, and one motion capture system.</a:t>
            </a:r>
          </a:p>
          <a:p>
            <a:r>
              <a:rPr lang="en-US" altLang="ja-JP" dirty="0">
                <a:latin typeface="Times New Roman" panose="02020603050405020304" pitchFamily="18" charset="0"/>
                <a:cs typeface="Times New Roman" panose="02020603050405020304" pitchFamily="18" charset="0"/>
              </a:rPr>
              <a:t>Each recording has been segmented into 30-second segments, and it was assigned a random identifier.</a:t>
            </a:r>
          </a:p>
        </p:txBody>
      </p:sp>
      <p:sp>
        <p:nvSpPr>
          <p:cNvPr id="4" name="スライド番号プレースホルダー 3">
            <a:extLst>
              <a:ext uri="{FF2B5EF4-FFF2-40B4-BE49-F238E27FC236}">
                <a16:creationId xmlns:a16="http://schemas.microsoft.com/office/drawing/2014/main" id="{50832A53-F5CE-4AF4-81B7-E6963258A2A4}"/>
              </a:ext>
            </a:extLst>
          </p:cNvPr>
          <p:cNvSpPr>
            <a:spLocks noGrp="1"/>
          </p:cNvSpPr>
          <p:nvPr>
            <p:ph type="sldNum" sz="quarter" idx="12"/>
          </p:nvPr>
        </p:nvSpPr>
        <p:spPr/>
        <p:txBody>
          <a:bodyPr/>
          <a:lstStyle/>
          <a:p>
            <a:fld id="{92084505-5355-43A2-B929-FD06D0DABC31}" type="slidenum">
              <a:rPr lang="ja-JP" altLang="en-US" smtClean="0"/>
              <a:pPr/>
              <a:t>2</a:t>
            </a:fld>
            <a:endParaRPr lang="ja-JP" altLang="en-US" dirty="0"/>
          </a:p>
        </p:txBody>
      </p:sp>
      <p:grpSp>
        <p:nvGrpSpPr>
          <p:cNvPr id="53" name="グループ化 52">
            <a:extLst>
              <a:ext uri="{FF2B5EF4-FFF2-40B4-BE49-F238E27FC236}">
                <a16:creationId xmlns:a16="http://schemas.microsoft.com/office/drawing/2014/main" id="{E30AAE54-6E87-4F18-B4C9-1E137510E3A8}"/>
              </a:ext>
            </a:extLst>
          </p:cNvPr>
          <p:cNvGrpSpPr/>
          <p:nvPr/>
        </p:nvGrpSpPr>
        <p:grpSpPr>
          <a:xfrm>
            <a:off x="2139950" y="4055855"/>
            <a:ext cx="8420099" cy="2180791"/>
            <a:chOff x="3352801" y="3906629"/>
            <a:chExt cx="8420099" cy="2180791"/>
          </a:xfrm>
        </p:grpSpPr>
        <p:sp>
          <p:nvSpPr>
            <p:cNvPr id="9" name="正方形/長方形 8">
              <a:extLst>
                <a:ext uri="{FF2B5EF4-FFF2-40B4-BE49-F238E27FC236}">
                  <a16:creationId xmlns:a16="http://schemas.microsoft.com/office/drawing/2014/main" id="{B9C3DC4A-4B8D-4587-99B3-11C466123E86}"/>
                </a:ext>
              </a:extLst>
            </p:cNvPr>
            <p:cNvSpPr/>
            <p:nvPr/>
          </p:nvSpPr>
          <p:spPr>
            <a:xfrm>
              <a:off x="7086600" y="406169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1" name="正方形/長方形 10">
              <a:extLst>
                <a:ext uri="{FF2B5EF4-FFF2-40B4-BE49-F238E27FC236}">
                  <a16:creationId xmlns:a16="http://schemas.microsoft.com/office/drawing/2014/main" id="{AF4AF4A0-AC6E-4F5F-8E46-FEA005472B82}"/>
                </a:ext>
              </a:extLst>
            </p:cNvPr>
            <p:cNvSpPr/>
            <p:nvPr/>
          </p:nvSpPr>
          <p:spPr>
            <a:xfrm>
              <a:off x="7086600" y="449385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3" name="正方形/長方形 12">
              <a:extLst>
                <a:ext uri="{FF2B5EF4-FFF2-40B4-BE49-F238E27FC236}">
                  <a16:creationId xmlns:a16="http://schemas.microsoft.com/office/drawing/2014/main" id="{71B0C84D-6CF6-42C7-8F73-6B8F819E1106}"/>
                </a:ext>
              </a:extLst>
            </p:cNvPr>
            <p:cNvSpPr/>
            <p:nvPr/>
          </p:nvSpPr>
          <p:spPr>
            <a:xfrm>
              <a:off x="7086600" y="492601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5" name="正方形/長方形 14">
              <a:extLst>
                <a:ext uri="{FF2B5EF4-FFF2-40B4-BE49-F238E27FC236}">
                  <a16:creationId xmlns:a16="http://schemas.microsoft.com/office/drawing/2014/main" id="{AC0C0577-D608-4541-B3AB-C4B6C214E7B4}"/>
                </a:ext>
              </a:extLst>
            </p:cNvPr>
            <p:cNvSpPr/>
            <p:nvPr/>
          </p:nvSpPr>
          <p:spPr>
            <a:xfrm>
              <a:off x="7086600" y="5358172"/>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sp>
          <p:nvSpPr>
            <p:cNvPr id="17" name="正方形/長方形 16">
              <a:extLst>
                <a:ext uri="{FF2B5EF4-FFF2-40B4-BE49-F238E27FC236}">
                  <a16:creationId xmlns:a16="http://schemas.microsoft.com/office/drawing/2014/main" id="{8824ED68-EA65-4F53-B24A-ADA40679BDA5}"/>
                </a:ext>
              </a:extLst>
            </p:cNvPr>
            <p:cNvSpPr/>
            <p:nvPr/>
          </p:nvSpPr>
          <p:spPr>
            <a:xfrm>
              <a:off x="7086600" y="5794943"/>
              <a:ext cx="2794000" cy="279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Times New Roman" panose="02020603050405020304" pitchFamily="18" charset="0"/>
                  <a:cs typeface="Times New Roman" panose="02020603050405020304" pitchFamily="18" charset="0"/>
                </a:rPr>
                <a:t>30 seconds</a:t>
              </a:r>
              <a:endParaRPr kumimoji="1" lang="ja-JP" altLang="en-US" dirty="0">
                <a:solidFill>
                  <a:schemeClr val="tx1"/>
                </a:solidFill>
                <a:latin typeface="Times New Roman" panose="02020603050405020304" pitchFamily="18" charset="0"/>
                <a:cs typeface="Times New Roman" panose="02020603050405020304" pitchFamily="18" charset="0"/>
              </a:endParaRPr>
            </a:p>
          </p:txBody>
        </p:sp>
        <p:grpSp>
          <p:nvGrpSpPr>
            <p:cNvPr id="30" name="グループ化 29">
              <a:extLst>
                <a:ext uri="{FF2B5EF4-FFF2-40B4-BE49-F238E27FC236}">
                  <a16:creationId xmlns:a16="http://schemas.microsoft.com/office/drawing/2014/main" id="{613D0071-5FD6-4596-AF7B-73550D6D3346}"/>
                </a:ext>
              </a:extLst>
            </p:cNvPr>
            <p:cNvGrpSpPr/>
            <p:nvPr/>
          </p:nvGrpSpPr>
          <p:grpSpPr>
            <a:xfrm>
              <a:off x="3352801" y="3906629"/>
              <a:ext cx="1752600" cy="2165843"/>
              <a:chOff x="3204000" y="3985097"/>
              <a:chExt cx="1752600" cy="2165843"/>
            </a:xfrm>
          </p:grpSpPr>
          <p:pic>
            <p:nvPicPr>
              <p:cNvPr id="8" name="図 7" descr="地図 が含まれている画像&#10;&#10;自動的に生成された説明">
                <a:extLst>
                  <a:ext uri="{FF2B5EF4-FFF2-40B4-BE49-F238E27FC236}">
                    <a16:creationId xmlns:a16="http://schemas.microsoft.com/office/drawing/2014/main" id="{E88DD0BC-C77B-4CF2-A086-E97BF6AB9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228" y="3985097"/>
                <a:ext cx="1416372" cy="2165843"/>
              </a:xfrm>
              <a:prstGeom prst="rect">
                <a:avLst/>
              </a:prstGeom>
            </p:spPr>
          </p:pic>
          <p:cxnSp>
            <p:nvCxnSpPr>
              <p:cNvPr id="21" name="直線コネクタ 20">
                <a:extLst>
                  <a:ext uri="{FF2B5EF4-FFF2-40B4-BE49-F238E27FC236}">
                    <a16:creationId xmlns:a16="http://schemas.microsoft.com/office/drawing/2014/main" id="{223073A4-7760-4939-8562-98B3EB2268D2}"/>
                  </a:ext>
                </a:extLst>
              </p:cNvPr>
              <p:cNvCxnSpPr>
                <a:cxnSpLocks/>
              </p:cNvCxnSpPr>
              <p:nvPr/>
            </p:nvCxnSpPr>
            <p:spPr>
              <a:xfrm>
                <a:off x="3204000" y="4465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BC1495C-C231-4C6D-B963-EFA25A7B7123}"/>
                  </a:ext>
                </a:extLst>
              </p:cNvPr>
              <p:cNvCxnSpPr>
                <a:cxnSpLocks/>
              </p:cNvCxnSpPr>
              <p:nvPr/>
            </p:nvCxnSpPr>
            <p:spPr>
              <a:xfrm>
                <a:off x="3204000" y="4860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BBF7D72-3219-4F71-8D65-63334D84A309}"/>
                  </a:ext>
                </a:extLst>
              </p:cNvPr>
              <p:cNvCxnSpPr>
                <a:cxnSpLocks/>
              </p:cNvCxnSpPr>
              <p:nvPr/>
            </p:nvCxnSpPr>
            <p:spPr>
              <a:xfrm>
                <a:off x="3204000" y="5256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3EA83841-63F3-43EC-9469-9B0D90D14C35}"/>
                  </a:ext>
                </a:extLst>
              </p:cNvPr>
              <p:cNvCxnSpPr>
                <a:cxnSpLocks/>
              </p:cNvCxnSpPr>
              <p:nvPr/>
            </p:nvCxnSpPr>
            <p:spPr>
              <a:xfrm>
                <a:off x="3204000" y="565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7D10CD-22C7-46A1-951C-35803256C958}"/>
                  </a:ext>
                </a:extLst>
              </p:cNvPr>
              <p:cNvCxnSpPr>
                <a:cxnSpLocks/>
              </p:cNvCxnSpPr>
              <p:nvPr/>
            </p:nvCxnSpPr>
            <p:spPr>
              <a:xfrm>
                <a:off x="3204000" y="4069242"/>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2BAEE38-8AB8-4A2E-BC80-651651C8F876}"/>
                  </a:ext>
                </a:extLst>
              </p:cNvPr>
              <p:cNvCxnSpPr>
                <a:cxnSpLocks/>
              </p:cNvCxnSpPr>
              <p:nvPr/>
            </p:nvCxnSpPr>
            <p:spPr>
              <a:xfrm>
                <a:off x="3204000" y="6012000"/>
                <a:ext cx="175260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直線矢印コネクタ 31">
              <a:extLst>
                <a:ext uri="{FF2B5EF4-FFF2-40B4-BE49-F238E27FC236}">
                  <a16:creationId xmlns:a16="http://schemas.microsoft.com/office/drawing/2014/main" id="{CBBEC191-E47F-4DCE-9CC2-29E85DA967FA}"/>
                </a:ext>
              </a:extLst>
            </p:cNvPr>
            <p:cNvCxnSpPr>
              <a:endCxn id="13" idx="1"/>
            </p:cNvCxnSpPr>
            <p:nvPr/>
          </p:nvCxnSpPr>
          <p:spPr>
            <a:xfrm>
              <a:off x="4949401" y="4201393"/>
              <a:ext cx="2137199" cy="8643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7665E0-2B53-4DBA-A120-30478D29D16E}"/>
                </a:ext>
              </a:extLst>
            </p:cNvPr>
            <p:cNvCxnSpPr>
              <a:cxnSpLocks/>
              <a:endCxn id="9" idx="1"/>
            </p:cNvCxnSpPr>
            <p:nvPr/>
          </p:nvCxnSpPr>
          <p:spPr>
            <a:xfrm flipV="1">
              <a:off x="4949401" y="4201393"/>
              <a:ext cx="2137199" cy="391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80CA7812-D575-4C57-A599-CCDB1C70076C}"/>
                </a:ext>
              </a:extLst>
            </p:cNvPr>
            <p:cNvCxnSpPr>
              <a:stCxn id="8" idx="3"/>
              <a:endCxn id="15" idx="1"/>
            </p:cNvCxnSpPr>
            <p:nvPr/>
          </p:nvCxnSpPr>
          <p:spPr>
            <a:xfrm>
              <a:off x="4949401" y="4989551"/>
              <a:ext cx="2137199" cy="508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798C5032-DCBF-4A7E-8AB9-3466A8791C73}"/>
                </a:ext>
              </a:extLst>
            </p:cNvPr>
            <p:cNvCxnSpPr>
              <a:endCxn id="17" idx="1"/>
            </p:cNvCxnSpPr>
            <p:nvPr/>
          </p:nvCxnSpPr>
          <p:spPr>
            <a:xfrm>
              <a:off x="4949401" y="5358172"/>
              <a:ext cx="2137199" cy="576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24C6F05-34E7-4072-9F2F-287596F81A92}"/>
                </a:ext>
              </a:extLst>
            </p:cNvPr>
            <p:cNvCxnSpPr>
              <a:endCxn id="11" idx="1"/>
            </p:cNvCxnSpPr>
            <p:nvPr/>
          </p:nvCxnSpPr>
          <p:spPr>
            <a:xfrm flipV="1">
              <a:off x="4949401" y="4633552"/>
              <a:ext cx="2137199" cy="116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テキスト ボックス 41">
              <a:extLst>
                <a:ext uri="{FF2B5EF4-FFF2-40B4-BE49-F238E27FC236}">
                  <a16:creationId xmlns:a16="http://schemas.microsoft.com/office/drawing/2014/main" id="{5AF6E607-DAA1-47D3-AF3C-7B512F9346EB}"/>
                </a:ext>
              </a:extLst>
            </p:cNvPr>
            <p:cNvSpPr txBox="1"/>
            <p:nvPr/>
          </p:nvSpPr>
          <p:spPr>
            <a:xfrm>
              <a:off x="10020300" y="4047307"/>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subject1_file_72.csv</a:t>
              </a:r>
            </a:p>
          </p:txBody>
        </p:sp>
        <p:sp>
          <p:nvSpPr>
            <p:cNvPr id="46" name="テキスト ボックス 45">
              <a:extLst>
                <a:ext uri="{FF2B5EF4-FFF2-40B4-BE49-F238E27FC236}">
                  <a16:creationId xmlns:a16="http://schemas.microsoft.com/office/drawing/2014/main" id="{89778A4D-DA66-44D2-BF88-DC75A4BF641A}"/>
                </a:ext>
              </a:extLst>
            </p:cNvPr>
            <p:cNvSpPr txBox="1"/>
            <p:nvPr/>
          </p:nvSpPr>
          <p:spPr>
            <a:xfrm>
              <a:off x="10020300" y="446547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140</a:t>
              </a:r>
              <a:r>
                <a:rPr kumimoji="1" lang="en-US" altLang="ja-JP" sz="1400" dirty="0">
                  <a:latin typeface="Times New Roman" panose="02020603050405020304" pitchFamily="18" charset="0"/>
                  <a:cs typeface="Times New Roman" panose="02020603050405020304" pitchFamily="18" charset="0"/>
                </a:rPr>
                <a:t>.csv</a:t>
              </a:r>
            </a:p>
          </p:txBody>
        </p:sp>
        <p:sp>
          <p:nvSpPr>
            <p:cNvPr id="48" name="テキスト ボックス 47">
              <a:extLst>
                <a:ext uri="{FF2B5EF4-FFF2-40B4-BE49-F238E27FC236}">
                  <a16:creationId xmlns:a16="http://schemas.microsoft.com/office/drawing/2014/main" id="{7E0BC467-EE9A-4B61-A89E-62FB47430538}"/>
                </a:ext>
              </a:extLst>
            </p:cNvPr>
            <p:cNvSpPr txBox="1"/>
            <p:nvPr/>
          </p:nvSpPr>
          <p:spPr>
            <a:xfrm>
              <a:off x="10020300" y="4910750"/>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213</a:t>
              </a:r>
              <a:r>
                <a:rPr kumimoji="1" lang="en-US" altLang="ja-JP" sz="1400" dirty="0">
                  <a:latin typeface="Times New Roman" panose="02020603050405020304" pitchFamily="18" charset="0"/>
                  <a:cs typeface="Times New Roman" panose="02020603050405020304" pitchFamily="18" charset="0"/>
                </a:rPr>
                <a:t>.csv</a:t>
              </a:r>
            </a:p>
          </p:txBody>
        </p:sp>
        <p:sp>
          <p:nvSpPr>
            <p:cNvPr id="50" name="テキスト ボックス 49">
              <a:extLst>
                <a:ext uri="{FF2B5EF4-FFF2-40B4-BE49-F238E27FC236}">
                  <a16:creationId xmlns:a16="http://schemas.microsoft.com/office/drawing/2014/main" id="{53533919-43AE-413E-A0F6-AFE8D8A64CDA}"/>
                </a:ext>
              </a:extLst>
            </p:cNvPr>
            <p:cNvSpPr txBox="1"/>
            <p:nvPr/>
          </p:nvSpPr>
          <p:spPr>
            <a:xfrm>
              <a:off x="10020300" y="5329795"/>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subject1_file_417.csv</a:t>
              </a:r>
            </a:p>
          </p:txBody>
        </p:sp>
        <p:sp>
          <p:nvSpPr>
            <p:cNvPr id="52" name="テキスト ボックス 51">
              <a:extLst>
                <a:ext uri="{FF2B5EF4-FFF2-40B4-BE49-F238E27FC236}">
                  <a16:creationId xmlns:a16="http://schemas.microsoft.com/office/drawing/2014/main" id="{83E0D59D-6C94-4CCF-9280-73B52E5452E9}"/>
                </a:ext>
              </a:extLst>
            </p:cNvPr>
            <p:cNvSpPr txBox="1"/>
            <p:nvPr/>
          </p:nvSpPr>
          <p:spPr>
            <a:xfrm>
              <a:off x="10020300" y="5779643"/>
              <a:ext cx="1752600" cy="307777"/>
            </a:xfrm>
            <a:prstGeom prst="rect">
              <a:avLst/>
            </a:prstGeom>
            <a:noFill/>
          </p:spPr>
          <p:txBody>
            <a:bodyPr wrap="square" rtlCol="0">
              <a:spAutoFit/>
            </a:bodyPr>
            <a:lstStyle/>
            <a:p>
              <a:r>
                <a:rPr kumimoji="1" lang="en-US" altLang="ja-JP" sz="1400" dirty="0">
                  <a:latin typeface="Times New Roman" panose="02020603050405020304" pitchFamily="18" charset="0"/>
                  <a:cs typeface="Times New Roman" panose="02020603050405020304" pitchFamily="18" charset="0"/>
                </a:rPr>
                <a:t>subject1_file_</a:t>
              </a:r>
              <a:r>
                <a:rPr lang="en-US" altLang="ja-JP" sz="1400" dirty="0">
                  <a:latin typeface="Times New Roman" panose="02020603050405020304" pitchFamily="18" charset="0"/>
                  <a:cs typeface="Times New Roman" panose="02020603050405020304" pitchFamily="18" charset="0"/>
                </a:rPr>
                <a:t>873</a:t>
              </a:r>
              <a:r>
                <a:rPr kumimoji="1" lang="en-US" altLang="ja-JP" sz="1400" dirty="0">
                  <a:latin typeface="Times New Roman" panose="02020603050405020304" pitchFamily="18" charset="0"/>
                  <a:cs typeface="Times New Roman" panose="02020603050405020304" pitchFamily="18" charset="0"/>
                </a:rPr>
                <a:t>.csv</a:t>
              </a:r>
            </a:p>
          </p:txBody>
        </p:sp>
      </p:grpSp>
    </p:spTree>
    <p:extLst>
      <p:ext uri="{BB962C8B-B14F-4D97-AF65-F5344CB8AC3E}">
        <p14:creationId xmlns:p14="http://schemas.microsoft.com/office/powerpoint/2010/main" val="13127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DD0255-80EE-4167-AB49-A3B618BCFC5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Dataset (2/2)</a:t>
            </a:r>
            <a:endParaRPr kumimoji="1" lang="ja-JP" altLang="en-US" dirty="0">
              <a:latin typeface="Times New Roman" panose="02020603050405020304" pitchFamily="18"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3B6D4D9E-2D17-4813-9AA3-E718900C0962}"/>
              </a:ext>
            </a:extLst>
          </p:cNvPr>
          <p:cNvSpPr>
            <a:spLocks noGrp="1"/>
          </p:cNvSpPr>
          <p:nvPr>
            <p:ph type="sldNum" sz="quarter" idx="12"/>
          </p:nvPr>
        </p:nvSpPr>
        <p:spPr/>
        <p:txBody>
          <a:bodyPr/>
          <a:lstStyle/>
          <a:p>
            <a:fld id="{92084505-5355-43A2-B929-FD06D0DABC31}" type="slidenum">
              <a:rPr lang="ja-JP" altLang="en-US" smtClean="0"/>
              <a:pPr/>
              <a:t>3</a:t>
            </a:fld>
            <a:endParaRPr lang="ja-JP" altLang="en-US" dirty="0"/>
          </a:p>
        </p:txBody>
      </p:sp>
      <p:graphicFrame>
        <p:nvGraphicFramePr>
          <p:cNvPr id="35" name="コンテンツ プレースホルダー 34">
            <a:extLst>
              <a:ext uri="{FF2B5EF4-FFF2-40B4-BE49-F238E27FC236}">
                <a16:creationId xmlns:a16="http://schemas.microsoft.com/office/drawing/2014/main" id="{E52629B1-E306-4E6E-A651-20F57030952A}"/>
              </a:ext>
            </a:extLst>
          </p:cNvPr>
          <p:cNvGraphicFramePr>
            <a:graphicFrameLocks noGrp="1"/>
          </p:cNvGraphicFramePr>
          <p:nvPr>
            <p:ph idx="1"/>
          </p:nvPr>
        </p:nvGraphicFramePr>
        <p:xfrm>
          <a:off x="1525587" y="1764243"/>
          <a:ext cx="9140825" cy="4352458"/>
        </p:xfrm>
        <a:graphic>
          <a:graphicData uri="http://schemas.openxmlformats.org/drawingml/2006/table">
            <a:tbl>
              <a:tblPr/>
              <a:tblGrid>
                <a:gridCol w="1339920">
                  <a:extLst>
                    <a:ext uri="{9D8B030D-6E8A-4147-A177-3AD203B41FA5}">
                      <a16:colId xmlns:a16="http://schemas.microsoft.com/office/drawing/2014/main" val="3464715431"/>
                    </a:ext>
                  </a:extLst>
                </a:gridCol>
                <a:gridCol w="1394985">
                  <a:extLst>
                    <a:ext uri="{9D8B030D-6E8A-4147-A177-3AD203B41FA5}">
                      <a16:colId xmlns:a16="http://schemas.microsoft.com/office/drawing/2014/main" val="3453195673"/>
                    </a:ext>
                  </a:extLst>
                </a:gridCol>
                <a:gridCol w="1505115">
                  <a:extLst>
                    <a:ext uri="{9D8B030D-6E8A-4147-A177-3AD203B41FA5}">
                      <a16:colId xmlns:a16="http://schemas.microsoft.com/office/drawing/2014/main" val="2356023592"/>
                    </a:ext>
                  </a:extLst>
                </a:gridCol>
                <a:gridCol w="1101305">
                  <a:extLst>
                    <a:ext uri="{9D8B030D-6E8A-4147-A177-3AD203B41FA5}">
                      <a16:colId xmlns:a16="http://schemas.microsoft.com/office/drawing/2014/main" val="3001674216"/>
                    </a:ext>
                  </a:extLst>
                </a:gridCol>
                <a:gridCol w="633250">
                  <a:extLst>
                    <a:ext uri="{9D8B030D-6E8A-4147-A177-3AD203B41FA5}">
                      <a16:colId xmlns:a16="http://schemas.microsoft.com/office/drawing/2014/main" val="2281098733"/>
                    </a:ext>
                  </a:extLst>
                </a:gridCol>
                <a:gridCol w="633250">
                  <a:extLst>
                    <a:ext uri="{9D8B030D-6E8A-4147-A177-3AD203B41FA5}">
                      <a16:colId xmlns:a16="http://schemas.microsoft.com/office/drawing/2014/main" val="3219937127"/>
                    </a:ext>
                  </a:extLst>
                </a:gridCol>
                <a:gridCol w="633250">
                  <a:extLst>
                    <a:ext uri="{9D8B030D-6E8A-4147-A177-3AD203B41FA5}">
                      <a16:colId xmlns:a16="http://schemas.microsoft.com/office/drawing/2014/main" val="1234784839"/>
                    </a:ext>
                  </a:extLst>
                </a:gridCol>
                <a:gridCol w="633250">
                  <a:extLst>
                    <a:ext uri="{9D8B030D-6E8A-4147-A177-3AD203B41FA5}">
                      <a16:colId xmlns:a16="http://schemas.microsoft.com/office/drawing/2014/main" val="1542591705"/>
                    </a:ext>
                  </a:extLst>
                </a:gridCol>
                <a:gridCol w="633250">
                  <a:extLst>
                    <a:ext uri="{9D8B030D-6E8A-4147-A177-3AD203B41FA5}">
                      <a16:colId xmlns:a16="http://schemas.microsoft.com/office/drawing/2014/main" val="2589812675"/>
                    </a:ext>
                  </a:extLst>
                </a:gridCol>
                <a:gridCol w="633250">
                  <a:extLst>
                    <a:ext uri="{9D8B030D-6E8A-4147-A177-3AD203B41FA5}">
                      <a16:colId xmlns:a16="http://schemas.microsoft.com/office/drawing/2014/main" val="1145470988"/>
                    </a:ext>
                  </a:extLst>
                </a:gridCol>
              </a:tblGrid>
              <a:tr h="230376">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Subject</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Body part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segments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macro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gridSpan="3">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 of micro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Length</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865412840"/>
                  </a:ext>
                </a:extLst>
              </a:tr>
              <a:tr h="230376">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Times New Roman" panose="02020603050405020304" pitchFamily="18" charset="0"/>
                          <a:ea typeface="游ゴシック" panose="020B0400000000000000" pitchFamily="50" charset="-128"/>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mean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max</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mean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min</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689725"/>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131.9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708378939"/>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8191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2945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28352056"/>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1470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1309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7245600"/>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8257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4484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430484"/>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428.3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62791091"/>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5986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2171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04057382"/>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1272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719361265"/>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2992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2465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739651"/>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429.3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32</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43895352"/>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5529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774.6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858598098"/>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1594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1182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164</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46664651"/>
                  </a:ext>
                </a:extLst>
              </a:tr>
              <a:tr h="230376">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5938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3559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2759347"/>
                  </a:ext>
                </a:extLst>
              </a:tr>
              <a:tr h="230376">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hip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Unknown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534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406.7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46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88417361"/>
                  </a:ext>
                </a:extLst>
              </a:tr>
              <a:tr h="296197">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left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7143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1126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86284049"/>
                  </a:ext>
                </a:extLst>
              </a:tr>
              <a:tr h="296197">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arm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1479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1233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86</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10021084"/>
                  </a:ext>
                </a:extLst>
              </a:tr>
              <a:tr h="304424">
                <a:tc vMerge="1">
                  <a:txBody>
                    <a:bodyPr/>
                    <a:lstStyle/>
                    <a:p>
                      <a:endParaRPr kumimoji="1" lang="ja-JP"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游ゴシック" panose="020B0400000000000000" pitchFamily="50" charset="-128"/>
                        </a:rPr>
                        <a:t>right wrist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8761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Times New Roman" panose="02020603050405020304" pitchFamily="18" charset="0"/>
                          <a:ea typeface="游ゴシック" panose="020B0400000000000000" pitchFamily="50" charset="-128"/>
                        </a:rPr>
                        <a:t>2080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Times New Roman" panose="02020603050405020304" pitchFamily="18" charset="0"/>
                          <a:ea typeface="游ゴシック" panose="020B0400000000000000" pitchFamily="50" charset="-128"/>
                        </a:rPr>
                        <a:t>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0118475"/>
                  </a:ext>
                </a:extLst>
              </a:tr>
            </a:tbl>
          </a:graphicData>
        </a:graphic>
      </p:graphicFrame>
    </p:spTree>
    <p:extLst>
      <p:ext uri="{BB962C8B-B14F-4D97-AF65-F5344CB8AC3E}">
        <p14:creationId xmlns:p14="http://schemas.microsoft.com/office/powerpoint/2010/main" val="23157945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23634</TotalTime>
  <Words>560</Words>
  <Application>Microsoft Office PowerPoint</Application>
  <PresentationFormat>ワイド画面</PresentationFormat>
  <Paragraphs>158</Paragraphs>
  <Slides>3</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TeXGyreTermes-Regular</vt:lpstr>
      <vt:lpstr>游ゴシック</vt:lpstr>
      <vt:lpstr>游ゴシック Light</vt:lpstr>
      <vt:lpstr>Arial</vt:lpstr>
      <vt:lpstr>Times New Roman</vt:lpstr>
      <vt:lpstr>Office テーマ</vt:lpstr>
      <vt:lpstr>Cooking Activity Recognition with Convolutional LSTM using Multi-label Loss Function and Majority Vote</vt:lpstr>
      <vt:lpstr>Dataset (1/2)</vt:lpstr>
      <vt:lpstr>Dataset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 ACT-I面接 システムからの通知にユーザが対応できないことを利用したセンサデータのアノテーション</dc:title>
  <dc:creator>Kazuya</dc:creator>
  <cp:lastModifiedBy>藤井 敦寛</cp:lastModifiedBy>
  <cp:revision>538</cp:revision>
  <cp:lastPrinted>2017-08-07T15:32:37Z</cp:lastPrinted>
  <dcterms:created xsi:type="dcterms:W3CDTF">2017-07-21T13:52:12Z</dcterms:created>
  <dcterms:modified xsi:type="dcterms:W3CDTF">2020-08-12T14:17:50Z</dcterms:modified>
</cp:coreProperties>
</file>