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0" r:id="rId4"/>
    <p:sldId id="261" r:id="rId5"/>
    <p:sldId id="272" r:id="rId6"/>
    <p:sldId id="273" r:id="rId7"/>
    <p:sldId id="265" r:id="rId8"/>
    <p:sldId id="274" r:id="rId9"/>
    <p:sldId id="266" r:id="rId10"/>
    <p:sldId id="268" r:id="rId11"/>
    <p:sldId id="270" r:id="rId12"/>
    <p:sldId id="264" r:id="rId13"/>
    <p:sldId id="263" r:id="rId14"/>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敦寛" initials="敦寛" lastIdx="1" clrIdx="0">
    <p:extLst>
      <p:ext uri="{19B8F6BF-5375-455C-9EA6-DF929625EA0E}">
        <p15:presenceInfo xmlns:p15="http://schemas.microsoft.com/office/powerpoint/2012/main" userId="130b06c820d4b9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472C4"/>
    <a:srgbClr val="FF0000"/>
    <a:srgbClr val="AC181E"/>
    <a:srgbClr val="66FF66"/>
    <a:srgbClr val="000000"/>
    <a:srgbClr val="70AD47"/>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5" autoAdjust="0"/>
    <p:restoredTop sz="77078" autoAdjust="0"/>
  </p:normalViewPr>
  <p:slideViewPr>
    <p:cSldViewPr snapToGrid="0">
      <p:cViewPr varScale="1">
        <p:scale>
          <a:sx n="70" d="100"/>
          <a:sy n="70" d="100"/>
        </p:scale>
        <p:origin x="11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2020/8/27</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Hello everyone.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My name is </a:t>
            </a:r>
            <a:r>
              <a:rPr kumimoji="1" lang="en-US" altLang="ja-JP" b="0" dirty="0" err="1">
                <a:latin typeface="+mn-lt"/>
              </a:rPr>
              <a:t>Atsuhiro</a:t>
            </a:r>
            <a:r>
              <a:rPr kumimoji="1" lang="en-US" altLang="ja-JP" b="0" dirty="0">
                <a:latin typeface="+mn-lt"/>
              </a:rPr>
              <a:t> FUJII from </a:t>
            </a:r>
            <a:r>
              <a:rPr kumimoji="1" lang="en-US" altLang="ja-JP" b="0" dirty="0" err="1">
                <a:latin typeface="+mn-lt"/>
              </a:rPr>
              <a:t>Ritsumeikan</a:t>
            </a:r>
            <a:r>
              <a:rPr kumimoji="1" lang="en-US" altLang="ja-JP" b="0" dirty="0">
                <a:latin typeface="+mn-lt"/>
              </a:rPr>
              <a:t> University in Japan.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OK, Let’s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I will talk about “</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 features are mean, variance, max, min, root mean square, interquartile range, and zero crossing rate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10</a:t>
            </a:fld>
            <a:endParaRPr kumimoji="1" lang="ja-JP" altLang="en-US"/>
          </a:p>
        </p:txBody>
      </p:sp>
    </p:spTree>
    <p:extLst>
      <p:ext uri="{BB962C8B-B14F-4D97-AF65-F5344CB8AC3E}">
        <p14:creationId xmlns:p14="http://schemas.microsoft.com/office/powerpoint/2010/main" val="190870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model.</a:t>
            </a:r>
          </a:p>
          <a:p>
            <a:r>
              <a:rPr kumimoji="1" lang="en-US" altLang="ja-JP" dirty="0"/>
              <a:t>From left to right: "Conv1d layer", "LSTM layer", "Sigmoid layer", and There are "Activation layer" and "Final activation layer".</a:t>
            </a:r>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a:t>
            </a:r>
          </a:p>
          <a:p>
            <a:r>
              <a:rPr kumimoji="1" lang="en-US" altLang="ja-JP" dirty="0"/>
              <a:t>Then, in the "LSTM layer", that features are inputted to form a 24-dimensional feature.</a:t>
            </a:r>
          </a:p>
          <a:p>
            <a:r>
              <a:rPr kumimoji="1" lang="en-US" altLang="ja-JP" dirty="0"/>
              <a:t>"Linear layer" compresses 24 dimensional features into 10 dimensions for micro activities and 4 dimensions for macro activities.</a:t>
            </a:r>
          </a:p>
          <a:p>
            <a:r>
              <a:rPr kumimoji="1" lang="en-US" altLang="ja-JP" dirty="0"/>
              <a:t>"Sigmoid layer" applies a sigmoid function.</a:t>
            </a:r>
          </a:p>
          <a:p>
            <a:r>
              <a:rPr kumimoji="1" lang="en-US" altLang="ja-JP" dirty="0"/>
              <a:t>Next, we use the "activation layer" to obtain one-hot vectors.</a:t>
            </a:r>
          </a:p>
          <a:p>
            <a:endParaRPr kumimoji="1" lang="en-US" altLang="ja-JP" dirty="0"/>
          </a:p>
          <a:p>
            <a:endParaRPr kumimoji="1" lang="en-US" altLang="ja-JP" dirty="0"/>
          </a:p>
          <a:p>
            <a:endParaRPr kumimoji="1" lang="en-US" altLang="ja-JP" dirty="0"/>
          </a:p>
          <a:p>
            <a:r>
              <a:rPr kumimoji="1" lang="ja-JP" altLang="en-US" dirty="0"/>
              <a:t>これが私達の識別モデルです．</a:t>
            </a:r>
            <a:endParaRPr kumimoji="1" lang="en-US" altLang="ja-JP" dirty="0"/>
          </a:p>
          <a:p>
            <a:r>
              <a:rPr kumimoji="1" lang="ja-JP" altLang="en-US" dirty="0"/>
              <a:t>左から順に</a:t>
            </a:r>
            <a:r>
              <a:rPr kumimoji="1" lang="en-US" altLang="ja-JP" dirty="0"/>
              <a:t>“Conv1d layer”</a:t>
            </a:r>
            <a:r>
              <a:rPr kumimoji="1" lang="ja-JP" altLang="en-US" dirty="0"/>
              <a:t>，</a:t>
            </a:r>
            <a:r>
              <a:rPr kumimoji="1" lang="en-US" altLang="ja-JP" dirty="0"/>
              <a:t>”LSTM layer”</a:t>
            </a:r>
            <a:r>
              <a:rPr kumimoji="1" lang="ja-JP" altLang="en-US" dirty="0"/>
              <a:t>，</a:t>
            </a:r>
            <a:r>
              <a:rPr kumimoji="1" lang="en-US" altLang="ja-JP" dirty="0"/>
              <a:t>”Sigmoid layer”</a:t>
            </a:r>
            <a:r>
              <a:rPr kumimoji="1" lang="ja-JP" altLang="en-US" dirty="0"/>
              <a:t>，</a:t>
            </a:r>
            <a:r>
              <a:rPr kumimoji="1" lang="en-US" altLang="ja-JP" dirty="0"/>
              <a:t>”Activation layer”</a:t>
            </a:r>
            <a:r>
              <a:rPr kumimoji="1" lang="ja-JP" altLang="en-US" dirty="0"/>
              <a:t>，</a:t>
            </a:r>
            <a:r>
              <a:rPr kumimoji="1" lang="en-US" altLang="ja-JP" dirty="0"/>
              <a:t>”Final activation layer”</a:t>
            </a:r>
            <a:r>
              <a:rPr kumimoji="1" lang="ja-JP" altLang="en-US" dirty="0"/>
              <a:t>があります．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macro</a:t>
            </a:r>
            <a:r>
              <a:rPr kumimoji="1" lang="ja-JP" altLang="en-US" dirty="0"/>
              <a:t>活動では</a:t>
            </a:r>
            <a:r>
              <a:rPr kumimoji="1" lang="en-US" altLang="ja-JP" dirty="0"/>
              <a:t>4</a:t>
            </a:r>
            <a:r>
              <a:rPr kumimoji="1" lang="ja-JP" altLang="en-US" dirty="0"/>
              <a:t>次元，</a:t>
            </a:r>
            <a:r>
              <a:rPr kumimoji="1" lang="en-US" altLang="ja-JP" dirty="0"/>
              <a:t>micro</a:t>
            </a:r>
            <a:r>
              <a:rPr kumimoji="1" lang="ja-JP" altLang="en-US" dirty="0"/>
              <a:t>活動では</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ではシグモイド関数を適用する．</a:t>
            </a:r>
            <a:endParaRPr kumimoji="1" lang="en-US" altLang="ja-JP" dirty="0"/>
          </a:p>
          <a:p>
            <a:r>
              <a:rPr kumimoji="1" lang="ja-JP" altLang="en-US" dirty="0"/>
              <a:t>次に</a:t>
            </a:r>
            <a:r>
              <a:rPr kumimoji="1" lang="en-US" altLang="ja-JP" dirty="0"/>
              <a:t>“Activation layer”</a:t>
            </a:r>
            <a:r>
              <a:rPr kumimoji="1" lang="ja-JP" altLang="en-US" dirty="0"/>
              <a:t>で</a:t>
            </a:r>
            <a:r>
              <a:rPr kumimoji="1" lang="en-US" altLang="ja-JP" dirty="0"/>
              <a:t>one-hot vector</a:t>
            </a:r>
            <a:r>
              <a:rPr kumimoji="1" lang="ja-JP" altLang="en-US" dirty="0"/>
              <a:t>を取得する．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11</a:t>
            </a:fld>
            <a:endParaRPr kumimoji="1" lang="ja-JP" altLang="en-US"/>
          </a:p>
        </p:txBody>
      </p:sp>
    </p:spTree>
    <p:extLst>
      <p:ext uri="{BB962C8B-B14F-4D97-AF65-F5344CB8AC3E}">
        <p14:creationId xmlns:p14="http://schemas.microsoft.com/office/powerpoint/2010/main" val="693000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use "</a:t>
            </a:r>
            <a:r>
              <a:rPr kumimoji="1" lang="en-US" altLang="ja-JP" dirty="0" err="1"/>
              <a:t>BCEWithLogistsLoss</a:t>
            </a:r>
            <a:r>
              <a:rPr kumimoji="1" lang="en-US" altLang="ja-JP" dirty="0"/>
              <a:t>" in the case of "Micro activity" as "Loss Function and Optimizer", and in the case of "Macro activity", we use "</a:t>
            </a:r>
            <a:r>
              <a:rPr kumimoji="1" lang="en-US" altLang="ja-JP" dirty="0" err="1"/>
              <a:t>CrossEntropyLoss</a:t>
            </a:r>
            <a:r>
              <a:rPr kumimoji="1" lang="en-US" altLang="ja-JP" dirty="0"/>
              <a:t>".</a:t>
            </a:r>
          </a:p>
          <a:p>
            <a:endParaRPr kumimoji="1" lang="en-US" altLang="ja-JP" dirty="0"/>
          </a:p>
          <a:p>
            <a:endParaRPr kumimoji="1" lang="en-US" altLang="ja-JP" dirty="0"/>
          </a:p>
          <a:p>
            <a:endParaRPr kumimoji="1" lang="en-US" altLang="ja-JP" dirty="0"/>
          </a:p>
          <a:p>
            <a:r>
              <a:rPr kumimoji="1" lang="en-US" altLang="ja-JP" dirty="0"/>
              <a:t>“Loss Function and Optimizer”</a:t>
            </a:r>
            <a:r>
              <a:rPr kumimoji="1" lang="ja-JP" altLang="en-US" dirty="0"/>
              <a:t>には，</a:t>
            </a:r>
            <a:r>
              <a:rPr kumimoji="1" lang="en-US" altLang="ja-JP" dirty="0"/>
              <a:t>”Macro activity”</a:t>
            </a:r>
            <a:r>
              <a:rPr kumimoji="1" lang="ja-JP" altLang="en-US" dirty="0"/>
              <a:t>の場合は</a:t>
            </a:r>
            <a:r>
              <a:rPr kumimoji="1" lang="en-US" altLang="ja-JP" dirty="0"/>
              <a:t>”</a:t>
            </a:r>
            <a:r>
              <a:rPr kumimoji="1" lang="en-US" altLang="ja-JP" dirty="0" err="1"/>
              <a:t>CrossEntropyLoss</a:t>
            </a:r>
            <a:r>
              <a:rPr kumimoji="1" lang="en-US" altLang="ja-JP" dirty="0"/>
              <a:t>”</a:t>
            </a:r>
            <a:r>
              <a:rPr kumimoji="1" lang="ja-JP" altLang="en-US" dirty="0"/>
              <a:t>を，</a:t>
            </a:r>
            <a:r>
              <a:rPr kumimoji="1" lang="en-US" altLang="ja-JP" dirty="0"/>
              <a:t>”Micro activity”</a:t>
            </a:r>
            <a:r>
              <a:rPr kumimoji="1" lang="ja-JP" altLang="en-US" dirty="0"/>
              <a:t>の場合は</a:t>
            </a:r>
            <a:r>
              <a:rPr kumimoji="1" lang="en-US" altLang="ja-JP" dirty="0"/>
              <a:t>”</a:t>
            </a:r>
            <a:r>
              <a:rPr kumimoji="1" lang="en-US" altLang="ja-JP" dirty="0" err="1"/>
              <a:t>BCEWithLogistsLoss</a:t>
            </a:r>
            <a:r>
              <a:rPr kumimoji="1" lang="en-US" altLang="ja-JP" dirty="0"/>
              <a:t>”</a:t>
            </a:r>
            <a:r>
              <a:rPr kumimoji="1" lang="ja-JP" altLang="en-US" dirty="0"/>
              <a:t>を使用した．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12</a:t>
            </a:fld>
            <a:endParaRPr kumimoji="1" lang="ja-JP" altLang="en-US"/>
          </a:p>
        </p:txBody>
      </p:sp>
    </p:spTree>
    <p:extLst>
      <p:ext uri="{BB962C8B-B14F-4D97-AF65-F5344CB8AC3E}">
        <p14:creationId xmlns:p14="http://schemas.microsoft.com/office/powerpoint/2010/main" val="1970661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"Final activation layer", a majority vote is taken.</a:t>
            </a:r>
          </a:p>
          <a:p>
            <a:endParaRPr kumimoji="1" lang="en-US" altLang="ja-JP" dirty="0"/>
          </a:p>
          <a:p>
            <a:r>
              <a:rPr kumimoji="1" lang="en-US" altLang="ja-JP" dirty="0"/>
              <a:t>In the micro activity, the one-hot vectors of each position obtained in the "activation layer" are added together, and labels with a value of 2 or more is output as the result.</a:t>
            </a:r>
          </a:p>
          <a:p>
            <a:r>
              <a:rPr kumimoji="1" lang="en-US" altLang="ja-JP" dirty="0"/>
              <a:t>However, if the number of sensors is 2 or less because of missing data, we adopt labels with a value of 1 or more.</a:t>
            </a:r>
          </a:p>
          <a:p>
            <a:endParaRPr kumimoji="1" lang="en-US" altLang="ja-JP" dirty="0"/>
          </a:p>
          <a:p>
            <a:r>
              <a:rPr kumimoji="1" lang="en-US" altLang="ja-JP" dirty="0"/>
              <a:t>On the other hand, in the macro activity, we add the results obtained by the "Sigmoid layer" and adopt the label with the largest value.</a:t>
            </a:r>
          </a:p>
          <a:p>
            <a:endParaRPr kumimoji="1" lang="en-US" altLang="ja-JP" dirty="0"/>
          </a:p>
          <a:p>
            <a:endParaRPr kumimoji="1" lang="en-US" altLang="ja-JP" dirty="0"/>
          </a:p>
          <a:p>
            <a:endParaRPr kumimoji="1" lang="en-US" altLang="ja-JP" dirty="0"/>
          </a:p>
          <a:p>
            <a:r>
              <a:rPr kumimoji="1" lang="en-US" altLang="ja-JP" dirty="0"/>
              <a:t>“Final activation layer”</a:t>
            </a:r>
            <a:r>
              <a:rPr kumimoji="1" lang="ja-JP" altLang="en-US" dirty="0"/>
              <a:t>では多数決を行う．</a:t>
            </a:r>
            <a:endParaRPr kumimoji="1" lang="en-US" altLang="ja-JP" dirty="0"/>
          </a:p>
          <a:p>
            <a:endParaRPr kumimoji="1" lang="en-US" altLang="ja-JP" dirty="0"/>
          </a:p>
          <a:p>
            <a:r>
              <a:rPr kumimoji="1" lang="en-US" altLang="ja-JP" dirty="0"/>
              <a:t>micro</a:t>
            </a:r>
            <a:r>
              <a:rPr kumimoji="1" lang="ja-JP" altLang="en-US" dirty="0"/>
              <a:t>活動では</a:t>
            </a:r>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a:t>
            </a:r>
            <a:r>
              <a:rPr kumimoji="1" lang="en-US" altLang="ja-JP" dirty="0"/>
              <a:t>macro</a:t>
            </a:r>
            <a:r>
              <a:rPr kumimoji="1" lang="ja-JP" altLang="en-US" dirty="0"/>
              <a:t>活動では</a:t>
            </a:r>
            <a:r>
              <a:rPr kumimoji="1" lang="en-US" altLang="ja-JP" dirty="0"/>
              <a:t>”Sigmoid layer”</a:t>
            </a:r>
            <a:r>
              <a:rPr kumimoji="1" lang="ja-JP" altLang="en-US" dirty="0"/>
              <a:t>で得られた結果を加算し，値が最大となったラベルを採用する．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13</a:t>
            </a:fld>
            <a:endParaRPr kumimoji="1" lang="ja-JP" altLang="en-US"/>
          </a:p>
        </p:txBody>
      </p:sp>
    </p:spTree>
    <p:extLst>
      <p:ext uri="{BB962C8B-B14F-4D97-AF65-F5344CB8AC3E}">
        <p14:creationId xmlns:p14="http://schemas.microsoft.com/office/powerpoint/2010/main" val="51043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endParaRPr lang="en-US" altLang="ja-JP" sz="1200" b="0" i="0" u="none" strike="noStrike" baseline="0" dirty="0">
              <a:latin typeface="TeXGyreTermes-Regular"/>
            </a:endParaRPr>
          </a:p>
          <a:p>
            <a:pPr algn="l"/>
            <a:r>
              <a:rPr lang="en-US" altLang="ja-JP" sz="1200" b="0" i="0" u="none" strike="noStrike" baseline="0" dirty="0">
                <a:latin typeface="TeXGyreTermes-Regular"/>
              </a:rPr>
              <a:t>Micro-activities consist of ten labels, and macro-activities consist of three labels.</a:t>
            </a:r>
          </a:p>
          <a:p>
            <a:r>
              <a:rPr kumimoji="1" lang="en-US" altLang="ja-JP" dirty="0"/>
              <a:t>***</a:t>
            </a:r>
          </a:p>
          <a:p>
            <a:endParaRPr kumimoji="1" lang="en-US" altLang="ja-JP" dirty="0"/>
          </a:p>
          <a:p>
            <a:endParaRPr kumimoji="1" lang="en-US" altLang="ja-JP" dirty="0"/>
          </a:p>
          <a:p>
            <a:r>
              <a:rPr kumimoji="1" lang="ja-JP" altLang="en-US" dirty="0"/>
              <a:t>与えられたデータセットについて説明する。</a:t>
            </a:r>
          </a:p>
          <a:p>
            <a:r>
              <a:rPr kumimoji="1" lang="ja-JP" altLang="en-US" dirty="0"/>
              <a:t>与えられたデータセットは、訓練データセットとテストデータセットである。</a:t>
            </a:r>
          </a:p>
          <a:p>
            <a:r>
              <a:rPr kumimoji="1" lang="ja-JP" altLang="en-US" dirty="0"/>
              <a:t>マイクロアクティビティは</a:t>
            </a:r>
            <a:r>
              <a:rPr kumimoji="1" lang="en-US" altLang="ja-JP" dirty="0"/>
              <a:t>10</a:t>
            </a:r>
            <a:r>
              <a:rPr kumimoji="1" lang="ja-JP" altLang="en-US" dirty="0"/>
              <a:t>個のラベルで構成され、マクロアクティビティは</a:t>
            </a:r>
            <a:r>
              <a:rPr kumimoji="1" lang="en-US" altLang="ja-JP" dirty="0"/>
              <a:t>3</a:t>
            </a:r>
            <a:r>
              <a:rPr kumimoji="1" lang="ja-JP" altLang="en-US" dirty="0"/>
              <a:t>個のラベルで構成されています。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details of the dataset.</a:t>
            </a:r>
            <a:r>
              <a:rPr kumimoji="1" lang="ja-JP" altLang="en-US" dirty="0"/>
              <a:t> </a:t>
            </a:r>
            <a:r>
              <a:rPr kumimoji="1" lang="en-US" altLang="ja-JP" dirty="0"/>
              <a:t>!!</a:t>
            </a:r>
          </a:p>
          <a:p>
            <a:endParaRPr kumimoji="1" lang="en-US" altLang="ja-JP" dirty="0"/>
          </a:p>
          <a:p>
            <a:r>
              <a:rPr kumimoji="1" lang="en-US" altLang="ja-JP" dirty="0"/>
              <a:t>Each segment contains one macro behavior !! and up to six micro behaviors. !!</a:t>
            </a:r>
          </a:p>
          <a:p>
            <a:endParaRPr kumimoji="1" lang="en-US" altLang="ja-JP" dirty="0"/>
          </a:p>
          <a:p>
            <a:r>
              <a:rPr kumimoji="1" lang="en-US" altLang="ja-JP" dirty="0"/>
              <a:t>The length of the data ranges from 0 to about 9000.</a:t>
            </a:r>
          </a:p>
          <a:p>
            <a:r>
              <a:rPr kumimoji="1" lang="en-US" altLang="ja-JP" dirty="0"/>
              <a:t>Zero length means that the data is missing.</a:t>
            </a:r>
          </a:p>
          <a:p>
            <a:endParaRPr kumimoji="1" lang="en-US" altLang="ja-JP" dirty="0"/>
          </a:p>
          <a:p>
            <a:r>
              <a:rPr kumimoji="1" lang="en-US" altLang="ja-JP" dirty="0"/>
              <a:t>The data for Subjects 1, 2, and 3 are for training and the data for Subject 4 are for testing.</a:t>
            </a:r>
          </a:p>
          <a:p>
            <a:r>
              <a:rPr kumimoji="1" lang="en-US" altLang="ja-JP" dirty="0"/>
              <a:t>***</a:t>
            </a:r>
          </a:p>
          <a:p>
            <a:endParaRPr kumimoji="1" lang="en-US" altLang="ja-JP" dirty="0"/>
          </a:p>
          <a:p>
            <a:endParaRPr kumimoji="1" lang="en-US" altLang="ja-JP" dirty="0"/>
          </a:p>
          <a:p>
            <a:r>
              <a:rPr kumimoji="1" lang="ja-JP" altLang="en-US" dirty="0"/>
              <a:t>これがデータセットの詳細です。</a:t>
            </a:r>
          </a:p>
          <a:p>
            <a:r>
              <a:rPr kumimoji="1" lang="ja-JP" altLang="en-US" dirty="0"/>
              <a:t>各セグメントには、</a:t>
            </a:r>
            <a:r>
              <a:rPr kumimoji="1" lang="en-US" altLang="ja-JP" dirty="0"/>
              <a:t>1</a:t>
            </a:r>
            <a:r>
              <a:rPr kumimoji="1" lang="ja-JP" altLang="en-US" dirty="0"/>
              <a:t>つのマクロ行動と最大</a:t>
            </a:r>
            <a:r>
              <a:rPr kumimoji="1" lang="en-US" altLang="ja-JP" dirty="0"/>
              <a:t>6</a:t>
            </a:r>
            <a:r>
              <a:rPr kumimoji="1" lang="ja-JP" altLang="en-US" dirty="0"/>
              <a:t>つのマイクロ行動が含まれています。</a:t>
            </a:r>
          </a:p>
          <a:p>
            <a:r>
              <a:rPr kumimoji="1" lang="ja-JP" altLang="en-US" dirty="0"/>
              <a:t>データの長さは</a:t>
            </a:r>
            <a:r>
              <a:rPr kumimoji="1" lang="en-US" altLang="ja-JP" dirty="0"/>
              <a:t>0</a:t>
            </a:r>
            <a:r>
              <a:rPr kumimoji="1" lang="ja-JP" altLang="en-US" dirty="0"/>
              <a:t>から約</a:t>
            </a:r>
            <a:r>
              <a:rPr kumimoji="1" lang="en-US" altLang="ja-JP" dirty="0"/>
              <a:t>9000</a:t>
            </a:r>
            <a:r>
              <a:rPr kumimoji="1" lang="ja-JP" altLang="en-US" dirty="0"/>
              <a:t>までの範囲です。</a:t>
            </a:r>
          </a:p>
          <a:p>
            <a:r>
              <a:rPr kumimoji="1" lang="ja-JP" altLang="en-US" dirty="0"/>
              <a:t>長さが</a:t>
            </a:r>
            <a:r>
              <a:rPr kumimoji="1" lang="en-US" altLang="ja-JP" dirty="0"/>
              <a:t>0</a:t>
            </a:r>
            <a:r>
              <a:rPr kumimoji="1" lang="ja-JP" altLang="en-US" dirty="0"/>
              <a:t>の場合は、データが欠落していることを意味します。</a:t>
            </a:r>
          </a:p>
          <a:p>
            <a:r>
              <a:rPr kumimoji="1" lang="ja-JP" altLang="en-US" dirty="0"/>
              <a:t>被験者</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のデータはトレーニング用で、被験者</a:t>
            </a:r>
            <a:r>
              <a:rPr kumimoji="1" lang="en-US" altLang="ja-JP" dirty="0"/>
              <a:t>4</a:t>
            </a:r>
            <a:r>
              <a:rPr kumimoji="1" lang="ja-JP" altLang="en-US" dirty="0"/>
              <a:t>のデータはテスト用です。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These features are calculated over </a:t>
            </a:r>
            <a:r>
              <a:rPr lang="en-US" altLang="ja-JP" sz="1800" b="0" i="0" u="none" strike="noStrike" baseline="0">
                <a:latin typeface="TeXGyreTermes-Regular"/>
              </a:rPr>
              <a:t>a 50 milliseconds-window </a:t>
            </a:r>
            <a:r>
              <a:rPr lang="en-US" altLang="ja-JP" sz="1800" b="0" i="0" u="none" strike="noStrike" baseline="0" dirty="0">
                <a:latin typeface="TeXGyreTermes-Regular"/>
              </a:rPr>
              <a:t>slid in steps of 3 seconds.</a:t>
            </a:r>
          </a:p>
          <a:p>
            <a:pPr algn="l"/>
            <a:r>
              <a:rPr lang="en-US" altLang="ja-JP" sz="1800" b="0" i="0" u="none" strike="noStrike" baseline="0" dirty="0">
                <a:latin typeface="TeXGyreTermes-Regular"/>
              </a:rPr>
              <a:t>From the preprocessing, 21 dimensions feature are obtained for one sensor.</a:t>
            </a:r>
          </a:p>
          <a:p>
            <a:pPr algn="l"/>
            <a:r>
              <a:rPr lang="en-US" altLang="ja-JP" sz="1800" b="0" i="0" u="none" strike="noStrike" baseline="0" dirty="0">
                <a:latin typeface="TeXGyreTermes-Regular"/>
              </a:rPr>
              <a:t>***</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2597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a:t>
            </a:r>
            <a:r>
              <a:rPr kumimoji="1" lang="en-US" altLang="ja-JP"/>
              <a:t>model. !!</a:t>
            </a:r>
            <a:endParaRPr kumimoji="1" lang="en-US" altLang="ja-JP" dirty="0"/>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 !!</a:t>
            </a:r>
          </a:p>
          <a:p>
            <a:endParaRPr kumimoji="1" lang="en-US" altLang="ja-JP" dirty="0"/>
          </a:p>
          <a:p>
            <a:r>
              <a:rPr kumimoji="1" lang="en-US" altLang="ja-JP" dirty="0"/>
              <a:t>Then, in the "LSTM layer", that features are inputted to form a 24-dimensional feature. !!</a:t>
            </a:r>
          </a:p>
          <a:p>
            <a:endParaRPr kumimoji="1" lang="en-US" altLang="ja-JP" dirty="0"/>
          </a:p>
          <a:p>
            <a:r>
              <a:rPr kumimoji="1" lang="en-US" altLang="ja-JP" dirty="0"/>
              <a:t>"Linear layer" compresses 24 dimensional features into 10 dimensional ones.</a:t>
            </a:r>
          </a:p>
          <a:p>
            <a:r>
              <a:rPr kumimoji="1" lang="en-US" altLang="ja-JP" dirty="0"/>
              <a:t>In training phase, that output data are inputted to "</a:t>
            </a:r>
            <a:r>
              <a:rPr kumimoji="1" lang="en-US" altLang="ja-JP" dirty="0" err="1"/>
              <a:t>BCEWithLogistsLoss</a:t>
            </a:r>
            <a:r>
              <a:rPr kumimoji="1" lang="en-US" altLang="ja-JP" dirty="0"/>
              <a:t>“ in </a:t>
            </a:r>
            <a:r>
              <a:rPr kumimoji="1" lang="en-US" altLang="ja-JP" dirty="0" err="1"/>
              <a:t>Pytorch</a:t>
            </a:r>
            <a:r>
              <a:rPr kumimoji="1" lang="en-US" altLang="ja-JP" dirty="0"/>
              <a:t> library, and train model. !!</a:t>
            </a:r>
          </a:p>
          <a:p>
            <a:endParaRPr kumimoji="1" lang="en-US" altLang="ja-JP" dirty="0"/>
          </a:p>
          <a:p>
            <a:r>
              <a:rPr kumimoji="1" lang="en-US" altLang="ja-JP" dirty="0"/>
              <a:t>In the "Sigmoid layer", Sigmoid function is applied. !!</a:t>
            </a:r>
          </a:p>
          <a:p>
            <a:endParaRPr kumimoji="1" lang="en-US" altLang="ja-JP" dirty="0"/>
          </a:p>
          <a:p>
            <a:r>
              <a:rPr kumimoji="1" lang="en-US" altLang="ja-JP" dirty="0"/>
              <a:t>Next, we obtain one-hot vectors in the "activation layer" using the threshold </a:t>
            </a:r>
            <a:r>
              <a:rPr kumimoji="1" lang="en-US" altLang="ja-JP" dirty="0" err="1"/>
              <a:t>T_h</a:t>
            </a:r>
            <a:r>
              <a:rPr kumimoji="1" lang="en-US" altLang="ja-JP" dirty="0"/>
              <a:t>.</a:t>
            </a:r>
          </a:p>
          <a:p>
            <a:r>
              <a:rPr kumimoji="1" lang="en-US" altLang="ja-JP" dirty="0"/>
              <a:t>This </a:t>
            </a:r>
            <a:r>
              <a:rPr kumimoji="1" lang="en-US" altLang="ja-JP" dirty="0" err="1"/>
              <a:t>T_h</a:t>
            </a:r>
            <a:r>
              <a:rPr kumimoji="1" lang="en-US" altLang="ja-JP" dirty="0"/>
              <a:t> is the threshold at which the most accuracy is achieved in the tests within the training data. !!</a:t>
            </a:r>
          </a:p>
          <a:p>
            <a:endParaRPr kumimoji="1" lang="en-US" altLang="ja-JP" dirty="0"/>
          </a:p>
          <a:p>
            <a:r>
              <a:rPr kumimoji="1" lang="en-US" altLang="ja-JP" dirty="0"/>
              <a:t>In "Final activation layer", a majority vote is taken.</a:t>
            </a:r>
          </a:p>
          <a:p>
            <a:r>
              <a:rPr kumimoji="1" lang="en-US" altLang="ja-JP" dirty="0"/>
              <a:t>The one-hot vectors of each position obtained by the "activation layer" are added together, and the label with a result of 2 or more is output as the result.</a:t>
            </a:r>
          </a:p>
          <a:p>
            <a:r>
              <a:rPr kumimoji="1" lang="en-US" altLang="ja-JP" dirty="0"/>
              <a:t>However, if the number of sensors is 2 or less because of missing data, we adopt a label with a result of 1 or more.</a:t>
            </a:r>
          </a:p>
          <a:p>
            <a:r>
              <a:rPr kumimoji="1" lang="en-US" altLang="ja-JP" dirty="0"/>
              <a:t>***</a:t>
            </a:r>
          </a:p>
          <a:p>
            <a:endParaRPr kumimoji="1" lang="en-US" altLang="ja-JP" dirty="0"/>
          </a:p>
          <a:p>
            <a:endParaRPr kumimoji="1" lang="en-US" altLang="ja-JP" dirty="0"/>
          </a:p>
          <a:p>
            <a:r>
              <a:rPr kumimoji="1" lang="ja-JP" altLang="en-US" dirty="0"/>
              <a:t>これが私達の識別モデルです．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10</a:t>
            </a:r>
            <a:r>
              <a:rPr kumimoji="1" lang="ja-JP" altLang="en-US" dirty="0"/>
              <a:t>次元の特徴量に圧縮する。</a:t>
            </a:r>
          </a:p>
          <a:p>
            <a:r>
              <a:rPr kumimoji="1" lang="ja-JP" altLang="en-US" dirty="0"/>
              <a:t>訓練段階では、その出力データを</a:t>
            </a:r>
            <a:r>
              <a:rPr kumimoji="1" lang="en-US" altLang="ja-JP" dirty="0" err="1"/>
              <a:t>Pytorch</a:t>
            </a:r>
            <a:r>
              <a:rPr kumimoji="1" lang="ja-JP" altLang="en-US" dirty="0"/>
              <a:t>ライブラリの </a:t>
            </a:r>
            <a:r>
              <a:rPr kumimoji="1" lang="en-US" altLang="ja-JP" dirty="0"/>
              <a:t>"</a:t>
            </a:r>
            <a:r>
              <a:rPr kumimoji="1" lang="en-US" altLang="ja-JP" dirty="0" err="1"/>
              <a:t>BCEWithLogistsLoss</a:t>
            </a:r>
            <a:r>
              <a:rPr kumimoji="1" lang="en-US" altLang="ja-JP" dirty="0"/>
              <a:t> "</a:t>
            </a:r>
            <a:r>
              <a:rPr kumimoji="1" lang="ja-JP" altLang="en-US" dirty="0"/>
              <a:t>に入力し、モデルを訓練する。</a:t>
            </a:r>
            <a:endParaRPr kumimoji="1" lang="en-US" altLang="ja-JP" dirty="0"/>
          </a:p>
          <a:p>
            <a:r>
              <a:rPr kumimoji="1" lang="en-US" altLang="ja-JP" dirty="0"/>
              <a:t>“Sigmoid layer”</a:t>
            </a:r>
            <a:r>
              <a:rPr kumimoji="1" lang="ja-JP" altLang="en-US" dirty="0"/>
              <a:t>では</a:t>
            </a:r>
            <a:r>
              <a:rPr kumimoji="1" lang="en-US" altLang="ja-JP" dirty="0"/>
              <a:t>” </a:t>
            </a:r>
            <a:r>
              <a:rPr kumimoji="1" lang="en-US" altLang="ja-JP" dirty="0" err="1"/>
              <a:t>BCEWithLogistsLoss</a:t>
            </a:r>
            <a:r>
              <a:rPr kumimoji="1" lang="en-US" altLang="ja-JP" dirty="0"/>
              <a:t>”</a:t>
            </a:r>
            <a:r>
              <a:rPr kumimoji="1" lang="ja-JP" altLang="en-US" dirty="0"/>
              <a:t>を適用する．</a:t>
            </a:r>
            <a:endParaRPr kumimoji="1" lang="en-US" altLang="ja-JP" dirty="0"/>
          </a:p>
          <a:p>
            <a:r>
              <a:rPr kumimoji="1" lang="ja-JP" altLang="en-US" dirty="0"/>
              <a:t>次に</a:t>
            </a:r>
            <a:r>
              <a:rPr kumimoji="1" lang="en-US" altLang="ja-JP" dirty="0"/>
              <a:t>“Activation layer”</a:t>
            </a:r>
            <a:r>
              <a:rPr kumimoji="1" lang="ja-JP" altLang="en-US" dirty="0"/>
              <a:t>で閾値</a:t>
            </a:r>
            <a:r>
              <a:rPr kumimoji="1" lang="en-US" altLang="ja-JP" dirty="0" err="1"/>
              <a:t>T_h</a:t>
            </a:r>
            <a:r>
              <a:rPr kumimoji="1" lang="ja-JP" altLang="en-US" dirty="0"/>
              <a:t>を使って，</a:t>
            </a:r>
            <a:r>
              <a:rPr kumimoji="1" lang="en-US" altLang="ja-JP" dirty="0"/>
              <a:t>one-hot vector</a:t>
            </a:r>
            <a:r>
              <a:rPr kumimoji="1" lang="ja-JP" altLang="en-US" dirty="0"/>
              <a:t>を取得する．</a:t>
            </a:r>
          </a:p>
          <a:p>
            <a:r>
              <a:rPr kumimoji="1" lang="ja-JP" altLang="en-US" dirty="0"/>
              <a:t>この</a:t>
            </a:r>
            <a:r>
              <a:rPr kumimoji="1" lang="en-US" altLang="ja-JP" dirty="0" err="1"/>
              <a:t>T_h</a:t>
            </a:r>
            <a:r>
              <a:rPr kumimoji="1" lang="ja-JP" altLang="en-US" dirty="0"/>
              <a:t>は，学習データ内でのテストにおいて，最も精度が高くなった閾値である．</a:t>
            </a:r>
            <a:endParaRPr kumimoji="1" lang="en-US" altLang="ja-JP" dirty="0"/>
          </a:p>
          <a:p>
            <a:r>
              <a:rPr kumimoji="1" lang="en-US" altLang="ja-JP" dirty="0"/>
              <a:t>“Final activation layer”</a:t>
            </a:r>
            <a:r>
              <a:rPr kumimoji="1" lang="ja-JP" altLang="en-US" dirty="0"/>
              <a:t>では多数決を行う．</a:t>
            </a:r>
            <a:endParaRPr kumimoji="1" lang="en-US" altLang="ja-JP" dirty="0"/>
          </a:p>
          <a:p>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5</a:t>
            </a:fld>
            <a:endParaRPr kumimoji="1" lang="ja-JP" altLang="en-US"/>
          </a:p>
        </p:txBody>
      </p:sp>
    </p:spTree>
    <p:extLst>
      <p:ext uri="{BB962C8B-B14F-4D97-AF65-F5344CB8AC3E}">
        <p14:creationId xmlns:p14="http://schemas.microsoft.com/office/powerpoint/2010/main" val="186269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On the other hand, for macro activities, !! in training phase, we apply "</a:t>
            </a:r>
            <a:r>
              <a:rPr kumimoji="1" lang="en-US" altLang="ja-JP" dirty="0" err="1"/>
              <a:t>CrossEntropyLoss“after</a:t>
            </a:r>
            <a:r>
              <a:rPr kumimoji="1" lang="en-US" altLang="ja-JP" dirty="0"/>
              <a:t> the “Linear layer“, and train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Then, the results obtained by the "Sigmoid layer“ !! are added together and the label with the largest value is adopted.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一方、マクロ活動については、学習段階で</a:t>
            </a:r>
            <a:r>
              <a:rPr kumimoji="1" lang="en-US" altLang="ja-JP" dirty="0"/>
              <a:t>“Linear layer“</a:t>
            </a:r>
            <a:r>
              <a:rPr kumimoji="1" lang="ja-JP" altLang="en-US" dirty="0"/>
              <a:t>の後に</a:t>
            </a:r>
            <a:r>
              <a:rPr kumimoji="1" lang="en-US" altLang="ja-JP" dirty="0" err="1"/>
              <a:t>CrossEntropyLoss</a:t>
            </a:r>
            <a:r>
              <a:rPr kumimoji="1" lang="en-US" altLang="ja-JP" dirty="0"/>
              <a:t>”</a:t>
            </a:r>
            <a:r>
              <a:rPr kumimoji="1" lang="ja-JP" altLang="en-US" dirty="0"/>
              <a:t>を適用し、モデルを学習します。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そして、</a:t>
            </a:r>
            <a:r>
              <a:rPr kumimoji="1" lang="en-US" altLang="ja-JP" dirty="0"/>
              <a:t>“Sigmoid layer”</a:t>
            </a:r>
            <a:r>
              <a:rPr kumimoji="1" lang="ja-JP" altLang="en-US" dirty="0"/>
              <a:t>で得られた結果を加算し、最も値の大きいラベルを採用します。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6</a:t>
            </a:fld>
            <a:endParaRPr kumimoji="1" lang="ja-JP" altLang="en-US"/>
          </a:p>
        </p:txBody>
      </p:sp>
    </p:spTree>
    <p:extLst>
      <p:ext uri="{BB962C8B-B14F-4D97-AF65-F5344CB8AC3E}">
        <p14:creationId xmlns:p14="http://schemas.microsoft.com/office/powerpoint/2010/main" val="65053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sz="1800" b="0" i="0" u="none" strike="noStrike" baseline="0" dirty="0">
                <a:latin typeface="TeXGyreTermes-Regular"/>
              </a:rPr>
              <a:t>From these results, !! the average accuracy of 0.521 and 0.491 were achieved among subjects 1, 2, and 3 in leave-one-subject-out manner for micro and macro activities, respectively.</a:t>
            </a:r>
          </a:p>
          <a:p>
            <a:pPr algn="l"/>
            <a:r>
              <a:rPr lang="en-US" altLang="ja-JP" sz="1800" b="0" i="0" u="none" strike="noStrike" baseline="0" dirty="0">
                <a:latin typeface="TeXGyreTermes-Regular"/>
              </a:rPr>
              <a:t>Considering ten multi-label micro activities, it would be said that 0.521 accuracy is good.</a:t>
            </a:r>
          </a:p>
          <a:p>
            <a:pPr algn="l"/>
            <a:r>
              <a:rPr lang="en-US" altLang="ja-JP" sz="1800" b="0" i="0" u="none" strike="noStrike" baseline="0" dirty="0">
                <a:latin typeface="TeXGyreTermes-Regular"/>
              </a:rPr>
              <a:t>On the other hand, 0.491 accuracy for 3-class macro activity may be improved.</a:t>
            </a:r>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We trained the model on data from subjects 1, 2, and 3, and obtained prediction results for subject 4's data, and the results were then submitted.</a:t>
            </a:r>
          </a:p>
          <a:p>
            <a:pPr algn="l"/>
            <a:r>
              <a:rPr kumimoji="1" lang="en-US" altLang="ja-JP" sz="1800" b="0" i="0" u="none" strike="noStrike" baseline="0" dirty="0">
                <a:latin typeface="TeXGyreTermes-Regular"/>
              </a:rPr>
              <a:t>***</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sz="1800" b="0" i="0" u="none" strike="noStrike" baseline="0" dirty="0">
                <a:latin typeface="TeXGyreTermes-Regular"/>
              </a:rPr>
              <a:t>これらの結果から、被験者１、被験者２、被験者３の間では、マイクロアクティビティ、マクロアクティビティについて、それぞれ</a:t>
            </a:r>
            <a:r>
              <a:rPr kumimoji="1" lang="en-US" altLang="ja-JP" sz="1800" b="0" i="0" u="none" strike="noStrike" baseline="0" dirty="0">
                <a:latin typeface="TeXGyreTermes-Regular"/>
              </a:rPr>
              <a:t>Leave-one-subject-out</a:t>
            </a:r>
            <a:r>
              <a:rPr kumimoji="1" lang="ja-JP" altLang="en-US" sz="1800" b="0" i="0" u="none" strike="noStrike" baseline="0" dirty="0">
                <a:latin typeface="TeXGyreTermes-Regular"/>
              </a:rPr>
              <a:t>方式で平均</a:t>
            </a:r>
            <a:r>
              <a:rPr kumimoji="1" lang="en-US" altLang="ja-JP" sz="1800" b="0" i="0" u="none" strike="noStrike" baseline="0" dirty="0">
                <a:latin typeface="TeXGyreTermes-Regular"/>
              </a:rPr>
              <a:t>0.521</a:t>
            </a:r>
            <a:r>
              <a:rPr kumimoji="1" lang="ja-JP" altLang="en-US" sz="1800" b="0" i="0" u="none" strike="noStrike" baseline="0" dirty="0">
                <a:latin typeface="TeXGyreTermes-Regular"/>
              </a:rPr>
              <a:t>、</a:t>
            </a:r>
            <a:r>
              <a:rPr kumimoji="1" lang="en-US" altLang="ja-JP" sz="1800" b="0" i="0" u="none" strike="noStrike" baseline="0" dirty="0">
                <a:latin typeface="TeXGyreTermes-Regular"/>
              </a:rPr>
              <a:t>0.491</a:t>
            </a:r>
            <a:r>
              <a:rPr kumimoji="1" lang="ja-JP" altLang="en-US" sz="1800" b="0" i="0" u="none" strike="noStrike" baseline="0" dirty="0">
                <a:latin typeface="TeXGyreTermes-Regular"/>
              </a:rPr>
              <a:t>の精度が得られた。</a:t>
            </a:r>
          </a:p>
          <a:p>
            <a:pPr algn="l"/>
            <a:r>
              <a:rPr kumimoji="1" lang="en-US" altLang="ja-JP" sz="1800" b="0" i="0" u="none" strike="noStrike" baseline="0" dirty="0">
                <a:latin typeface="TeXGyreTermes-Regular"/>
              </a:rPr>
              <a:t>10</a:t>
            </a:r>
            <a:r>
              <a:rPr kumimoji="1" lang="ja-JP" altLang="en-US" sz="1800" b="0" i="0" u="none" strike="noStrike" baseline="0" dirty="0">
                <a:latin typeface="TeXGyreTermes-Regular"/>
              </a:rPr>
              <a:t>個のマルチラベルのマイクロアクティビティを考えると、</a:t>
            </a:r>
            <a:r>
              <a:rPr kumimoji="1" lang="en-US" altLang="ja-JP" sz="1800" b="0" i="0" u="none" strike="noStrike" baseline="0" dirty="0">
                <a:latin typeface="TeXGyreTermes-Regular"/>
              </a:rPr>
              <a:t>0.521</a:t>
            </a:r>
            <a:r>
              <a:rPr kumimoji="1" lang="ja-JP" altLang="en-US" sz="1800" b="0" i="0" u="none" strike="noStrike" baseline="0" dirty="0">
                <a:latin typeface="TeXGyreTermes-Regular"/>
              </a:rPr>
              <a:t>の精度が良いと言えるだろう。</a:t>
            </a:r>
          </a:p>
          <a:p>
            <a:pPr algn="l"/>
            <a:r>
              <a:rPr kumimoji="1" lang="ja-JP" altLang="en-US" sz="1800" b="0" i="0" u="none" strike="noStrike" baseline="0" dirty="0">
                <a:latin typeface="TeXGyreTermes-Regular"/>
              </a:rPr>
              <a:t>一方、</a:t>
            </a:r>
            <a:r>
              <a:rPr kumimoji="1" lang="en-US" altLang="ja-JP" sz="1800" b="0" i="0" u="none" strike="noStrike" baseline="0" dirty="0">
                <a:latin typeface="TeXGyreTermes-Regular"/>
              </a:rPr>
              <a:t>3</a:t>
            </a:r>
            <a:r>
              <a:rPr kumimoji="1" lang="ja-JP" altLang="en-US" sz="1800" b="0" i="0" u="none" strike="noStrike" baseline="0" dirty="0">
                <a:latin typeface="TeXGyreTermes-Regular"/>
              </a:rPr>
              <a:t>クラスのマクロアクティビティについては、</a:t>
            </a:r>
            <a:r>
              <a:rPr kumimoji="1" lang="en-US" altLang="ja-JP" sz="1800" b="0" i="0" u="none" strike="noStrike" baseline="0" dirty="0">
                <a:latin typeface="TeXGyreTermes-Regular"/>
              </a:rPr>
              <a:t>0.491</a:t>
            </a:r>
            <a:r>
              <a:rPr kumimoji="1" lang="ja-JP" altLang="en-US" sz="1800" b="0" i="0" u="none" strike="noStrike" baseline="0" dirty="0">
                <a:latin typeface="TeXGyreTermes-Regular"/>
              </a:rPr>
              <a:t>の精度が改善される可能性がある。</a:t>
            </a:r>
          </a:p>
          <a:p>
            <a:pPr algn="l"/>
            <a:endParaRPr kumimoji="1" lang="ja-JP" altLang="en-US" sz="1800" b="0" i="0" u="none" strike="noStrike" baseline="0" dirty="0">
              <a:latin typeface="TeXGyreTermes-Regular"/>
            </a:endParaRPr>
          </a:p>
          <a:p>
            <a:pPr algn="l"/>
            <a:r>
              <a:rPr kumimoji="1" lang="ja-JP" altLang="en-US" sz="1800" b="0" i="0" u="none" strike="noStrike" baseline="0" dirty="0">
                <a:latin typeface="TeXGyreTermes-Regular"/>
              </a:rPr>
              <a:t>そこで、被験者</a:t>
            </a:r>
            <a:r>
              <a:rPr kumimoji="1" lang="en-US" altLang="ja-JP" sz="1800" b="0" i="0" u="none" strike="noStrike" baseline="0" dirty="0">
                <a:latin typeface="TeXGyreTermes-Regular"/>
              </a:rPr>
              <a:t>1,2,3</a:t>
            </a:r>
            <a:r>
              <a:rPr kumimoji="1" lang="ja-JP" altLang="en-US" sz="1800" b="0" i="0" u="none" strike="noStrike" baseline="0" dirty="0">
                <a:latin typeface="TeXGyreTermes-Regular"/>
              </a:rPr>
              <a:t>のデータに対してモデルを学習させ、被験者</a:t>
            </a:r>
            <a:r>
              <a:rPr kumimoji="1" lang="en-US" altLang="ja-JP" sz="1800" b="0" i="0" u="none" strike="noStrike" baseline="0" dirty="0">
                <a:latin typeface="TeXGyreTermes-Regular"/>
              </a:rPr>
              <a:t>4</a:t>
            </a:r>
            <a:r>
              <a:rPr kumimoji="1" lang="ja-JP" altLang="en-US" sz="1800" b="0" i="0" u="none" strike="noStrike" baseline="0" dirty="0">
                <a:latin typeface="TeXGyreTermes-Regular"/>
              </a:rPr>
              <a:t>のデータに対して予測結果を得て、その結果を提出した。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7</a:t>
            </a:fld>
            <a:endParaRPr kumimoji="1" lang="ja-JP" altLang="en-US"/>
          </a:p>
        </p:txBody>
      </p:sp>
    </p:spTree>
    <p:extLst>
      <p:ext uri="{BB962C8B-B14F-4D97-AF65-F5344CB8AC3E}">
        <p14:creationId xmlns:p14="http://schemas.microsoft.com/office/powerpoint/2010/main" val="1146660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baseline="0" dirty="0">
                <a:latin typeface="TeXGyreTermes-Regular"/>
              </a:rPr>
              <a:t>Conclusion, o</a:t>
            </a:r>
            <a:r>
              <a:rPr kumimoji="1" lang="en-US" altLang="ja-JP" dirty="0"/>
              <a:t>ur model uses convolution layer and LSTM.</a:t>
            </a:r>
          </a:p>
          <a:p>
            <a:r>
              <a:rPr kumimoji="1" lang="en-US" altLang="ja-JP" dirty="0"/>
              <a:t>The evaluation results showed that the average accuracy of </a:t>
            </a:r>
            <a:r>
              <a:rPr kumimoji="1" lang="en-US" altLang="ja-JP" dirty="0">
                <a:solidFill>
                  <a:srgbClr val="FF0000"/>
                </a:solidFill>
              </a:rPr>
              <a:t>0.521</a:t>
            </a:r>
            <a:r>
              <a:rPr kumimoji="1" lang="en-US" altLang="ja-JP" dirty="0"/>
              <a:t> and </a:t>
            </a:r>
            <a:r>
              <a:rPr kumimoji="1" lang="en-US" altLang="ja-JP" dirty="0">
                <a:solidFill>
                  <a:srgbClr val="FF0000"/>
                </a:solidFill>
              </a:rPr>
              <a:t>0.491</a:t>
            </a:r>
            <a:r>
              <a:rPr kumimoji="1" lang="en-US" altLang="ja-JP" dirty="0"/>
              <a:t> for micro and macro activities.</a:t>
            </a:r>
            <a:endParaRPr kumimoji="1" lang="en-US" altLang="ja-JP" sz="12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baseline="0" dirty="0">
                <a:latin typeface="TeXGyreTermes-Regular"/>
              </a:rPr>
              <a:t>Now all finished. Thank you for </a:t>
            </a:r>
            <a:r>
              <a:rPr kumimoji="1" lang="en-US" altLang="ja-JP" sz="1200" b="0" i="0" u="none" strike="noStrike" baseline="0">
                <a:latin typeface="TeXGyreTermes-Regular"/>
              </a:rPr>
              <a:t>your attention.</a:t>
            </a:r>
            <a:endParaRPr kumimoji="1" lang="en-US" altLang="ja-JP" sz="1200" b="0" i="0" u="none" strike="noStrike" baseline="0" dirty="0">
              <a:latin typeface="TeXGyreTermes-Regular"/>
            </a:endParaRPr>
          </a:p>
          <a:p>
            <a:r>
              <a:rPr kumimoji="1" lang="en-US" altLang="ja-JP" dirty="0"/>
              <a:t>***</a:t>
            </a:r>
          </a:p>
          <a:p>
            <a:endParaRPr kumimoji="1" lang="en-US" altLang="ja-JP" dirty="0"/>
          </a:p>
          <a:p>
            <a:endParaRPr kumimoji="1" lang="en-US" altLang="ja-JP" dirty="0"/>
          </a:p>
          <a:p>
            <a:r>
              <a:rPr kumimoji="1" lang="ja-JP" altLang="en-US" dirty="0"/>
              <a:t>結論として、我々のモデルは畳み込み層と</a:t>
            </a:r>
            <a:r>
              <a:rPr kumimoji="1" lang="en-US" altLang="ja-JP" dirty="0"/>
              <a:t>LSTM</a:t>
            </a:r>
            <a:r>
              <a:rPr kumimoji="1" lang="ja-JP" altLang="en-US" dirty="0"/>
              <a:t>を使用している。</a:t>
            </a:r>
          </a:p>
          <a:p>
            <a:r>
              <a:rPr kumimoji="1" lang="ja-JP" altLang="en-US" dirty="0"/>
              <a:t>評価の結果、ミクロとマクロの平均精度は</a:t>
            </a:r>
            <a:r>
              <a:rPr kumimoji="1" lang="en-US" altLang="ja-JP" dirty="0"/>
              <a:t>0.521</a:t>
            </a:r>
            <a:r>
              <a:rPr kumimoji="1" lang="ja-JP" altLang="en-US" dirty="0"/>
              <a:t>、</a:t>
            </a:r>
            <a:r>
              <a:rPr kumimoji="1" lang="en-US" altLang="ja-JP" dirty="0"/>
              <a:t>0.491</a:t>
            </a:r>
            <a:r>
              <a:rPr kumimoji="1" lang="ja-JP" altLang="en-US" dirty="0"/>
              <a:t>であった。</a:t>
            </a:r>
          </a:p>
          <a:p>
            <a:endParaRPr kumimoji="1" lang="ja-JP" altLang="en-US" dirty="0"/>
          </a:p>
          <a:p>
            <a:r>
              <a:rPr kumimoji="1" lang="ja-JP" altLang="en-US" dirty="0"/>
              <a:t>以上で全て終了です。ご清聴ありがとうございました。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8</a:t>
            </a:fld>
            <a:endParaRPr kumimoji="1" lang="ja-JP" altLang="en-US"/>
          </a:p>
        </p:txBody>
      </p:sp>
    </p:spTree>
    <p:extLst>
      <p:ext uri="{BB962C8B-B14F-4D97-AF65-F5344CB8AC3E}">
        <p14:creationId xmlns:p14="http://schemas.microsoft.com/office/powerpoint/2010/main" val="4127043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out of the four subjects and test data contains the data from the fourth subject.</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a:p>
            <a:endParaRPr kumimoji="1" lang="en-US" altLang="ja-JP" dirty="0"/>
          </a:p>
          <a:p>
            <a:endParaRPr kumimoji="1" lang="en-US" altLang="ja-JP" dirty="0"/>
          </a:p>
          <a:p>
            <a:r>
              <a:rPr kumimoji="1" lang="ja-JP" altLang="en-US" dirty="0"/>
              <a:t>マイクロアクティビティはこのラベルが含まれていて，マクロアクティビティはこのラベルが含まれているというのを過剰書き．</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9</a:t>
            </a:fld>
            <a:endParaRPr kumimoji="1" lang="ja-JP" altLang="en-US"/>
          </a:p>
        </p:txBody>
      </p:sp>
    </p:spTree>
    <p:extLst>
      <p:ext uri="{BB962C8B-B14F-4D97-AF65-F5344CB8AC3E}">
        <p14:creationId xmlns:p14="http://schemas.microsoft.com/office/powerpoint/2010/main" val="1220229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0.png"/><Relationship Id="rId7"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8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5385546"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4A2E74CD-E103-4485-9887-F2DBC69AF6E1}"/>
              </a:ext>
            </a:extLst>
          </p:cNvPr>
          <p:cNvPicPr>
            <a:picLocks noChangeAspect="1"/>
          </p:cNvPicPr>
          <p:nvPr/>
        </p:nvPicPr>
        <p:blipFill>
          <a:blip r:embed="rId3"/>
          <a:stretch>
            <a:fillRect/>
          </a:stretch>
        </p:blipFill>
        <p:spPr>
          <a:xfrm>
            <a:off x="1936564" y="2449727"/>
            <a:ext cx="8318872" cy="4028239"/>
          </a:xfrm>
          <a:prstGeom prst="rect">
            <a:avLst/>
          </a:prstGeom>
        </p:spPr>
      </p:pic>
    </p:spTree>
    <p:extLst>
      <p:ext uri="{BB962C8B-B14F-4D97-AF65-F5344CB8AC3E}">
        <p14:creationId xmlns:p14="http://schemas.microsoft.com/office/powerpoint/2010/main" val="210551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10</a:t>
            </a:fld>
            <a:endParaRPr lang="ja-JP" altLang="en-US" dirty="0"/>
          </a:p>
        </p:txBody>
      </p:sp>
      <p:grpSp>
        <p:nvGrpSpPr>
          <p:cNvPr id="92" name="グループ化 91">
            <a:extLst>
              <a:ext uri="{FF2B5EF4-FFF2-40B4-BE49-F238E27FC236}">
                <a16:creationId xmlns:a16="http://schemas.microsoft.com/office/drawing/2014/main" id="{0906B85D-0948-4D76-B67C-31A201CA1D02}"/>
              </a:ext>
            </a:extLst>
          </p:cNvPr>
          <p:cNvGrpSpPr/>
          <p:nvPr/>
        </p:nvGrpSpPr>
        <p:grpSpPr>
          <a:xfrm>
            <a:off x="1014147" y="2352502"/>
            <a:ext cx="10339653" cy="3803363"/>
            <a:chOff x="1077880" y="2274302"/>
            <a:chExt cx="10339653" cy="3803363"/>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65EF5FF-6192-4A97-9D63-B64C1B6DA74C}"/>
                    </a:ext>
                  </a:extLst>
                </p:cNvPr>
                <p:cNvSpPr/>
                <p:nvPr/>
              </p:nvSpPr>
              <p:spPr>
                <a:xfrm>
                  <a:off x="1319645"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𝑥</m:t>
                        </m:r>
                      </m:oMath>
                    </m:oMathPara>
                  </a14:m>
                  <a:endParaRPr kumimoji="1" lang="ja-JP" altLang="en-US" sz="2000" dirty="0">
                    <a:solidFill>
                      <a:schemeClr val="tx1"/>
                    </a:solidFill>
                  </a:endParaRPr>
                </a:p>
              </p:txBody>
            </p:sp>
          </mc:Choice>
          <mc:Fallback xmlns="">
            <p:sp>
              <p:nvSpPr>
                <p:cNvPr id="5" name="正方形/長方形 4">
                  <a:extLst>
                    <a:ext uri="{FF2B5EF4-FFF2-40B4-BE49-F238E27FC236}">
                      <a16:creationId xmlns:a16="http://schemas.microsoft.com/office/drawing/2014/main" id="{365EF5FF-6192-4A97-9D63-B64C1B6DA74C}"/>
                    </a:ext>
                  </a:extLst>
                </p:cNvPr>
                <p:cNvSpPr>
                  <a:spLocks noRot="1" noChangeAspect="1" noMove="1" noResize="1" noEditPoints="1" noAdjustHandles="1" noChangeArrowheads="1" noChangeShapeType="1" noTextEdit="1"/>
                </p:cNvSpPr>
                <p:nvPr/>
              </p:nvSpPr>
              <p:spPr>
                <a:xfrm>
                  <a:off x="1319645" y="2768908"/>
                  <a:ext cx="3017520" cy="274321"/>
                </a:xfrm>
                <a:prstGeom prst="rect">
                  <a:avLst/>
                </a:prstGeom>
                <a:blipFill>
                  <a:blip r:embed="rId3"/>
                  <a:stretch>
                    <a:fillRect b="-1489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B6050F26-7B78-4AED-A6D9-FF31D1586697}"/>
                    </a:ext>
                  </a:extLst>
                </p:cNvPr>
                <p:cNvSpPr/>
                <p:nvPr/>
              </p:nvSpPr>
              <p:spPr>
                <a:xfrm>
                  <a:off x="4738947"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𝑦</m:t>
                        </m:r>
                      </m:oMath>
                    </m:oMathPara>
                  </a14:m>
                  <a:endParaRPr kumimoji="1" lang="ja-JP" altLang="en-US" sz="2000" dirty="0">
                    <a:solidFill>
                      <a:schemeClr val="tx1"/>
                    </a:solidFill>
                  </a:endParaRPr>
                </a:p>
              </p:txBody>
            </p:sp>
          </mc:Choice>
          <mc:Fallback xmlns="">
            <p:sp>
              <p:nvSpPr>
                <p:cNvPr id="11" name="正方形/長方形 10">
                  <a:extLst>
                    <a:ext uri="{FF2B5EF4-FFF2-40B4-BE49-F238E27FC236}">
                      <a16:creationId xmlns:a16="http://schemas.microsoft.com/office/drawing/2014/main" id="{B6050F26-7B78-4AED-A6D9-FF31D1586697}"/>
                    </a:ext>
                  </a:extLst>
                </p:cNvPr>
                <p:cNvSpPr>
                  <a:spLocks noRot="1" noChangeAspect="1" noMove="1" noResize="1" noEditPoints="1" noAdjustHandles="1" noChangeArrowheads="1" noChangeShapeType="1" noTextEdit="1"/>
                </p:cNvSpPr>
                <p:nvPr/>
              </p:nvSpPr>
              <p:spPr>
                <a:xfrm>
                  <a:off x="4738947" y="2768908"/>
                  <a:ext cx="3017520" cy="274321"/>
                </a:xfrm>
                <a:prstGeom prst="rect">
                  <a:avLst/>
                </a:prstGeom>
                <a:blipFill>
                  <a:blip r:embed="rId4"/>
                  <a:stretch>
                    <a:fillRect b="-3404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0F48A56A-5469-4AFF-9794-270B127E00BF}"/>
                    </a:ext>
                  </a:extLst>
                </p:cNvPr>
                <p:cNvSpPr/>
                <p:nvPr/>
              </p:nvSpPr>
              <p:spPr>
                <a:xfrm>
                  <a:off x="8158249"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𝑧</m:t>
                        </m:r>
                      </m:oMath>
                    </m:oMathPara>
                  </a14:m>
                  <a:endParaRPr kumimoji="1" lang="ja-JP" altLang="en-US" sz="2000" dirty="0">
                    <a:solidFill>
                      <a:schemeClr val="tx1"/>
                    </a:solidFill>
                  </a:endParaRPr>
                </a:p>
              </p:txBody>
            </p:sp>
          </mc:Choice>
          <mc:Fallback xmlns="">
            <p:sp>
              <p:nvSpPr>
                <p:cNvPr id="13" name="正方形/長方形 12">
                  <a:extLst>
                    <a:ext uri="{FF2B5EF4-FFF2-40B4-BE49-F238E27FC236}">
                      <a16:creationId xmlns:a16="http://schemas.microsoft.com/office/drawing/2014/main" id="{0F48A56A-5469-4AFF-9794-270B127E00BF}"/>
                    </a:ext>
                  </a:extLst>
                </p:cNvPr>
                <p:cNvSpPr>
                  <a:spLocks noRot="1" noChangeAspect="1" noMove="1" noResize="1" noEditPoints="1" noAdjustHandles="1" noChangeArrowheads="1" noChangeShapeType="1" noTextEdit="1"/>
                </p:cNvSpPr>
                <p:nvPr/>
              </p:nvSpPr>
              <p:spPr>
                <a:xfrm>
                  <a:off x="8158249" y="2768908"/>
                  <a:ext cx="3017520" cy="274321"/>
                </a:xfrm>
                <a:prstGeom prst="rect">
                  <a:avLst/>
                </a:prstGeom>
                <a:blipFill>
                  <a:blip r:embed="rId5"/>
                  <a:stretch>
                    <a:fillRect b="-4255"/>
                  </a:stretch>
                </a:blipFill>
                <a:ln>
                  <a:solidFill>
                    <a:schemeClr val="tx1"/>
                  </a:solidFill>
                </a:ln>
              </p:spPr>
              <p:txBody>
                <a:bodyPr/>
                <a:lstStyle/>
                <a:p>
                  <a:r>
                    <a:rPr lang="ja-JP" altLang="en-US">
                      <a:noFill/>
                    </a:rPr>
                    <a:t> </a:t>
                  </a:r>
                </a:p>
              </p:txBody>
            </p:sp>
          </mc:Fallback>
        </mc:AlternateContent>
        <p:sp>
          <p:nvSpPr>
            <p:cNvPr id="14" name="円弧 13">
              <a:extLst>
                <a:ext uri="{FF2B5EF4-FFF2-40B4-BE49-F238E27FC236}">
                  <a16:creationId xmlns:a16="http://schemas.microsoft.com/office/drawing/2014/main" id="{261F1DA4-D53D-471E-B5B0-6C4FFBE43295}"/>
                </a:ext>
              </a:extLst>
            </p:cNvPr>
            <p:cNvSpPr/>
            <p:nvPr/>
          </p:nvSpPr>
          <p:spPr>
            <a:xfrm>
              <a:off x="2774372"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D193128A-1924-4E2D-ABFC-A472D729989F}"/>
                </a:ext>
              </a:extLst>
            </p:cNvPr>
            <p:cNvSpPr/>
            <p:nvPr/>
          </p:nvSpPr>
          <p:spPr>
            <a:xfrm flipH="1">
              <a:off x="1319644"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C8EB6B7-F608-4876-AED9-326DA0896C48}"/>
                </a:ext>
              </a:extLst>
            </p:cNvPr>
            <p:cNvSpPr txBox="1"/>
            <p:nvPr/>
          </p:nvSpPr>
          <p:spPr>
            <a:xfrm>
              <a:off x="2204950" y="2274302"/>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sp>
          <p:nvSpPr>
            <p:cNvPr id="24" name="円弧 23">
              <a:extLst>
                <a:ext uri="{FF2B5EF4-FFF2-40B4-BE49-F238E27FC236}">
                  <a16:creationId xmlns:a16="http://schemas.microsoft.com/office/drawing/2014/main" id="{8AC55372-2B4B-417D-A0B6-3F73B3A4291D}"/>
                </a:ext>
              </a:extLst>
            </p:cNvPr>
            <p:cNvSpPr/>
            <p:nvPr/>
          </p:nvSpPr>
          <p:spPr>
            <a:xfrm flipV="1">
              <a:off x="1721425" y="285072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DD10FD-FCA8-4653-93E8-EE58D6607E4D}"/>
                </a:ext>
              </a:extLst>
            </p:cNvPr>
            <p:cNvSpPr txBox="1"/>
            <p:nvPr/>
          </p:nvSpPr>
          <p:spPr>
            <a:xfrm>
              <a:off x="1348040" y="3078848"/>
              <a:ext cx="669176"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27" name="円弧 26">
              <a:extLst>
                <a:ext uri="{FF2B5EF4-FFF2-40B4-BE49-F238E27FC236}">
                  <a16:creationId xmlns:a16="http://schemas.microsoft.com/office/drawing/2014/main" id="{D456BE1F-32B2-47D1-BDF5-36181C7A1D73}"/>
                </a:ext>
              </a:extLst>
            </p:cNvPr>
            <p:cNvSpPr/>
            <p:nvPr/>
          </p:nvSpPr>
          <p:spPr>
            <a:xfrm flipH="1" flipV="1">
              <a:off x="1313406" y="285327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928C7EDD-4041-45D8-9298-347D0924EC5E}"/>
                </a:ext>
              </a:extLst>
            </p:cNvPr>
            <p:cNvGrpSpPr/>
            <p:nvPr/>
          </p:nvGrpSpPr>
          <p:grpSpPr>
            <a:xfrm>
              <a:off x="1077880" y="3744191"/>
              <a:ext cx="3392983" cy="1191199"/>
              <a:chOff x="987827" y="5092867"/>
              <a:chExt cx="3473337" cy="1200329"/>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82CED6F-EA27-462B-8E4B-5EED6E64BA71}"/>
                      </a:ext>
                    </a:extLst>
                  </p:cNvPr>
                  <p:cNvSpPr txBox="1"/>
                  <p:nvPr/>
                </p:nvSpPr>
                <p:spPr>
                  <a:xfrm>
                    <a:off x="987827" y="5092867"/>
                    <a:ext cx="3473336" cy="1200329"/>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max,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29" name="テキスト ボックス 28">
                    <a:extLst>
                      <a:ext uri="{FF2B5EF4-FFF2-40B4-BE49-F238E27FC236}">
                        <a16:creationId xmlns:a16="http://schemas.microsoft.com/office/drawing/2014/main" id="{082CED6F-EA27-462B-8E4B-5EED6E64BA71}"/>
                      </a:ext>
                    </a:extLst>
                  </p:cNvPr>
                  <p:cNvSpPr txBox="1">
                    <a:spLocks noRot="1" noChangeAspect="1" noMove="1" noResize="1" noEditPoints="1" noAdjustHandles="1" noChangeArrowheads="1" noChangeShapeType="1" noTextEdit="1"/>
                  </p:cNvSpPr>
                  <p:nvPr/>
                </p:nvSpPr>
                <p:spPr>
                  <a:xfrm>
                    <a:off x="987827" y="5092867"/>
                    <a:ext cx="3473336" cy="1200329"/>
                  </a:xfrm>
                  <a:prstGeom prst="rect">
                    <a:avLst/>
                  </a:prstGeom>
                  <a:blipFill>
                    <a:blip r:embed="rId6"/>
                    <a:stretch>
                      <a:fillRect t="-2564" r="-2154" b="-8205"/>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69810792-E797-4941-9BFD-4547E7CB2AB9}"/>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900C5375-C579-4074-9AD4-8FBFDBECEC39}"/>
                </a:ext>
              </a:extLst>
            </p:cNvPr>
            <p:cNvGrpSpPr/>
            <p:nvPr/>
          </p:nvGrpSpPr>
          <p:grpSpPr>
            <a:xfrm>
              <a:off x="4551215" y="3745426"/>
              <a:ext cx="3392983" cy="1200329"/>
              <a:chOff x="4461162" y="3778401"/>
              <a:chExt cx="3473336" cy="1206958"/>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70ACEA5-DC5E-40F8-BBA1-20C0950AFC7D}"/>
                      </a:ext>
                    </a:extLst>
                  </p:cNvPr>
                  <p:cNvSpPr txBox="1"/>
                  <p:nvPr/>
                </p:nvSpPr>
                <p:spPr>
                  <a:xfrm>
                    <a:off x="4461162" y="3785030"/>
                    <a:ext cx="3473336" cy="1200329"/>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max,</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31" name="テキスト ボックス 30">
                    <a:extLst>
                      <a:ext uri="{FF2B5EF4-FFF2-40B4-BE49-F238E27FC236}">
                        <a16:creationId xmlns:a16="http://schemas.microsoft.com/office/drawing/2014/main" id="{470ACEA5-DC5E-40F8-BBA1-20C0950AFC7D}"/>
                      </a:ext>
                    </a:extLst>
                  </p:cNvPr>
                  <p:cNvSpPr txBox="1">
                    <a:spLocks noRot="1" noChangeAspect="1" noMove="1" noResize="1" noEditPoints="1" noAdjustHandles="1" noChangeArrowheads="1" noChangeShapeType="1" noTextEdit="1"/>
                  </p:cNvSpPr>
                  <p:nvPr/>
                </p:nvSpPr>
                <p:spPr>
                  <a:xfrm>
                    <a:off x="4461162" y="3785030"/>
                    <a:ext cx="3473336" cy="1200329"/>
                  </a:xfrm>
                  <a:prstGeom prst="rect">
                    <a:avLst/>
                  </a:prstGeom>
                  <a:blipFill>
                    <a:blip r:embed="rId7"/>
                    <a:stretch>
                      <a:fillRect t="-2551" r="-2154" b="-7653"/>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C27F73B7-3FB7-4EBC-BD68-092567E98C11}"/>
                  </a:ext>
                </a:extLst>
              </p:cNvPr>
              <p:cNvSpPr/>
              <p:nvPr/>
            </p:nvSpPr>
            <p:spPr>
              <a:xfrm>
                <a:off x="4461162" y="3778401"/>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7E8E0DBC-7CEE-48F1-8846-5B3266A8965B}"/>
                </a:ext>
              </a:extLst>
            </p:cNvPr>
            <p:cNvGrpSpPr/>
            <p:nvPr/>
          </p:nvGrpSpPr>
          <p:grpSpPr>
            <a:xfrm>
              <a:off x="8024550" y="3741653"/>
              <a:ext cx="3392983" cy="1193737"/>
              <a:chOff x="8108372" y="5076203"/>
              <a:chExt cx="3473336" cy="1231106"/>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5ED3BD-B6CC-417F-A5AD-3D54F491E3B1}"/>
                      </a:ext>
                    </a:extLst>
                  </p:cNvPr>
                  <p:cNvSpPr txBox="1"/>
                  <p:nvPr/>
                </p:nvSpPr>
                <p:spPr>
                  <a:xfrm>
                    <a:off x="8108372" y="5076203"/>
                    <a:ext cx="3473336" cy="1231106"/>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rPr>
                          <m:t>𝑧</m:t>
                        </m:r>
                        <m:r>
                          <a:rPr lang="en-US" altLang="ja-JP" smtClean="0">
                            <a:latin typeface="Cambria Math" panose="02040503050406030204" pitchFamily="18" charset="0"/>
                          </a:rPr>
                          <m:t> </m:t>
                        </m:r>
                      </m:oMath>
                    </a14:m>
                    <a:r>
                      <a:rPr lang="en-US" altLang="ja-JP" dirty="0"/>
                      <a:t>mean,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variance,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max,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min,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a:t>root </a:t>
                    </a:r>
                    <a:r>
                      <a:rPr lang="en-US" altLang="ja-JP" dirty="0"/>
                      <a:t>mean square,</a:t>
                    </a:r>
                  </a:p>
                  <a:p>
                    <a:pPr algn="ct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interquartile range, </a:t>
                    </a:r>
                  </a:p>
                  <a:p>
                    <a:pPr algn="ctr"/>
                    <a14:m>
                      <m:oMath xmlns:m="http://schemas.openxmlformats.org/officeDocument/2006/math">
                        <m:r>
                          <a:rPr lang="en-US" altLang="ja-JP" i="1">
                            <a:latin typeface="Cambria Math" panose="02040503050406030204" pitchFamily="18" charset="0"/>
                          </a:rPr>
                          <m:t>𝑧</m:t>
                        </m:r>
                      </m:oMath>
                    </a14:m>
                    <a:r>
                      <a:rPr lang="ja-JP" altLang="en-US" dirty="0"/>
                      <a:t> </a:t>
                    </a:r>
                    <a:r>
                      <a:rPr lang="en-US" altLang="ja-JP"/>
                      <a:t>zero crossing </a:t>
                    </a:r>
                    <a:r>
                      <a:rPr lang="en-US" altLang="ja-JP" dirty="0"/>
                      <a:t>rate</a:t>
                    </a:r>
                    <a:endParaRPr lang="ja-JP" altLang="en-US" dirty="0"/>
                  </a:p>
                </p:txBody>
              </p:sp>
            </mc:Choice>
            <mc:Fallback xmlns="">
              <p:sp>
                <p:nvSpPr>
                  <p:cNvPr id="33" name="テキスト ボックス 32">
                    <a:extLst>
                      <a:ext uri="{FF2B5EF4-FFF2-40B4-BE49-F238E27FC236}">
                        <a16:creationId xmlns:a16="http://schemas.microsoft.com/office/drawing/2014/main" id="{8C5ED3BD-B6CC-417F-A5AD-3D54F491E3B1}"/>
                      </a:ext>
                    </a:extLst>
                  </p:cNvPr>
                  <p:cNvSpPr txBox="1">
                    <a:spLocks noRot="1" noChangeAspect="1" noMove="1" noResize="1" noEditPoints="1" noAdjustHandles="1" noChangeArrowheads="1" noChangeShapeType="1" noTextEdit="1"/>
                  </p:cNvSpPr>
                  <p:nvPr/>
                </p:nvSpPr>
                <p:spPr>
                  <a:xfrm>
                    <a:off x="8108372" y="5076203"/>
                    <a:ext cx="3473336" cy="1231106"/>
                  </a:xfrm>
                  <a:prstGeom prst="rect">
                    <a:avLst/>
                  </a:prstGeom>
                  <a:blipFill>
                    <a:blip r:embed="rId8"/>
                    <a:stretch>
                      <a:fillRect t="-3077" r="-898" b="-8205"/>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A7275D3-9D07-4BFE-9F83-5741F2C111EA}"/>
                  </a:ext>
                </a:extLst>
              </p:cNvPr>
              <p:cNvSpPr/>
              <p:nvPr/>
            </p:nvSpPr>
            <p:spPr>
              <a:xfrm>
                <a:off x="8108372" y="509286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44" name="直線矢印コネクタ 43">
              <a:extLst>
                <a:ext uri="{FF2B5EF4-FFF2-40B4-BE49-F238E27FC236}">
                  <a16:creationId xmlns:a16="http://schemas.microsoft.com/office/drawing/2014/main" id="{1691B96D-A5F2-463B-A846-56F9CA6C57B3}"/>
                </a:ext>
              </a:extLst>
            </p:cNvPr>
            <p:cNvCxnSpPr>
              <a:stCxn id="25" idx="2"/>
            </p:cNvCxnSpPr>
            <p:nvPr/>
          </p:nvCxnSpPr>
          <p:spPr>
            <a:xfrm>
              <a:off x="1682628" y="3448180"/>
              <a:ext cx="209209" cy="293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07438990-BC96-4C41-A276-113EB2714890}"/>
                </a:ext>
              </a:extLst>
            </p:cNvPr>
            <p:cNvCxnSpPr>
              <a:cxnSpLocks/>
            </p:cNvCxnSpPr>
            <p:nvPr/>
          </p:nvCxnSpPr>
          <p:spPr>
            <a:xfrm>
              <a:off x="2097568" y="3214398"/>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84BCC0E-18CE-4C93-96ED-BBC019A8A418}"/>
                </a:ext>
              </a:extLst>
            </p:cNvPr>
            <p:cNvCxnSpPr>
              <a:endCxn id="35" idx="0"/>
            </p:cNvCxnSpPr>
            <p:nvPr/>
          </p:nvCxnSpPr>
          <p:spPr>
            <a:xfrm>
              <a:off x="2774371" y="3221153"/>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9B60EC53-34F6-4503-AAB1-99AE233D4A3E}"/>
                </a:ext>
              </a:extLst>
            </p:cNvPr>
            <p:cNvCxnSpPr>
              <a:cxnSpLocks/>
            </p:cNvCxnSpPr>
            <p:nvPr/>
          </p:nvCxnSpPr>
          <p:spPr>
            <a:xfrm flipH="1">
              <a:off x="3330627" y="3221153"/>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BEF25CE-D768-4889-B17C-5078B7D105A8}"/>
                </a:ext>
              </a:extLst>
            </p:cNvPr>
            <p:cNvCxnSpPr/>
            <p:nvPr/>
          </p:nvCxnSpPr>
          <p:spPr>
            <a:xfrm flipH="1">
              <a:off x="3832168" y="3235735"/>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8EEBBB05-3B83-45A0-AEDA-2C177C067597}"/>
                </a:ext>
              </a:extLst>
            </p:cNvPr>
            <p:cNvCxnSpPr>
              <a:cxnSpLocks/>
            </p:cNvCxnSpPr>
            <p:nvPr/>
          </p:nvCxnSpPr>
          <p:spPr>
            <a:xfrm>
              <a:off x="4926163" y="3235735"/>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E94085F3-CB43-40AF-A886-58BD7240BA85}"/>
                </a:ext>
              </a:extLst>
            </p:cNvPr>
            <p:cNvCxnSpPr>
              <a:cxnSpLocks/>
            </p:cNvCxnSpPr>
            <p:nvPr/>
          </p:nvCxnSpPr>
          <p:spPr>
            <a:xfrm>
              <a:off x="5522757" y="3193061"/>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EBBDFB7-AA90-4B9E-9901-CCC89FB4AFB4}"/>
                </a:ext>
              </a:extLst>
            </p:cNvPr>
            <p:cNvCxnSpPr/>
            <p:nvPr/>
          </p:nvCxnSpPr>
          <p:spPr>
            <a:xfrm>
              <a:off x="6199560" y="3199816"/>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16FFDA8-AEC9-4C77-A5E6-C779EAFB73B5}"/>
                </a:ext>
              </a:extLst>
            </p:cNvPr>
            <p:cNvCxnSpPr>
              <a:cxnSpLocks/>
            </p:cNvCxnSpPr>
            <p:nvPr/>
          </p:nvCxnSpPr>
          <p:spPr>
            <a:xfrm flipH="1">
              <a:off x="6755816" y="3199816"/>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DA24638-4A8C-467F-9626-9BACDBB7A754}"/>
                </a:ext>
              </a:extLst>
            </p:cNvPr>
            <p:cNvCxnSpPr/>
            <p:nvPr/>
          </p:nvCxnSpPr>
          <p:spPr>
            <a:xfrm flipH="1">
              <a:off x="7257357" y="3214398"/>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E4830BB-3A33-4E68-AD66-E7F0F2E41F84}"/>
                </a:ext>
              </a:extLst>
            </p:cNvPr>
            <p:cNvCxnSpPr>
              <a:cxnSpLocks/>
            </p:cNvCxnSpPr>
            <p:nvPr/>
          </p:nvCxnSpPr>
          <p:spPr>
            <a:xfrm>
              <a:off x="8351352" y="3263827"/>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2D7AB589-4CA0-4CD2-A0B5-6E406439BBE4}"/>
                </a:ext>
              </a:extLst>
            </p:cNvPr>
            <p:cNvCxnSpPr>
              <a:cxnSpLocks/>
            </p:cNvCxnSpPr>
            <p:nvPr/>
          </p:nvCxnSpPr>
          <p:spPr>
            <a:xfrm>
              <a:off x="8947946" y="3221153"/>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F8FBBEBB-F936-4A21-8C46-A2618A084730}"/>
                </a:ext>
              </a:extLst>
            </p:cNvPr>
            <p:cNvCxnSpPr/>
            <p:nvPr/>
          </p:nvCxnSpPr>
          <p:spPr>
            <a:xfrm>
              <a:off x="9624749" y="3227908"/>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9D5E2CE5-D07B-4130-BA70-21731773730C}"/>
                </a:ext>
              </a:extLst>
            </p:cNvPr>
            <p:cNvCxnSpPr>
              <a:cxnSpLocks/>
            </p:cNvCxnSpPr>
            <p:nvPr/>
          </p:nvCxnSpPr>
          <p:spPr>
            <a:xfrm flipH="1">
              <a:off x="10181005" y="3227908"/>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924D2C97-E8A9-4FD9-BD12-52256EAFF1A2}"/>
                </a:ext>
              </a:extLst>
            </p:cNvPr>
            <p:cNvCxnSpPr/>
            <p:nvPr/>
          </p:nvCxnSpPr>
          <p:spPr>
            <a:xfrm flipH="1">
              <a:off x="10682546" y="3242490"/>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 name="グループ化 81">
              <a:extLst>
                <a:ext uri="{FF2B5EF4-FFF2-40B4-BE49-F238E27FC236}">
                  <a16:creationId xmlns:a16="http://schemas.microsoft.com/office/drawing/2014/main" id="{D16249CF-0A44-47F4-9EAC-07D5949FEBE6}"/>
                </a:ext>
              </a:extLst>
            </p:cNvPr>
            <p:cNvGrpSpPr/>
            <p:nvPr/>
          </p:nvGrpSpPr>
          <p:grpSpPr>
            <a:xfrm>
              <a:off x="2720323" y="5616000"/>
              <a:ext cx="6957753" cy="461665"/>
              <a:chOff x="3009207" y="5752407"/>
              <a:chExt cx="6957753" cy="461665"/>
            </a:xfrm>
          </p:grpSpPr>
          <p:sp>
            <p:nvSpPr>
              <p:cNvPr id="78" name="正方形/長方形 77">
                <a:extLst>
                  <a:ext uri="{FF2B5EF4-FFF2-40B4-BE49-F238E27FC236}">
                    <a16:creationId xmlns:a16="http://schemas.microsoft.com/office/drawing/2014/main" id="{0057DF69-FF1C-4A78-961E-64FF0597F400}"/>
                  </a:ext>
                </a:extLst>
              </p:cNvPr>
              <p:cNvSpPr/>
              <p:nvPr/>
            </p:nvSpPr>
            <p:spPr>
              <a:xfrm>
                <a:off x="3009207" y="5752407"/>
                <a:ext cx="6957753"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C49C9BD6-3765-4CCB-8E26-C04565AD75FE}"/>
                  </a:ext>
                </a:extLst>
              </p:cNvPr>
              <p:cNvSpPr txBox="1"/>
              <p:nvPr/>
            </p:nvSpPr>
            <p:spPr>
              <a:xfrm>
                <a:off x="3009207" y="5752407"/>
                <a:ext cx="6957753" cy="461665"/>
              </a:xfrm>
              <a:prstGeom prst="rect">
                <a:avLst/>
              </a:prstGeom>
              <a:noFill/>
            </p:spPr>
            <p:txBody>
              <a:bodyPr wrap="square" rtlCol="0">
                <a:spAutoFit/>
              </a:bodyPr>
              <a:lstStyle/>
              <a:p>
                <a:pPr algn="ctr"/>
                <a:r>
                  <a:rPr kumimoji="1" lang="en-US" altLang="ja-JP" sz="2400" b="1" dirty="0">
                    <a:solidFill>
                      <a:srgbClr val="FF0000"/>
                    </a:solidFill>
                  </a:rPr>
                  <a:t>21 dimensions features</a:t>
                </a:r>
                <a:endParaRPr kumimoji="1" lang="ja-JP" altLang="en-US" sz="2400" b="1" dirty="0">
                  <a:solidFill>
                    <a:srgbClr val="FF0000"/>
                  </a:solidFill>
                </a:endParaRPr>
              </a:p>
            </p:txBody>
          </p:sp>
        </p:grpSp>
        <p:cxnSp>
          <p:nvCxnSpPr>
            <p:cNvPr id="84" name="直線矢印コネクタ 83">
              <a:extLst>
                <a:ext uri="{FF2B5EF4-FFF2-40B4-BE49-F238E27FC236}">
                  <a16:creationId xmlns:a16="http://schemas.microsoft.com/office/drawing/2014/main" id="{F2F832EA-E870-418F-9245-1BA99C4F1272}"/>
                </a:ext>
              </a:extLst>
            </p:cNvPr>
            <p:cNvCxnSpPr>
              <a:cxnSpLocks/>
              <a:stCxn id="35" idx="2"/>
            </p:cNvCxnSpPr>
            <p:nvPr/>
          </p:nvCxnSpPr>
          <p:spPr>
            <a:xfrm>
              <a:off x="2774372" y="4935390"/>
              <a:ext cx="1562793" cy="67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452F800B-51DA-4A9C-8CD5-CD8614345C60}"/>
                </a:ext>
              </a:extLst>
            </p:cNvPr>
            <p:cNvCxnSpPr>
              <a:cxnSpLocks/>
            </p:cNvCxnSpPr>
            <p:nvPr/>
          </p:nvCxnSpPr>
          <p:spPr>
            <a:xfrm>
              <a:off x="6199200" y="4936626"/>
              <a:ext cx="3170" cy="67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7973CE-C04D-4450-8239-64B87A87406C}"/>
                </a:ext>
              </a:extLst>
            </p:cNvPr>
            <p:cNvCxnSpPr>
              <a:cxnSpLocks/>
            </p:cNvCxnSpPr>
            <p:nvPr/>
          </p:nvCxnSpPr>
          <p:spPr>
            <a:xfrm flipH="1">
              <a:off x="8130536" y="4919233"/>
              <a:ext cx="1551515" cy="686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5188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a:t>Method - Model</a:t>
            </a:r>
            <a:endParaRPr kumimoji="1" lang="ja-JP" altLang="en-US"/>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p:txBody>
          <a:bodyPr/>
          <a:lstStyle/>
          <a:p>
            <a:fld id="{92084505-5355-43A2-B929-FD06D0DABC31}" type="slidenum">
              <a:rPr lang="ja-JP" altLang="en-US" smtClean="0"/>
              <a:pPr/>
              <a:t>11</a:t>
            </a:fld>
            <a:endParaRPr lang="ja-JP" altLang="en-US" dirty="0"/>
          </a:p>
        </p:txBody>
      </p:sp>
      <p:grpSp>
        <p:nvGrpSpPr>
          <p:cNvPr id="118" name="グループ化 117">
            <a:extLst>
              <a:ext uri="{FF2B5EF4-FFF2-40B4-BE49-F238E27FC236}">
                <a16:creationId xmlns:a16="http://schemas.microsoft.com/office/drawing/2014/main" id="{89353B0E-6366-4582-A260-06971A1B65BB}"/>
              </a:ext>
            </a:extLst>
          </p:cNvPr>
          <p:cNvGrpSpPr/>
          <p:nvPr/>
        </p:nvGrpSpPr>
        <p:grpSpPr>
          <a:xfrm>
            <a:off x="191838" y="1670127"/>
            <a:ext cx="11917582" cy="4674334"/>
            <a:chOff x="191838" y="1670127"/>
            <a:chExt cx="11917582" cy="4674334"/>
          </a:xfrm>
        </p:grpSpPr>
        <p:pic>
          <p:nvPicPr>
            <p:cNvPr id="10" name="図 9">
              <a:extLst>
                <a:ext uri="{FF2B5EF4-FFF2-40B4-BE49-F238E27FC236}">
                  <a16:creationId xmlns:a16="http://schemas.microsoft.com/office/drawing/2014/main" id="{2FF7BF18-4E7F-40CE-AE6E-77FD2FB80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2722344"/>
              <a:ext cx="645842" cy="977987"/>
            </a:xfrm>
            <a:prstGeom prst="rect">
              <a:avLst/>
            </a:prstGeom>
          </p:spPr>
        </p:pic>
        <p:pic>
          <p:nvPicPr>
            <p:cNvPr id="11" name="図 10">
              <a:extLst>
                <a:ext uri="{FF2B5EF4-FFF2-40B4-BE49-F238E27FC236}">
                  <a16:creationId xmlns:a16="http://schemas.microsoft.com/office/drawing/2014/main" id="{CC518614-A7D4-4BB0-B5DC-1395A4766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4785656"/>
              <a:ext cx="645842" cy="977987"/>
            </a:xfrm>
            <a:prstGeom prst="rect">
              <a:avLst/>
            </a:prstGeom>
          </p:spPr>
        </p:pic>
        <p:pic>
          <p:nvPicPr>
            <p:cNvPr id="12" name="図 11">
              <a:extLst>
                <a:ext uri="{FF2B5EF4-FFF2-40B4-BE49-F238E27FC236}">
                  <a16:creationId xmlns:a16="http://schemas.microsoft.com/office/drawing/2014/main" id="{60E6E41D-0E6B-46E2-B4CE-9347951FF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3754000"/>
              <a:ext cx="645842" cy="977987"/>
            </a:xfrm>
            <a:prstGeom prst="rect">
              <a:avLst/>
            </a:prstGeom>
          </p:spPr>
        </p:pic>
        <p:pic>
          <p:nvPicPr>
            <p:cNvPr id="13" name="図 12">
              <a:extLst>
                <a:ext uri="{FF2B5EF4-FFF2-40B4-BE49-F238E27FC236}">
                  <a16:creationId xmlns:a16="http://schemas.microsoft.com/office/drawing/2014/main" id="{FF638FB0-F50E-4EFC-9A9A-D25EA6C03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1690688"/>
              <a:ext cx="645842" cy="977987"/>
            </a:xfrm>
            <a:prstGeom prst="rect">
              <a:avLst/>
            </a:prstGeom>
          </p:spPr>
        </p:pic>
        <p:grpSp>
          <p:nvGrpSpPr>
            <p:cNvPr id="17" name="グループ化 16">
              <a:extLst>
                <a:ext uri="{FF2B5EF4-FFF2-40B4-BE49-F238E27FC236}">
                  <a16:creationId xmlns:a16="http://schemas.microsoft.com/office/drawing/2014/main" id="{3E22AC1D-D647-49EE-9357-F30A94627A7E}"/>
                </a:ext>
              </a:extLst>
            </p:cNvPr>
            <p:cNvGrpSpPr/>
            <p:nvPr/>
          </p:nvGrpSpPr>
          <p:grpSpPr>
            <a:xfrm>
              <a:off x="3010676" y="1755402"/>
              <a:ext cx="830739" cy="848558"/>
              <a:chOff x="3022637" y="1977172"/>
              <a:chExt cx="871342" cy="1031656"/>
            </a:xfrm>
          </p:grpSpPr>
          <p:sp>
            <p:nvSpPr>
              <p:cNvPr id="15" name="正方形/長方形 14">
                <a:extLst>
                  <a:ext uri="{FF2B5EF4-FFF2-40B4-BE49-F238E27FC236}">
                    <a16:creationId xmlns:a16="http://schemas.microsoft.com/office/drawing/2014/main" id="{35FFA6F1-90EE-4F98-9D6C-9B15B18C4C34}"/>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CBF1E89-AEA6-4433-B696-EA5E1154253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1283238-F838-4B8F-9BD5-D06B86188AA9}"/>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22" name="グループ化 21">
              <a:extLst>
                <a:ext uri="{FF2B5EF4-FFF2-40B4-BE49-F238E27FC236}">
                  <a16:creationId xmlns:a16="http://schemas.microsoft.com/office/drawing/2014/main" id="{ED19E997-2DFD-41FE-8060-97C504E20B36}"/>
                </a:ext>
              </a:extLst>
            </p:cNvPr>
            <p:cNvGrpSpPr/>
            <p:nvPr/>
          </p:nvGrpSpPr>
          <p:grpSpPr>
            <a:xfrm>
              <a:off x="3010676" y="2787058"/>
              <a:ext cx="830739" cy="848558"/>
              <a:chOff x="3022637" y="1977172"/>
              <a:chExt cx="871342" cy="1031656"/>
            </a:xfrm>
          </p:grpSpPr>
          <p:sp>
            <p:nvSpPr>
              <p:cNvPr id="23" name="正方形/長方形 22">
                <a:extLst>
                  <a:ext uri="{FF2B5EF4-FFF2-40B4-BE49-F238E27FC236}">
                    <a16:creationId xmlns:a16="http://schemas.microsoft.com/office/drawing/2014/main" id="{E8E35471-F94F-433E-BE19-A0DFE509E5C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3113657-B789-4D71-ADC1-4B1553A1A11C}"/>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DB43030-4EA7-4E1C-806C-747EB6778533}"/>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0" name="グループ化 29">
              <a:extLst>
                <a:ext uri="{FF2B5EF4-FFF2-40B4-BE49-F238E27FC236}">
                  <a16:creationId xmlns:a16="http://schemas.microsoft.com/office/drawing/2014/main" id="{4BD3A788-207D-4491-A19C-8647E3F7CFDC}"/>
                </a:ext>
              </a:extLst>
            </p:cNvPr>
            <p:cNvGrpSpPr/>
            <p:nvPr/>
          </p:nvGrpSpPr>
          <p:grpSpPr>
            <a:xfrm>
              <a:off x="3010676" y="3818714"/>
              <a:ext cx="830739" cy="848558"/>
              <a:chOff x="3022637" y="1977172"/>
              <a:chExt cx="871342" cy="1031656"/>
            </a:xfrm>
          </p:grpSpPr>
          <p:sp>
            <p:nvSpPr>
              <p:cNvPr id="31" name="正方形/長方形 30">
                <a:extLst>
                  <a:ext uri="{FF2B5EF4-FFF2-40B4-BE49-F238E27FC236}">
                    <a16:creationId xmlns:a16="http://schemas.microsoft.com/office/drawing/2014/main" id="{1FF11AA6-022A-45CF-9ABD-5B3E8C464131}"/>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FC940C7-9B50-4317-AE8E-CEF073DA1CF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AF0CD1A-EF19-49AD-B3C5-F74F8D9CB5F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4" name="グループ化 33">
              <a:extLst>
                <a:ext uri="{FF2B5EF4-FFF2-40B4-BE49-F238E27FC236}">
                  <a16:creationId xmlns:a16="http://schemas.microsoft.com/office/drawing/2014/main" id="{8A57FEB4-2501-4B42-BFA3-7F95FAB8981D}"/>
                </a:ext>
              </a:extLst>
            </p:cNvPr>
            <p:cNvGrpSpPr/>
            <p:nvPr/>
          </p:nvGrpSpPr>
          <p:grpSpPr>
            <a:xfrm>
              <a:off x="3010676" y="4849572"/>
              <a:ext cx="830739" cy="848558"/>
              <a:chOff x="3022637" y="1977172"/>
              <a:chExt cx="871342" cy="1031656"/>
            </a:xfrm>
          </p:grpSpPr>
          <p:sp>
            <p:nvSpPr>
              <p:cNvPr id="35" name="正方形/長方形 34">
                <a:extLst>
                  <a:ext uri="{FF2B5EF4-FFF2-40B4-BE49-F238E27FC236}">
                    <a16:creationId xmlns:a16="http://schemas.microsoft.com/office/drawing/2014/main" id="{582C86AE-7C87-4987-AE33-CF0BE37E01A8}"/>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24E0770-D740-4962-A034-E3ADCD4ACE8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E412FCA5-36BE-4A9B-B1E3-FDE6D8174F6D}"/>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38" name="正方形/長方形 37">
              <a:extLst>
                <a:ext uri="{FF2B5EF4-FFF2-40B4-BE49-F238E27FC236}">
                  <a16:creationId xmlns:a16="http://schemas.microsoft.com/office/drawing/2014/main" id="{AB38E168-BAB5-40DD-B27A-77AF41BE450A}"/>
                </a:ext>
              </a:extLst>
            </p:cNvPr>
            <p:cNvSpPr/>
            <p:nvPr/>
          </p:nvSpPr>
          <p:spPr>
            <a:xfrm>
              <a:off x="475756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BD2B5A0-E378-42B9-8E6E-A45C0C267679}"/>
                </a:ext>
              </a:extLst>
            </p:cNvPr>
            <p:cNvSpPr/>
            <p:nvPr/>
          </p:nvSpPr>
          <p:spPr>
            <a:xfrm>
              <a:off x="9145025" y="1690686"/>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BEF746-EC5E-4EA4-B9F4-6A6CE0E910AB}"/>
                </a:ext>
              </a:extLst>
            </p:cNvPr>
            <p:cNvSpPr/>
            <p:nvPr/>
          </p:nvSpPr>
          <p:spPr>
            <a:xfrm>
              <a:off x="622265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5F4AC70B-B984-43A3-BCD7-845FF8D1098C}"/>
                </a:ext>
              </a:extLst>
            </p:cNvPr>
            <p:cNvSpPr/>
            <p:nvPr/>
          </p:nvSpPr>
          <p:spPr>
            <a:xfrm>
              <a:off x="7684352" y="169068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00AE42A-DFD6-4E81-8FC6-1A375B41D61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ED847CF-6015-4FC5-849E-080F3651DD49}"/>
                </a:ext>
              </a:extLst>
            </p:cNvPr>
            <p:cNvSpPr/>
            <p:nvPr/>
          </p:nvSpPr>
          <p:spPr>
            <a:xfrm>
              <a:off x="475756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24D3A01-BA99-4857-8C16-556EDEBF3AD2}"/>
                </a:ext>
              </a:extLst>
            </p:cNvPr>
            <p:cNvSpPr/>
            <p:nvPr/>
          </p:nvSpPr>
          <p:spPr>
            <a:xfrm>
              <a:off x="9145025" y="272234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DBE77BBA-4500-4F0F-BDFA-7AF29627E37C}"/>
                </a:ext>
              </a:extLst>
            </p:cNvPr>
            <p:cNvSpPr/>
            <p:nvPr/>
          </p:nvSpPr>
          <p:spPr>
            <a:xfrm>
              <a:off x="622265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76908F6-966F-4143-8D74-5F9C87FC1C7A}"/>
                </a:ext>
              </a:extLst>
            </p:cNvPr>
            <p:cNvSpPr/>
            <p:nvPr/>
          </p:nvSpPr>
          <p:spPr>
            <a:xfrm>
              <a:off x="7684352" y="272234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35E6D036-A695-428F-B1A8-ADEE95B5FFF0}"/>
                </a:ext>
              </a:extLst>
            </p:cNvPr>
            <p:cNvSpPr/>
            <p:nvPr/>
          </p:nvSpPr>
          <p:spPr>
            <a:xfrm>
              <a:off x="475756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00EEB328-2956-4AAA-BAA7-492DEEE632CD}"/>
                </a:ext>
              </a:extLst>
            </p:cNvPr>
            <p:cNvSpPr/>
            <p:nvPr/>
          </p:nvSpPr>
          <p:spPr>
            <a:xfrm>
              <a:off x="9145025" y="375399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84A68A0-A6E7-403D-AF2D-626B07FAE9EC}"/>
                </a:ext>
              </a:extLst>
            </p:cNvPr>
            <p:cNvSpPr/>
            <p:nvPr/>
          </p:nvSpPr>
          <p:spPr>
            <a:xfrm>
              <a:off x="622265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E785F83B-09E6-4A3D-A108-D33794FADE36}"/>
                </a:ext>
              </a:extLst>
            </p:cNvPr>
            <p:cNvSpPr/>
            <p:nvPr/>
          </p:nvSpPr>
          <p:spPr>
            <a:xfrm>
              <a:off x="7684352" y="375399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4C4F1551-D59D-4647-9D90-52F8383AD673}"/>
                </a:ext>
              </a:extLst>
            </p:cNvPr>
            <p:cNvSpPr/>
            <p:nvPr/>
          </p:nvSpPr>
          <p:spPr>
            <a:xfrm>
              <a:off x="475756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7E7B44E-200B-4016-AF3E-51473C277A8E}"/>
                </a:ext>
              </a:extLst>
            </p:cNvPr>
            <p:cNvSpPr/>
            <p:nvPr/>
          </p:nvSpPr>
          <p:spPr>
            <a:xfrm>
              <a:off x="9145025" y="478565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4FF0BC6-FE71-41B4-9BF0-99CB6881EF74}"/>
                </a:ext>
              </a:extLst>
            </p:cNvPr>
            <p:cNvSpPr/>
            <p:nvPr/>
          </p:nvSpPr>
          <p:spPr>
            <a:xfrm>
              <a:off x="622265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0CF6275-CC9F-42FA-82E6-597A0302FE07}"/>
                </a:ext>
              </a:extLst>
            </p:cNvPr>
            <p:cNvSpPr/>
            <p:nvPr/>
          </p:nvSpPr>
          <p:spPr>
            <a:xfrm>
              <a:off x="7684352" y="478565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40914DE9-631C-4799-9BF1-CC421F03CC4B}"/>
                </a:ext>
              </a:extLst>
            </p:cNvPr>
            <p:cNvCxnSpPr>
              <a:cxnSpLocks/>
            </p:cNvCxnSpPr>
            <p:nvPr/>
          </p:nvCxnSpPr>
          <p:spPr>
            <a:xfrm>
              <a:off x="2137410"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79298171-FF67-40E9-B5A8-15C522E99F5F}"/>
                </a:ext>
              </a:extLst>
            </p:cNvPr>
            <p:cNvCxnSpPr>
              <a:cxnSpLocks/>
            </p:cNvCxnSpPr>
            <p:nvPr/>
          </p:nvCxnSpPr>
          <p:spPr>
            <a:xfrm>
              <a:off x="2138400"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690713E-A738-483D-90D4-97A6EEE3CB1D}"/>
                </a:ext>
              </a:extLst>
            </p:cNvPr>
            <p:cNvCxnSpPr>
              <a:cxnSpLocks/>
            </p:cNvCxnSpPr>
            <p:nvPr/>
          </p:nvCxnSpPr>
          <p:spPr>
            <a:xfrm>
              <a:off x="2138400"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2547371B-9D7C-40CC-8552-97C61CD93985}"/>
                </a:ext>
              </a:extLst>
            </p:cNvPr>
            <p:cNvCxnSpPr>
              <a:cxnSpLocks/>
            </p:cNvCxnSpPr>
            <p:nvPr/>
          </p:nvCxnSpPr>
          <p:spPr>
            <a:xfrm>
              <a:off x="2138400"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55E0891C-50F7-4B36-A524-36646E1EEFF7}"/>
                </a:ext>
              </a:extLst>
            </p:cNvPr>
            <p:cNvCxnSpPr>
              <a:cxnSpLocks/>
            </p:cNvCxnSpPr>
            <p:nvPr/>
          </p:nvCxnSpPr>
          <p:spPr>
            <a:xfrm>
              <a:off x="3868481"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A3D4AA63-A3E9-4818-A82D-1A750EAC54DD}"/>
                </a:ext>
              </a:extLst>
            </p:cNvPr>
            <p:cNvCxnSpPr>
              <a:cxnSpLocks/>
            </p:cNvCxnSpPr>
            <p:nvPr/>
          </p:nvCxnSpPr>
          <p:spPr>
            <a:xfrm>
              <a:off x="3869471"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3B231E84-FC31-4D07-9D20-770B2382C574}"/>
                </a:ext>
              </a:extLst>
            </p:cNvPr>
            <p:cNvCxnSpPr>
              <a:cxnSpLocks/>
            </p:cNvCxnSpPr>
            <p:nvPr/>
          </p:nvCxnSpPr>
          <p:spPr>
            <a:xfrm>
              <a:off x="3869471"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3497EAFB-CACE-4440-B994-2B311562D5D6}"/>
                </a:ext>
              </a:extLst>
            </p:cNvPr>
            <p:cNvCxnSpPr>
              <a:cxnSpLocks/>
            </p:cNvCxnSpPr>
            <p:nvPr/>
          </p:nvCxnSpPr>
          <p:spPr>
            <a:xfrm>
              <a:off x="3869471"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A971DFD1-9B02-4D13-878B-0DC7D3B202C4}"/>
                </a:ext>
              </a:extLst>
            </p:cNvPr>
            <p:cNvCxnSpPr>
              <a:cxnSpLocks/>
            </p:cNvCxnSpPr>
            <p:nvPr/>
          </p:nvCxnSpPr>
          <p:spPr>
            <a:xfrm>
              <a:off x="5331120" y="2176234"/>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B829D20D-4BD5-4EBD-8558-2AF5AC35F3D4}"/>
                </a:ext>
              </a:extLst>
            </p:cNvPr>
            <p:cNvCxnSpPr>
              <a:cxnSpLocks/>
            </p:cNvCxnSpPr>
            <p:nvPr/>
          </p:nvCxnSpPr>
          <p:spPr>
            <a:xfrm>
              <a:off x="5332110" y="320444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01F9A017-B124-485A-85B4-174CE5CE782D}"/>
                </a:ext>
              </a:extLst>
            </p:cNvPr>
            <p:cNvCxnSpPr>
              <a:cxnSpLocks/>
            </p:cNvCxnSpPr>
            <p:nvPr/>
          </p:nvCxnSpPr>
          <p:spPr>
            <a:xfrm>
              <a:off x="5332110" y="4239545"/>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C548DD25-C7AA-4B82-B0FD-BA0642647EB1}"/>
                </a:ext>
              </a:extLst>
            </p:cNvPr>
            <p:cNvCxnSpPr>
              <a:cxnSpLocks/>
            </p:cNvCxnSpPr>
            <p:nvPr/>
          </p:nvCxnSpPr>
          <p:spPr>
            <a:xfrm>
              <a:off x="5332110" y="527464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B4F4C6B4-09F2-4278-983E-BD30567C0116}"/>
                </a:ext>
              </a:extLst>
            </p:cNvPr>
            <p:cNvCxnSpPr>
              <a:cxnSpLocks/>
            </p:cNvCxnSpPr>
            <p:nvPr/>
          </p:nvCxnSpPr>
          <p:spPr>
            <a:xfrm>
              <a:off x="6794513"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5BD1667-F761-49C9-AE0F-4AACAB94AF51}"/>
                </a:ext>
              </a:extLst>
            </p:cNvPr>
            <p:cNvCxnSpPr>
              <a:cxnSpLocks/>
            </p:cNvCxnSpPr>
            <p:nvPr/>
          </p:nvCxnSpPr>
          <p:spPr>
            <a:xfrm>
              <a:off x="6795503"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35B28346-2CB4-4967-8B54-B894A647C42B}"/>
                </a:ext>
              </a:extLst>
            </p:cNvPr>
            <p:cNvCxnSpPr>
              <a:cxnSpLocks/>
            </p:cNvCxnSpPr>
            <p:nvPr/>
          </p:nvCxnSpPr>
          <p:spPr>
            <a:xfrm>
              <a:off x="6795503"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105DEADC-6997-425A-B009-E3AA0DC009D1}"/>
                </a:ext>
              </a:extLst>
            </p:cNvPr>
            <p:cNvCxnSpPr>
              <a:cxnSpLocks/>
            </p:cNvCxnSpPr>
            <p:nvPr/>
          </p:nvCxnSpPr>
          <p:spPr>
            <a:xfrm>
              <a:off x="6795503"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F754F5AD-88AE-4DC1-AC93-A97D144F0FCF}"/>
                </a:ext>
              </a:extLst>
            </p:cNvPr>
            <p:cNvCxnSpPr>
              <a:cxnSpLocks/>
            </p:cNvCxnSpPr>
            <p:nvPr/>
          </p:nvCxnSpPr>
          <p:spPr>
            <a:xfrm>
              <a:off x="8257904"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5DB5EE1F-39A5-472B-8A89-7877DBA045D9}"/>
                </a:ext>
              </a:extLst>
            </p:cNvPr>
            <p:cNvCxnSpPr>
              <a:cxnSpLocks/>
            </p:cNvCxnSpPr>
            <p:nvPr/>
          </p:nvCxnSpPr>
          <p:spPr>
            <a:xfrm>
              <a:off x="8258894"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C6C96EBB-9453-4E0B-936D-AB05DAB21CB2}"/>
                </a:ext>
              </a:extLst>
            </p:cNvPr>
            <p:cNvCxnSpPr>
              <a:cxnSpLocks/>
            </p:cNvCxnSpPr>
            <p:nvPr/>
          </p:nvCxnSpPr>
          <p:spPr>
            <a:xfrm>
              <a:off x="8258894"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879CFD0-002B-45C5-AD26-5CF40527A4AB}"/>
                </a:ext>
              </a:extLst>
            </p:cNvPr>
            <p:cNvCxnSpPr>
              <a:cxnSpLocks/>
            </p:cNvCxnSpPr>
            <p:nvPr/>
          </p:nvCxnSpPr>
          <p:spPr>
            <a:xfrm>
              <a:off x="8258894"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2386301E-C631-4D26-85D7-E6CBC0D82591}"/>
                </a:ext>
              </a:extLst>
            </p:cNvPr>
            <p:cNvCxnSpPr>
              <a:cxnSpLocks/>
            </p:cNvCxnSpPr>
            <p:nvPr/>
          </p:nvCxnSpPr>
          <p:spPr>
            <a:xfrm>
              <a:off x="9718578" y="2179682"/>
              <a:ext cx="995540" cy="607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6FE3AD43-BB3B-4FED-AB4C-967A9BBCC92C}"/>
                </a:ext>
              </a:extLst>
            </p:cNvPr>
            <p:cNvCxnSpPr>
              <a:cxnSpLocks/>
            </p:cNvCxnSpPr>
            <p:nvPr/>
          </p:nvCxnSpPr>
          <p:spPr>
            <a:xfrm>
              <a:off x="9719568" y="3207889"/>
              <a:ext cx="994550" cy="22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2DF19D56-CF49-4707-8C76-C3BD923DEC0F}"/>
                </a:ext>
              </a:extLst>
            </p:cNvPr>
            <p:cNvCxnSpPr>
              <a:cxnSpLocks/>
            </p:cNvCxnSpPr>
            <p:nvPr/>
          </p:nvCxnSpPr>
          <p:spPr>
            <a:xfrm flipV="1">
              <a:off x="9719568" y="4001853"/>
              <a:ext cx="994550" cy="241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8970FDC-C7A1-47B7-A453-6BCEA4401689}"/>
                </a:ext>
              </a:extLst>
            </p:cNvPr>
            <p:cNvCxnSpPr>
              <a:cxnSpLocks/>
            </p:cNvCxnSpPr>
            <p:nvPr/>
          </p:nvCxnSpPr>
          <p:spPr>
            <a:xfrm flipV="1">
              <a:off x="9719568" y="4731987"/>
              <a:ext cx="994550" cy="546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テキスト ボックス 91">
              <a:extLst>
                <a:ext uri="{FF2B5EF4-FFF2-40B4-BE49-F238E27FC236}">
                  <a16:creationId xmlns:a16="http://schemas.microsoft.com/office/drawing/2014/main" id="{F18703A2-D489-40FF-8417-D0328380A39B}"/>
                </a:ext>
              </a:extLst>
            </p:cNvPr>
            <p:cNvSpPr txBox="1"/>
            <p:nvPr/>
          </p:nvSpPr>
          <p:spPr>
            <a:xfrm>
              <a:off x="2137410" y="1865009"/>
              <a:ext cx="811530" cy="30777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93" name="テキスト ボックス 92">
              <a:extLst>
                <a:ext uri="{FF2B5EF4-FFF2-40B4-BE49-F238E27FC236}">
                  <a16:creationId xmlns:a16="http://schemas.microsoft.com/office/drawing/2014/main" id="{B2BAD8D9-8DAE-4E42-94F4-A9382E689DCA}"/>
                </a:ext>
              </a:extLst>
            </p:cNvPr>
            <p:cNvSpPr txBox="1"/>
            <p:nvPr/>
          </p:nvSpPr>
          <p:spPr>
            <a:xfrm>
              <a:off x="3742202" y="1670127"/>
              <a:ext cx="1074419" cy="523220"/>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95" name="テキスト ボックス 94">
              <a:extLst>
                <a:ext uri="{FF2B5EF4-FFF2-40B4-BE49-F238E27FC236}">
                  <a16:creationId xmlns:a16="http://schemas.microsoft.com/office/drawing/2014/main" id="{8798BF17-26E8-4007-B661-6365F8B8D006}"/>
                </a:ext>
              </a:extLst>
            </p:cNvPr>
            <p:cNvSpPr txBox="1"/>
            <p:nvPr/>
          </p:nvSpPr>
          <p:spPr>
            <a:xfrm>
              <a:off x="5318990" y="1879189"/>
              <a:ext cx="811530" cy="307777"/>
            </a:xfrm>
            <a:prstGeom prst="rect">
              <a:avLst/>
            </a:prstGeom>
            <a:noFill/>
          </p:spPr>
          <p:txBody>
            <a:bodyPr wrap="square" rtlCol="0">
              <a:spAutoFit/>
            </a:bodyPr>
            <a:lstStyle/>
            <a:p>
              <a:pPr algn="ctr"/>
              <a:r>
                <a:rPr kumimoji="1" lang="en-US" altLang="ja-JP" sz="1400" dirty="0"/>
                <a:t>24</a:t>
              </a:r>
              <a:endParaRPr kumimoji="1" lang="ja-JP" altLang="en-US" sz="1400" dirty="0"/>
            </a:p>
          </p:txBody>
        </p:sp>
        <p:sp>
          <p:nvSpPr>
            <p:cNvPr id="96" name="テキスト ボックス 95">
              <a:extLst>
                <a:ext uri="{FF2B5EF4-FFF2-40B4-BE49-F238E27FC236}">
                  <a16:creationId xmlns:a16="http://schemas.microsoft.com/office/drawing/2014/main" id="{46D4A903-3CBA-4991-BE81-16AFE92C413A}"/>
                </a:ext>
              </a:extLst>
            </p:cNvPr>
            <p:cNvSpPr txBox="1"/>
            <p:nvPr/>
          </p:nvSpPr>
          <p:spPr>
            <a:xfrm>
              <a:off x="6787377" y="1882570"/>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7" name="テキスト ボックス 96">
              <a:extLst>
                <a:ext uri="{FF2B5EF4-FFF2-40B4-BE49-F238E27FC236}">
                  <a16:creationId xmlns:a16="http://schemas.microsoft.com/office/drawing/2014/main" id="{A68B71BB-65F8-46E1-BD6F-F34AA479BCE6}"/>
                </a:ext>
              </a:extLst>
            </p:cNvPr>
            <p:cNvSpPr txBox="1"/>
            <p:nvPr/>
          </p:nvSpPr>
          <p:spPr>
            <a:xfrm>
              <a:off x="8248675" y="187190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8" name="テキスト ボックス 97">
              <a:extLst>
                <a:ext uri="{FF2B5EF4-FFF2-40B4-BE49-F238E27FC236}">
                  <a16:creationId xmlns:a16="http://schemas.microsoft.com/office/drawing/2014/main" id="{DCE12ADF-3739-4F6E-93D3-A31A8E249C88}"/>
                </a:ext>
              </a:extLst>
            </p:cNvPr>
            <p:cNvSpPr txBox="1"/>
            <p:nvPr/>
          </p:nvSpPr>
          <p:spPr>
            <a:xfrm>
              <a:off x="9815912" y="203161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9" name="テキスト ボックス 98">
              <a:extLst>
                <a:ext uri="{FF2B5EF4-FFF2-40B4-BE49-F238E27FC236}">
                  <a16:creationId xmlns:a16="http://schemas.microsoft.com/office/drawing/2014/main" id="{A605DC93-20B2-4847-91E9-98306B9C5667}"/>
                </a:ext>
              </a:extLst>
            </p:cNvPr>
            <p:cNvSpPr txBox="1"/>
            <p:nvPr/>
          </p:nvSpPr>
          <p:spPr>
            <a:xfrm>
              <a:off x="11297890" y="3546442"/>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100" name="テキスト ボックス 99">
              <a:extLst>
                <a:ext uri="{FF2B5EF4-FFF2-40B4-BE49-F238E27FC236}">
                  <a16:creationId xmlns:a16="http://schemas.microsoft.com/office/drawing/2014/main" id="{C76513E3-6C3E-4A64-926E-A411ECFDE762}"/>
                </a:ext>
              </a:extLst>
            </p:cNvPr>
            <p:cNvSpPr txBox="1"/>
            <p:nvPr/>
          </p:nvSpPr>
          <p:spPr>
            <a:xfrm>
              <a:off x="7684352" y="1690686"/>
              <a:ext cx="507109" cy="938719"/>
            </a:xfrm>
            <a:prstGeom prst="rect">
              <a:avLst/>
            </a:prstGeom>
            <a:noFill/>
          </p:spPr>
          <p:txBody>
            <a:bodyPr wrap="square" rtlCol="0">
              <a:spAutoFit/>
            </a:bodyPr>
            <a:lstStyle/>
            <a:p>
              <a:pPr algn="ctr"/>
              <a:r>
                <a:rPr kumimoji="1" lang="en-US" altLang="ja-JP" sz="1100" dirty="0"/>
                <a:t>0.2</a:t>
              </a:r>
            </a:p>
            <a:p>
              <a:pPr algn="ctr"/>
              <a:r>
                <a:rPr lang="en-US" altLang="ja-JP" sz="1100" dirty="0"/>
                <a:t>0.72</a:t>
              </a:r>
            </a:p>
            <a:p>
              <a:pPr algn="ctr"/>
              <a:r>
                <a:rPr kumimoji="1" lang="en-US" altLang="ja-JP" sz="1100" dirty="0"/>
                <a:t>0.3</a:t>
              </a:r>
            </a:p>
            <a:p>
              <a:pPr algn="ctr"/>
              <a:r>
                <a:rPr lang="en-US" altLang="ja-JP" sz="1100" dirty="0"/>
                <a:t>︙</a:t>
              </a:r>
            </a:p>
            <a:p>
              <a:pPr algn="ctr"/>
              <a:r>
                <a:rPr kumimoji="1" lang="en-US" altLang="ja-JP" sz="1100" dirty="0"/>
                <a:t>0.4</a:t>
              </a:r>
              <a:endParaRPr kumimoji="1" lang="ja-JP" altLang="en-US" sz="1100" dirty="0"/>
            </a:p>
          </p:txBody>
        </p:sp>
        <p:sp>
          <p:nvSpPr>
            <p:cNvPr id="101" name="テキスト ボックス 100">
              <a:extLst>
                <a:ext uri="{FF2B5EF4-FFF2-40B4-BE49-F238E27FC236}">
                  <a16:creationId xmlns:a16="http://schemas.microsoft.com/office/drawing/2014/main" id="{9928A50C-E6A5-436A-AE2A-5CB774F0734B}"/>
                </a:ext>
              </a:extLst>
            </p:cNvPr>
            <p:cNvSpPr txBox="1"/>
            <p:nvPr/>
          </p:nvSpPr>
          <p:spPr>
            <a:xfrm>
              <a:off x="9139618" y="1683449"/>
              <a:ext cx="507109" cy="938719"/>
            </a:xfrm>
            <a:prstGeom prst="rect">
              <a:avLst/>
            </a:prstGeom>
            <a:noFill/>
          </p:spPr>
          <p:txBody>
            <a:bodyPr wrap="square" rtlCol="0">
              <a:spAutoFit/>
            </a:bodyPr>
            <a:lstStyle/>
            <a:p>
              <a:pPr algn="ctr"/>
              <a:r>
                <a:rPr kumimoji="1" lang="en-US" altLang="ja-JP" sz="1100" dirty="0"/>
                <a:t>0</a:t>
              </a:r>
            </a:p>
            <a:p>
              <a:pPr algn="ctr"/>
              <a:r>
                <a:rPr lang="en-US" altLang="ja-JP" sz="1100" dirty="0"/>
                <a:t>1</a:t>
              </a:r>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104" name="テキスト ボックス 103">
              <a:extLst>
                <a:ext uri="{FF2B5EF4-FFF2-40B4-BE49-F238E27FC236}">
                  <a16:creationId xmlns:a16="http://schemas.microsoft.com/office/drawing/2014/main" id="{146B5149-B694-4B6B-B5BB-4DC2F65148C3}"/>
                </a:ext>
              </a:extLst>
            </p:cNvPr>
            <p:cNvSpPr txBox="1"/>
            <p:nvPr/>
          </p:nvSpPr>
          <p:spPr>
            <a:xfrm>
              <a:off x="10796627" y="2293295"/>
              <a:ext cx="501263" cy="2862322"/>
            </a:xfrm>
            <a:prstGeom prst="rect">
              <a:avLst/>
            </a:prstGeom>
            <a:noFill/>
          </p:spPr>
          <p:txBody>
            <a:bodyPr wrap="square" rtlCol="0">
              <a:spAutoFit/>
            </a:bodyPr>
            <a:lstStyle/>
            <a:p>
              <a:pPr algn="ctr"/>
              <a:r>
                <a:rPr kumimoji="1" lang="en-US" altLang="ja-JP" dirty="0"/>
                <a:t>0</a:t>
              </a:r>
            </a:p>
            <a:p>
              <a:pPr algn="ctr"/>
              <a:r>
                <a:rPr lang="en-US" altLang="ja-JP" dirty="0"/>
                <a:t>1</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1</a:t>
              </a:r>
            </a:p>
            <a:p>
              <a:pPr algn="ctr"/>
              <a:r>
                <a:rPr lang="en-US" altLang="ja-JP" dirty="0"/>
                <a:t>0</a:t>
              </a:r>
            </a:p>
          </p:txBody>
        </p:sp>
        <p:sp>
          <p:nvSpPr>
            <p:cNvPr id="105" name="テキスト ボックス 104">
              <a:extLst>
                <a:ext uri="{FF2B5EF4-FFF2-40B4-BE49-F238E27FC236}">
                  <a16:creationId xmlns:a16="http://schemas.microsoft.com/office/drawing/2014/main" id="{7BEBD5A8-DF33-4630-BF13-5DDFDD51C9D7}"/>
                </a:ext>
              </a:extLst>
            </p:cNvPr>
            <p:cNvSpPr txBox="1"/>
            <p:nvPr/>
          </p:nvSpPr>
          <p:spPr>
            <a:xfrm>
              <a:off x="1220129" y="5763643"/>
              <a:ext cx="1074420" cy="369332"/>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106" name="テキスト ボックス 105">
              <a:extLst>
                <a:ext uri="{FF2B5EF4-FFF2-40B4-BE49-F238E27FC236}">
                  <a16:creationId xmlns:a16="http://schemas.microsoft.com/office/drawing/2014/main" id="{E9BA8C06-3A02-459B-B099-17FB247F6EB1}"/>
                </a:ext>
              </a:extLst>
            </p:cNvPr>
            <p:cNvSpPr txBox="1"/>
            <p:nvPr/>
          </p:nvSpPr>
          <p:spPr>
            <a:xfrm>
              <a:off x="2831804" y="5698130"/>
              <a:ext cx="1074420" cy="646331"/>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108" name="テキスト ボックス 107">
              <a:extLst>
                <a:ext uri="{FF2B5EF4-FFF2-40B4-BE49-F238E27FC236}">
                  <a16:creationId xmlns:a16="http://schemas.microsoft.com/office/drawing/2014/main" id="{330E0609-3D62-4DFA-9C76-2CAC91819487}"/>
                </a:ext>
              </a:extLst>
            </p:cNvPr>
            <p:cNvSpPr txBox="1"/>
            <p:nvPr/>
          </p:nvSpPr>
          <p:spPr>
            <a:xfrm>
              <a:off x="4469834" y="5698130"/>
              <a:ext cx="1074420" cy="646331"/>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109" name="テキスト ボックス 108">
              <a:extLst>
                <a:ext uri="{FF2B5EF4-FFF2-40B4-BE49-F238E27FC236}">
                  <a16:creationId xmlns:a16="http://schemas.microsoft.com/office/drawing/2014/main" id="{5A18F5DA-160E-4549-B9F2-448249272902}"/>
                </a:ext>
              </a:extLst>
            </p:cNvPr>
            <p:cNvSpPr txBox="1"/>
            <p:nvPr/>
          </p:nvSpPr>
          <p:spPr>
            <a:xfrm>
              <a:off x="5934924" y="569812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110" name="テキスト ボックス 109">
              <a:extLst>
                <a:ext uri="{FF2B5EF4-FFF2-40B4-BE49-F238E27FC236}">
                  <a16:creationId xmlns:a16="http://schemas.microsoft.com/office/drawing/2014/main" id="{37059ABC-9703-44A6-9E8D-262C3E00DF29}"/>
                </a:ext>
              </a:extLst>
            </p:cNvPr>
            <p:cNvSpPr txBox="1"/>
            <p:nvPr/>
          </p:nvSpPr>
          <p:spPr>
            <a:xfrm>
              <a:off x="7393677" y="569812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111" name="テキスト ボックス 110">
              <a:extLst>
                <a:ext uri="{FF2B5EF4-FFF2-40B4-BE49-F238E27FC236}">
                  <a16:creationId xmlns:a16="http://schemas.microsoft.com/office/drawing/2014/main" id="{BF5F8623-2CCA-4108-89C2-63E03CDD9DA9}"/>
                </a:ext>
              </a:extLst>
            </p:cNvPr>
            <p:cNvSpPr txBox="1"/>
            <p:nvPr/>
          </p:nvSpPr>
          <p:spPr>
            <a:xfrm>
              <a:off x="8797668" y="569812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112" name="テキスト ボックス 111">
              <a:extLst>
                <a:ext uri="{FF2B5EF4-FFF2-40B4-BE49-F238E27FC236}">
                  <a16:creationId xmlns:a16="http://schemas.microsoft.com/office/drawing/2014/main" id="{11619F73-D7C6-450D-B4DD-107AC0CF5983}"/>
                </a:ext>
              </a:extLst>
            </p:cNvPr>
            <p:cNvSpPr txBox="1"/>
            <p:nvPr/>
          </p:nvSpPr>
          <p:spPr>
            <a:xfrm>
              <a:off x="10207206" y="5276683"/>
              <a:ext cx="1676400" cy="646331"/>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114" name="テキスト ボックス 113">
              <a:extLst>
                <a:ext uri="{FF2B5EF4-FFF2-40B4-BE49-F238E27FC236}">
                  <a16:creationId xmlns:a16="http://schemas.microsoft.com/office/drawing/2014/main" id="{FB1625BB-42EF-4F78-AC3A-F98F46FF4471}"/>
                </a:ext>
              </a:extLst>
            </p:cNvPr>
            <p:cNvSpPr txBox="1"/>
            <p:nvPr/>
          </p:nvSpPr>
          <p:spPr>
            <a:xfrm>
              <a:off x="191838" y="5084564"/>
              <a:ext cx="1224865" cy="369332"/>
            </a:xfrm>
            <a:prstGeom prst="rect">
              <a:avLst/>
            </a:prstGeom>
            <a:noFill/>
          </p:spPr>
          <p:txBody>
            <a:bodyPr wrap="square" rtlCol="0">
              <a:spAutoFit/>
            </a:bodyPr>
            <a:lstStyle/>
            <a:p>
              <a:pPr algn="ctr"/>
              <a:r>
                <a:rPr lang="en-US" altLang="ja-JP" dirty="0"/>
                <a:t>Right wrist</a:t>
              </a:r>
              <a:endParaRPr kumimoji="1" lang="ja-JP" altLang="en-US" dirty="0"/>
            </a:p>
          </p:txBody>
        </p:sp>
        <p:sp>
          <p:nvSpPr>
            <p:cNvPr id="115" name="テキスト ボックス 114">
              <a:extLst>
                <a:ext uri="{FF2B5EF4-FFF2-40B4-BE49-F238E27FC236}">
                  <a16:creationId xmlns:a16="http://schemas.microsoft.com/office/drawing/2014/main" id="{059EC13C-6A2A-4A4C-B1AC-A57238E06279}"/>
                </a:ext>
              </a:extLst>
            </p:cNvPr>
            <p:cNvSpPr txBox="1"/>
            <p:nvPr/>
          </p:nvSpPr>
          <p:spPr>
            <a:xfrm>
              <a:off x="194591" y="4058327"/>
              <a:ext cx="1224865" cy="369332"/>
            </a:xfrm>
            <a:prstGeom prst="rect">
              <a:avLst/>
            </a:prstGeom>
            <a:noFill/>
          </p:spPr>
          <p:txBody>
            <a:bodyPr wrap="square" rtlCol="0">
              <a:spAutoFit/>
            </a:bodyPr>
            <a:lstStyle/>
            <a:p>
              <a:pPr algn="ctr"/>
              <a:r>
                <a:rPr lang="en-US" altLang="ja-JP" dirty="0"/>
                <a:t>Right arm</a:t>
              </a:r>
              <a:endParaRPr kumimoji="1" lang="ja-JP" altLang="en-US" dirty="0"/>
            </a:p>
          </p:txBody>
        </p:sp>
        <p:sp>
          <p:nvSpPr>
            <p:cNvPr id="116" name="テキスト ボックス 115">
              <a:extLst>
                <a:ext uri="{FF2B5EF4-FFF2-40B4-BE49-F238E27FC236}">
                  <a16:creationId xmlns:a16="http://schemas.microsoft.com/office/drawing/2014/main" id="{4B90B35E-56CA-4213-AB4A-F858BF75CE68}"/>
                </a:ext>
              </a:extLst>
            </p:cNvPr>
            <p:cNvSpPr txBox="1"/>
            <p:nvPr/>
          </p:nvSpPr>
          <p:spPr>
            <a:xfrm>
              <a:off x="193055" y="3032090"/>
              <a:ext cx="1224865" cy="369332"/>
            </a:xfrm>
            <a:prstGeom prst="rect">
              <a:avLst/>
            </a:prstGeom>
            <a:noFill/>
          </p:spPr>
          <p:txBody>
            <a:bodyPr wrap="square" rtlCol="0">
              <a:spAutoFit/>
            </a:bodyPr>
            <a:lstStyle/>
            <a:p>
              <a:pPr algn="ctr"/>
              <a:r>
                <a:rPr lang="en-US" altLang="ja-JP" dirty="0"/>
                <a:t>Left wrist</a:t>
              </a:r>
              <a:endParaRPr kumimoji="1" lang="ja-JP" altLang="en-US" dirty="0"/>
            </a:p>
          </p:txBody>
        </p:sp>
        <p:sp>
          <p:nvSpPr>
            <p:cNvPr id="117" name="テキスト ボックス 116">
              <a:extLst>
                <a:ext uri="{FF2B5EF4-FFF2-40B4-BE49-F238E27FC236}">
                  <a16:creationId xmlns:a16="http://schemas.microsoft.com/office/drawing/2014/main" id="{A405D3CA-1564-499B-A4B0-70A3B5781E37}"/>
                </a:ext>
              </a:extLst>
            </p:cNvPr>
            <p:cNvSpPr txBox="1"/>
            <p:nvPr/>
          </p:nvSpPr>
          <p:spPr>
            <a:xfrm>
              <a:off x="206803" y="2002300"/>
              <a:ext cx="1224865" cy="369332"/>
            </a:xfrm>
            <a:prstGeom prst="rect">
              <a:avLst/>
            </a:prstGeom>
            <a:noFill/>
          </p:spPr>
          <p:txBody>
            <a:bodyPr wrap="square" rtlCol="0">
              <a:spAutoFit/>
            </a:bodyPr>
            <a:lstStyle/>
            <a:p>
              <a:pPr algn="ctr"/>
              <a:r>
                <a:rPr kumimoji="1" lang="en-US" altLang="ja-JP" dirty="0"/>
                <a:t>Left hip</a:t>
              </a:r>
              <a:endParaRPr kumimoji="1" lang="ja-JP" altLang="en-US" dirty="0"/>
            </a:p>
          </p:txBody>
        </p:sp>
      </p:grpSp>
    </p:spTree>
    <p:extLst>
      <p:ext uri="{BB962C8B-B14F-4D97-AF65-F5344CB8AC3E}">
        <p14:creationId xmlns:p14="http://schemas.microsoft.com/office/powerpoint/2010/main" val="248191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9B313-8339-4537-BFFF-BDDB9D1837E5}"/>
              </a:ext>
            </a:extLst>
          </p:cNvPr>
          <p:cNvSpPr>
            <a:spLocks noGrp="1"/>
          </p:cNvSpPr>
          <p:nvPr>
            <p:ph type="title"/>
          </p:nvPr>
        </p:nvSpPr>
        <p:spPr/>
        <p:txBody>
          <a:bodyPr/>
          <a:lstStyle/>
          <a:p>
            <a:r>
              <a:rPr kumimoji="1" lang="en-US" altLang="ja-JP" dirty="0"/>
              <a:t>Method - Loss Function and Optimizer</a:t>
            </a:r>
            <a:endParaRPr kumimoji="1" lang="ja-JP" altLang="en-US" dirty="0"/>
          </a:p>
        </p:txBody>
      </p:sp>
      <p:sp>
        <p:nvSpPr>
          <p:cNvPr id="4" name="スライド番号プレースホルダー 3">
            <a:extLst>
              <a:ext uri="{FF2B5EF4-FFF2-40B4-BE49-F238E27FC236}">
                <a16:creationId xmlns:a16="http://schemas.microsoft.com/office/drawing/2014/main" id="{893AB646-1C44-4BBC-BAEC-BDA8AC077BB4}"/>
              </a:ext>
            </a:extLst>
          </p:cNvPr>
          <p:cNvSpPr>
            <a:spLocks noGrp="1"/>
          </p:cNvSpPr>
          <p:nvPr>
            <p:ph type="sldNum" sz="quarter" idx="12"/>
          </p:nvPr>
        </p:nvSpPr>
        <p:spPr/>
        <p:txBody>
          <a:bodyPr/>
          <a:lstStyle/>
          <a:p>
            <a:fld id="{92084505-5355-43A2-B929-FD06D0DABC31}" type="slidenum">
              <a:rPr lang="ja-JP" altLang="en-US" smtClean="0"/>
              <a:pPr/>
              <a:t>12</a:t>
            </a:fld>
            <a:endParaRPr lang="ja-JP" altLang="en-US" dirty="0"/>
          </a:p>
        </p:txBody>
      </p:sp>
      <p:grpSp>
        <p:nvGrpSpPr>
          <p:cNvPr id="12" name="グループ化 11">
            <a:extLst>
              <a:ext uri="{FF2B5EF4-FFF2-40B4-BE49-F238E27FC236}">
                <a16:creationId xmlns:a16="http://schemas.microsoft.com/office/drawing/2014/main" id="{073EE9A5-1D7B-4E4F-924B-FBB19146ECCD}"/>
              </a:ext>
            </a:extLst>
          </p:cNvPr>
          <p:cNvGrpSpPr/>
          <p:nvPr/>
        </p:nvGrpSpPr>
        <p:grpSpPr>
          <a:xfrm>
            <a:off x="2480310" y="2777215"/>
            <a:ext cx="7231380" cy="1669329"/>
            <a:chOff x="2240280" y="2640330"/>
            <a:chExt cx="7231380" cy="1669329"/>
          </a:xfrm>
        </p:grpSpPr>
        <p:sp>
          <p:nvSpPr>
            <p:cNvPr id="6" name="テキスト ボックス 5">
              <a:extLst>
                <a:ext uri="{FF2B5EF4-FFF2-40B4-BE49-F238E27FC236}">
                  <a16:creationId xmlns:a16="http://schemas.microsoft.com/office/drawing/2014/main" id="{6EBA53B1-5CEB-4C07-BF59-EA19F9E53AE2}"/>
                </a:ext>
              </a:extLst>
            </p:cNvPr>
            <p:cNvSpPr txBox="1"/>
            <p:nvPr/>
          </p:nvSpPr>
          <p:spPr>
            <a:xfrm>
              <a:off x="2240280" y="2640330"/>
              <a:ext cx="2411730" cy="523220"/>
            </a:xfrm>
            <a:prstGeom prst="rect">
              <a:avLst/>
            </a:prstGeom>
            <a:noFill/>
          </p:spPr>
          <p:txBody>
            <a:bodyPr wrap="square" rtlCol="0">
              <a:spAutoFit/>
            </a:bodyPr>
            <a:lstStyle/>
            <a:p>
              <a:pPr algn="ctr"/>
              <a:r>
                <a:rPr kumimoji="1" lang="en-US" altLang="ja-JP" sz="2800" dirty="0"/>
                <a:t>Micro activity</a:t>
              </a:r>
              <a:endParaRPr kumimoji="1" lang="ja-JP" altLang="en-US" sz="2800" dirty="0"/>
            </a:p>
          </p:txBody>
        </p:sp>
        <p:sp>
          <p:nvSpPr>
            <p:cNvPr id="7" name="テキスト ボックス 6">
              <a:extLst>
                <a:ext uri="{FF2B5EF4-FFF2-40B4-BE49-F238E27FC236}">
                  <a16:creationId xmlns:a16="http://schemas.microsoft.com/office/drawing/2014/main" id="{64B84794-51B2-42A3-99A0-D0C9E8F4A173}"/>
                </a:ext>
              </a:extLst>
            </p:cNvPr>
            <p:cNvSpPr txBox="1"/>
            <p:nvPr/>
          </p:nvSpPr>
          <p:spPr>
            <a:xfrm>
              <a:off x="2240280" y="3786439"/>
              <a:ext cx="2411730" cy="523220"/>
            </a:xfrm>
            <a:prstGeom prst="rect">
              <a:avLst/>
            </a:prstGeom>
            <a:noFill/>
          </p:spPr>
          <p:txBody>
            <a:bodyPr wrap="square" rtlCol="0">
              <a:spAutoFit/>
            </a:bodyPr>
            <a:lstStyle/>
            <a:p>
              <a:pPr algn="ctr"/>
              <a:r>
                <a:rPr kumimoji="1" lang="en-US" altLang="ja-JP" sz="2800" dirty="0"/>
                <a:t>Macro activity</a:t>
              </a:r>
              <a:endParaRPr kumimoji="1" lang="ja-JP" altLang="en-US" sz="2800" dirty="0"/>
            </a:p>
          </p:txBody>
        </p:sp>
        <p:sp>
          <p:nvSpPr>
            <p:cNvPr id="8" name="テキスト ボックス 7">
              <a:extLst>
                <a:ext uri="{FF2B5EF4-FFF2-40B4-BE49-F238E27FC236}">
                  <a16:creationId xmlns:a16="http://schemas.microsoft.com/office/drawing/2014/main" id="{C79815B5-217A-459E-AF82-64B96AB6DC49}"/>
                </a:ext>
              </a:extLst>
            </p:cNvPr>
            <p:cNvSpPr txBox="1"/>
            <p:nvPr/>
          </p:nvSpPr>
          <p:spPr>
            <a:xfrm>
              <a:off x="6096000" y="2640330"/>
              <a:ext cx="3375660" cy="523220"/>
            </a:xfrm>
            <a:prstGeom prst="rect">
              <a:avLst/>
            </a:prstGeom>
            <a:noFill/>
          </p:spPr>
          <p:txBody>
            <a:bodyPr wrap="square" rtlCol="0">
              <a:spAutoFit/>
            </a:bodyPr>
            <a:lstStyle/>
            <a:p>
              <a:pPr algn="ctr"/>
              <a:r>
                <a:rPr lang="en-US" altLang="ja-JP" sz="2800" dirty="0" err="1"/>
                <a:t>BCEWithLogistsLoss</a:t>
              </a:r>
              <a:endParaRPr lang="ja-JP" altLang="en-US" sz="2800" dirty="0"/>
            </a:p>
          </p:txBody>
        </p:sp>
        <p:sp>
          <p:nvSpPr>
            <p:cNvPr id="9" name="テキスト ボックス 8">
              <a:extLst>
                <a:ext uri="{FF2B5EF4-FFF2-40B4-BE49-F238E27FC236}">
                  <a16:creationId xmlns:a16="http://schemas.microsoft.com/office/drawing/2014/main" id="{E3838F72-3D80-49D5-B7D2-A2398ADEC8CB}"/>
                </a:ext>
              </a:extLst>
            </p:cNvPr>
            <p:cNvSpPr txBox="1"/>
            <p:nvPr/>
          </p:nvSpPr>
          <p:spPr>
            <a:xfrm>
              <a:off x="6096000" y="3786439"/>
              <a:ext cx="3375660" cy="523220"/>
            </a:xfrm>
            <a:prstGeom prst="rect">
              <a:avLst/>
            </a:prstGeom>
            <a:noFill/>
          </p:spPr>
          <p:txBody>
            <a:bodyPr wrap="square" rtlCol="0">
              <a:spAutoFit/>
            </a:bodyPr>
            <a:lstStyle/>
            <a:p>
              <a:pPr algn="ctr"/>
              <a:r>
                <a:rPr lang="en-US" altLang="ja-JP" sz="2800" dirty="0" err="1"/>
                <a:t>CrossEntropyLoss</a:t>
              </a:r>
              <a:endParaRPr lang="ja-JP" altLang="en-US" sz="2800" dirty="0"/>
            </a:p>
          </p:txBody>
        </p:sp>
        <p:sp>
          <p:nvSpPr>
            <p:cNvPr id="10" name="矢印: 右 9">
              <a:extLst>
                <a:ext uri="{FF2B5EF4-FFF2-40B4-BE49-F238E27FC236}">
                  <a16:creationId xmlns:a16="http://schemas.microsoft.com/office/drawing/2014/main" id="{AB3DAEAE-AEF1-489A-878B-D38508B6810A}"/>
                </a:ext>
              </a:extLst>
            </p:cNvPr>
            <p:cNvSpPr/>
            <p:nvPr/>
          </p:nvSpPr>
          <p:spPr>
            <a:xfrm>
              <a:off x="5098732" y="2750172"/>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D1E7915-B056-4630-A204-7D0F7AD030D2}"/>
                </a:ext>
              </a:extLst>
            </p:cNvPr>
            <p:cNvSpPr/>
            <p:nvPr/>
          </p:nvSpPr>
          <p:spPr>
            <a:xfrm>
              <a:off x="5098731" y="3896281"/>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0729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72E7E-9B80-4CD1-8D59-BBFEBB2D8D7E}"/>
              </a:ext>
            </a:extLst>
          </p:cNvPr>
          <p:cNvSpPr>
            <a:spLocks noGrp="1"/>
          </p:cNvSpPr>
          <p:nvPr>
            <p:ph type="title"/>
          </p:nvPr>
        </p:nvSpPr>
        <p:spPr/>
        <p:txBody>
          <a:bodyPr/>
          <a:lstStyle/>
          <a:p>
            <a:r>
              <a:rPr lang="en-US" altLang="ja-JP" dirty="0"/>
              <a:t>Method - Final activation</a:t>
            </a:r>
            <a:endParaRPr kumimoji="1" lang="ja-JP" altLang="en-US" dirty="0"/>
          </a:p>
        </p:txBody>
      </p:sp>
      <p:sp>
        <p:nvSpPr>
          <p:cNvPr id="4" name="スライド番号プレースホルダー 3">
            <a:extLst>
              <a:ext uri="{FF2B5EF4-FFF2-40B4-BE49-F238E27FC236}">
                <a16:creationId xmlns:a16="http://schemas.microsoft.com/office/drawing/2014/main" id="{5473C797-1581-4A3C-96DE-EA8FCB363C8F}"/>
              </a:ext>
            </a:extLst>
          </p:cNvPr>
          <p:cNvSpPr>
            <a:spLocks noGrp="1"/>
          </p:cNvSpPr>
          <p:nvPr>
            <p:ph type="sldNum" sz="quarter" idx="12"/>
          </p:nvPr>
        </p:nvSpPr>
        <p:spPr/>
        <p:txBody>
          <a:bodyPr/>
          <a:lstStyle/>
          <a:p>
            <a:fld id="{92084505-5355-43A2-B929-FD06D0DABC31}" type="slidenum">
              <a:rPr lang="ja-JP" altLang="en-US" smtClean="0"/>
              <a:pPr/>
              <a:t>13</a:t>
            </a:fld>
            <a:endParaRPr lang="ja-JP" altLang="en-US" dirty="0"/>
          </a:p>
        </p:txBody>
      </p:sp>
      <p:grpSp>
        <p:nvGrpSpPr>
          <p:cNvPr id="176" name="グループ化 175">
            <a:extLst>
              <a:ext uri="{FF2B5EF4-FFF2-40B4-BE49-F238E27FC236}">
                <a16:creationId xmlns:a16="http://schemas.microsoft.com/office/drawing/2014/main" id="{EB28E359-42D6-49EF-9A70-20D7D015B551}"/>
              </a:ext>
            </a:extLst>
          </p:cNvPr>
          <p:cNvGrpSpPr/>
          <p:nvPr/>
        </p:nvGrpSpPr>
        <p:grpSpPr>
          <a:xfrm>
            <a:off x="442141" y="1948668"/>
            <a:ext cx="11307718" cy="3854329"/>
            <a:chOff x="442141" y="1925808"/>
            <a:chExt cx="11307718" cy="3854329"/>
          </a:xfrm>
        </p:grpSpPr>
        <p:grpSp>
          <p:nvGrpSpPr>
            <p:cNvPr id="175" name="グループ化 174">
              <a:extLst>
                <a:ext uri="{FF2B5EF4-FFF2-40B4-BE49-F238E27FC236}">
                  <a16:creationId xmlns:a16="http://schemas.microsoft.com/office/drawing/2014/main" id="{30B8B005-529E-4DAC-98CC-00C4B75710F6}"/>
                </a:ext>
              </a:extLst>
            </p:cNvPr>
            <p:cNvGrpSpPr/>
            <p:nvPr/>
          </p:nvGrpSpPr>
          <p:grpSpPr>
            <a:xfrm>
              <a:off x="605971" y="1925808"/>
              <a:ext cx="6558152" cy="347485"/>
              <a:chOff x="605971" y="1960098"/>
              <a:chExt cx="6558152" cy="347485"/>
            </a:xfrm>
          </p:grpSpPr>
          <p:sp>
            <p:nvSpPr>
              <p:cNvPr id="48" name="テキスト ボックス 47">
                <a:extLst>
                  <a:ext uri="{FF2B5EF4-FFF2-40B4-BE49-F238E27FC236}">
                    <a16:creationId xmlns:a16="http://schemas.microsoft.com/office/drawing/2014/main" id="{E8B896FA-B514-46BF-BFD6-316409080D02}"/>
                  </a:ext>
                </a:extLst>
              </p:cNvPr>
              <p:cNvSpPr txBox="1"/>
              <p:nvPr/>
            </p:nvSpPr>
            <p:spPr>
              <a:xfrm>
                <a:off x="605971" y="2019012"/>
                <a:ext cx="1066234" cy="260614"/>
              </a:xfrm>
              <a:prstGeom prst="rect">
                <a:avLst/>
              </a:prstGeom>
              <a:noFill/>
            </p:spPr>
            <p:txBody>
              <a:bodyPr wrap="square" rtlCol="0">
                <a:spAutoFit/>
              </a:bodyPr>
              <a:lstStyle/>
              <a:p>
                <a:pPr algn="ctr"/>
                <a:r>
                  <a:rPr kumimoji="1" lang="en-US" altLang="ja-JP" sz="1200" dirty="0"/>
                  <a:t>Left hip</a:t>
                </a:r>
                <a:endParaRPr kumimoji="1" lang="ja-JP" altLang="en-US" sz="1200" dirty="0"/>
              </a:p>
            </p:txBody>
          </p:sp>
          <p:sp>
            <p:nvSpPr>
              <p:cNvPr id="49" name="テキスト ボックス 48">
                <a:extLst>
                  <a:ext uri="{FF2B5EF4-FFF2-40B4-BE49-F238E27FC236}">
                    <a16:creationId xmlns:a16="http://schemas.microsoft.com/office/drawing/2014/main" id="{45757F87-8020-4CBA-BEC5-9227908202F3}"/>
                  </a:ext>
                </a:extLst>
              </p:cNvPr>
              <p:cNvSpPr txBox="1"/>
              <p:nvPr/>
            </p:nvSpPr>
            <p:spPr>
              <a:xfrm>
                <a:off x="1480758" y="2019012"/>
                <a:ext cx="1066234" cy="260614"/>
              </a:xfrm>
              <a:prstGeom prst="rect">
                <a:avLst/>
              </a:prstGeom>
              <a:noFill/>
            </p:spPr>
            <p:txBody>
              <a:bodyPr wrap="square" rtlCol="0">
                <a:spAutoFit/>
              </a:bodyPr>
              <a:lstStyle/>
              <a:p>
                <a:pPr algn="ctr"/>
                <a:r>
                  <a:rPr lang="en-US" altLang="ja-JP" sz="1200" dirty="0"/>
                  <a:t>Left </a:t>
                </a:r>
                <a:r>
                  <a:rPr kumimoji="1" lang="en-US" altLang="ja-JP" sz="1200" dirty="0"/>
                  <a:t>wrist</a:t>
                </a:r>
                <a:endParaRPr kumimoji="1" lang="ja-JP" altLang="en-US" sz="1200" dirty="0"/>
              </a:p>
            </p:txBody>
          </p:sp>
          <p:sp>
            <p:nvSpPr>
              <p:cNvPr id="50" name="テキスト ボックス 49">
                <a:extLst>
                  <a:ext uri="{FF2B5EF4-FFF2-40B4-BE49-F238E27FC236}">
                    <a16:creationId xmlns:a16="http://schemas.microsoft.com/office/drawing/2014/main" id="{93C95813-67B3-4563-A09A-591581C7105C}"/>
                  </a:ext>
                </a:extLst>
              </p:cNvPr>
              <p:cNvSpPr txBox="1"/>
              <p:nvPr/>
            </p:nvSpPr>
            <p:spPr>
              <a:xfrm>
                <a:off x="2355545" y="2019012"/>
                <a:ext cx="1066234" cy="260614"/>
              </a:xfrm>
              <a:prstGeom prst="rect">
                <a:avLst/>
              </a:prstGeom>
              <a:noFill/>
            </p:spPr>
            <p:txBody>
              <a:bodyPr wrap="square" rtlCol="0">
                <a:spAutoFit/>
              </a:bodyPr>
              <a:lstStyle/>
              <a:p>
                <a:pPr algn="ctr"/>
                <a:r>
                  <a:rPr kumimoji="1" lang="en-US" altLang="ja-JP" sz="1200" dirty="0"/>
                  <a:t>Right arm</a:t>
                </a:r>
                <a:endParaRPr kumimoji="1" lang="ja-JP" altLang="en-US" sz="1200" dirty="0"/>
              </a:p>
            </p:txBody>
          </p:sp>
          <p:sp>
            <p:nvSpPr>
              <p:cNvPr id="51" name="テキスト ボックス 50">
                <a:extLst>
                  <a:ext uri="{FF2B5EF4-FFF2-40B4-BE49-F238E27FC236}">
                    <a16:creationId xmlns:a16="http://schemas.microsoft.com/office/drawing/2014/main" id="{C11F5714-C9D8-4752-A50C-68BE0B7113C3}"/>
                  </a:ext>
                </a:extLst>
              </p:cNvPr>
              <p:cNvSpPr txBox="1"/>
              <p:nvPr/>
            </p:nvSpPr>
            <p:spPr>
              <a:xfrm>
                <a:off x="3226039" y="2017390"/>
                <a:ext cx="1066234" cy="260614"/>
              </a:xfrm>
              <a:prstGeom prst="rect">
                <a:avLst/>
              </a:prstGeom>
              <a:noFill/>
            </p:spPr>
            <p:txBody>
              <a:bodyPr wrap="square" rtlCol="0">
                <a:spAutoFit/>
              </a:bodyPr>
              <a:lstStyle/>
              <a:p>
                <a:pPr algn="ctr"/>
                <a:r>
                  <a:rPr kumimoji="1" lang="en-US" altLang="ja-JP" sz="1200" dirty="0"/>
                  <a:t>Right wrist</a:t>
                </a:r>
                <a:endParaRPr kumimoji="1" lang="ja-JP" altLang="en-US" sz="1200" dirty="0"/>
              </a:p>
            </p:txBody>
          </p:sp>
          <p:sp>
            <p:nvSpPr>
              <p:cNvPr id="52" name="テキスト ボックス 51">
                <a:extLst>
                  <a:ext uri="{FF2B5EF4-FFF2-40B4-BE49-F238E27FC236}">
                    <a16:creationId xmlns:a16="http://schemas.microsoft.com/office/drawing/2014/main" id="{2C7179D2-56D5-4885-86C2-00E303C7C522}"/>
                  </a:ext>
                </a:extLst>
              </p:cNvPr>
              <p:cNvSpPr txBox="1"/>
              <p:nvPr/>
            </p:nvSpPr>
            <p:spPr>
              <a:xfrm>
                <a:off x="4882326" y="1960098"/>
                <a:ext cx="2281797" cy="347485"/>
              </a:xfrm>
              <a:prstGeom prst="rect">
                <a:avLst/>
              </a:prstGeom>
              <a:noFill/>
            </p:spPr>
            <p:txBody>
              <a:bodyPr wrap="square" rtlCol="0">
                <a:spAutoFit/>
              </a:bodyPr>
              <a:lstStyle/>
              <a:p>
                <a:pPr algn="ctr"/>
                <a:r>
                  <a:rPr lang="en-US" altLang="ja-JP" b="1" dirty="0">
                    <a:solidFill>
                      <a:srgbClr val="FF0000"/>
                    </a:solidFill>
                  </a:rPr>
                  <a:t>Majority Vote</a:t>
                </a:r>
                <a:endParaRPr kumimoji="1" lang="ja-JP" altLang="en-US" b="1" dirty="0">
                  <a:solidFill>
                    <a:srgbClr val="FF0000"/>
                  </a:solidFill>
                </a:endParaRPr>
              </a:p>
            </p:txBody>
          </p:sp>
        </p:grpSp>
        <p:grpSp>
          <p:nvGrpSpPr>
            <p:cNvPr id="174" name="グループ化 173">
              <a:extLst>
                <a:ext uri="{FF2B5EF4-FFF2-40B4-BE49-F238E27FC236}">
                  <a16:creationId xmlns:a16="http://schemas.microsoft.com/office/drawing/2014/main" id="{5D560FC4-74D3-4E1C-BBAD-3A6A5E1E1557}"/>
                </a:ext>
              </a:extLst>
            </p:cNvPr>
            <p:cNvGrpSpPr/>
            <p:nvPr/>
          </p:nvGrpSpPr>
          <p:grpSpPr>
            <a:xfrm>
              <a:off x="861151" y="2316598"/>
              <a:ext cx="8992449" cy="2368848"/>
              <a:chOff x="861151" y="3436738"/>
              <a:chExt cx="8992449" cy="2368848"/>
            </a:xfrm>
          </p:grpSpPr>
          <p:grpSp>
            <p:nvGrpSpPr>
              <p:cNvPr id="7" name="グループ化 6">
                <a:extLst>
                  <a:ext uri="{FF2B5EF4-FFF2-40B4-BE49-F238E27FC236}">
                    <a16:creationId xmlns:a16="http://schemas.microsoft.com/office/drawing/2014/main" id="{08DA4EB8-12B1-420C-8862-7C4690358F6D}"/>
                  </a:ext>
                </a:extLst>
              </p:cNvPr>
              <p:cNvGrpSpPr/>
              <p:nvPr/>
            </p:nvGrpSpPr>
            <p:grpSpPr>
              <a:xfrm>
                <a:off x="861151" y="3441604"/>
                <a:ext cx="553324" cy="2363982"/>
                <a:chOff x="10796627" y="2183130"/>
                <a:chExt cx="501263" cy="3086100"/>
              </a:xfrm>
            </p:grpSpPr>
            <p:sp>
              <p:nvSpPr>
                <p:cNvPr id="5" name="正方形/長方形 4">
                  <a:extLst>
                    <a:ext uri="{FF2B5EF4-FFF2-40B4-BE49-F238E27FC236}">
                      <a16:creationId xmlns:a16="http://schemas.microsoft.com/office/drawing/2014/main" id="{4AE7380D-0391-451C-9465-AE7F4C4F63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8C8A2C46-6956-4282-90AF-BAA34E70798E}"/>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0" name="グループ化 9">
                <a:extLst>
                  <a:ext uri="{FF2B5EF4-FFF2-40B4-BE49-F238E27FC236}">
                    <a16:creationId xmlns:a16="http://schemas.microsoft.com/office/drawing/2014/main" id="{22FB936B-3A59-4314-90AB-F0F028270430}"/>
                  </a:ext>
                </a:extLst>
              </p:cNvPr>
              <p:cNvGrpSpPr/>
              <p:nvPr/>
            </p:nvGrpSpPr>
            <p:grpSpPr>
              <a:xfrm>
                <a:off x="1735938" y="3441604"/>
                <a:ext cx="553324" cy="2363982"/>
                <a:chOff x="10796627" y="2183130"/>
                <a:chExt cx="501263" cy="3086100"/>
              </a:xfrm>
            </p:grpSpPr>
            <p:sp>
              <p:nvSpPr>
                <p:cNvPr id="11" name="正方形/長方形 10">
                  <a:extLst>
                    <a:ext uri="{FF2B5EF4-FFF2-40B4-BE49-F238E27FC236}">
                      <a16:creationId xmlns:a16="http://schemas.microsoft.com/office/drawing/2014/main" id="{A13EA919-6AD5-4F1F-94D6-0CB39CE621B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B3AF45-B660-430F-AB19-8AF8457EF5DB}"/>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3" name="グループ化 12">
                <a:extLst>
                  <a:ext uri="{FF2B5EF4-FFF2-40B4-BE49-F238E27FC236}">
                    <a16:creationId xmlns:a16="http://schemas.microsoft.com/office/drawing/2014/main" id="{518F2CC3-E0D5-48B8-ACD5-29FA0E4D4311}"/>
                  </a:ext>
                </a:extLst>
              </p:cNvPr>
              <p:cNvGrpSpPr/>
              <p:nvPr/>
            </p:nvGrpSpPr>
            <p:grpSpPr>
              <a:xfrm>
                <a:off x="2610725" y="3439982"/>
                <a:ext cx="553324" cy="2363982"/>
                <a:chOff x="10796627" y="2183130"/>
                <a:chExt cx="501263" cy="3086100"/>
              </a:xfrm>
            </p:grpSpPr>
            <p:sp>
              <p:nvSpPr>
                <p:cNvPr id="14" name="正方形/長方形 13">
                  <a:extLst>
                    <a:ext uri="{FF2B5EF4-FFF2-40B4-BE49-F238E27FC236}">
                      <a16:creationId xmlns:a16="http://schemas.microsoft.com/office/drawing/2014/main" id="{28A259E5-CEBF-40EF-BAAD-0463558D642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08518EC-7E9D-4B5F-B714-34E017E50507}"/>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6" name="グループ化 15">
                <a:extLst>
                  <a:ext uri="{FF2B5EF4-FFF2-40B4-BE49-F238E27FC236}">
                    <a16:creationId xmlns:a16="http://schemas.microsoft.com/office/drawing/2014/main" id="{25D6F077-66FD-43C4-947E-59A42BF802A0}"/>
                  </a:ext>
                </a:extLst>
              </p:cNvPr>
              <p:cNvGrpSpPr/>
              <p:nvPr/>
            </p:nvGrpSpPr>
            <p:grpSpPr>
              <a:xfrm>
                <a:off x="3485512" y="3439982"/>
                <a:ext cx="553324" cy="2363982"/>
                <a:chOff x="10796627" y="2183130"/>
                <a:chExt cx="501263" cy="3086100"/>
              </a:xfrm>
            </p:grpSpPr>
            <p:sp>
              <p:nvSpPr>
                <p:cNvPr id="17" name="正方形/長方形 16">
                  <a:extLst>
                    <a:ext uri="{FF2B5EF4-FFF2-40B4-BE49-F238E27FC236}">
                      <a16:creationId xmlns:a16="http://schemas.microsoft.com/office/drawing/2014/main" id="{AEDE7922-ABD9-484D-B1B9-00A0F278F58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A44E04B-65D4-4150-82EC-81BEFE568C02}"/>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sp>
            <p:nvSpPr>
              <p:cNvPr id="28" name="矢印: 右 27">
                <a:extLst>
                  <a:ext uri="{FF2B5EF4-FFF2-40B4-BE49-F238E27FC236}">
                    <a16:creationId xmlns:a16="http://schemas.microsoft.com/office/drawing/2014/main" id="{BFA68E37-DA9C-4A42-B078-2354D30CC5A5}"/>
                  </a:ext>
                </a:extLst>
              </p:cNvPr>
              <p:cNvSpPr/>
              <p:nvPr/>
            </p:nvSpPr>
            <p:spPr>
              <a:xfrm>
                <a:off x="4227141" y="4453666"/>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AA2C3AA6-B558-49FB-8477-08320C338DBE}"/>
                  </a:ext>
                </a:extLst>
              </p:cNvPr>
              <p:cNvGrpSpPr/>
              <p:nvPr/>
            </p:nvGrpSpPr>
            <p:grpSpPr>
              <a:xfrm>
                <a:off x="4971320" y="3436738"/>
                <a:ext cx="553324" cy="2363982"/>
                <a:chOff x="10796627" y="2183130"/>
                <a:chExt cx="501263" cy="3086100"/>
              </a:xfrm>
            </p:grpSpPr>
            <p:sp>
              <p:nvSpPr>
                <p:cNvPr id="20" name="正方形/長方形 19">
                  <a:extLst>
                    <a:ext uri="{FF2B5EF4-FFF2-40B4-BE49-F238E27FC236}">
                      <a16:creationId xmlns:a16="http://schemas.microsoft.com/office/drawing/2014/main" id="{D7057E61-D959-40EC-B7E6-10727AE22101}"/>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BA63470-0ABD-4B01-955F-642A38D30085}"/>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22" name="グループ化 21">
                <a:extLst>
                  <a:ext uri="{FF2B5EF4-FFF2-40B4-BE49-F238E27FC236}">
                    <a16:creationId xmlns:a16="http://schemas.microsoft.com/office/drawing/2014/main" id="{D8FC20AA-69A0-4147-BB93-64F48CEA3D16}"/>
                  </a:ext>
                </a:extLst>
              </p:cNvPr>
              <p:cNvGrpSpPr/>
              <p:nvPr/>
            </p:nvGrpSpPr>
            <p:grpSpPr>
              <a:xfrm>
                <a:off x="5846107" y="3436738"/>
                <a:ext cx="1235398" cy="2363982"/>
                <a:chOff x="10796627" y="2183130"/>
                <a:chExt cx="501263" cy="3086100"/>
              </a:xfrm>
            </p:grpSpPr>
            <p:sp>
              <p:nvSpPr>
                <p:cNvPr id="23" name="正方形/長方形 22">
                  <a:extLst>
                    <a:ext uri="{FF2B5EF4-FFF2-40B4-BE49-F238E27FC236}">
                      <a16:creationId xmlns:a16="http://schemas.microsoft.com/office/drawing/2014/main" id="{E85CD0A9-33CE-4A85-9885-226F7D1F3B4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D735AFA-4301-4043-8606-98DC778C370C}"/>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33" name="正方形/長方形 32">
                <a:extLst>
                  <a:ext uri="{FF2B5EF4-FFF2-40B4-BE49-F238E27FC236}">
                    <a16:creationId xmlns:a16="http://schemas.microsoft.com/office/drawing/2014/main" id="{7094CF94-88B1-4EBC-B995-4C2B58FDD11D}"/>
                  </a:ext>
                </a:extLst>
              </p:cNvPr>
              <p:cNvSpPr/>
              <p:nvPr/>
            </p:nvSpPr>
            <p:spPr>
              <a:xfrm>
                <a:off x="8193581" y="4453667"/>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“Cut”, “Open”</a:t>
                </a:r>
                <a:endParaRPr kumimoji="1" lang="ja-JP" altLang="en-US" dirty="0">
                  <a:solidFill>
                    <a:schemeClr val="tx1"/>
                  </a:solidFill>
                </a:endParaRPr>
              </a:p>
            </p:txBody>
          </p:sp>
          <p:cxnSp>
            <p:nvCxnSpPr>
              <p:cNvPr id="35" name="直線矢印コネクタ 34">
                <a:extLst>
                  <a:ext uri="{FF2B5EF4-FFF2-40B4-BE49-F238E27FC236}">
                    <a16:creationId xmlns:a16="http://schemas.microsoft.com/office/drawing/2014/main" id="{BA7BCA83-1216-4057-9BCC-A67C3421C8BB}"/>
                  </a:ext>
                </a:extLst>
              </p:cNvPr>
              <p:cNvCxnSpPr>
                <a:cxnSpLocks/>
              </p:cNvCxnSpPr>
              <p:nvPr/>
            </p:nvCxnSpPr>
            <p:spPr>
              <a:xfrm>
                <a:off x="7215567" y="4162275"/>
                <a:ext cx="834007" cy="3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5CD9FBA-F0E0-4955-8E93-98BCA8D4B257}"/>
                  </a:ext>
                </a:extLst>
              </p:cNvPr>
              <p:cNvCxnSpPr>
                <a:cxnSpLocks/>
              </p:cNvCxnSpPr>
              <p:nvPr/>
            </p:nvCxnSpPr>
            <p:spPr>
              <a:xfrm>
                <a:off x="7215567" y="3732550"/>
                <a:ext cx="834007" cy="616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楕円 95">
                <a:extLst>
                  <a:ext uri="{FF2B5EF4-FFF2-40B4-BE49-F238E27FC236}">
                    <a16:creationId xmlns:a16="http://schemas.microsoft.com/office/drawing/2014/main" id="{69A6D71F-FF9B-46BC-B2D5-3DE2FBCAB5F5}"/>
                  </a:ext>
                </a:extLst>
              </p:cNvPr>
              <p:cNvSpPr/>
              <p:nvPr/>
            </p:nvSpPr>
            <p:spPr>
              <a:xfrm>
                <a:off x="5027830" y="3532555"/>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楕円 96">
                <a:extLst>
                  <a:ext uri="{FF2B5EF4-FFF2-40B4-BE49-F238E27FC236}">
                    <a16:creationId xmlns:a16="http://schemas.microsoft.com/office/drawing/2014/main" id="{0C1AC78C-90CF-4BD4-8352-6D0D55449A0F}"/>
                  </a:ext>
                </a:extLst>
              </p:cNvPr>
              <p:cNvSpPr/>
              <p:nvPr/>
            </p:nvSpPr>
            <p:spPr>
              <a:xfrm>
                <a:off x="5025624" y="3954029"/>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8" name="グループ化 157">
              <a:extLst>
                <a:ext uri="{FF2B5EF4-FFF2-40B4-BE49-F238E27FC236}">
                  <a16:creationId xmlns:a16="http://schemas.microsoft.com/office/drawing/2014/main" id="{A196AC95-F67F-4B9F-B238-F3DC68470E34}"/>
                </a:ext>
              </a:extLst>
            </p:cNvPr>
            <p:cNvGrpSpPr/>
            <p:nvPr/>
          </p:nvGrpSpPr>
          <p:grpSpPr>
            <a:xfrm>
              <a:off x="861151" y="4998989"/>
              <a:ext cx="8992448" cy="781148"/>
              <a:chOff x="1727365" y="2464196"/>
              <a:chExt cx="8992448" cy="781148"/>
            </a:xfrm>
          </p:grpSpPr>
          <p:grpSp>
            <p:nvGrpSpPr>
              <p:cNvPr id="134" name="グループ化 133">
                <a:extLst>
                  <a:ext uri="{FF2B5EF4-FFF2-40B4-BE49-F238E27FC236}">
                    <a16:creationId xmlns:a16="http://schemas.microsoft.com/office/drawing/2014/main" id="{22DEE12B-D251-4105-8A21-38DA23B12419}"/>
                  </a:ext>
                </a:extLst>
              </p:cNvPr>
              <p:cNvGrpSpPr/>
              <p:nvPr/>
            </p:nvGrpSpPr>
            <p:grpSpPr>
              <a:xfrm>
                <a:off x="1727365" y="2469066"/>
                <a:ext cx="553324" cy="776277"/>
                <a:chOff x="10796627" y="2183130"/>
                <a:chExt cx="501263" cy="3086100"/>
              </a:xfrm>
            </p:grpSpPr>
            <p:sp>
              <p:nvSpPr>
                <p:cNvPr id="154" name="正方形/長方形 153">
                  <a:extLst>
                    <a:ext uri="{FF2B5EF4-FFF2-40B4-BE49-F238E27FC236}">
                      <a16:creationId xmlns:a16="http://schemas.microsoft.com/office/drawing/2014/main" id="{50DA8613-13EA-4AA1-B7C6-807BB52C1C3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テキスト ボックス 154">
                  <a:extLst>
                    <a:ext uri="{FF2B5EF4-FFF2-40B4-BE49-F238E27FC236}">
                      <a16:creationId xmlns:a16="http://schemas.microsoft.com/office/drawing/2014/main" id="{A8BC0297-8D0B-4210-936F-46A575C48363}"/>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endParaRPr kumimoji="1" lang="en-US" altLang="ja-JP" sz="1400" dirty="0"/>
                </a:p>
                <a:p>
                  <a:pPr algn="ctr"/>
                  <a:r>
                    <a:rPr lang="en-US" altLang="ja-JP" sz="1400" dirty="0"/>
                    <a:t>0.5</a:t>
                  </a:r>
                </a:p>
                <a:p>
                  <a:pPr algn="ctr"/>
                  <a:r>
                    <a:rPr lang="en-US" altLang="ja-JP" sz="1400" dirty="0"/>
                    <a:t>0.9</a:t>
                  </a:r>
                </a:p>
              </p:txBody>
            </p:sp>
          </p:grpSp>
          <p:grpSp>
            <p:nvGrpSpPr>
              <p:cNvPr id="135" name="グループ化 134">
                <a:extLst>
                  <a:ext uri="{FF2B5EF4-FFF2-40B4-BE49-F238E27FC236}">
                    <a16:creationId xmlns:a16="http://schemas.microsoft.com/office/drawing/2014/main" id="{FC39C876-7D1E-4773-9725-E85702487FE0}"/>
                  </a:ext>
                </a:extLst>
              </p:cNvPr>
              <p:cNvGrpSpPr/>
              <p:nvPr/>
            </p:nvGrpSpPr>
            <p:grpSpPr>
              <a:xfrm>
                <a:off x="2602152" y="2469066"/>
                <a:ext cx="553324" cy="776278"/>
                <a:chOff x="10796627" y="2183130"/>
                <a:chExt cx="501263" cy="3086100"/>
              </a:xfrm>
            </p:grpSpPr>
            <p:sp>
              <p:nvSpPr>
                <p:cNvPr id="152" name="正方形/長方形 151">
                  <a:extLst>
                    <a:ext uri="{FF2B5EF4-FFF2-40B4-BE49-F238E27FC236}">
                      <a16:creationId xmlns:a16="http://schemas.microsoft.com/office/drawing/2014/main" id="{FE23EB4F-FB83-481E-8DE8-4A6798BAF495}"/>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ボックス 152">
                  <a:extLst>
                    <a:ext uri="{FF2B5EF4-FFF2-40B4-BE49-F238E27FC236}">
                      <a16:creationId xmlns:a16="http://schemas.microsoft.com/office/drawing/2014/main" id="{1BC26238-7C9A-4AD7-8A51-C3803763DA3C}"/>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0.2</a:t>
                  </a:r>
                </a:p>
                <a:p>
                  <a:pPr algn="ctr"/>
                  <a:r>
                    <a:rPr lang="en-US" altLang="ja-JP" sz="1400" dirty="0"/>
                    <a:t>0.6</a:t>
                  </a:r>
                </a:p>
              </p:txBody>
            </p:sp>
          </p:grpSp>
          <p:grpSp>
            <p:nvGrpSpPr>
              <p:cNvPr id="136" name="グループ化 135">
                <a:extLst>
                  <a:ext uri="{FF2B5EF4-FFF2-40B4-BE49-F238E27FC236}">
                    <a16:creationId xmlns:a16="http://schemas.microsoft.com/office/drawing/2014/main" id="{7FCC0C66-F6FC-44C4-8CE3-E0AC94BBCB70}"/>
                  </a:ext>
                </a:extLst>
              </p:cNvPr>
              <p:cNvGrpSpPr/>
              <p:nvPr/>
            </p:nvGrpSpPr>
            <p:grpSpPr>
              <a:xfrm>
                <a:off x="3476939" y="2467442"/>
                <a:ext cx="553324" cy="776279"/>
                <a:chOff x="10796627" y="2183130"/>
                <a:chExt cx="501263" cy="3086100"/>
              </a:xfrm>
            </p:grpSpPr>
            <p:sp>
              <p:nvSpPr>
                <p:cNvPr id="150" name="正方形/長方形 149">
                  <a:extLst>
                    <a:ext uri="{FF2B5EF4-FFF2-40B4-BE49-F238E27FC236}">
                      <a16:creationId xmlns:a16="http://schemas.microsoft.com/office/drawing/2014/main" id="{4A68794F-E764-4F8D-876D-A9355A4D49D3}"/>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B5CE0109-CC1D-4DED-89FC-5BE3ACA77454}"/>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0.6</a:t>
                  </a:r>
                </a:p>
                <a:p>
                  <a:pPr algn="ctr"/>
                  <a:r>
                    <a:rPr lang="en-US" altLang="ja-JP" sz="1400" dirty="0"/>
                    <a:t>0.8</a:t>
                  </a:r>
                </a:p>
              </p:txBody>
            </p:sp>
          </p:grpSp>
          <p:grpSp>
            <p:nvGrpSpPr>
              <p:cNvPr id="137" name="グループ化 136">
                <a:extLst>
                  <a:ext uri="{FF2B5EF4-FFF2-40B4-BE49-F238E27FC236}">
                    <a16:creationId xmlns:a16="http://schemas.microsoft.com/office/drawing/2014/main" id="{447F3FCF-56A4-4A8D-B6F7-F4EAB152B0BD}"/>
                  </a:ext>
                </a:extLst>
              </p:cNvPr>
              <p:cNvGrpSpPr/>
              <p:nvPr/>
            </p:nvGrpSpPr>
            <p:grpSpPr>
              <a:xfrm>
                <a:off x="4351726" y="2467442"/>
                <a:ext cx="553324" cy="776280"/>
                <a:chOff x="10796627" y="2183130"/>
                <a:chExt cx="501263" cy="3086100"/>
              </a:xfrm>
            </p:grpSpPr>
            <p:sp>
              <p:nvSpPr>
                <p:cNvPr id="148" name="正方形/長方形 147">
                  <a:extLst>
                    <a:ext uri="{FF2B5EF4-FFF2-40B4-BE49-F238E27FC236}">
                      <a16:creationId xmlns:a16="http://schemas.microsoft.com/office/drawing/2014/main" id="{CE45F439-6252-4528-9188-40616F2A7B5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a:extLst>
                    <a:ext uri="{FF2B5EF4-FFF2-40B4-BE49-F238E27FC236}">
                      <a16:creationId xmlns:a16="http://schemas.microsoft.com/office/drawing/2014/main" id="{03F1F884-6588-4E66-8B3D-A4ED1ADE7538}"/>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0.3</a:t>
                  </a:r>
                </a:p>
                <a:p>
                  <a:pPr algn="ctr"/>
                  <a:r>
                    <a:rPr lang="en-US" altLang="ja-JP" sz="1400" dirty="0"/>
                    <a:t>0.2</a:t>
                  </a:r>
                </a:p>
                <a:p>
                  <a:pPr algn="ctr"/>
                  <a:r>
                    <a:rPr lang="en-US" altLang="ja-JP" sz="1400" dirty="0"/>
                    <a:t>0.7</a:t>
                  </a:r>
                </a:p>
              </p:txBody>
            </p:sp>
          </p:grpSp>
          <p:sp>
            <p:nvSpPr>
              <p:cNvPr id="138" name="矢印: 右 137">
                <a:extLst>
                  <a:ext uri="{FF2B5EF4-FFF2-40B4-BE49-F238E27FC236}">
                    <a16:creationId xmlns:a16="http://schemas.microsoft.com/office/drawing/2014/main" id="{CD57C83A-D15E-42A5-B2F5-1EA1E531FE85}"/>
                  </a:ext>
                </a:extLst>
              </p:cNvPr>
              <p:cNvSpPr/>
              <p:nvPr/>
            </p:nvSpPr>
            <p:spPr>
              <a:xfrm>
                <a:off x="5093355" y="2689929"/>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9" name="グループ化 138">
                <a:extLst>
                  <a:ext uri="{FF2B5EF4-FFF2-40B4-BE49-F238E27FC236}">
                    <a16:creationId xmlns:a16="http://schemas.microsoft.com/office/drawing/2014/main" id="{C1E6347B-0375-4128-977A-2D7B88B42E08}"/>
                  </a:ext>
                </a:extLst>
              </p:cNvPr>
              <p:cNvGrpSpPr/>
              <p:nvPr/>
            </p:nvGrpSpPr>
            <p:grpSpPr>
              <a:xfrm>
                <a:off x="5837534" y="2464196"/>
                <a:ext cx="553324" cy="776281"/>
                <a:chOff x="10796627" y="2183130"/>
                <a:chExt cx="501263" cy="3086100"/>
              </a:xfrm>
            </p:grpSpPr>
            <p:sp>
              <p:nvSpPr>
                <p:cNvPr id="146" name="正方形/長方形 145">
                  <a:extLst>
                    <a:ext uri="{FF2B5EF4-FFF2-40B4-BE49-F238E27FC236}">
                      <a16:creationId xmlns:a16="http://schemas.microsoft.com/office/drawing/2014/main" id="{22E95BC2-F1EF-4037-937F-1F2A50C1ED7D}"/>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88B4B90F-A433-4028-A920-13530B5ED10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140" name="グループ化 139">
                <a:extLst>
                  <a:ext uri="{FF2B5EF4-FFF2-40B4-BE49-F238E27FC236}">
                    <a16:creationId xmlns:a16="http://schemas.microsoft.com/office/drawing/2014/main" id="{84460B9C-C690-4DE7-A914-D6ABF35AAFA0}"/>
                  </a:ext>
                </a:extLst>
              </p:cNvPr>
              <p:cNvGrpSpPr/>
              <p:nvPr/>
            </p:nvGrpSpPr>
            <p:grpSpPr>
              <a:xfrm>
                <a:off x="6712321" y="2464196"/>
                <a:ext cx="1235398" cy="776282"/>
                <a:chOff x="10796627" y="2183130"/>
                <a:chExt cx="501263" cy="3086100"/>
              </a:xfrm>
            </p:grpSpPr>
            <p:sp>
              <p:nvSpPr>
                <p:cNvPr id="144" name="正方形/長方形 143">
                  <a:extLst>
                    <a:ext uri="{FF2B5EF4-FFF2-40B4-BE49-F238E27FC236}">
                      <a16:creationId xmlns:a16="http://schemas.microsoft.com/office/drawing/2014/main" id="{BD633A8D-08E9-420E-A828-1F539C2D429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a:extLst>
                    <a:ext uri="{FF2B5EF4-FFF2-40B4-BE49-F238E27FC236}">
                      <a16:creationId xmlns:a16="http://schemas.microsoft.com/office/drawing/2014/main" id="{B8586E1B-A132-47E3-A0B7-1CBB08E0C49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141" name="正方形/長方形 140">
                <a:extLst>
                  <a:ext uri="{FF2B5EF4-FFF2-40B4-BE49-F238E27FC236}">
                    <a16:creationId xmlns:a16="http://schemas.microsoft.com/office/drawing/2014/main" id="{574E1092-A88D-4278-8925-BBCE7A98B422}"/>
                  </a:ext>
                </a:extLst>
              </p:cNvPr>
              <p:cNvSpPr/>
              <p:nvPr/>
            </p:nvSpPr>
            <p:spPr>
              <a:xfrm>
                <a:off x="9059794" y="2685651"/>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“cereal”</a:t>
                </a:r>
                <a:endParaRPr kumimoji="1" lang="ja-JP" altLang="en-US" dirty="0">
                  <a:solidFill>
                    <a:schemeClr val="tx1"/>
                  </a:solidFill>
                </a:endParaRPr>
              </a:p>
            </p:txBody>
          </p:sp>
          <p:cxnSp>
            <p:nvCxnSpPr>
              <p:cNvPr id="142" name="直線矢印コネクタ 141">
                <a:extLst>
                  <a:ext uri="{FF2B5EF4-FFF2-40B4-BE49-F238E27FC236}">
                    <a16:creationId xmlns:a16="http://schemas.microsoft.com/office/drawing/2014/main" id="{B0197688-5D43-4917-B6EC-B2181477FB3D}"/>
                  </a:ext>
                </a:extLst>
              </p:cNvPr>
              <p:cNvCxnSpPr>
                <a:cxnSpLocks/>
              </p:cNvCxnSpPr>
              <p:nvPr/>
            </p:nvCxnSpPr>
            <p:spPr>
              <a:xfrm rot="20220000">
                <a:off x="8081781" y="2866421"/>
                <a:ext cx="834007" cy="18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9D9D5521-9ABC-4AB6-AAEE-F58DE7ECFC65}"/>
                  </a:ext>
                </a:extLst>
              </p:cNvPr>
              <p:cNvSpPr/>
              <p:nvPr/>
            </p:nvSpPr>
            <p:spPr>
              <a:xfrm>
                <a:off x="5891838" y="2925407"/>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0" name="直線コネクタ 159">
              <a:extLst>
                <a:ext uri="{FF2B5EF4-FFF2-40B4-BE49-F238E27FC236}">
                  <a16:creationId xmlns:a16="http://schemas.microsoft.com/office/drawing/2014/main" id="{156CA1C5-E35A-4978-AFBD-EAC3E15F1D3C}"/>
                </a:ext>
              </a:extLst>
            </p:cNvPr>
            <p:cNvCxnSpPr>
              <a:cxnSpLocks/>
            </p:cNvCxnSpPr>
            <p:nvPr/>
          </p:nvCxnSpPr>
          <p:spPr>
            <a:xfrm flipV="1">
              <a:off x="442141" y="4842587"/>
              <a:ext cx="11307718" cy="4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4018E12-E613-4381-9B00-E89995FD0D72}"/>
                </a:ext>
              </a:extLst>
            </p:cNvPr>
            <p:cNvSpPr txBox="1"/>
            <p:nvPr/>
          </p:nvSpPr>
          <p:spPr>
            <a:xfrm>
              <a:off x="9970605" y="4478769"/>
              <a:ext cx="1556861" cy="369332"/>
            </a:xfrm>
            <a:prstGeom prst="rect">
              <a:avLst/>
            </a:prstGeom>
            <a:noFill/>
          </p:spPr>
          <p:txBody>
            <a:bodyPr wrap="square" rtlCol="0">
              <a:spAutoFit/>
            </a:bodyPr>
            <a:lstStyle/>
            <a:p>
              <a:pPr algn="ctr"/>
              <a:r>
                <a:rPr kumimoji="1" lang="en-US" altLang="ja-JP" dirty="0"/>
                <a:t>Micro activity</a:t>
              </a:r>
              <a:endParaRPr kumimoji="1" lang="ja-JP" altLang="en-US" dirty="0"/>
            </a:p>
          </p:txBody>
        </p:sp>
        <p:sp>
          <p:nvSpPr>
            <p:cNvPr id="166" name="テキスト ボックス 165">
              <a:extLst>
                <a:ext uri="{FF2B5EF4-FFF2-40B4-BE49-F238E27FC236}">
                  <a16:creationId xmlns:a16="http://schemas.microsoft.com/office/drawing/2014/main" id="{3F630D45-5B07-4F6B-BBE2-412F6DC02491}"/>
                </a:ext>
              </a:extLst>
            </p:cNvPr>
            <p:cNvSpPr txBox="1"/>
            <p:nvPr/>
          </p:nvSpPr>
          <p:spPr>
            <a:xfrm>
              <a:off x="9970605" y="4838936"/>
              <a:ext cx="1556861" cy="369332"/>
            </a:xfrm>
            <a:prstGeom prst="rect">
              <a:avLst/>
            </a:prstGeom>
            <a:noFill/>
          </p:spPr>
          <p:txBody>
            <a:bodyPr wrap="square" rtlCol="0">
              <a:spAutoFit/>
            </a:bodyPr>
            <a:lstStyle/>
            <a:p>
              <a:pPr algn="ctr"/>
              <a:r>
                <a:rPr kumimoji="1" lang="en-US" altLang="ja-JP" dirty="0"/>
                <a:t>Macro activity</a:t>
              </a:r>
              <a:endParaRPr kumimoji="1" lang="ja-JP" altLang="en-US" dirty="0"/>
            </a:p>
          </p:txBody>
        </p:sp>
      </p:grpSp>
    </p:spTree>
    <p:extLst>
      <p:ext uri="{BB962C8B-B14F-4D97-AF65-F5344CB8AC3E}">
        <p14:creationId xmlns:p14="http://schemas.microsoft.com/office/powerpoint/2010/main" val="297587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230986"/>
          </a:xfrm>
        </p:spPr>
        <p:txBody>
          <a:bodyPr>
            <a:normAutofit/>
          </a:bodyPr>
          <a:lstStyle/>
          <a:p>
            <a:r>
              <a:rPr lang="en-US" altLang="ja-JP" dirty="0">
                <a:latin typeface="Times New Roman" panose="02020603050405020304" pitchFamily="18" charset="0"/>
                <a:cs typeface="Times New Roman" panose="02020603050405020304" pitchFamily="18" charset="0"/>
              </a:rPr>
              <a:t>Four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C1ADB2CE-0684-4816-A4BC-DFF25DDBDD37}"/>
              </a:ext>
            </a:extLst>
          </p:cNvPr>
          <p:cNvSpPr txBox="1"/>
          <p:nvPr/>
        </p:nvSpPr>
        <p:spPr>
          <a:xfrm>
            <a:off x="1606434" y="4056611"/>
            <a:ext cx="8979131" cy="1789208"/>
          </a:xfrm>
          <a:prstGeom prst="rect">
            <a:avLst/>
          </a:prstGeom>
          <a:noFill/>
        </p:spPr>
        <p:txBody>
          <a:bodyPr wrap="square" rtlCol="0">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Micro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[“Cut”, “Peel”, “Open”, “Take”, “Put”,</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“Pour”, “Wash”, “Add”, “Mix”, “other”]</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Macro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[“sandwich”, “</a:t>
            </a:r>
            <a:r>
              <a:rPr kumimoji="1" lang="en-US" altLang="ja-JP" sz="2800" b="1" i="0" u="none" strike="noStrike" kern="1200" cap="none" spc="0" normalizeH="0" baseline="0" noProof="0" dirty="0" err="1">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fruitsalad</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“cereal”]</a:t>
            </a:r>
          </a:p>
          <a:p>
            <a:endParaRPr kumimoji="1" lang="ja-JP" altLang="en-US" dirty="0"/>
          </a:p>
        </p:txBody>
      </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 10">
            <a:extLst>
              <a:ext uri="{FF2B5EF4-FFF2-40B4-BE49-F238E27FC236}">
                <a16:creationId xmlns:a16="http://schemas.microsoft.com/office/drawing/2014/main" id="{D61CE3B0-2BE0-47F0-BA3D-727AABFDEF72}"/>
              </a:ext>
            </a:extLst>
          </p:cNvPr>
          <p:cNvGraphicFramePr>
            <a:graphicFrameLocks noGrp="1"/>
          </p:cNvGraphicFramePr>
          <p:nvPr>
            <p:extLst>
              <p:ext uri="{D42A27DB-BD31-4B8C-83A1-F6EECF244321}">
                <p14:modId xmlns:p14="http://schemas.microsoft.com/office/powerpoint/2010/main" val="3840510956"/>
              </p:ext>
            </p:extLst>
          </p:nvPr>
        </p:nvGraphicFramePr>
        <p:xfrm>
          <a:off x="1525583" y="1576432"/>
          <a:ext cx="9140826" cy="4555279"/>
        </p:xfrm>
        <a:graphic>
          <a:graphicData uri="http://schemas.openxmlformats.org/drawingml/2006/table">
            <a:tbl>
              <a:tblPr firstRow="1" firstCol="1" bandRow="1">
                <a:tableStyleId>{073A0DAA-6AF3-43AB-8588-CEC1D06C72B9}</a:tableStyleId>
              </a:tblPr>
              <a:tblGrid>
                <a:gridCol w="1342617">
                  <a:extLst>
                    <a:ext uri="{9D8B030D-6E8A-4147-A177-3AD203B41FA5}">
                      <a16:colId xmlns:a16="http://schemas.microsoft.com/office/drawing/2014/main" val="3131249327"/>
                    </a:ext>
                  </a:extLst>
                </a:gridCol>
                <a:gridCol w="1397792">
                  <a:extLst>
                    <a:ext uri="{9D8B030D-6E8A-4147-A177-3AD203B41FA5}">
                      <a16:colId xmlns:a16="http://schemas.microsoft.com/office/drawing/2014/main" val="3343013669"/>
                    </a:ext>
                  </a:extLst>
                </a:gridCol>
                <a:gridCol w="1056285">
                  <a:extLst>
                    <a:ext uri="{9D8B030D-6E8A-4147-A177-3AD203B41FA5}">
                      <a16:colId xmlns:a16="http://schemas.microsoft.com/office/drawing/2014/main" val="3179252813"/>
                    </a:ext>
                  </a:extLst>
                </a:gridCol>
                <a:gridCol w="926123">
                  <a:extLst>
                    <a:ext uri="{9D8B030D-6E8A-4147-A177-3AD203B41FA5}">
                      <a16:colId xmlns:a16="http://schemas.microsoft.com/office/drawing/2014/main" val="1073528951"/>
                    </a:ext>
                  </a:extLst>
                </a:gridCol>
                <a:gridCol w="867508">
                  <a:extLst>
                    <a:ext uri="{9D8B030D-6E8A-4147-A177-3AD203B41FA5}">
                      <a16:colId xmlns:a16="http://schemas.microsoft.com/office/drawing/2014/main" val="745145067"/>
                    </a:ext>
                  </a:extLst>
                </a:gridCol>
                <a:gridCol w="820615">
                  <a:extLst>
                    <a:ext uri="{9D8B030D-6E8A-4147-A177-3AD203B41FA5}">
                      <a16:colId xmlns:a16="http://schemas.microsoft.com/office/drawing/2014/main" val="675967030"/>
                    </a:ext>
                  </a:extLst>
                </a:gridCol>
                <a:gridCol w="826314">
                  <a:extLst>
                    <a:ext uri="{9D8B030D-6E8A-4147-A177-3AD203B41FA5}">
                      <a16:colId xmlns:a16="http://schemas.microsoft.com/office/drawing/2014/main" val="1927277653"/>
                    </a:ext>
                  </a:extLst>
                </a:gridCol>
                <a:gridCol w="634524">
                  <a:extLst>
                    <a:ext uri="{9D8B030D-6E8A-4147-A177-3AD203B41FA5}">
                      <a16:colId xmlns:a16="http://schemas.microsoft.com/office/drawing/2014/main" val="3905196381"/>
                    </a:ext>
                  </a:extLst>
                </a:gridCol>
                <a:gridCol w="634524">
                  <a:extLst>
                    <a:ext uri="{9D8B030D-6E8A-4147-A177-3AD203B41FA5}">
                      <a16:colId xmlns:a16="http://schemas.microsoft.com/office/drawing/2014/main" val="3311525480"/>
                    </a:ext>
                  </a:extLst>
                </a:gridCol>
                <a:gridCol w="634524">
                  <a:extLst>
                    <a:ext uri="{9D8B030D-6E8A-4147-A177-3AD203B41FA5}">
                      <a16:colId xmlns:a16="http://schemas.microsoft.com/office/drawing/2014/main" val="1136829972"/>
                    </a:ext>
                  </a:extLst>
                </a:gridCol>
              </a:tblGrid>
              <a:tr h="230245">
                <a:tc>
                  <a:txBody>
                    <a:bodyPr/>
                    <a:lstStyle/>
                    <a:p>
                      <a:pPr algn="ctr" fontAlgn="ctr"/>
                      <a:r>
                        <a:rPr lang="en-US" sz="1400" u="none" strike="noStrike">
                          <a:effectLst/>
                          <a:latin typeface="Arial" panose="020B0604020202020204" pitchFamily="34" charset="0"/>
                          <a:cs typeface="Arial" panose="020B0604020202020204" pitchFamily="34" charset="0"/>
                        </a:rPr>
                        <a:t>Subject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Body part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 of segments</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 of macro</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gridSpan="3">
                  <a:txBody>
                    <a:bodyPr/>
                    <a:lstStyle/>
                    <a:p>
                      <a:pPr algn="ctr" fontAlgn="ctr"/>
                      <a:r>
                        <a:rPr lang="en-US" sz="1400" u="none" strike="noStrike">
                          <a:effectLst/>
                          <a:latin typeface="Arial" panose="020B0604020202020204" pitchFamily="34" charset="0"/>
                          <a:cs typeface="Arial" panose="020B0604020202020204" pitchFamily="34" charset="0"/>
                        </a:rPr>
                        <a:t># of micro</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400" u="none" strike="noStrike">
                          <a:effectLst/>
                          <a:latin typeface="Arial" panose="020B0604020202020204" pitchFamily="34" charset="0"/>
                          <a:cs typeface="Arial" panose="020B0604020202020204" pitchFamily="34" charset="0"/>
                        </a:rPr>
                        <a:t>Length</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216031444"/>
                  </a:ext>
                </a:extLst>
              </a:tr>
              <a:tr h="230245">
                <a:tc>
                  <a:txBody>
                    <a:bodyPr/>
                    <a:lstStyle/>
                    <a:p>
                      <a:pPr algn="ctr" fontAlgn="ctr"/>
                      <a:r>
                        <a:rPr lang="ja-JP" altLang="en-US" sz="1400" u="none" strike="noStrike">
                          <a:effectLst/>
                          <a:latin typeface="Arial" panose="020B0604020202020204" pitchFamily="34" charset="0"/>
                          <a:cs typeface="Arial" panose="020B0604020202020204" pitchFamily="34" charset="0"/>
                        </a:rPr>
                        <a:t>　</a:t>
                      </a:r>
                      <a:endParaRPr lang="ja-JP" alt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ja-JP" altLang="en-US" sz="1400" u="none" strike="noStrike">
                          <a:effectLst/>
                          <a:latin typeface="Arial" panose="020B0604020202020204" pitchFamily="34" charset="0"/>
                          <a:cs typeface="Arial" panose="020B0604020202020204" pitchFamily="34" charset="0"/>
                        </a:rPr>
                        <a:t>　</a:t>
                      </a:r>
                      <a:endParaRPr lang="ja-JP" alt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ja-JP" altLang="en-US" sz="1400" u="none" strike="noStrike">
                          <a:effectLst/>
                          <a:latin typeface="Arial" panose="020B0604020202020204" pitchFamily="34" charset="0"/>
                          <a:cs typeface="Arial" panose="020B0604020202020204" pitchFamily="34" charset="0"/>
                        </a:rPr>
                        <a:t>　</a:t>
                      </a:r>
                      <a:endParaRPr lang="ja-JP" alt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ja-JP" altLang="en-US" sz="1400" u="none" strike="noStrike">
                          <a:effectLst/>
                          <a:latin typeface="Arial" panose="020B0604020202020204" pitchFamily="34" charset="0"/>
                          <a:cs typeface="Arial" panose="020B0604020202020204" pitchFamily="34" charset="0"/>
                        </a:rPr>
                        <a:t>　</a:t>
                      </a:r>
                      <a:endParaRPr lang="ja-JP" alt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max</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mean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min</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max</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mean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min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285048507"/>
                  </a:ext>
                </a:extLst>
              </a:tr>
              <a:tr h="230245">
                <a:tc rowSpan="4">
                  <a:txBody>
                    <a:bodyPr/>
                    <a:lstStyle/>
                    <a:p>
                      <a:pPr algn="ctr" fontAlgn="ctr"/>
                      <a:r>
                        <a:rPr lang="en-US" altLang="ja-JP" sz="1400" u="none" strike="noStrike" dirty="0">
                          <a:effectLst/>
                          <a:latin typeface="Arial" panose="020B0604020202020204" pitchFamily="34" charset="0"/>
                          <a:cs typeface="Arial" panose="020B0604020202020204" pitchFamily="34" charset="0"/>
                        </a:rPr>
                        <a:t>1</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left hip</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80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dirty="0">
                          <a:effectLst/>
                          <a:latin typeface="Arial" panose="020B0604020202020204" pitchFamily="34" charset="0"/>
                          <a:cs typeface="Arial" panose="020B0604020202020204" pitchFamily="34" charset="0"/>
                        </a:rPr>
                        <a:t>2.09</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159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131.9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832868493"/>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left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8191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2945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925334298"/>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arm</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1470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1309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8</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209408640"/>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8257</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dirty="0">
                          <a:effectLst/>
                          <a:latin typeface="Arial" panose="020B0604020202020204" pitchFamily="34" charset="0"/>
                          <a:cs typeface="Arial" panose="020B0604020202020204" pitchFamily="34" charset="0"/>
                        </a:rPr>
                        <a:t>4484</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955741847"/>
                  </a:ext>
                </a:extLst>
              </a:tr>
              <a:tr h="230245">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left hip</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105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dirty="0">
                          <a:effectLst/>
                          <a:latin typeface="Arial" panose="020B0604020202020204" pitchFamily="34" charset="0"/>
                          <a:cs typeface="Arial" panose="020B0604020202020204" pitchFamily="34" charset="0"/>
                        </a:rPr>
                        <a:t>6</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2.26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505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428.3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747074935"/>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left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5986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2171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63570873"/>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arm</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1500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1272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8</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801848140"/>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2992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2465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861061016"/>
                  </a:ext>
                </a:extLst>
              </a:tr>
              <a:tr h="230245">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left hip</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103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dirty="0">
                          <a:effectLst/>
                          <a:latin typeface="Arial" panose="020B0604020202020204" pitchFamily="34" charset="0"/>
                          <a:cs typeface="Arial" panose="020B0604020202020204" pitchFamily="34" charset="0"/>
                        </a:rPr>
                        <a:t>6</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2.3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519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429.3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32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4070070383"/>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left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5529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774.6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632457168"/>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arm</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1594</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1182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164</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519318564"/>
                  </a:ext>
                </a:extLst>
              </a:tr>
              <a:tr h="230245">
                <a:tc vMerge="1">
                  <a:txBody>
                    <a:bodyPr/>
                    <a:lstStyle/>
                    <a:p>
                      <a:endParaRPr kumimoji="1" lang="ja-JP" altLang="en-US"/>
                    </a:p>
                  </a:txBody>
                  <a:tcPr/>
                </a:tc>
                <a:tc>
                  <a:txBody>
                    <a:bodyPr/>
                    <a:lstStyle/>
                    <a:p>
                      <a:pPr algn="ctr" fontAlgn="ctr"/>
                      <a:r>
                        <a:rPr lang="en-US" sz="1400" u="none" strike="noStrike" dirty="0">
                          <a:effectLst/>
                          <a:latin typeface="Arial" panose="020B0604020202020204" pitchFamily="34" charset="0"/>
                          <a:cs typeface="Arial" panose="020B0604020202020204" pitchFamily="34" charset="0"/>
                        </a:rPr>
                        <a:t>right wrist</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5938</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3559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973353076"/>
                  </a:ext>
                </a:extLst>
              </a:tr>
              <a:tr h="230245">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4</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left hip</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180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sz="1400" u="none" strike="noStrike">
                          <a:effectLst/>
                          <a:latin typeface="Arial" panose="020B0604020202020204" pitchFamily="34" charset="0"/>
                          <a:cs typeface="Arial" panose="020B0604020202020204" pitchFamily="34" charset="0"/>
                        </a:rPr>
                        <a:t>Unknown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sz="1400" u="none" strike="noStrike">
                          <a:effectLst/>
                          <a:latin typeface="Arial" panose="020B0604020202020204" pitchFamily="34" charset="0"/>
                          <a:cs typeface="Arial" panose="020B0604020202020204" pitchFamily="34" charset="0"/>
                        </a:rPr>
                        <a:t>Unknown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sz="1400" u="none" strike="noStrike">
                          <a:effectLst/>
                          <a:latin typeface="Arial" panose="020B0604020202020204" pitchFamily="34" charset="0"/>
                          <a:cs typeface="Arial" panose="020B0604020202020204" pitchFamily="34" charset="0"/>
                        </a:rPr>
                        <a:t>Unknown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534</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406.7</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46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869974478"/>
                  </a:ext>
                </a:extLst>
              </a:tr>
              <a:tr h="296030">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left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7143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1126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403614075"/>
                  </a:ext>
                </a:extLst>
              </a:tr>
              <a:tr h="296030">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arm</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1479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1233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86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295598269"/>
                  </a:ext>
                </a:extLst>
              </a:tr>
              <a:tr h="306719">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8761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2080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dirty="0">
                          <a:effectLst/>
                          <a:latin typeface="Arial" panose="020B0604020202020204" pitchFamily="34" charset="0"/>
                          <a:cs typeface="Arial" panose="020B0604020202020204" pitchFamily="34" charset="0"/>
                        </a:rPr>
                        <a:t>0</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533839031"/>
                  </a:ext>
                </a:extLst>
              </a:tr>
            </a:tbl>
          </a:graphicData>
        </a:graphic>
      </p:graphicFrame>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sp>
        <p:nvSpPr>
          <p:cNvPr id="3" name="四角形: 角を丸くする 2">
            <a:extLst>
              <a:ext uri="{FF2B5EF4-FFF2-40B4-BE49-F238E27FC236}">
                <a16:creationId xmlns:a16="http://schemas.microsoft.com/office/drawing/2014/main" id="{5C501757-B881-47A3-91E9-DFBAF6346DA8}"/>
              </a:ext>
            </a:extLst>
          </p:cNvPr>
          <p:cNvSpPr/>
          <p:nvPr/>
        </p:nvSpPr>
        <p:spPr>
          <a:xfrm>
            <a:off x="5334000" y="2250831"/>
            <a:ext cx="890954" cy="271975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08240FD-7DE8-438D-AB78-E03DE2B4AC34}"/>
              </a:ext>
            </a:extLst>
          </p:cNvPr>
          <p:cNvSpPr/>
          <p:nvPr/>
        </p:nvSpPr>
        <p:spPr>
          <a:xfrm>
            <a:off x="6224954" y="2250831"/>
            <a:ext cx="890954" cy="271975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8D98A0C8-A7C6-4EF6-A4DE-28B6A29BA4ED}"/>
              </a:ext>
            </a:extLst>
          </p:cNvPr>
          <p:cNvSpPr/>
          <p:nvPr/>
        </p:nvSpPr>
        <p:spPr>
          <a:xfrm>
            <a:off x="10009925" y="2459922"/>
            <a:ext cx="656484" cy="2579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2930FA40-336A-4589-88C9-ADE31D1E828D}"/>
              </a:ext>
            </a:extLst>
          </p:cNvPr>
          <p:cNvSpPr/>
          <p:nvPr/>
        </p:nvSpPr>
        <p:spPr>
          <a:xfrm>
            <a:off x="8743833" y="2459922"/>
            <a:ext cx="656484" cy="2579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ECF646E8-4113-4A93-AC38-DA0F3F0CA702}"/>
              </a:ext>
            </a:extLst>
          </p:cNvPr>
          <p:cNvSpPr/>
          <p:nvPr/>
        </p:nvSpPr>
        <p:spPr>
          <a:xfrm>
            <a:off x="7902983" y="2250831"/>
            <a:ext cx="877762" cy="271975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579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7" grpId="0" animBg="1"/>
      <p:bldP spid="8" grpId="0"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grpSp>
        <p:nvGrpSpPr>
          <p:cNvPr id="45" name="グループ化 44">
            <a:extLst>
              <a:ext uri="{FF2B5EF4-FFF2-40B4-BE49-F238E27FC236}">
                <a16:creationId xmlns:a16="http://schemas.microsoft.com/office/drawing/2014/main" id="{B9AE9895-6681-4F27-A567-1DF542EF9914}"/>
              </a:ext>
            </a:extLst>
          </p:cNvPr>
          <p:cNvGrpSpPr/>
          <p:nvPr/>
        </p:nvGrpSpPr>
        <p:grpSpPr>
          <a:xfrm>
            <a:off x="1194055" y="2448133"/>
            <a:ext cx="9803889" cy="3861645"/>
            <a:chOff x="1194051" y="2319521"/>
            <a:chExt cx="9803889" cy="3861645"/>
          </a:xfrm>
        </p:grpSpPr>
        <p:sp>
          <p:nvSpPr>
            <p:cNvPr id="47" name="正方形/長方形 46">
              <a:extLst>
                <a:ext uri="{FF2B5EF4-FFF2-40B4-BE49-F238E27FC236}">
                  <a16:creationId xmlns:a16="http://schemas.microsoft.com/office/drawing/2014/main" id="{0DEFD6C4-7A66-4C04-A9AA-26359B26AD2F}"/>
                </a:ext>
              </a:extLst>
            </p:cNvPr>
            <p:cNvSpPr/>
            <p:nvPr/>
          </p:nvSpPr>
          <p:spPr>
            <a:xfrm>
              <a:off x="1194059" y="2809702"/>
              <a:ext cx="4463935"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3DEF5C25-7C3C-4630-AC2A-B9A72B4153A5}"/>
                    </a:ext>
                  </a:extLst>
                </p:cNvPr>
                <p:cNvSpPr txBox="1"/>
                <p:nvPr/>
              </p:nvSpPr>
              <p:spPr>
                <a:xfrm>
                  <a:off x="1194059" y="2809701"/>
                  <a:ext cx="44639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oMath>
                    </m:oMathPara>
                  </a14:m>
                  <a:endParaRPr kumimoji="1" lang="ja-JP" altLang="en-US" sz="2400" dirty="0"/>
                </a:p>
              </p:txBody>
            </p:sp>
          </mc:Choice>
          <mc:Fallback xmlns="">
            <p:sp>
              <p:nvSpPr>
                <p:cNvPr id="48" name="テキスト ボックス 47">
                  <a:extLst>
                    <a:ext uri="{FF2B5EF4-FFF2-40B4-BE49-F238E27FC236}">
                      <a16:creationId xmlns:a16="http://schemas.microsoft.com/office/drawing/2014/main" id="{3DEF5C25-7C3C-4630-AC2A-B9A72B4153A5}"/>
                    </a:ext>
                  </a:extLst>
                </p:cNvPr>
                <p:cNvSpPr txBox="1">
                  <a:spLocks noRot="1" noChangeAspect="1" noMove="1" noResize="1" noEditPoints="1" noAdjustHandles="1" noChangeArrowheads="1" noChangeShapeType="1" noTextEdit="1"/>
                </p:cNvSpPr>
                <p:nvPr/>
              </p:nvSpPr>
              <p:spPr>
                <a:xfrm>
                  <a:off x="1194059" y="2809701"/>
                  <a:ext cx="4463935" cy="461665"/>
                </a:xfrm>
                <a:prstGeom prst="rect">
                  <a:avLst/>
                </a:prstGeom>
                <a:blipFill>
                  <a:blip r:embed="rId3"/>
                  <a:stretch>
                    <a:fillRect/>
                  </a:stretch>
                </a:blipFill>
              </p:spPr>
              <p:txBody>
                <a:bodyPr/>
                <a:lstStyle/>
                <a:p>
                  <a:r>
                    <a:rPr lang="ja-JP" altLang="en-US">
                      <a:noFill/>
                    </a:rPr>
                    <a:t> </a:t>
                  </a:r>
                </a:p>
              </p:txBody>
            </p:sp>
          </mc:Fallback>
        </mc:AlternateContent>
        <p:sp>
          <p:nvSpPr>
            <p:cNvPr id="50" name="円弧 49">
              <a:extLst>
                <a:ext uri="{FF2B5EF4-FFF2-40B4-BE49-F238E27FC236}">
                  <a16:creationId xmlns:a16="http://schemas.microsoft.com/office/drawing/2014/main" id="{849851C3-8560-4DB7-A6B0-F244EF741134}"/>
                </a:ext>
              </a:extLst>
            </p:cNvPr>
            <p:cNvSpPr/>
            <p:nvPr/>
          </p:nvSpPr>
          <p:spPr>
            <a:xfrm>
              <a:off x="3114303" y="2543547"/>
              <a:ext cx="25436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2" name="円弧 51">
              <a:extLst>
                <a:ext uri="{FF2B5EF4-FFF2-40B4-BE49-F238E27FC236}">
                  <a16:creationId xmlns:a16="http://schemas.microsoft.com/office/drawing/2014/main" id="{6E15C26D-EF41-4A9C-98A6-4881335D95EF}"/>
                </a:ext>
              </a:extLst>
            </p:cNvPr>
            <p:cNvSpPr/>
            <p:nvPr/>
          </p:nvSpPr>
          <p:spPr>
            <a:xfrm flipH="1">
              <a:off x="1194058" y="2506214"/>
              <a:ext cx="25436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02F85BB-F167-477D-8B31-CFF9CE6B20A3}"/>
                </a:ext>
              </a:extLst>
            </p:cNvPr>
            <p:cNvSpPr txBox="1"/>
            <p:nvPr/>
          </p:nvSpPr>
          <p:spPr>
            <a:xfrm>
              <a:off x="2802571" y="2319521"/>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cxnSp>
          <p:nvCxnSpPr>
            <p:cNvPr id="54" name="直線コネクタ 53">
              <a:extLst>
                <a:ext uri="{FF2B5EF4-FFF2-40B4-BE49-F238E27FC236}">
                  <a16:creationId xmlns:a16="http://schemas.microsoft.com/office/drawing/2014/main" id="{439E2242-5589-4E51-9A50-E4A98CADE25A}"/>
                </a:ext>
              </a:extLst>
            </p:cNvPr>
            <p:cNvCxnSpPr>
              <a:cxnSpLocks/>
            </p:cNvCxnSpPr>
            <p:nvPr/>
          </p:nvCxnSpPr>
          <p:spPr>
            <a:xfrm>
              <a:off x="1194059" y="33768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D35D57F9-48A2-44FE-8197-B0A95E02DDB0}"/>
                </a:ext>
              </a:extLst>
            </p:cNvPr>
            <p:cNvCxnSpPr>
              <a:cxnSpLocks/>
            </p:cNvCxnSpPr>
            <p:nvPr/>
          </p:nvCxnSpPr>
          <p:spPr>
            <a:xfrm>
              <a:off x="1770408" y="33768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F0430516-7175-4C6D-B201-0B5DB6D74E41}"/>
                </a:ext>
              </a:extLst>
            </p:cNvPr>
            <p:cNvCxnSpPr/>
            <p:nvPr/>
          </p:nvCxnSpPr>
          <p:spPr>
            <a:xfrm>
              <a:off x="1194058" y="34956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F4D8AA62-E610-4984-A12E-145DEE59393F}"/>
                </a:ext>
              </a:extLst>
            </p:cNvPr>
            <p:cNvCxnSpPr>
              <a:cxnSpLocks/>
            </p:cNvCxnSpPr>
            <p:nvPr/>
          </p:nvCxnSpPr>
          <p:spPr>
            <a:xfrm>
              <a:off x="1346459" y="35292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直線コネクタ 63">
              <a:extLst>
                <a:ext uri="{FF2B5EF4-FFF2-40B4-BE49-F238E27FC236}">
                  <a16:creationId xmlns:a16="http://schemas.microsoft.com/office/drawing/2014/main" id="{CE6E1036-8B00-49AE-8D33-322C324FB727}"/>
                </a:ext>
              </a:extLst>
            </p:cNvPr>
            <p:cNvCxnSpPr>
              <a:cxnSpLocks/>
            </p:cNvCxnSpPr>
            <p:nvPr/>
          </p:nvCxnSpPr>
          <p:spPr>
            <a:xfrm>
              <a:off x="1922808" y="35292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5" name="直線コネクタ 64">
              <a:extLst>
                <a:ext uri="{FF2B5EF4-FFF2-40B4-BE49-F238E27FC236}">
                  <a16:creationId xmlns:a16="http://schemas.microsoft.com/office/drawing/2014/main" id="{3F1741D5-461F-4752-8959-D3D44903E6ED}"/>
                </a:ext>
              </a:extLst>
            </p:cNvPr>
            <p:cNvCxnSpPr/>
            <p:nvPr/>
          </p:nvCxnSpPr>
          <p:spPr>
            <a:xfrm>
              <a:off x="1346458" y="36480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6" name="直線コネクタ 65">
              <a:extLst>
                <a:ext uri="{FF2B5EF4-FFF2-40B4-BE49-F238E27FC236}">
                  <a16:creationId xmlns:a16="http://schemas.microsoft.com/office/drawing/2014/main" id="{0C96CF7B-75C8-4D2C-BF07-EB4756AB6AB8}"/>
                </a:ext>
              </a:extLst>
            </p:cNvPr>
            <p:cNvCxnSpPr>
              <a:cxnSpLocks/>
            </p:cNvCxnSpPr>
            <p:nvPr/>
          </p:nvCxnSpPr>
          <p:spPr>
            <a:xfrm>
              <a:off x="1498859" y="36816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8825D2A9-5DF7-40BD-A8AC-ED2376516435}"/>
                </a:ext>
              </a:extLst>
            </p:cNvPr>
            <p:cNvCxnSpPr>
              <a:cxnSpLocks/>
            </p:cNvCxnSpPr>
            <p:nvPr/>
          </p:nvCxnSpPr>
          <p:spPr>
            <a:xfrm>
              <a:off x="2075208" y="36816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直線コネクタ 67">
              <a:extLst>
                <a:ext uri="{FF2B5EF4-FFF2-40B4-BE49-F238E27FC236}">
                  <a16:creationId xmlns:a16="http://schemas.microsoft.com/office/drawing/2014/main" id="{DA0F83A9-E6D1-4ABB-B758-7E5EA9AD03C4}"/>
                </a:ext>
              </a:extLst>
            </p:cNvPr>
            <p:cNvCxnSpPr/>
            <p:nvPr/>
          </p:nvCxnSpPr>
          <p:spPr>
            <a:xfrm>
              <a:off x="1498858" y="38004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6456BE02-A6F4-4C74-ACFE-5D70FE0977FF}"/>
                </a:ext>
              </a:extLst>
            </p:cNvPr>
            <p:cNvCxnSpPr>
              <a:cxnSpLocks/>
            </p:cNvCxnSpPr>
            <p:nvPr/>
          </p:nvCxnSpPr>
          <p:spPr>
            <a:xfrm>
              <a:off x="4889413" y="38340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直線コネクタ 69">
              <a:extLst>
                <a:ext uri="{FF2B5EF4-FFF2-40B4-BE49-F238E27FC236}">
                  <a16:creationId xmlns:a16="http://schemas.microsoft.com/office/drawing/2014/main" id="{4E2809BE-546C-4868-93D9-94816E3F3951}"/>
                </a:ext>
              </a:extLst>
            </p:cNvPr>
            <p:cNvCxnSpPr>
              <a:cxnSpLocks/>
            </p:cNvCxnSpPr>
            <p:nvPr/>
          </p:nvCxnSpPr>
          <p:spPr>
            <a:xfrm>
              <a:off x="5465762" y="38340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直線コネクタ 70">
              <a:extLst>
                <a:ext uri="{FF2B5EF4-FFF2-40B4-BE49-F238E27FC236}">
                  <a16:creationId xmlns:a16="http://schemas.microsoft.com/office/drawing/2014/main" id="{7B48F933-5B0A-4E6E-B3B2-88322057F466}"/>
                </a:ext>
              </a:extLst>
            </p:cNvPr>
            <p:cNvCxnSpPr/>
            <p:nvPr/>
          </p:nvCxnSpPr>
          <p:spPr>
            <a:xfrm>
              <a:off x="4889412" y="39528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72" name="直線コネクタ 71">
              <a:extLst>
                <a:ext uri="{FF2B5EF4-FFF2-40B4-BE49-F238E27FC236}">
                  <a16:creationId xmlns:a16="http://schemas.microsoft.com/office/drawing/2014/main" id="{7A27977F-44E1-45B3-B7DF-9B94934F9A3E}"/>
                </a:ext>
              </a:extLst>
            </p:cNvPr>
            <p:cNvCxnSpPr>
              <a:cxnSpLocks/>
            </p:cNvCxnSpPr>
            <p:nvPr/>
          </p:nvCxnSpPr>
          <p:spPr>
            <a:xfrm>
              <a:off x="5041813" y="39864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直線コネクタ 78">
              <a:extLst>
                <a:ext uri="{FF2B5EF4-FFF2-40B4-BE49-F238E27FC236}">
                  <a16:creationId xmlns:a16="http://schemas.microsoft.com/office/drawing/2014/main" id="{03B23871-6E9E-4B52-B352-8116323931AC}"/>
                </a:ext>
              </a:extLst>
            </p:cNvPr>
            <p:cNvCxnSpPr>
              <a:cxnSpLocks/>
            </p:cNvCxnSpPr>
            <p:nvPr/>
          </p:nvCxnSpPr>
          <p:spPr>
            <a:xfrm>
              <a:off x="5618162" y="39864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81" name="直線コネクタ 80">
              <a:extLst>
                <a:ext uri="{FF2B5EF4-FFF2-40B4-BE49-F238E27FC236}">
                  <a16:creationId xmlns:a16="http://schemas.microsoft.com/office/drawing/2014/main" id="{C8E55712-82EA-4062-BD22-C98E2116B3FC}"/>
                </a:ext>
              </a:extLst>
            </p:cNvPr>
            <p:cNvCxnSpPr/>
            <p:nvPr/>
          </p:nvCxnSpPr>
          <p:spPr>
            <a:xfrm>
              <a:off x="5041812" y="41052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83" name="テキスト ボックス 82">
              <a:extLst>
                <a:ext uri="{FF2B5EF4-FFF2-40B4-BE49-F238E27FC236}">
                  <a16:creationId xmlns:a16="http://schemas.microsoft.com/office/drawing/2014/main" id="{2C32D97B-C962-48CA-BF18-DDFDA8A7C5AB}"/>
                </a:ext>
              </a:extLst>
            </p:cNvPr>
            <p:cNvSpPr txBox="1"/>
            <p:nvPr/>
          </p:nvSpPr>
          <p:spPr>
            <a:xfrm>
              <a:off x="2583713" y="3666077"/>
              <a:ext cx="1729250" cy="369332"/>
            </a:xfrm>
            <a:prstGeom prst="rect">
              <a:avLst/>
            </a:prstGeom>
            <a:noFill/>
          </p:spPr>
          <p:txBody>
            <a:bodyPr wrap="square" rtlCol="0">
              <a:spAutoFit/>
            </a:bodyPr>
            <a:lstStyle/>
            <a:p>
              <a:pPr algn="ctr"/>
              <a:r>
                <a:rPr kumimoji="1" lang="ja-JP" altLang="en-US" dirty="0"/>
                <a:t>・・・・・・・・・・</a:t>
              </a:r>
            </a:p>
          </p:txBody>
        </p:sp>
        <p:sp>
          <p:nvSpPr>
            <p:cNvPr id="85" name="円弧 84">
              <a:extLst>
                <a:ext uri="{FF2B5EF4-FFF2-40B4-BE49-F238E27FC236}">
                  <a16:creationId xmlns:a16="http://schemas.microsoft.com/office/drawing/2014/main" id="{512FD869-3C8B-4FFF-A670-DF3AA3BABC6E}"/>
                </a:ext>
              </a:extLst>
            </p:cNvPr>
            <p:cNvSpPr/>
            <p:nvPr/>
          </p:nvSpPr>
          <p:spPr>
            <a:xfrm rot="16200000" flipH="1">
              <a:off x="1558434" y="367434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4AAF7B5E-1924-4415-B8A4-62630845ABE3}"/>
                </a:ext>
              </a:extLst>
            </p:cNvPr>
            <p:cNvSpPr txBox="1"/>
            <p:nvPr/>
          </p:nvSpPr>
          <p:spPr>
            <a:xfrm>
              <a:off x="1457698" y="3922207"/>
              <a:ext cx="658669"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88" name="円弧 87">
              <a:extLst>
                <a:ext uri="{FF2B5EF4-FFF2-40B4-BE49-F238E27FC236}">
                  <a16:creationId xmlns:a16="http://schemas.microsoft.com/office/drawing/2014/main" id="{E8EEFBAD-3A6E-432B-BCEC-B7F7A0398043}"/>
                </a:ext>
              </a:extLst>
            </p:cNvPr>
            <p:cNvSpPr/>
            <p:nvPr/>
          </p:nvSpPr>
          <p:spPr>
            <a:xfrm rot="5400000">
              <a:off x="1729020" y="367532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90" name="直線コネクタ 89">
              <a:extLst>
                <a:ext uri="{FF2B5EF4-FFF2-40B4-BE49-F238E27FC236}">
                  <a16:creationId xmlns:a16="http://schemas.microsoft.com/office/drawing/2014/main" id="{CAA84964-BA76-4FFC-874E-2D43D2897EF3}"/>
                </a:ext>
              </a:extLst>
            </p:cNvPr>
            <p:cNvCxnSpPr>
              <a:cxnSpLocks/>
            </p:cNvCxnSpPr>
            <p:nvPr/>
          </p:nvCxnSpPr>
          <p:spPr>
            <a:xfrm flipH="1">
              <a:off x="1194056" y="3592800"/>
              <a:ext cx="2" cy="16650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cxnSp>
          <p:nvCxnSpPr>
            <p:cNvPr id="91" name="直線コネクタ 90">
              <a:extLst>
                <a:ext uri="{FF2B5EF4-FFF2-40B4-BE49-F238E27FC236}">
                  <a16:creationId xmlns:a16="http://schemas.microsoft.com/office/drawing/2014/main" id="{3052AD5A-803F-4A29-A5D6-57FE785644C0}"/>
                </a:ext>
              </a:extLst>
            </p:cNvPr>
            <p:cNvCxnSpPr>
              <a:cxnSpLocks/>
            </p:cNvCxnSpPr>
            <p:nvPr/>
          </p:nvCxnSpPr>
          <p:spPr>
            <a:xfrm>
              <a:off x="1346458" y="3681600"/>
              <a:ext cx="0" cy="952635"/>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3" name="円弧 92">
              <a:extLst>
                <a:ext uri="{FF2B5EF4-FFF2-40B4-BE49-F238E27FC236}">
                  <a16:creationId xmlns:a16="http://schemas.microsoft.com/office/drawing/2014/main" id="{25F372B3-9817-4135-856D-740FAA2A2DBD}"/>
                </a:ext>
              </a:extLst>
            </p:cNvPr>
            <p:cNvSpPr/>
            <p:nvPr/>
          </p:nvSpPr>
          <p:spPr>
            <a:xfrm rot="5400000">
              <a:off x="1162255" y="4526948"/>
              <a:ext cx="215999" cy="152396"/>
            </a:xfrm>
            <a:prstGeom prst="arc">
              <a:avLst>
                <a:gd name="adj1" fmla="val 16200000"/>
                <a:gd name="adj2" fmla="val 5913712"/>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70E022D3-242B-41C7-A63B-359855B5988A}"/>
                </a:ext>
              </a:extLst>
            </p:cNvPr>
            <p:cNvSpPr txBox="1"/>
            <p:nvPr/>
          </p:nvSpPr>
          <p:spPr>
            <a:xfrm>
              <a:off x="1240477" y="5061755"/>
              <a:ext cx="746943" cy="369332"/>
            </a:xfrm>
            <a:prstGeom prst="rect">
              <a:avLst/>
            </a:prstGeom>
            <a:noFill/>
          </p:spPr>
          <p:txBody>
            <a:bodyPr wrap="square" rtlCol="0">
              <a:spAutoFit/>
            </a:bodyPr>
            <a:lstStyle/>
            <a:p>
              <a:pPr algn="ctr"/>
              <a:r>
                <a:rPr kumimoji="1" lang="en-US" altLang="ja-JP" dirty="0"/>
                <a:t>50 </a:t>
              </a:r>
              <a:r>
                <a:rPr kumimoji="1" lang="en-US" altLang="ja-JP" dirty="0" err="1"/>
                <a:t>ms</a:t>
              </a:r>
              <a:endParaRPr kumimoji="1" lang="ja-JP" altLang="en-US" dirty="0"/>
            </a:p>
          </p:txBody>
        </p:sp>
        <p:cxnSp>
          <p:nvCxnSpPr>
            <p:cNvPr id="95" name="直線コネクタ 94">
              <a:extLst>
                <a:ext uri="{FF2B5EF4-FFF2-40B4-BE49-F238E27FC236}">
                  <a16:creationId xmlns:a16="http://schemas.microsoft.com/office/drawing/2014/main" id="{3BB90C4A-030B-476F-A891-97C445150D5F}"/>
                </a:ext>
              </a:extLst>
            </p:cNvPr>
            <p:cNvCxnSpPr>
              <a:cxnSpLocks/>
            </p:cNvCxnSpPr>
            <p:nvPr/>
          </p:nvCxnSpPr>
          <p:spPr>
            <a:xfrm>
              <a:off x="5618162" y="4202400"/>
              <a:ext cx="0" cy="10554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6" name="円弧 95">
              <a:extLst>
                <a:ext uri="{FF2B5EF4-FFF2-40B4-BE49-F238E27FC236}">
                  <a16:creationId xmlns:a16="http://schemas.microsoft.com/office/drawing/2014/main" id="{1BBCBB04-0249-41D3-BCC8-500FEB61D556}"/>
                </a:ext>
              </a:extLst>
            </p:cNvPr>
            <p:cNvSpPr/>
            <p:nvPr/>
          </p:nvSpPr>
          <p:spPr>
            <a:xfrm rot="10800000">
              <a:off x="1194051" y="4465141"/>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7" name="円弧 96">
              <a:extLst>
                <a:ext uri="{FF2B5EF4-FFF2-40B4-BE49-F238E27FC236}">
                  <a16:creationId xmlns:a16="http://schemas.microsoft.com/office/drawing/2014/main" id="{CB42586C-2F6A-4B66-95F3-FC17B049B34C}"/>
                </a:ext>
              </a:extLst>
            </p:cNvPr>
            <p:cNvSpPr/>
            <p:nvPr/>
          </p:nvSpPr>
          <p:spPr>
            <a:xfrm rot="10800000" flipH="1">
              <a:off x="3888906" y="4465140"/>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57460A46-2D5C-4070-9686-398F303BCB05}"/>
                    </a:ext>
                  </a:extLst>
                </p:cNvPr>
                <p:cNvSpPr txBox="1"/>
                <p:nvPr/>
              </p:nvSpPr>
              <p:spPr>
                <a:xfrm>
                  <a:off x="2583713" y="5719501"/>
                  <a:ext cx="17292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𝑁</m:t>
                        </m:r>
                      </m:oMath>
                    </m:oMathPara>
                  </a14:m>
                  <a:endParaRPr kumimoji="1" lang="ja-JP" altLang="en-US" sz="2400" dirty="0"/>
                </a:p>
              </p:txBody>
            </p:sp>
          </mc:Choice>
          <mc:Fallback xmlns="">
            <p:sp>
              <p:nvSpPr>
                <p:cNvPr id="98" name="テキスト ボックス 97">
                  <a:extLst>
                    <a:ext uri="{FF2B5EF4-FFF2-40B4-BE49-F238E27FC236}">
                      <a16:creationId xmlns:a16="http://schemas.microsoft.com/office/drawing/2014/main" id="{57460A46-2D5C-4070-9686-398F303BCB05}"/>
                    </a:ext>
                  </a:extLst>
                </p:cNvPr>
                <p:cNvSpPr txBox="1">
                  <a:spLocks noRot="1" noChangeAspect="1" noMove="1" noResize="1" noEditPoints="1" noAdjustHandles="1" noChangeArrowheads="1" noChangeShapeType="1" noTextEdit="1"/>
                </p:cNvSpPr>
                <p:nvPr/>
              </p:nvSpPr>
              <p:spPr>
                <a:xfrm>
                  <a:off x="2583713" y="5719501"/>
                  <a:ext cx="172925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正方形/長方形 98">
                  <a:extLst>
                    <a:ext uri="{FF2B5EF4-FFF2-40B4-BE49-F238E27FC236}">
                      <a16:creationId xmlns:a16="http://schemas.microsoft.com/office/drawing/2014/main" id="{7955A713-627B-4135-AD47-FD75D176E69D}"/>
                    </a:ext>
                  </a:extLst>
                </p:cNvPr>
                <p:cNvSpPr/>
                <p:nvPr/>
              </p:nvSpPr>
              <p:spPr>
                <a:xfrm>
                  <a:off x="6727661" y="470232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𝑥</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99" name="正方形/長方形 98">
                  <a:extLst>
                    <a:ext uri="{FF2B5EF4-FFF2-40B4-BE49-F238E27FC236}">
                      <a16:creationId xmlns:a16="http://schemas.microsoft.com/office/drawing/2014/main" id="{7955A713-627B-4135-AD47-FD75D176E69D}"/>
                    </a:ext>
                  </a:extLst>
                </p:cNvPr>
                <p:cNvSpPr>
                  <a:spLocks noRot="1" noChangeAspect="1" noMove="1" noResize="1" noEditPoints="1" noAdjustHandles="1" noChangeArrowheads="1" noChangeShapeType="1" noTextEdit="1"/>
                </p:cNvSpPr>
                <p:nvPr/>
              </p:nvSpPr>
              <p:spPr>
                <a:xfrm>
                  <a:off x="6727661" y="4702324"/>
                  <a:ext cx="3701990" cy="94868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正方形/長方形 99">
                  <a:extLst>
                    <a:ext uri="{FF2B5EF4-FFF2-40B4-BE49-F238E27FC236}">
                      <a16:creationId xmlns:a16="http://schemas.microsoft.com/office/drawing/2014/main" id="{6F22D9E0-FC6A-4448-9351-707DDD72A940}"/>
                    </a:ext>
                  </a:extLst>
                </p:cNvPr>
                <p:cNvSpPr/>
                <p:nvPr/>
              </p:nvSpPr>
              <p:spPr>
                <a:xfrm>
                  <a:off x="6727662" y="280496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𝑧</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100" name="正方形/長方形 99">
                  <a:extLst>
                    <a:ext uri="{FF2B5EF4-FFF2-40B4-BE49-F238E27FC236}">
                      <a16:creationId xmlns:a16="http://schemas.microsoft.com/office/drawing/2014/main" id="{6F22D9E0-FC6A-4448-9351-707DDD72A940}"/>
                    </a:ext>
                  </a:extLst>
                </p:cNvPr>
                <p:cNvSpPr>
                  <a:spLocks noRot="1" noChangeAspect="1" noMove="1" noResize="1" noEditPoints="1" noAdjustHandles="1" noChangeArrowheads="1" noChangeShapeType="1" noTextEdit="1"/>
                </p:cNvSpPr>
                <p:nvPr/>
              </p:nvSpPr>
              <p:spPr>
                <a:xfrm>
                  <a:off x="6727662" y="2804964"/>
                  <a:ext cx="3701990" cy="94868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正方形/長方形 100">
                  <a:extLst>
                    <a:ext uri="{FF2B5EF4-FFF2-40B4-BE49-F238E27FC236}">
                      <a16:creationId xmlns:a16="http://schemas.microsoft.com/office/drawing/2014/main" id="{D0C6DC0C-01DE-4926-AAA9-78156012CF04}"/>
                    </a:ext>
                  </a:extLst>
                </p:cNvPr>
                <p:cNvSpPr/>
                <p:nvPr/>
              </p:nvSpPr>
              <p:spPr>
                <a:xfrm>
                  <a:off x="6727662" y="375364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𝑦</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101" name="正方形/長方形 100">
                  <a:extLst>
                    <a:ext uri="{FF2B5EF4-FFF2-40B4-BE49-F238E27FC236}">
                      <a16:creationId xmlns:a16="http://schemas.microsoft.com/office/drawing/2014/main" id="{D0C6DC0C-01DE-4926-AAA9-78156012CF04}"/>
                    </a:ext>
                  </a:extLst>
                </p:cNvPr>
                <p:cNvSpPr>
                  <a:spLocks noRot="1" noChangeAspect="1" noMove="1" noResize="1" noEditPoints="1" noAdjustHandles="1" noChangeArrowheads="1" noChangeShapeType="1" noTextEdit="1"/>
                </p:cNvSpPr>
                <p:nvPr/>
              </p:nvSpPr>
              <p:spPr>
                <a:xfrm>
                  <a:off x="6727662" y="3753644"/>
                  <a:ext cx="3701990" cy="94868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sp>
          <p:nvSpPr>
            <p:cNvPr id="102" name="矢印: 右 101">
              <a:extLst>
                <a:ext uri="{FF2B5EF4-FFF2-40B4-BE49-F238E27FC236}">
                  <a16:creationId xmlns:a16="http://schemas.microsoft.com/office/drawing/2014/main" id="{65AC92B5-896E-4CB3-A0E6-78D50817624D}"/>
                </a:ext>
              </a:extLst>
            </p:cNvPr>
            <p:cNvSpPr/>
            <p:nvPr/>
          </p:nvSpPr>
          <p:spPr>
            <a:xfrm>
              <a:off x="5858319" y="4977782"/>
              <a:ext cx="629171" cy="3977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3" name="円弧 102">
              <a:extLst>
                <a:ext uri="{FF2B5EF4-FFF2-40B4-BE49-F238E27FC236}">
                  <a16:creationId xmlns:a16="http://schemas.microsoft.com/office/drawing/2014/main" id="{2E386F59-2C56-4BA4-8D5A-7735DF2A1162}"/>
                </a:ext>
              </a:extLst>
            </p:cNvPr>
            <p:cNvSpPr/>
            <p:nvPr/>
          </p:nvSpPr>
          <p:spPr>
            <a:xfrm flipH="1" flipV="1">
              <a:off x="6727645"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4" name="円弧 103">
              <a:extLst>
                <a:ext uri="{FF2B5EF4-FFF2-40B4-BE49-F238E27FC236}">
                  <a16:creationId xmlns:a16="http://schemas.microsoft.com/office/drawing/2014/main" id="{CB0DD723-0DFF-4328-BE73-9300804947D8}"/>
                </a:ext>
              </a:extLst>
            </p:cNvPr>
            <p:cNvSpPr/>
            <p:nvPr/>
          </p:nvSpPr>
          <p:spPr>
            <a:xfrm flipV="1">
              <a:off x="8583748"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4ADEFEDB-3FF0-4625-88A9-DE1069928C6A}"/>
                    </a:ext>
                  </a:extLst>
                </p:cNvPr>
                <p:cNvSpPr txBox="1"/>
                <p:nvPr/>
              </p:nvSpPr>
              <p:spPr>
                <a:xfrm>
                  <a:off x="8055241" y="5719500"/>
                  <a:ext cx="1057013"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𝑁</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105" name="テキスト ボックス 104">
                  <a:extLst>
                    <a:ext uri="{FF2B5EF4-FFF2-40B4-BE49-F238E27FC236}">
                      <a16:creationId xmlns:a16="http://schemas.microsoft.com/office/drawing/2014/main" id="{4ADEFEDB-3FF0-4625-88A9-DE1069928C6A}"/>
                    </a:ext>
                  </a:extLst>
                </p:cNvPr>
                <p:cNvSpPr txBox="1">
                  <a:spLocks noRot="1" noChangeAspect="1" noMove="1" noResize="1" noEditPoints="1" noAdjustHandles="1" noChangeArrowheads="1" noChangeShapeType="1" noTextEdit="1"/>
                </p:cNvSpPr>
                <p:nvPr/>
              </p:nvSpPr>
              <p:spPr>
                <a:xfrm>
                  <a:off x="8055241" y="5719500"/>
                  <a:ext cx="1057013" cy="461665"/>
                </a:xfrm>
                <a:prstGeom prst="rect">
                  <a:avLst/>
                </a:prstGeom>
                <a:blipFill>
                  <a:blip r:embed="rId8"/>
                  <a:stretch>
                    <a:fillRect/>
                  </a:stretch>
                </a:blipFill>
              </p:spPr>
              <p:txBody>
                <a:bodyPr/>
                <a:lstStyle/>
                <a:p>
                  <a:r>
                    <a:rPr lang="ja-JP" altLang="en-US">
                      <a:noFill/>
                    </a:rPr>
                    <a:t> </a:t>
                  </a:r>
                </a:p>
              </p:txBody>
            </p:sp>
          </mc:Fallback>
        </mc:AlternateContent>
        <p:sp>
          <p:nvSpPr>
            <p:cNvPr id="106" name="円弧 105">
              <a:extLst>
                <a:ext uri="{FF2B5EF4-FFF2-40B4-BE49-F238E27FC236}">
                  <a16:creationId xmlns:a16="http://schemas.microsoft.com/office/drawing/2014/main" id="{07D1B5F4-3002-493F-B689-20E25205D12F}"/>
                </a:ext>
              </a:extLst>
            </p:cNvPr>
            <p:cNvSpPr/>
            <p:nvPr/>
          </p:nvSpPr>
          <p:spPr>
            <a:xfrm rot="16200000" flipV="1">
              <a:off x="10131333" y="2784368"/>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213A2B40-45DD-41DB-8E89-E2A4F5793F55}"/>
                </a:ext>
              </a:extLst>
            </p:cNvPr>
            <p:cNvSpPr txBox="1"/>
            <p:nvPr/>
          </p:nvSpPr>
          <p:spPr>
            <a:xfrm rot="5400000">
              <a:off x="9710095" y="3997152"/>
              <a:ext cx="21140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rgbClr val="FF0000"/>
                  </a:solidFill>
                  <a:effectLst/>
                  <a:uLnTx/>
                  <a:uFillTx/>
                  <a:latin typeface="Times New Roman"/>
                  <a:ea typeface="ＭＳ Ｐゴシック"/>
                  <a:cs typeface="+mn-cs"/>
                </a:rPr>
                <a:t>21 dimensions</a:t>
              </a:r>
              <a:endParaRPr kumimoji="1" lang="ja-JP" altLang="en-US" sz="2400" b="1"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108" name="円弧 107">
              <a:extLst>
                <a:ext uri="{FF2B5EF4-FFF2-40B4-BE49-F238E27FC236}">
                  <a16:creationId xmlns:a16="http://schemas.microsoft.com/office/drawing/2014/main" id="{86071A75-8F11-43B1-AC6A-F303C4F7AF58}"/>
                </a:ext>
              </a:extLst>
            </p:cNvPr>
            <p:cNvSpPr/>
            <p:nvPr/>
          </p:nvSpPr>
          <p:spPr>
            <a:xfrm rot="16200000" flipH="1" flipV="1">
              <a:off x="10131333" y="5054416"/>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109" name="グループ化 108">
              <a:extLst>
                <a:ext uri="{FF2B5EF4-FFF2-40B4-BE49-F238E27FC236}">
                  <a16:creationId xmlns:a16="http://schemas.microsoft.com/office/drawing/2014/main" id="{DAF5ACA8-366C-41FF-8BC9-7AB161BC38C4}"/>
                </a:ext>
              </a:extLst>
            </p:cNvPr>
            <p:cNvGrpSpPr/>
            <p:nvPr/>
          </p:nvGrpSpPr>
          <p:grpSpPr>
            <a:xfrm>
              <a:off x="2394087" y="4395348"/>
              <a:ext cx="2935901" cy="1199159"/>
              <a:chOff x="987827" y="5092867"/>
              <a:chExt cx="3473337" cy="1305114"/>
            </a:xfrm>
          </p:grpSpPr>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947AC3C4-810C-44A3-9560-8E9C062B7944}"/>
                      </a:ext>
                    </a:extLst>
                  </p:cNvPr>
                  <p:cNvSpPr txBox="1"/>
                  <p:nvPr/>
                </p:nvSpPr>
                <p:spPr>
                  <a:xfrm>
                    <a:off x="987827" y="5092867"/>
                    <a:ext cx="3473336" cy="1305114"/>
                  </a:xfrm>
                  <a:prstGeom prst="rect">
                    <a:avLst/>
                  </a:prstGeom>
                  <a:noFill/>
                </p:spPr>
                <p:txBody>
                  <a:bodyPr wrap="square" rtlCol="0">
                    <a:spAutoFit/>
                  </a:bodyPr>
                  <a:lstStyle/>
                  <a:p>
                    <a:pPr algn="ctr"/>
                    <a14:m>
                      <m:oMath xmlns:m="http://schemas.openxmlformats.org/officeDocument/2006/math">
                        <m:r>
                          <a:rPr kumimoji="1" lang="en-US" altLang="ja-JP" sz="1600" b="0" i="1" smtClean="0">
                            <a:solidFill>
                              <a:schemeClr val="tx1"/>
                            </a:solidFill>
                            <a:latin typeface="Cambria Math" panose="02040503050406030204" pitchFamily="18" charset="0"/>
                          </a:rPr>
                          <m:t>𝑥</m:t>
                        </m:r>
                        <m:r>
                          <a:rPr kumimoji="1" lang="en-US" altLang="ja-JP" sz="1600" b="0" i="1" smtClean="0">
                            <a:solidFill>
                              <a:schemeClr val="tx1"/>
                            </a:solidFill>
                            <a:latin typeface="Cambria Math" panose="02040503050406030204" pitchFamily="18" charset="0"/>
                          </a:rPr>
                          <m:t> </m:t>
                        </m:r>
                      </m:oMath>
                    </a14:m>
                    <a:r>
                      <a:rPr kumimoji="1" lang="en-US" altLang="ja-JP" sz="1600" dirty="0"/>
                      <a:t>mean,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variance,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max,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min,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root mean square,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interquartile range,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zero crossing rate</a:t>
                    </a:r>
                    <a:endParaRPr kumimoji="1" lang="ja-JP" altLang="en-US" sz="1600" dirty="0"/>
                  </a:p>
                </p:txBody>
              </p:sp>
            </mc:Choice>
            <mc:Fallback xmlns="">
              <p:sp>
                <p:nvSpPr>
                  <p:cNvPr id="111" name="テキスト ボックス 110">
                    <a:extLst>
                      <a:ext uri="{FF2B5EF4-FFF2-40B4-BE49-F238E27FC236}">
                        <a16:creationId xmlns:a16="http://schemas.microsoft.com/office/drawing/2014/main" id="{947AC3C4-810C-44A3-9560-8E9C062B7944}"/>
                      </a:ext>
                    </a:extLst>
                  </p:cNvPr>
                  <p:cNvSpPr txBox="1">
                    <a:spLocks noRot="1" noChangeAspect="1" noMove="1" noResize="1" noEditPoints="1" noAdjustHandles="1" noChangeArrowheads="1" noChangeShapeType="1" noTextEdit="1"/>
                  </p:cNvSpPr>
                  <p:nvPr/>
                </p:nvSpPr>
                <p:spPr>
                  <a:xfrm>
                    <a:off x="987827" y="5092867"/>
                    <a:ext cx="3473336" cy="1305114"/>
                  </a:xfrm>
                  <a:prstGeom prst="rect">
                    <a:avLst/>
                  </a:prstGeom>
                  <a:blipFill>
                    <a:blip r:embed="rId9"/>
                    <a:stretch>
                      <a:fillRect t="-1523" r="-3950"/>
                    </a:stretch>
                  </a:blipFill>
                </p:spPr>
                <p:txBody>
                  <a:bodyPr/>
                  <a:lstStyle/>
                  <a:p>
                    <a:r>
                      <a:rPr lang="ja-JP" altLang="en-US">
                        <a:noFill/>
                      </a:rPr>
                      <a:t> </a:t>
                    </a:r>
                  </a:p>
                </p:txBody>
              </p:sp>
            </mc:Fallback>
          </mc:AlternateContent>
          <p:sp>
            <p:nvSpPr>
              <p:cNvPr id="112" name="正方形/長方形 111">
                <a:extLst>
                  <a:ext uri="{FF2B5EF4-FFF2-40B4-BE49-F238E27FC236}">
                    <a16:creationId xmlns:a16="http://schemas.microsoft.com/office/drawing/2014/main" id="{BE3FCB1C-4DD2-488D-BADD-90CF3F3103BB}"/>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矢印コネクタ 109">
              <a:extLst>
                <a:ext uri="{FF2B5EF4-FFF2-40B4-BE49-F238E27FC236}">
                  <a16:creationId xmlns:a16="http://schemas.microsoft.com/office/drawing/2014/main" id="{1F630FF4-D34F-4EBA-914F-BE6D2C28C48B}"/>
                </a:ext>
              </a:extLst>
            </p:cNvPr>
            <p:cNvCxnSpPr/>
            <p:nvPr/>
          </p:nvCxnSpPr>
          <p:spPr>
            <a:xfrm flipH="1" flipV="1">
              <a:off x="1300042" y="4780862"/>
              <a:ext cx="76199" cy="264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6" name="直線矢印コネクタ 5">
            <a:extLst>
              <a:ext uri="{FF2B5EF4-FFF2-40B4-BE49-F238E27FC236}">
                <a16:creationId xmlns:a16="http://schemas.microsoft.com/office/drawing/2014/main" id="{D664FD84-C814-45B3-BF62-1CC9D64D95A7}"/>
              </a:ext>
            </a:extLst>
          </p:cNvPr>
          <p:cNvCxnSpPr/>
          <p:nvPr/>
        </p:nvCxnSpPr>
        <p:spPr>
          <a:xfrm>
            <a:off x="2151898" y="4209214"/>
            <a:ext cx="198146" cy="233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89800A6-9895-46C3-B583-BCDEFAB6DD55}"/>
                  </a:ext>
                </a:extLst>
              </p:cNvPr>
              <p:cNvSpPr txBox="1"/>
              <p:nvPr/>
            </p:nvSpPr>
            <p:spPr>
              <a:xfrm>
                <a:off x="2921806" y="4081412"/>
                <a:ext cx="1596021" cy="461665"/>
              </a:xfrm>
              <a:prstGeom prst="rect">
                <a:avLst/>
              </a:prstGeom>
              <a:noFill/>
            </p:spPr>
            <p:txBody>
              <a:bodyPr wrap="square" rtlCol="0">
                <a:spAutoFit/>
              </a:bodyPr>
              <a:lstStyle/>
              <a:p>
                <a:pPr lvl="0" algn="ctr"/>
                <a14:m>
                  <m:oMath xmlns:m="http://schemas.openxmlformats.org/officeDocument/2006/math">
                    <m:r>
                      <a:rPr lang="en-US" altLang="ja-JP" sz="2400" i="1">
                        <a:solidFill>
                          <a:prstClr val="black"/>
                        </a:solidFill>
                        <a:latin typeface="Cambria Math" panose="02040503050406030204" pitchFamily="18" charset="0"/>
                      </a:rPr>
                      <m:t>𝑥</m:t>
                    </m:r>
                  </m:oMath>
                </a14:m>
                <a:r>
                  <a:rPr lang="ja-JP" altLang="en-US" sz="2400" dirty="0">
                    <a:solidFill>
                      <a:prstClr val="black"/>
                    </a:solidFill>
                  </a:rPr>
                  <a:t> </a:t>
                </a:r>
                <a:r>
                  <a:rPr lang="en-US" altLang="ja-JP" sz="2400" dirty="0">
                    <a:solidFill>
                      <a:prstClr val="black"/>
                    </a:solidFill>
                  </a:rPr>
                  <a:t>features</a:t>
                </a:r>
                <a:endParaRPr lang="ja-JP" altLang="en-US" sz="2400" dirty="0">
                  <a:solidFill>
                    <a:prstClr val="black"/>
                  </a:solidFill>
                </a:endParaRPr>
              </a:p>
            </p:txBody>
          </p:sp>
        </mc:Choice>
        <mc:Fallback xmlns="">
          <p:sp>
            <p:nvSpPr>
              <p:cNvPr id="5" name="テキスト ボックス 4">
                <a:extLst>
                  <a:ext uri="{FF2B5EF4-FFF2-40B4-BE49-F238E27FC236}">
                    <a16:creationId xmlns:a16="http://schemas.microsoft.com/office/drawing/2014/main" id="{D89800A6-9895-46C3-B583-BCDEFAB6DD55}"/>
                  </a:ext>
                </a:extLst>
              </p:cNvPr>
              <p:cNvSpPr txBox="1">
                <a:spLocks noRot="1" noChangeAspect="1" noMove="1" noResize="1" noEditPoints="1" noAdjustHandles="1" noChangeArrowheads="1" noChangeShapeType="1" noTextEdit="1"/>
              </p:cNvSpPr>
              <p:nvPr/>
            </p:nvSpPr>
            <p:spPr>
              <a:xfrm>
                <a:off x="2921806" y="4081412"/>
                <a:ext cx="1596021" cy="461665"/>
              </a:xfrm>
              <a:prstGeom prst="rect">
                <a:avLst/>
              </a:prstGeom>
              <a:blipFill>
                <a:blip r:embed="rId10"/>
                <a:stretch>
                  <a:fillRect t="-10667" b="-30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475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E1B3F-D327-4343-8B40-07B3EE63A382}"/>
              </a:ext>
            </a:extLst>
          </p:cNvPr>
          <p:cNvSpPr>
            <a:spLocks noGrp="1"/>
          </p:cNvSpPr>
          <p:nvPr>
            <p:ph type="title"/>
          </p:nvPr>
        </p:nvSpPr>
        <p:spPr/>
        <p:txBody>
          <a:bodyPr/>
          <a:lstStyle/>
          <a:p>
            <a:r>
              <a:rPr kumimoji="1" lang="en-US" altLang="ja-JP" dirty="0"/>
              <a:t>Method - Model (1/2)</a:t>
            </a:r>
            <a:endParaRPr kumimoji="1" lang="ja-JP" altLang="en-US" dirty="0"/>
          </a:p>
        </p:txBody>
      </p:sp>
      <p:sp>
        <p:nvSpPr>
          <p:cNvPr id="4" name="スライド番号プレースホルダー 3">
            <a:extLst>
              <a:ext uri="{FF2B5EF4-FFF2-40B4-BE49-F238E27FC236}">
                <a16:creationId xmlns:a16="http://schemas.microsoft.com/office/drawing/2014/main" id="{306AD568-4D33-4905-B062-1024B2FFE7CA}"/>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grpSp>
        <p:nvGrpSpPr>
          <p:cNvPr id="122" name="グループ化 121">
            <a:extLst>
              <a:ext uri="{FF2B5EF4-FFF2-40B4-BE49-F238E27FC236}">
                <a16:creationId xmlns:a16="http://schemas.microsoft.com/office/drawing/2014/main" id="{4494F871-D2C4-462E-8EFD-020F496AA39F}"/>
              </a:ext>
            </a:extLst>
          </p:cNvPr>
          <p:cNvGrpSpPr/>
          <p:nvPr/>
        </p:nvGrpSpPr>
        <p:grpSpPr>
          <a:xfrm>
            <a:off x="678809" y="1450008"/>
            <a:ext cx="10844703" cy="4955402"/>
            <a:chOff x="678809" y="1450008"/>
            <a:chExt cx="10844703" cy="4955402"/>
          </a:xfrm>
        </p:grpSpPr>
        <p:pic>
          <p:nvPicPr>
            <p:cNvPr id="6" name="図 5">
              <a:extLst>
                <a:ext uri="{FF2B5EF4-FFF2-40B4-BE49-F238E27FC236}">
                  <a16:creationId xmlns:a16="http://schemas.microsoft.com/office/drawing/2014/main" id="{398A5BD7-E9ED-4541-A200-4DE7B0068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45" y="3297092"/>
              <a:ext cx="645842" cy="809129"/>
            </a:xfrm>
            <a:prstGeom prst="rect">
              <a:avLst/>
            </a:prstGeom>
          </p:spPr>
        </p:pic>
        <p:pic>
          <p:nvPicPr>
            <p:cNvPr id="7" name="図 6">
              <a:extLst>
                <a:ext uri="{FF2B5EF4-FFF2-40B4-BE49-F238E27FC236}">
                  <a16:creationId xmlns:a16="http://schemas.microsoft.com/office/drawing/2014/main" id="{F3E201DF-AA08-4955-8213-785B3A90E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45" y="5004155"/>
              <a:ext cx="645842" cy="809129"/>
            </a:xfrm>
            <a:prstGeom prst="rect">
              <a:avLst/>
            </a:prstGeom>
          </p:spPr>
        </p:pic>
        <p:pic>
          <p:nvPicPr>
            <p:cNvPr id="8" name="図 7">
              <a:extLst>
                <a:ext uri="{FF2B5EF4-FFF2-40B4-BE49-F238E27FC236}">
                  <a16:creationId xmlns:a16="http://schemas.microsoft.com/office/drawing/2014/main" id="{4DFD0D03-E2E9-42AB-B67B-D58E07392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45" y="4150623"/>
              <a:ext cx="645842" cy="809129"/>
            </a:xfrm>
            <a:prstGeom prst="rect">
              <a:avLst/>
            </a:prstGeom>
          </p:spPr>
        </p:pic>
        <p:pic>
          <p:nvPicPr>
            <p:cNvPr id="9" name="図 8">
              <a:extLst>
                <a:ext uri="{FF2B5EF4-FFF2-40B4-BE49-F238E27FC236}">
                  <a16:creationId xmlns:a16="http://schemas.microsoft.com/office/drawing/2014/main" id="{EE10824E-E83F-468F-93E3-21A636F05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45" y="2443561"/>
              <a:ext cx="645842" cy="809129"/>
            </a:xfrm>
            <a:prstGeom prst="rect">
              <a:avLst/>
            </a:prstGeom>
          </p:spPr>
        </p:pic>
        <p:grpSp>
          <p:nvGrpSpPr>
            <p:cNvPr id="10" name="グループ化 9">
              <a:extLst>
                <a:ext uri="{FF2B5EF4-FFF2-40B4-BE49-F238E27FC236}">
                  <a16:creationId xmlns:a16="http://schemas.microsoft.com/office/drawing/2014/main" id="{577A6653-1F32-440B-8FF4-F53214F60674}"/>
                </a:ext>
              </a:extLst>
            </p:cNvPr>
            <p:cNvGrpSpPr/>
            <p:nvPr/>
          </p:nvGrpSpPr>
          <p:grpSpPr>
            <a:xfrm>
              <a:off x="2891118" y="2497102"/>
              <a:ext cx="830739" cy="702047"/>
              <a:chOff x="3022637" y="1977172"/>
              <a:chExt cx="871342" cy="1031656"/>
            </a:xfrm>
          </p:grpSpPr>
          <p:sp>
            <p:nvSpPr>
              <p:cNvPr id="101" name="正方形/長方形 100">
                <a:extLst>
                  <a:ext uri="{FF2B5EF4-FFF2-40B4-BE49-F238E27FC236}">
                    <a16:creationId xmlns:a16="http://schemas.microsoft.com/office/drawing/2014/main" id="{961358C2-4CAB-4247-B77D-C424673C2E9E}"/>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0140DB78-178A-4906-9F23-9F573D32225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4E48D69F-A449-413C-814F-DA39DE7B7B3A}"/>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1" name="グループ化 10">
              <a:extLst>
                <a:ext uri="{FF2B5EF4-FFF2-40B4-BE49-F238E27FC236}">
                  <a16:creationId xmlns:a16="http://schemas.microsoft.com/office/drawing/2014/main" id="{36F47B15-F46C-4232-82ED-AAEF13462083}"/>
                </a:ext>
              </a:extLst>
            </p:cNvPr>
            <p:cNvGrpSpPr/>
            <p:nvPr/>
          </p:nvGrpSpPr>
          <p:grpSpPr>
            <a:xfrm>
              <a:off x="2891118" y="3350633"/>
              <a:ext cx="830739" cy="702047"/>
              <a:chOff x="3022637" y="1977172"/>
              <a:chExt cx="871342" cy="1031656"/>
            </a:xfrm>
          </p:grpSpPr>
          <p:sp>
            <p:nvSpPr>
              <p:cNvPr id="98" name="正方形/長方形 97">
                <a:extLst>
                  <a:ext uri="{FF2B5EF4-FFF2-40B4-BE49-F238E27FC236}">
                    <a16:creationId xmlns:a16="http://schemas.microsoft.com/office/drawing/2014/main" id="{D3711C85-4679-4987-99BA-DDEE0191C6B9}"/>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F181F1A7-B418-4983-8D9B-78AE2B8B7324}"/>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DF91B352-E249-4998-A3C3-8C8859B5BAA7}"/>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2" name="グループ化 11">
              <a:extLst>
                <a:ext uri="{FF2B5EF4-FFF2-40B4-BE49-F238E27FC236}">
                  <a16:creationId xmlns:a16="http://schemas.microsoft.com/office/drawing/2014/main" id="{9A6BE25F-5E88-4F15-8421-4F87EA29389D}"/>
                </a:ext>
              </a:extLst>
            </p:cNvPr>
            <p:cNvGrpSpPr/>
            <p:nvPr/>
          </p:nvGrpSpPr>
          <p:grpSpPr>
            <a:xfrm>
              <a:off x="2891118" y="4204164"/>
              <a:ext cx="830739" cy="702047"/>
              <a:chOff x="3022637" y="1977172"/>
              <a:chExt cx="871342" cy="1031656"/>
            </a:xfrm>
          </p:grpSpPr>
          <p:sp>
            <p:nvSpPr>
              <p:cNvPr id="95" name="正方形/長方形 94">
                <a:extLst>
                  <a:ext uri="{FF2B5EF4-FFF2-40B4-BE49-F238E27FC236}">
                    <a16:creationId xmlns:a16="http://schemas.microsoft.com/office/drawing/2014/main" id="{FCA0BAFD-D119-42EF-A5E4-96B40F2E3BD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EE19D10A-7B07-40B0-A2EA-457CC04D7BD0}"/>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669A70A0-FEB1-420C-80B0-4F36F652823B}"/>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3" name="グループ化 12">
              <a:extLst>
                <a:ext uri="{FF2B5EF4-FFF2-40B4-BE49-F238E27FC236}">
                  <a16:creationId xmlns:a16="http://schemas.microsoft.com/office/drawing/2014/main" id="{A4BD326B-B361-4E7B-A725-C71A4424671F}"/>
                </a:ext>
              </a:extLst>
            </p:cNvPr>
            <p:cNvGrpSpPr/>
            <p:nvPr/>
          </p:nvGrpSpPr>
          <p:grpSpPr>
            <a:xfrm>
              <a:off x="2891118" y="5057035"/>
              <a:ext cx="830739" cy="702047"/>
              <a:chOff x="3022637" y="1977172"/>
              <a:chExt cx="871342" cy="1031656"/>
            </a:xfrm>
          </p:grpSpPr>
          <p:sp>
            <p:nvSpPr>
              <p:cNvPr id="92" name="正方形/長方形 91">
                <a:extLst>
                  <a:ext uri="{FF2B5EF4-FFF2-40B4-BE49-F238E27FC236}">
                    <a16:creationId xmlns:a16="http://schemas.microsoft.com/office/drawing/2014/main" id="{DD769EE6-A42E-4B94-AB77-647B0C218746}"/>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98670521-8947-4D25-A993-54E3558190A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35FD77F9-64DA-41CA-B324-6782A44CA072}"/>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14" name="正方形/長方形 13">
              <a:extLst>
                <a:ext uri="{FF2B5EF4-FFF2-40B4-BE49-F238E27FC236}">
                  <a16:creationId xmlns:a16="http://schemas.microsoft.com/office/drawing/2014/main" id="{DF60FFD3-4E78-4A6B-BF91-52430B49869E}"/>
                </a:ext>
              </a:extLst>
            </p:cNvPr>
            <p:cNvSpPr/>
            <p:nvPr/>
          </p:nvSpPr>
          <p:spPr>
            <a:xfrm>
              <a:off x="4202806" y="244356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961F368-AA9C-444B-AFE9-EEBC71FDB269}"/>
                </a:ext>
              </a:extLst>
            </p:cNvPr>
            <p:cNvSpPr/>
            <p:nvPr/>
          </p:nvSpPr>
          <p:spPr>
            <a:xfrm>
              <a:off x="4202806" y="329709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EE3450E-BDC1-4DFF-A113-6A062F05F109}"/>
                </a:ext>
              </a:extLst>
            </p:cNvPr>
            <p:cNvSpPr/>
            <p:nvPr/>
          </p:nvSpPr>
          <p:spPr>
            <a:xfrm>
              <a:off x="4202806" y="4150623"/>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F8AD0024-CFB0-4E59-83D5-BE423CE46F8E}"/>
                </a:ext>
              </a:extLst>
            </p:cNvPr>
            <p:cNvSpPr/>
            <p:nvPr/>
          </p:nvSpPr>
          <p:spPr>
            <a:xfrm>
              <a:off x="4202806" y="5004152"/>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2624C593-A3CC-4AF5-90B1-74E86D2055E4}"/>
                </a:ext>
              </a:extLst>
            </p:cNvPr>
            <p:cNvCxnSpPr>
              <a:cxnSpLocks/>
            </p:cNvCxnSpPr>
            <p:nvPr/>
          </p:nvCxnSpPr>
          <p:spPr>
            <a:xfrm>
              <a:off x="2466437" y="284812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C5D0ADBA-4749-48E2-BDEA-B8369861A504}"/>
                </a:ext>
              </a:extLst>
            </p:cNvPr>
            <p:cNvCxnSpPr>
              <a:cxnSpLocks/>
            </p:cNvCxnSpPr>
            <p:nvPr/>
          </p:nvCxnSpPr>
          <p:spPr>
            <a:xfrm>
              <a:off x="2467427" y="369880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29652EE7-B85D-4F95-8016-4BE8DB307F97}"/>
                </a:ext>
              </a:extLst>
            </p:cNvPr>
            <p:cNvCxnSpPr>
              <a:cxnSpLocks/>
            </p:cNvCxnSpPr>
            <p:nvPr/>
          </p:nvCxnSpPr>
          <p:spPr>
            <a:xfrm>
              <a:off x="2467427" y="455518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0B2D45DE-E9F1-473D-B2E4-4C2D3052FCCA}"/>
                </a:ext>
              </a:extLst>
            </p:cNvPr>
            <p:cNvCxnSpPr>
              <a:cxnSpLocks/>
            </p:cNvCxnSpPr>
            <p:nvPr/>
          </p:nvCxnSpPr>
          <p:spPr>
            <a:xfrm>
              <a:off x="2467427" y="541157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38D52EC9-9172-4C08-B439-8A40A0F26106}"/>
                </a:ext>
              </a:extLst>
            </p:cNvPr>
            <p:cNvCxnSpPr>
              <a:cxnSpLocks/>
            </p:cNvCxnSpPr>
            <p:nvPr/>
          </p:nvCxnSpPr>
          <p:spPr>
            <a:xfrm>
              <a:off x="3759969" y="282634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40807B5E-990D-4E84-8F07-78DCFAD9EC82}"/>
                </a:ext>
              </a:extLst>
            </p:cNvPr>
            <p:cNvCxnSpPr>
              <a:cxnSpLocks/>
            </p:cNvCxnSpPr>
            <p:nvPr/>
          </p:nvCxnSpPr>
          <p:spPr>
            <a:xfrm>
              <a:off x="3759969" y="367702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2ABC2E2C-0BBA-4913-8FFB-9646A80911C2}"/>
                </a:ext>
              </a:extLst>
            </p:cNvPr>
            <p:cNvCxnSpPr>
              <a:cxnSpLocks/>
            </p:cNvCxnSpPr>
            <p:nvPr/>
          </p:nvCxnSpPr>
          <p:spPr>
            <a:xfrm>
              <a:off x="3759969" y="4533410"/>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65CC5495-F1E0-4589-8C38-5ED594E5E646}"/>
                </a:ext>
              </a:extLst>
            </p:cNvPr>
            <p:cNvCxnSpPr>
              <a:cxnSpLocks/>
            </p:cNvCxnSpPr>
            <p:nvPr/>
          </p:nvCxnSpPr>
          <p:spPr>
            <a:xfrm>
              <a:off x="3759969" y="538979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A0155C5F-38CC-49BD-ADBE-12F1548D6466}"/>
                </a:ext>
              </a:extLst>
            </p:cNvPr>
            <p:cNvCxnSpPr>
              <a:cxnSpLocks/>
            </p:cNvCxnSpPr>
            <p:nvPr/>
          </p:nvCxnSpPr>
          <p:spPr>
            <a:xfrm>
              <a:off x="7900021" y="2848126"/>
              <a:ext cx="995540" cy="502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A73C3F10-1F08-4F64-B215-7EE95DCFF90B}"/>
                </a:ext>
              </a:extLst>
            </p:cNvPr>
            <p:cNvCxnSpPr>
              <a:cxnSpLocks/>
            </p:cNvCxnSpPr>
            <p:nvPr/>
          </p:nvCxnSpPr>
          <p:spPr>
            <a:xfrm>
              <a:off x="7901011" y="3698803"/>
              <a:ext cx="994550" cy="182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16670629-9A1A-4AE0-A635-DACA97816B6A}"/>
                </a:ext>
              </a:extLst>
            </p:cNvPr>
            <p:cNvCxnSpPr>
              <a:cxnSpLocks/>
            </p:cNvCxnSpPr>
            <p:nvPr/>
          </p:nvCxnSpPr>
          <p:spPr>
            <a:xfrm flipV="1">
              <a:off x="7901011" y="4355682"/>
              <a:ext cx="994550" cy="19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B8723604-2A1C-4F3C-9ED4-B5B7CD4DCBA4}"/>
                </a:ext>
              </a:extLst>
            </p:cNvPr>
            <p:cNvCxnSpPr>
              <a:cxnSpLocks/>
            </p:cNvCxnSpPr>
            <p:nvPr/>
          </p:nvCxnSpPr>
          <p:spPr>
            <a:xfrm flipV="1">
              <a:off x="7901011" y="4906209"/>
              <a:ext cx="994550" cy="505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EDE4C7E8-875A-410A-86A1-0765AABBD7B1}"/>
                </a:ext>
              </a:extLst>
            </p:cNvPr>
            <p:cNvSpPr txBox="1"/>
            <p:nvPr/>
          </p:nvSpPr>
          <p:spPr>
            <a:xfrm>
              <a:off x="1712686" y="2197587"/>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31" name="テキスト ボックス 30">
              <a:extLst>
                <a:ext uri="{FF2B5EF4-FFF2-40B4-BE49-F238E27FC236}">
                  <a16:creationId xmlns:a16="http://schemas.microsoft.com/office/drawing/2014/main" id="{6B00A0DE-4C0C-4080-8A05-85F8DE70B59C}"/>
                </a:ext>
              </a:extLst>
            </p:cNvPr>
            <p:cNvSpPr txBox="1"/>
            <p:nvPr/>
          </p:nvSpPr>
          <p:spPr>
            <a:xfrm>
              <a:off x="2706580" y="2011961"/>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32" name="テキスト ボックス 31">
              <a:extLst>
                <a:ext uri="{FF2B5EF4-FFF2-40B4-BE49-F238E27FC236}">
                  <a16:creationId xmlns:a16="http://schemas.microsoft.com/office/drawing/2014/main" id="{219B8B61-DED1-43D3-AD47-D1CED914CBC7}"/>
                </a:ext>
              </a:extLst>
            </p:cNvPr>
            <p:cNvSpPr txBox="1"/>
            <p:nvPr/>
          </p:nvSpPr>
          <p:spPr>
            <a:xfrm>
              <a:off x="4022632" y="2170690"/>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33" name="テキスト ボックス 32">
              <a:extLst>
                <a:ext uri="{FF2B5EF4-FFF2-40B4-BE49-F238E27FC236}">
                  <a16:creationId xmlns:a16="http://schemas.microsoft.com/office/drawing/2014/main" id="{6F24323E-5CCA-433C-8780-92664EE1BE2A}"/>
                </a:ext>
              </a:extLst>
            </p:cNvPr>
            <p:cNvSpPr txBox="1"/>
            <p:nvPr/>
          </p:nvSpPr>
          <p:spPr>
            <a:xfrm>
              <a:off x="6249858" y="2436569"/>
              <a:ext cx="507109" cy="769441"/>
            </a:xfrm>
            <a:prstGeom prst="rect">
              <a:avLst/>
            </a:prstGeom>
            <a:noFill/>
          </p:spPr>
          <p:txBody>
            <a:bodyPr wrap="square" rtlCol="0">
              <a:spAutoFit/>
            </a:bodyPr>
            <a:lstStyle/>
            <a:p>
              <a:pPr algn="ctr"/>
              <a:r>
                <a:rPr lang="en-US" altLang="ja-JP" sz="1100" dirty="0"/>
                <a:t>0.72</a:t>
              </a:r>
            </a:p>
            <a:p>
              <a:pPr algn="ctr"/>
              <a:r>
                <a:rPr lang="en-US" altLang="ja-JP" sz="1100" dirty="0"/>
                <a:t>0.2</a:t>
              </a:r>
            </a:p>
            <a:p>
              <a:pPr algn="ctr"/>
              <a:r>
                <a:rPr lang="en-US" altLang="ja-JP" sz="1100" dirty="0"/>
                <a:t>︙</a:t>
              </a:r>
            </a:p>
            <a:p>
              <a:pPr algn="ctr"/>
              <a:r>
                <a:rPr kumimoji="1" lang="en-US" altLang="ja-JP" sz="1100" dirty="0"/>
                <a:t>0.4</a:t>
              </a:r>
              <a:endParaRPr kumimoji="1" lang="ja-JP" altLang="en-US" sz="1100" dirty="0"/>
            </a:p>
          </p:txBody>
        </p:sp>
        <p:sp>
          <p:nvSpPr>
            <p:cNvPr id="34" name="テキスト ボックス 33">
              <a:extLst>
                <a:ext uri="{FF2B5EF4-FFF2-40B4-BE49-F238E27FC236}">
                  <a16:creationId xmlns:a16="http://schemas.microsoft.com/office/drawing/2014/main" id="{41981741-5AA5-4742-BE07-273A3BEB55C5}"/>
                </a:ext>
              </a:extLst>
            </p:cNvPr>
            <p:cNvSpPr txBox="1"/>
            <p:nvPr/>
          </p:nvSpPr>
          <p:spPr>
            <a:xfrm>
              <a:off x="1549156" y="5813283"/>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35" name="テキスト ボックス 34">
              <a:extLst>
                <a:ext uri="{FF2B5EF4-FFF2-40B4-BE49-F238E27FC236}">
                  <a16:creationId xmlns:a16="http://schemas.microsoft.com/office/drawing/2014/main" id="{EDC21C17-B533-4106-8A05-8F30BF989E35}"/>
                </a:ext>
              </a:extLst>
            </p:cNvPr>
            <p:cNvSpPr txBox="1"/>
            <p:nvPr/>
          </p:nvSpPr>
          <p:spPr>
            <a:xfrm>
              <a:off x="2711118" y="5759082"/>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36" name="テキスト ボックス 35">
              <a:extLst>
                <a:ext uri="{FF2B5EF4-FFF2-40B4-BE49-F238E27FC236}">
                  <a16:creationId xmlns:a16="http://schemas.microsoft.com/office/drawing/2014/main" id="{67AA20E3-87FA-4603-8D43-9A918E3B5098}"/>
                </a:ext>
              </a:extLst>
            </p:cNvPr>
            <p:cNvSpPr txBox="1"/>
            <p:nvPr/>
          </p:nvSpPr>
          <p:spPr>
            <a:xfrm>
              <a:off x="3918131" y="5759081"/>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37" name="テキスト ボックス 36">
              <a:extLst>
                <a:ext uri="{FF2B5EF4-FFF2-40B4-BE49-F238E27FC236}">
                  <a16:creationId xmlns:a16="http://schemas.microsoft.com/office/drawing/2014/main" id="{1F25AE87-DDFF-4C6E-AB07-756AEC150CEF}"/>
                </a:ext>
              </a:extLst>
            </p:cNvPr>
            <p:cNvSpPr txBox="1"/>
            <p:nvPr/>
          </p:nvSpPr>
          <p:spPr>
            <a:xfrm>
              <a:off x="9206952" y="5305462"/>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38" name="テキスト ボックス 37">
              <a:extLst>
                <a:ext uri="{FF2B5EF4-FFF2-40B4-BE49-F238E27FC236}">
                  <a16:creationId xmlns:a16="http://schemas.microsoft.com/office/drawing/2014/main" id="{0F701465-C75E-4CBF-A4DB-5102E2A03748}"/>
                </a:ext>
              </a:extLst>
            </p:cNvPr>
            <p:cNvSpPr txBox="1"/>
            <p:nvPr/>
          </p:nvSpPr>
          <p:spPr>
            <a:xfrm>
              <a:off x="678809" y="5251454"/>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39" name="テキスト ボックス 38">
              <a:extLst>
                <a:ext uri="{FF2B5EF4-FFF2-40B4-BE49-F238E27FC236}">
                  <a16:creationId xmlns:a16="http://schemas.microsoft.com/office/drawing/2014/main" id="{6723EECF-B8C6-462B-B511-550EA48FFBA2}"/>
                </a:ext>
              </a:extLst>
            </p:cNvPr>
            <p:cNvSpPr txBox="1"/>
            <p:nvPr/>
          </p:nvSpPr>
          <p:spPr>
            <a:xfrm>
              <a:off x="681562" y="4402406"/>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40" name="テキスト ボックス 39">
              <a:extLst>
                <a:ext uri="{FF2B5EF4-FFF2-40B4-BE49-F238E27FC236}">
                  <a16:creationId xmlns:a16="http://schemas.microsoft.com/office/drawing/2014/main" id="{7E7008B6-5061-4AA5-B5AE-9F74628FED03}"/>
                </a:ext>
              </a:extLst>
            </p:cNvPr>
            <p:cNvSpPr txBox="1"/>
            <p:nvPr/>
          </p:nvSpPr>
          <p:spPr>
            <a:xfrm>
              <a:off x="680026" y="3553358"/>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41" name="テキスト ボックス 40">
              <a:extLst>
                <a:ext uri="{FF2B5EF4-FFF2-40B4-BE49-F238E27FC236}">
                  <a16:creationId xmlns:a16="http://schemas.microsoft.com/office/drawing/2014/main" id="{D81375AB-4C13-40D2-8CF8-B858C1010EB0}"/>
                </a:ext>
              </a:extLst>
            </p:cNvPr>
            <p:cNvSpPr txBox="1"/>
            <p:nvPr/>
          </p:nvSpPr>
          <p:spPr>
            <a:xfrm>
              <a:off x="693774" y="2701370"/>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42" name="正方形/長方形 41">
              <a:extLst>
                <a:ext uri="{FF2B5EF4-FFF2-40B4-BE49-F238E27FC236}">
                  <a16:creationId xmlns:a16="http://schemas.microsoft.com/office/drawing/2014/main" id="{C4777C7A-3B68-40F0-9FE9-09F88BCF9A0B}"/>
                </a:ext>
              </a:extLst>
            </p:cNvPr>
            <p:cNvSpPr/>
            <p:nvPr/>
          </p:nvSpPr>
          <p:spPr>
            <a:xfrm>
              <a:off x="5229404"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8C3ACA11-6E44-4B33-89D2-21E1C997B9C4}"/>
                </a:ext>
              </a:extLst>
            </p:cNvPr>
            <p:cNvSpPr/>
            <p:nvPr/>
          </p:nvSpPr>
          <p:spPr>
            <a:xfrm>
              <a:off x="5229404"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5E50F31D-6576-4A61-ADA4-F090F73D3D84}"/>
                </a:ext>
              </a:extLst>
            </p:cNvPr>
            <p:cNvSpPr/>
            <p:nvPr/>
          </p:nvSpPr>
          <p:spPr>
            <a:xfrm>
              <a:off x="5229404"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93A97057-BA8B-4180-B793-62699CA427EF}"/>
                </a:ext>
              </a:extLst>
            </p:cNvPr>
            <p:cNvSpPr/>
            <p:nvPr/>
          </p:nvSpPr>
          <p:spPr>
            <a:xfrm>
              <a:off x="5229404"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A569F2BE-4660-4561-9C36-2F6AA83DD7EB}"/>
                </a:ext>
              </a:extLst>
            </p:cNvPr>
            <p:cNvCxnSpPr>
              <a:cxnSpLocks/>
            </p:cNvCxnSpPr>
            <p:nvPr/>
          </p:nvCxnSpPr>
          <p:spPr>
            <a:xfrm>
              <a:off x="4786567"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FBF10A0C-8895-40D0-A366-B3419109B0F0}"/>
                </a:ext>
              </a:extLst>
            </p:cNvPr>
            <p:cNvCxnSpPr>
              <a:cxnSpLocks/>
            </p:cNvCxnSpPr>
            <p:nvPr/>
          </p:nvCxnSpPr>
          <p:spPr>
            <a:xfrm>
              <a:off x="4786567"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01712DF2-9030-46F0-ADBB-C1A675EA06CA}"/>
                </a:ext>
              </a:extLst>
            </p:cNvPr>
            <p:cNvCxnSpPr>
              <a:cxnSpLocks/>
            </p:cNvCxnSpPr>
            <p:nvPr/>
          </p:nvCxnSpPr>
          <p:spPr>
            <a:xfrm>
              <a:off x="4786567"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AE77E02C-7148-4E7A-B6E5-6738D992B09A}"/>
                </a:ext>
              </a:extLst>
            </p:cNvPr>
            <p:cNvCxnSpPr>
              <a:cxnSpLocks/>
            </p:cNvCxnSpPr>
            <p:nvPr/>
          </p:nvCxnSpPr>
          <p:spPr>
            <a:xfrm>
              <a:off x="4786567"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E1834B9E-A1D0-4C38-8720-9FD3670CEF2D}"/>
                </a:ext>
              </a:extLst>
            </p:cNvPr>
            <p:cNvSpPr txBox="1"/>
            <p:nvPr/>
          </p:nvSpPr>
          <p:spPr>
            <a:xfrm>
              <a:off x="4944729" y="575907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51" name="正方形/長方形 50">
              <a:extLst>
                <a:ext uri="{FF2B5EF4-FFF2-40B4-BE49-F238E27FC236}">
                  <a16:creationId xmlns:a16="http://schemas.microsoft.com/office/drawing/2014/main" id="{EA6D0B9D-2333-4289-863A-523030CC7B62}"/>
                </a:ext>
              </a:extLst>
            </p:cNvPr>
            <p:cNvSpPr/>
            <p:nvPr/>
          </p:nvSpPr>
          <p:spPr>
            <a:xfrm>
              <a:off x="6253810"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2D9D26DB-B892-4412-BB7D-1C377519C90B}"/>
                </a:ext>
              </a:extLst>
            </p:cNvPr>
            <p:cNvSpPr/>
            <p:nvPr/>
          </p:nvSpPr>
          <p:spPr>
            <a:xfrm>
              <a:off x="6253810"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BEB07386-890A-43F7-A5F9-4DBF0C6A03C4}"/>
                </a:ext>
              </a:extLst>
            </p:cNvPr>
            <p:cNvSpPr/>
            <p:nvPr/>
          </p:nvSpPr>
          <p:spPr>
            <a:xfrm>
              <a:off x="6253810"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65AAA1DA-08A4-4E14-9D6F-A625010610A2}"/>
                </a:ext>
              </a:extLst>
            </p:cNvPr>
            <p:cNvSpPr/>
            <p:nvPr/>
          </p:nvSpPr>
          <p:spPr>
            <a:xfrm>
              <a:off x="6253810"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B969FF64-A968-4026-9BDB-548DADB7DFE2}"/>
                </a:ext>
              </a:extLst>
            </p:cNvPr>
            <p:cNvCxnSpPr>
              <a:cxnSpLocks/>
            </p:cNvCxnSpPr>
            <p:nvPr/>
          </p:nvCxnSpPr>
          <p:spPr>
            <a:xfrm>
              <a:off x="5810973"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E5E82C12-58BD-478F-8E7B-782E133629EC}"/>
                </a:ext>
              </a:extLst>
            </p:cNvPr>
            <p:cNvCxnSpPr>
              <a:cxnSpLocks/>
            </p:cNvCxnSpPr>
            <p:nvPr/>
          </p:nvCxnSpPr>
          <p:spPr>
            <a:xfrm>
              <a:off x="5810973"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116BE752-E4F2-4854-9673-14D6487927AC}"/>
                </a:ext>
              </a:extLst>
            </p:cNvPr>
            <p:cNvCxnSpPr>
              <a:cxnSpLocks/>
            </p:cNvCxnSpPr>
            <p:nvPr/>
          </p:nvCxnSpPr>
          <p:spPr>
            <a:xfrm>
              <a:off x="5810973"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42F93C7B-B013-4B8E-8364-CAE3D652F836}"/>
                </a:ext>
              </a:extLst>
            </p:cNvPr>
            <p:cNvCxnSpPr>
              <a:cxnSpLocks/>
            </p:cNvCxnSpPr>
            <p:nvPr/>
          </p:nvCxnSpPr>
          <p:spPr>
            <a:xfrm>
              <a:off x="5810973"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AD56DF50-9C45-4A34-B136-EA98FBFE0105}"/>
                </a:ext>
              </a:extLst>
            </p:cNvPr>
            <p:cNvSpPr txBox="1"/>
            <p:nvPr/>
          </p:nvSpPr>
          <p:spPr>
            <a:xfrm>
              <a:off x="5969135" y="575907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60" name="テキスト ボックス 59">
              <a:extLst>
                <a:ext uri="{FF2B5EF4-FFF2-40B4-BE49-F238E27FC236}">
                  <a16:creationId xmlns:a16="http://schemas.microsoft.com/office/drawing/2014/main" id="{8388FB2D-56EB-47A2-B6F8-B1D6FF8A4BAC}"/>
                </a:ext>
              </a:extLst>
            </p:cNvPr>
            <p:cNvSpPr txBox="1"/>
            <p:nvPr/>
          </p:nvSpPr>
          <p:spPr>
            <a:xfrm>
              <a:off x="6249731" y="3293595"/>
              <a:ext cx="507109" cy="776641"/>
            </a:xfrm>
            <a:prstGeom prst="rect">
              <a:avLst/>
            </a:prstGeom>
            <a:noFill/>
          </p:spPr>
          <p:txBody>
            <a:bodyPr wrap="square" rtlCol="0">
              <a:spAutoFit/>
            </a:bodyPr>
            <a:lstStyle/>
            <a:p>
              <a:pPr algn="ctr"/>
              <a:r>
                <a:rPr kumimoji="1" lang="en-US" altLang="ja-JP" sz="1100" dirty="0"/>
                <a:t>0.8</a:t>
              </a:r>
            </a:p>
            <a:p>
              <a:pPr algn="ctr"/>
              <a:r>
                <a:rPr lang="en-US" altLang="ja-JP" sz="1100" dirty="0"/>
                <a:t>0.3</a:t>
              </a:r>
            </a:p>
            <a:p>
              <a:pPr algn="ctr"/>
              <a:r>
                <a:rPr lang="en-US" altLang="ja-JP" sz="1100" dirty="0"/>
                <a:t>︙</a:t>
              </a:r>
            </a:p>
            <a:p>
              <a:pPr algn="ctr"/>
              <a:r>
                <a:rPr kumimoji="1" lang="en-US" altLang="ja-JP" sz="1100" dirty="0"/>
                <a:t>0.13</a:t>
              </a:r>
              <a:endParaRPr kumimoji="1" lang="ja-JP" altLang="en-US" sz="1100" dirty="0"/>
            </a:p>
          </p:txBody>
        </p:sp>
        <p:sp>
          <p:nvSpPr>
            <p:cNvPr id="61" name="テキスト ボックス 60">
              <a:extLst>
                <a:ext uri="{FF2B5EF4-FFF2-40B4-BE49-F238E27FC236}">
                  <a16:creationId xmlns:a16="http://schemas.microsoft.com/office/drawing/2014/main" id="{D96038DC-41D4-4F2D-AF38-ED5693E9CF10}"/>
                </a:ext>
              </a:extLst>
            </p:cNvPr>
            <p:cNvSpPr txBox="1"/>
            <p:nvPr/>
          </p:nvSpPr>
          <p:spPr>
            <a:xfrm>
              <a:off x="6249742" y="4148872"/>
              <a:ext cx="507109" cy="776641"/>
            </a:xfrm>
            <a:prstGeom prst="rect">
              <a:avLst/>
            </a:prstGeom>
            <a:noFill/>
          </p:spPr>
          <p:txBody>
            <a:bodyPr wrap="square" rtlCol="0">
              <a:spAutoFit/>
            </a:bodyPr>
            <a:lstStyle/>
            <a:p>
              <a:pPr algn="ctr"/>
              <a:r>
                <a:rPr kumimoji="1" lang="en-US" altLang="ja-JP" sz="1100" dirty="0"/>
                <a:t>0.2</a:t>
              </a:r>
            </a:p>
            <a:p>
              <a:pPr algn="ctr"/>
              <a:r>
                <a:rPr lang="en-US" altLang="ja-JP" sz="1100" dirty="0"/>
                <a:t>0.13</a:t>
              </a:r>
            </a:p>
            <a:p>
              <a:pPr algn="ctr"/>
              <a:r>
                <a:rPr lang="en-US" altLang="ja-JP" sz="1100" dirty="0"/>
                <a:t>︙</a:t>
              </a:r>
            </a:p>
            <a:p>
              <a:pPr algn="ctr"/>
              <a:r>
                <a:rPr kumimoji="1" lang="en-US" altLang="ja-JP" sz="1100" dirty="0"/>
                <a:t>0.02</a:t>
              </a:r>
              <a:endParaRPr kumimoji="1" lang="ja-JP" altLang="en-US" sz="1100" dirty="0"/>
            </a:p>
          </p:txBody>
        </p:sp>
        <p:sp>
          <p:nvSpPr>
            <p:cNvPr id="62" name="テキスト ボックス 61">
              <a:extLst>
                <a:ext uri="{FF2B5EF4-FFF2-40B4-BE49-F238E27FC236}">
                  <a16:creationId xmlns:a16="http://schemas.microsoft.com/office/drawing/2014/main" id="{7C8F547A-F4D4-4CF5-B32F-3EF0DBFBF0F4}"/>
                </a:ext>
              </a:extLst>
            </p:cNvPr>
            <p:cNvSpPr txBox="1"/>
            <p:nvPr/>
          </p:nvSpPr>
          <p:spPr>
            <a:xfrm>
              <a:off x="6250134" y="5004149"/>
              <a:ext cx="507109" cy="776641"/>
            </a:xfrm>
            <a:prstGeom prst="rect">
              <a:avLst/>
            </a:prstGeom>
            <a:noFill/>
          </p:spPr>
          <p:txBody>
            <a:bodyPr wrap="square" rtlCol="0">
              <a:spAutoFit/>
            </a:bodyPr>
            <a:lstStyle/>
            <a:p>
              <a:pPr algn="ctr"/>
              <a:r>
                <a:rPr kumimoji="1" lang="en-US" altLang="ja-JP" sz="1100" dirty="0"/>
                <a:t>0.11</a:t>
              </a:r>
            </a:p>
            <a:p>
              <a:pPr algn="ctr"/>
              <a:r>
                <a:rPr lang="en-US" altLang="ja-JP" sz="1100" dirty="0"/>
                <a:t>0.81</a:t>
              </a:r>
            </a:p>
            <a:p>
              <a:pPr algn="ctr"/>
              <a:r>
                <a:rPr lang="en-US" altLang="ja-JP" sz="1100" dirty="0"/>
                <a:t>︙</a:t>
              </a:r>
            </a:p>
            <a:p>
              <a:pPr algn="ctr"/>
              <a:r>
                <a:rPr kumimoji="1" lang="en-US" altLang="ja-JP" sz="1100" dirty="0"/>
                <a:t>0.28</a:t>
              </a:r>
              <a:endParaRPr kumimoji="1" lang="ja-JP" altLang="en-US" sz="1100" dirty="0"/>
            </a:p>
          </p:txBody>
        </p:sp>
        <p:sp>
          <p:nvSpPr>
            <p:cNvPr id="63" name="テキスト ボックス 62">
              <a:extLst>
                <a:ext uri="{FF2B5EF4-FFF2-40B4-BE49-F238E27FC236}">
                  <a16:creationId xmlns:a16="http://schemas.microsoft.com/office/drawing/2014/main" id="{C750E469-31FB-4E05-AD2E-66E4C9020C89}"/>
                </a:ext>
              </a:extLst>
            </p:cNvPr>
            <p:cNvSpPr txBox="1"/>
            <p:nvPr/>
          </p:nvSpPr>
          <p:spPr>
            <a:xfrm>
              <a:off x="7283827" y="2436569"/>
              <a:ext cx="507109" cy="769441"/>
            </a:xfrm>
            <a:prstGeom prst="rect">
              <a:avLst/>
            </a:prstGeom>
            <a:noFill/>
          </p:spPr>
          <p:txBody>
            <a:bodyPr wrap="square" rtlCol="0">
              <a:spAutoFit/>
            </a:bodyPr>
            <a:lstStyle/>
            <a:p>
              <a:pPr algn="ctr"/>
              <a:r>
                <a:rPr lang="en-US" altLang="ja-JP" sz="1100" dirty="0"/>
                <a:t>1</a:t>
              </a:r>
              <a:endParaRPr kumimoji="1" lang="en-US" altLang="ja-JP" sz="1100" dirty="0"/>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64" name="正方形/長方形 63">
              <a:extLst>
                <a:ext uri="{FF2B5EF4-FFF2-40B4-BE49-F238E27FC236}">
                  <a16:creationId xmlns:a16="http://schemas.microsoft.com/office/drawing/2014/main" id="{552DC1D5-3D47-413D-85B9-0BAC89007E65}"/>
                </a:ext>
              </a:extLst>
            </p:cNvPr>
            <p:cNvSpPr/>
            <p:nvPr/>
          </p:nvSpPr>
          <p:spPr>
            <a:xfrm>
              <a:off x="7287779"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3EB8354D-350A-452C-B3CB-872DA0B91B81}"/>
                </a:ext>
              </a:extLst>
            </p:cNvPr>
            <p:cNvSpPr/>
            <p:nvPr/>
          </p:nvSpPr>
          <p:spPr>
            <a:xfrm>
              <a:off x="7287779"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FC66998-8638-4094-9D05-0BBD10030E9A}"/>
                </a:ext>
              </a:extLst>
            </p:cNvPr>
            <p:cNvSpPr/>
            <p:nvPr/>
          </p:nvSpPr>
          <p:spPr>
            <a:xfrm>
              <a:off x="7287779"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7D0230A1-E5C0-408D-AF84-888FEDBF6723}"/>
                </a:ext>
              </a:extLst>
            </p:cNvPr>
            <p:cNvSpPr/>
            <p:nvPr/>
          </p:nvSpPr>
          <p:spPr>
            <a:xfrm>
              <a:off x="7287779"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8A159F-2927-4AB7-BA19-F122C0AAADED}"/>
                </a:ext>
              </a:extLst>
            </p:cNvPr>
            <p:cNvCxnSpPr>
              <a:cxnSpLocks/>
            </p:cNvCxnSpPr>
            <p:nvPr/>
          </p:nvCxnSpPr>
          <p:spPr>
            <a:xfrm>
              <a:off x="6844942"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6001DF33-3E7E-40D6-A00C-79B8FDA7E4AB}"/>
                </a:ext>
              </a:extLst>
            </p:cNvPr>
            <p:cNvCxnSpPr>
              <a:cxnSpLocks/>
            </p:cNvCxnSpPr>
            <p:nvPr/>
          </p:nvCxnSpPr>
          <p:spPr>
            <a:xfrm>
              <a:off x="6844942"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6DCAFD93-F501-4A5E-B1AD-A451E5C30A6F}"/>
                </a:ext>
              </a:extLst>
            </p:cNvPr>
            <p:cNvCxnSpPr>
              <a:cxnSpLocks/>
            </p:cNvCxnSpPr>
            <p:nvPr/>
          </p:nvCxnSpPr>
          <p:spPr>
            <a:xfrm>
              <a:off x="6844942"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8B58012A-C9E0-44F0-A484-0871463D9ED8}"/>
                </a:ext>
              </a:extLst>
            </p:cNvPr>
            <p:cNvCxnSpPr>
              <a:cxnSpLocks/>
            </p:cNvCxnSpPr>
            <p:nvPr/>
          </p:nvCxnSpPr>
          <p:spPr>
            <a:xfrm>
              <a:off x="6844942"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テキスト ボックス 71">
              <a:extLst>
                <a:ext uri="{FF2B5EF4-FFF2-40B4-BE49-F238E27FC236}">
                  <a16:creationId xmlns:a16="http://schemas.microsoft.com/office/drawing/2014/main" id="{FD8057D4-D712-4351-A534-766A36C2724E}"/>
                </a:ext>
              </a:extLst>
            </p:cNvPr>
            <p:cNvSpPr txBox="1"/>
            <p:nvPr/>
          </p:nvSpPr>
          <p:spPr>
            <a:xfrm>
              <a:off x="6942153" y="575907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73" name="テキスト ボックス 72">
              <a:extLst>
                <a:ext uri="{FF2B5EF4-FFF2-40B4-BE49-F238E27FC236}">
                  <a16:creationId xmlns:a16="http://schemas.microsoft.com/office/drawing/2014/main" id="{BF1D92FB-BBF9-4B32-8A6C-C3DD5CA67B4C}"/>
                </a:ext>
              </a:extLst>
            </p:cNvPr>
            <p:cNvSpPr txBox="1"/>
            <p:nvPr/>
          </p:nvSpPr>
          <p:spPr>
            <a:xfrm>
              <a:off x="7283700" y="3293595"/>
              <a:ext cx="507109" cy="769441"/>
            </a:xfrm>
            <a:prstGeom prst="rect">
              <a:avLst/>
            </a:prstGeom>
            <a:noFill/>
          </p:spPr>
          <p:txBody>
            <a:bodyPr wrap="square" rtlCol="0">
              <a:spAutoFit/>
            </a:bodyPr>
            <a:lstStyle/>
            <a:p>
              <a:pPr algn="ctr"/>
              <a:r>
                <a:rPr lang="en-US" altLang="ja-JP" sz="1100" dirty="0"/>
                <a:t>1</a:t>
              </a:r>
            </a:p>
            <a:p>
              <a:pPr algn="ctr"/>
              <a:r>
                <a:rPr lang="en-US" altLang="ja-JP" sz="1100" dirty="0"/>
                <a:t>0</a:t>
              </a:r>
            </a:p>
            <a:p>
              <a:pPr algn="ctr"/>
              <a:r>
                <a:rPr lang="en-US" altLang="ja-JP" sz="1100" dirty="0"/>
                <a:t>︙</a:t>
              </a:r>
            </a:p>
            <a:p>
              <a:pPr algn="ctr"/>
              <a:r>
                <a:rPr lang="en-US" altLang="ja-JP" sz="1100" dirty="0"/>
                <a:t>0</a:t>
              </a:r>
            </a:p>
          </p:txBody>
        </p:sp>
        <p:sp>
          <p:nvSpPr>
            <p:cNvPr id="74" name="テキスト ボックス 73">
              <a:extLst>
                <a:ext uri="{FF2B5EF4-FFF2-40B4-BE49-F238E27FC236}">
                  <a16:creationId xmlns:a16="http://schemas.microsoft.com/office/drawing/2014/main" id="{65C56201-161A-44B0-9D4A-E8C13BCE92FD}"/>
                </a:ext>
              </a:extLst>
            </p:cNvPr>
            <p:cNvSpPr txBox="1"/>
            <p:nvPr/>
          </p:nvSpPr>
          <p:spPr>
            <a:xfrm>
              <a:off x="7283711" y="4148872"/>
              <a:ext cx="507109" cy="769441"/>
            </a:xfrm>
            <a:prstGeom prst="rect">
              <a:avLst/>
            </a:prstGeom>
            <a:noFill/>
          </p:spPr>
          <p:txBody>
            <a:bodyPr wrap="square" rtlCol="0">
              <a:spAutoFit/>
            </a:bodyPr>
            <a:lstStyle/>
            <a:p>
              <a:pPr algn="ctr"/>
              <a:r>
                <a:rPr kumimoji="1" lang="en-US" altLang="ja-JP" sz="1100" dirty="0"/>
                <a:t>0</a:t>
              </a:r>
            </a:p>
            <a:p>
              <a:pPr algn="ctr"/>
              <a:r>
                <a:rPr lang="en-US" altLang="ja-JP" sz="1100" dirty="0"/>
                <a:t>0</a:t>
              </a:r>
            </a:p>
            <a:p>
              <a:pPr algn="ctr"/>
              <a:r>
                <a:rPr lang="en-US" altLang="ja-JP" sz="1100" dirty="0"/>
                <a:t>︙</a:t>
              </a:r>
            </a:p>
            <a:p>
              <a:pPr algn="ctr"/>
              <a:r>
                <a:rPr lang="en-US" altLang="ja-JP" sz="1100" dirty="0"/>
                <a:t>0</a:t>
              </a:r>
            </a:p>
          </p:txBody>
        </p:sp>
        <p:sp>
          <p:nvSpPr>
            <p:cNvPr id="75" name="テキスト ボックス 74">
              <a:extLst>
                <a:ext uri="{FF2B5EF4-FFF2-40B4-BE49-F238E27FC236}">
                  <a16:creationId xmlns:a16="http://schemas.microsoft.com/office/drawing/2014/main" id="{5015089A-7E32-4AD9-8B42-787E60BAF106}"/>
                </a:ext>
              </a:extLst>
            </p:cNvPr>
            <p:cNvSpPr txBox="1"/>
            <p:nvPr/>
          </p:nvSpPr>
          <p:spPr>
            <a:xfrm>
              <a:off x="7284103" y="5004149"/>
              <a:ext cx="507109" cy="769441"/>
            </a:xfrm>
            <a:prstGeom prst="rect">
              <a:avLst/>
            </a:prstGeom>
            <a:noFill/>
          </p:spPr>
          <p:txBody>
            <a:bodyPr wrap="square" rtlCol="0">
              <a:spAutoFit/>
            </a:bodyPr>
            <a:lstStyle/>
            <a:p>
              <a:pPr algn="ctr"/>
              <a:r>
                <a:rPr lang="en-US" altLang="ja-JP" sz="1100" dirty="0"/>
                <a:t>0</a:t>
              </a:r>
            </a:p>
            <a:p>
              <a:pPr algn="ctr"/>
              <a:r>
                <a:rPr lang="en-US" altLang="ja-JP" sz="1100" dirty="0"/>
                <a:t>1</a:t>
              </a:r>
            </a:p>
            <a:p>
              <a:pPr algn="ctr"/>
              <a:r>
                <a:rPr lang="en-US" altLang="ja-JP" sz="1100" dirty="0"/>
                <a:t>︙</a:t>
              </a:r>
            </a:p>
            <a:p>
              <a:pPr algn="ctr"/>
              <a:r>
                <a:rPr lang="en-US" altLang="ja-JP" sz="1100" dirty="0"/>
                <a:t>0</a:t>
              </a:r>
            </a:p>
          </p:txBody>
        </p:sp>
        <p:grpSp>
          <p:nvGrpSpPr>
            <p:cNvPr id="76" name="グループ化 75">
              <a:extLst>
                <a:ext uri="{FF2B5EF4-FFF2-40B4-BE49-F238E27FC236}">
                  <a16:creationId xmlns:a16="http://schemas.microsoft.com/office/drawing/2014/main" id="{519BEAE1-7E09-488E-B50D-49C2A59662D3}"/>
                </a:ext>
              </a:extLst>
            </p:cNvPr>
            <p:cNvGrpSpPr/>
            <p:nvPr/>
          </p:nvGrpSpPr>
          <p:grpSpPr>
            <a:xfrm>
              <a:off x="8987011" y="2941480"/>
              <a:ext cx="553324" cy="2363982"/>
              <a:chOff x="10796627" y="2183130"/>
              <a:chExt cx="501263" cy="3086100"/>
            </a:xfrm>
          </p:grpSpPr>
          <p:sp>
            <p:nvSpPr>
              <p:cNvPr id="90" name="正方形/長方形 89">
                <a:extLst>
                  <a:ext uri="{FF2B5EF4-FFF2-40B4-BE49-F238E27FC236}">
                    <a16:creationId xmlns:a16="http://schemas.microsoft.com/office/drawing/2014/main" id="{D69948B8-E57B-4BA0-9C8D-6CA5420B19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492929F2-1D9D-4C0D-97FD-3B90E1D1251D}"/>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77" name="グループ化 76">
              <a:extLst>
                <a:ext uri="{FF2B5EF4-FFF2-40B4-BE49-F238E27FC236}">
                  <a16:creationId xmlns:a16="http://schemas.microsoft.com/office/drawing/2014/main" id="{50D1BAD2-8A27-4218-B65E-50BB00E701B4}"/>
                </a:ext>
              </a:extLst>
            </p:cNvPr>
            <p:cNvGrpSpPr/>
            <p:nvPr/>
          </p:nvGrpSpPr>
          <p:grpSpPr>
            <a:xfrm>
              <a:off x="9861798" y="2941480"/>
              <a:ext cx="1235398" cy="2363982"/>
              <a:chOff x="10796627" y="2183130"/>
              <a:chExt cx="501263" cy="3086100"/>
            </a:xfrm>
          </p:grpSpPr>
          <p:sp>
            <p:nvSpPr>
              <p:cNvPr id="88" name="正方形/長方形 87">
                <a:extLst>
                  <a:ext uri="{FF2B5EF4-FFF2-40B4-BE49-F238E27FC236}">
                    <a16:creationId xmlns:a16="http://schemas.microsoft.com/office/drawing/2014/main" id="{EDD8617C-B101-4AC7-94BF-EA11671EB8A6}"/>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53DBE2C5-B0E5-4588-BA89-40F475AE2B5D}"/>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80" name="テキスト ボックス 79">
              <a:extLst>
                <a:ext uri="{FF2B5EF4-FFF2-40B4-BE49-F238E27FC236}">
                  <a16:creationId xmlns:a16="http://schemas.microsoft.com/office/drawing/2014/main" id="{74B466BE-7A40-49F7-8488-788D9611A378}"/>
                </a:ext>
              </a:extLst>
            </p:cNvPr>
            <p:cNvSpPr txBox="1"/>
            <p:nvPr/>
          </p:nvSpPr>
          <p:spPr>
            <a:xfrm>
              <a:off x="5047250" y="2170690"/>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81" name="テキスト ボックス 80">
              <a:extLst>
                <a:ext uri="{FF2B5EF4-FFF2-40B4-BE49-F238E27FC236}">
                  <a16:creationId xmlns:a16="http://schemas.microsoft.com/office/drawing/2014/main" id="{5EC512D7-7FE7-4AD6-8D2F-0AB88D3E124E}"/>
                </a:ext>
              </a:extLst>
            </p:cNvPr>
            <p:cNvSpPr txBox="1"/>
            <p:nvPr/>
          </p:nvSpPr>
          <p:spPr>
            <a:xfrm>
              <a:off x="6068747" y="2170690"/>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82" name="楕円 81">
              <a:extLst>
                <a:ext uri="{FF2B5EF4-FFF2-40B4-BE49-F238E27FC236}">
                  <a16:creationId xmlns:a16="http://schemas.microsoft.com/office/drawing/2014/main" id="{0978FCD5-5958-4A4C-B447-F95D71ABBC40}"/>
                </a:ext>
              </a:extLst>
            </p:cNvPr>
            <p:cNvSpPr/>
            <p:nvPr/>
          </p:nvSpPr>
          <p:spPr>
            <a:xfrm>
              <a:off x="5251579" y="1457076"/>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err="1">
                  <a:solidFill>
                    <a:schemeClr val="tx1"/>
                  </a:solidFill>
                </a:rPr>
                <a:t>BCEWith</a:t>
              </a:r>
              <a:endParaRPr lang="en-US" altLang="ja-JP" sz="1400" b="1" dirty="0">
                <a:solidFill>
                  <a:schemeClr val="tx1"/>
                </a:solidFill>
              </a:endParaRPr>
            </a:p>
            <a:p>
              <a:pPr algn="ctr"/>
              <a:r>
                <a:rPr lang="en-US" altLang="ja-JP" sz="1400" b="1" dirty="0" err="1">
                  <a:solidFill>
                    <a:schemeClr val="tx1"/>
                  </a:solidFill>
                </a:rPr>
                <a:t>LogistsLoss</a:t>
              </a:r>
              <a:endParaRPr lang="ja-JP" altLang="en-US" sz="1400" b="1" dirty="0">
                <a:solidFill>
                  <a:schemeClr val="tx1"/>
                </a:solidFill>
              </a:endParaRPr>
            </a:p>
          </p:txBody>
        </p:sp>
        <p:cxnSp>
          <p:nvCxnSpPr>
            <p:cNvPr id="83" name="直線矢印コネクタ 82">
              <a:extLst>
                <a:ext uri="{FF2B5EF4-FFF2-40B4-BE49-F238E27FC236}">
                  <a16:creationId xmlns:a16="http://schemas.microsoft.com/office/drawing/2014/main" id="{E4E1A4B5-6018-432A-9CA9-C1BD6DBA99DC}"/>
                </a:ext>
              </a:extLst>
            </p:cNvPr>
            <p:cNvCxnSpPr>
              <a:cxnSpLocks/>
            </p:cNvCxnSpPr>
            <p:nvPr/>
          </p:nvCxnSpPr>
          <p:spPr>
            <a:xfrm flipV="1">
              <a:off x="5865162" y="2205859"/>
              <a:ext cx="195743" cy="426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4" name="楕円 83">
                  <a:extLst>
                    <a:ext uri="{FF2B5EF4-FFF2-40B4-BE49-F238E27FC236}">
                      <a16:creationId xmlns:a16="http://schemas.microsoft.com/office/drawing/2014/main" id="{28E773D1-592F-47D3-BA66-CDBA346253C1}"/>
                    </a:ext>
                  </a:extLst>
                </p:cNvPr>
                <p:cNvSpPr/>
                <p:nvPr/>
              </p:nvSpPr>
              <p:spPr>
                <a:xfrm>
                  <a:off x="7325917" y="1450008"/>
                  <a:ext cx="1757303" cy="635259"/>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T</a:t>
                  </a:r>
                  <a:r>
                    <a:rPr kumimoji="1" lang="en-US" altLang="ja-JP" sz="1400" b="1" dirty="0">
                      <a:solidFill>
                        <a:schemeClr val="tx1"/>
                      </a:solidFill>
                    </a:rPr>
                    <a:t>hreshold </a:t>
                  </a:r>
                  <a14:m>
                    <m:oMath xmlns:m="http://schemas.openxmlformats.org/officeDocument/2006/math">
                      <m:sSub>
                        <m:sSubPr>
                          <m:ctrlPr>
                            <a:rPr kumimoji="1" lang="en-US" altLang="ja-JP" sz="1400" b="1" i="1" smtClean="0">
                              <a:solidFill>
                                <a:schemeClr val="tx1"/>
                              </a:solidFill>
                              <a:latin typeface="Cambria Math" panose="02040503050406030204" pitchFamily="18" charset="0"/>
                            </a:rPr>
                          </m:ctrlPr>
                        </m:sSubPr>
                        <m:e>
                          <m:r>
                            <a:rPr kumimoji="1" lang="en-US" altLang="ja-JP" sz="1400" b="1" i="1" smtClean="0">
                              <a:solidFill>
                                <a:schemeClr val="tx1"/>
                              </a:solidFill>
                              <a:latin typeface="Cambria Math" panose="02040503050406030204" pitchFamily="18" charset="0"/>
                            </a:rPr>
                            <m:t>𝑻</m:t>
                          </m:r>
                        </m:e>
                        <m:sub>
                          <m:r>
                            <a:rPr kumimoji="1" lang="en-US" altLang="ja-JP" sz="1400" b="1" i="1" smtClean="0">
                              <a:solidFill>
                                <a:schemeClr val="tx1"/>
                              </a:solidFill>
                              <a:latin typeface="Cambria Math" panose="02040503050406030204" pitchFamily="18" charset="0"/>
                            </a:rPr>
                            <m:t>𝒉</m:t>
                          </m:r>
                        </m:sub>
                      </m:sSub>
                    </m:oMath>
                  </a14:m>
                  <a:endParaRPr kumimoji="1" lang="ja-JP" altLang="en-US" sz="1400" b="1" dirty="0">
                    <a:solidFill>
                      <a:schemeClr val="tx1"/>
                    </a:solidFill>
                  </a:endParaRPr>
                </a:p>
              </p:txBody>
            </p:sp>
          </mc:Choice>
          <mc:Fallback xmlns="">
            <p:sp>
              <p:nvSpPr>
                <p:cNvPr id="84" name="楕円 83">
                  <a:extLst>
                    <a:ext uri="{FF2B5EF4-FFF2-40B4-BE49-F238E27FC236}">
                      <a16:creationId xmlns:a16="http://schemas.microsoft.com/office/drawing/2014/main" id="{28E773D1-592F-47D3-BA66-CDBA346253C1}"/>
                    </a:ext>
                  </a:extLst>
                </p:cNvPr>
                <p:cNvSpPr>
                  <a:spLocks noRot="1" noChangeAspect="1" noMove="1" noResize="1" noEditPoints="1" noAdjustHandles="1" noChangeArrowheads="1" noChangeShapeType="1" noTextEdit="1"/>
                </p:cNvSpPr>
                <p:nvPr/>
              </p:nvSpPr>
              <p:spPr>
                <a:xfrm>
                  <a:off x="7325917" y="1450008"/>
                  <a:ext cx="1757303" cy="635259"/>
                </a:xfrm>
                <a:prstGeom prst="ellipse">
                  <a:avLst/>
                </a:prstGeom>
                <a:blipFill>
                  <a:blip r:embed="rId4"/>
                  <a:stretch>
                    <a:fillRect/>
                  </a:stretch>
                </a:blipFill>
              </p:spPr>
              <p:txBody>
                <a:bodyPr/>
                <a:lstStyle/>
                <a:p>
                  <a:r>
                    <a:rPr lang="ja-JP" altLang="en-US">
                      <a:noFill/>
                    </a:rPr>
                    <a:t> </a:t>
                  </a:r>
                </a:p>
              </p:txBody>
            </p:sp>
          </mc:Fallback>
        </mc:AlternateContent>
        <p:cxnSp>
          <p:nvCxnSpPr>
            <p:cNvPr id="85" name="直線矢印コネクタ 84">
              <a:extLst>
                <a:ext uri="{FF2B5EF4-FFF2-40B4-BE49-F238E27FC236}">
                  <a16:creationId xmlns:a16="http://schemas.microsoft.com/office/drawing/2014/main" id="{B0CA3270-05E1-495C-8AAA-0E296722DD23}"/>
                </a:ext>
              </a:extLst>
            </p:cNvPr>
            <p:cNvCxnSpPr>
              <a:cxnSpLocks/>
            </p:cNvCxnSpPr>
            <p:nvPr/>
          </p:nvCxnSpPr>
          <p:spPr>
            <a:xfrm rot="10800000" flipV="1">
              <a:off x="7537254" y="2100426"/>
              <a:ext cx="117915" cy="270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テキスト ボックス 85">
              <a:extLst>
                <a:ext uri="{FF2B5EF4-FFF2-40B4-BE49-F238E27FC236}">
                  <a16:creationId xmlns:a16="http://schemas.microsoft.com/office/drawing/2014/main" id="{B0162F61-DA2D-4B9E-AEE3-EBD96DD4AF57}"/>
                </a:ext>
              </a:extLst>
            </p:cNvPr>
            <p:cNvSpPr txBox="1"/>
            <p:nvPr/>
          </p:nvSpPr>
          <p:spPr>
            <a:xfrm>
              <a:off x="8016591" y="2562801"/>
              <a:ext cx="762400" cy="369332"/>
            </a:xfrm>
            <a:prstGeom prst="rect">
              <a:avLst/>
            </a:prstGeom>
            <a:noFill/>
          </p:spPr>
          <p:txBody>
            <a:bodyPr wrap="square" rtlCol="0">
              <a:spAutoFit/>
            </a:bodyPr>
            <a:lstStyle/>
            <a:p>
              <a:pPr algn="ctr"/>
              <a:r>
                <a:rPr lang="en-US" altLang="ja-JP" b="1" dirty="0"/>
                <a:t>SUM</a:t>
              </a:r>
              <a:endParaRPr kumimoji="1" lang="ja-JP" altLang="en-US" b="1" dirty="0"/>
            </a:p>
          </p:txBody>
        </p:sp>
        <p:sp>
          <p:nvSpPr>
            <p:cNvPr id="87" name="テキスト ボックス 86">
              <a:extLst>
                <a:ext uri="{FF2B5EF4-FFF2-40B4-BE49-F238E27FC236}">
                  <a16:creationId xmlns:a16="http://schemas.microsoft.com/office/drawing/2014/main" id="{2C865A2F-B539-4746-8AD5-479EFCF7FE5B}"/>
                </a:ext>
              </a:extLst>
            </p:cNvPr>
            <p:cNvSpPr txBox="1"/>
            <p:nvPr/>
          </p:nvSpPr>
          <p:spPr>
            <a:xfrm>
              <a:off x="9452377" y="1623602"/>
              <a:ext cx="2071135" cy="461665"/>
            </a:xfrm>
            <a:prstGeom prst="rect">
              <a:avLst/>
            </a:prstGeom>
            <a:noFill/>
          </p:spPr>
          <p:txBody>
            <a:bodyPr wrap="square" rtlCol="0">
              <a:spAutoFit/>
            </a:bodyPr>
            <a:lstStyle/>
            <a:p>
              <a:pPr algn="ctr"/>
              <a:r>
                <a:rPr kumimoji="1" lang="en-US" altLang="ja-JP" sz="2400" dirty="0"/>
                <a:t>Micro activity</a:t>
              </a:r>
              <a:endParaRPr kumimoji="1" lang="ja-JP" altLang="en-US" sz="2400" dirty="0"/>
            </a:p>
          </p:txBody>
        </p:sp>
      </p:grpSp>
      <p:sp>
        <p:nvSpPr>
          <p:cNvPr id="113" name="四角形: 角を丸くする 112">
            <a:extLst>
              <a:ext uri="{FF2B5EF4-FFF2-40B4-BE49-F238E27FC236}">
                <a16:creationId xmlns:a16="http://schemas.microsoft.com/office/drawing/2014/main" id="{4FFC3A6E-913C-43D5-A535-715FF1560AB3}"/>
              </a:ext>
            </a:extLst>
          </p:cNvPr>
          <p:cNvSpPr/>
          <p:nvPr/>
        </p:nvSpPr>
        <p:spPr>
          <a:xfrm>
            <a:off x="2732633" y="2011961"/>
            <a:ext cx="1054062" cy="436729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四角形: 角を丸くする 114">
            <a:extLst>
              <a:ext uri="{FF2B5EF4-FFF2-40B4-BE49-F238E27FC236}">
                <a16:creationId xmlns:a16="http://schemas.microsoft.com/office/drawing/2014/main" id="{F5C7A486-4617-4301-B8E0-968B7D62FBC5}"/>
              </a:ext>
            </a:extLst>
          </p:cNvPr>
          <p:cNvSpPr/>
          <p:nvPr/>
        </p:nvSpPr>
        <p:spPr>
          <a:xfrm>
            <a:off x="3928853"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四角形: 角を丸くする 115">
            <a:extLst>
              <a:ext uri="{FF2B5EF4-FFF2-40B4-BE49-F238E27FC236}">
                <a16:creationId xmlns:a16="http://schemas.microsoft.com/office/drawing/2014/main" id="{CE528F90-700E-4678-94E4-8E22056EA27E}"/>
              </a:ext>
            </a:extLst>
          </p:cNvPr>
          <p:cNvSpPr/>
          <p:nvPr/>
        </p:nvSpPr>
        <p:spPr>
          <a:xfrm>
            <a:off x="4948994"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D6DCEE4E-D642-479E-B871-A7BD4181EE9B}"/>
              </a:ext>
            </a:extLst>
          </p:cNvPr>
          <p:cNvSpPr/>
          <p:nvPr/>
        </p:nvSpPr>
        <p:spPr>
          <a:xfrm>
            <a:off x="5965405"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四角形: 角を丸くする 117">
            <a:extLst>
              <a:ext uri="{FF2B5EF4-FFF2-40B4-BE49-F238E27FC236}">
                <a16:creationId xmlns:a16="http://schemas.microsoft.com/office/drawing/2014/main" id="{E12BC7CB-A472-45C2-951A-248B7635A0BF}"/>
              </a:ext>
            </a:extLst>
          </p:cNvPr>
          <p:cNvSpPr/>
          <p:nvPr/>
        </p:nvSpPr>
        <p:spPr>
          <a:xfrm>
            <a:off x="7005764" y="2164598"/>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四角形: 角を丸くする 119">
            <a:extLst>
              <a:ext uri="{FF2B5EF4-FFF2-40B4-BE49-F238E27FC236}">
                <a16:creationId xmlns:a16="http://schemas.microsoft.com/office/drawing/2014/main" id="{FE270D5B-A241-46BC-B5DC-F386F2AE0CEA}"/>
              </a:ext>
            </a:extLst>
          </p:cNvPr>
          <p:cNvSpPr/>
          <p:nvPr/>
        </p:nvSpPr>
        <p:spPr>
          <a:xfrm>
            <a:off x="9017172" y="3050554"/>
            <a:ext cx="2059880" cy="25556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四角形: 角を丸くする 120">
            <a:extLst>
              <a:ext uri="{FF2B5EF4-FFF2-40B4-BE49-F238E27FC236}">
                <a16:creationId xmlns:a16="http://schemas.microsoft.com/office/drawing/2014/main" id="{6D09F9A9-968F-49B0-BB4F-F003529F3B40}"/>
              </a:ext>
            </a:extLst>
          </p:cNvPr>
          <p:cNvSpPr/>
          <p:nvPr/>
        </p:nvSpPr>
        <p:spPr>
          <a:xfrm>
            <a:off x="9024790" y="3479935"/>
            <a:ext cx="2059880" cy="25556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2530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1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3" grpId="1" animBg="1"/>
      <p:bldP spid="115" grpId="0" animBg="1"/>
      <p:bldP spid="115" grpId="1" animBg="1"/>
      <p:bldP spid="116" grpId="0" animBg="1"/>
      <p:bldP spid="116" grpId="1" animBg="1"/>
      <p:bldP spid="117" grpId="0" animBg="1"/>
      <p:bldP spid="117" grpId="1" animBg="1"/>
      <p:bldP spid="118" grpId="0" animBg="1"/>
      <p:bldP spid="118" grpId="1" animBg="1"/>
      <p:bldP spid="120" grpId="0" animBg="1"/>
      <p:bldP spid="1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21ABB0-D47B-494F-B269-5D5332B0D790}"/>
              </a:ext>
            </a:extLst>
          </p:cNvPr>
          <p:cNvSpPr>
            <a:spLocks noGrp="1"/>
          </p:cNvSpPr>
          <p:nvPr>
            <p:ph type="title"/>
          </p:nvPr>
        </p:nvSpPr>
        <p:spPr/>
        <p:txBody>
          <a:bodyPr/>
          <a:lstStyle/>
          <a:p>
            <a:r>
              <a:rPr kumimoji="1" lang="en-US" altLang="ja-JP" dirty="0"/>
              <a:t>Method - Model (2/2)</a:t>
            </a:r>
            <a:endParaRPr kumimoji="1" lang="ja-JP" altLang="en-US" dirty="0"/>
          </a:p>
        </p:txBody>
      </p:sp>
      <p:sp>
        <p:nvSpPr>
          <p:cNvPr id="4" name="スライド番号プレースホルダー 3">
            <a:extLst>
              <a:ext uri="{FF2B5EF4-FFF2-40B4-BE49-F238E27FC236}">
                <a16:creationId xmlns:a16="http://schemas.microsoft.com/office/drawing/2014/main" id="{F077612A-B039-4476-9655-5E39DA65A97D}"/>
              </a:ext>
            </a:extLst>
          </p:cNvPr>
          <p:cNvSpPr>
            <a:spLocks noGrp="1"/>
          </p:cNvSpPr>
          <p:nvPr>
            <p:ph type="sldNum" sz="quarter" idx="12"/>
          </p:nvPr>
        </p:nvSpPr>
        <p:spPr/>
        <p:txBody>
          <a:bodyPr/>
          <a:lstStyle/>
          <a:p>
            <a:fld id="{92084505-5355-43A2-B929-FD06D0DABC31}" type="slidenum">
              <a:rPr lang="ja-JP" altLang="en-US" smtClean="0"/>
              <a:pPr/>
              <a:t>6</a:t>
            </a:fld>
            <a:endParaRPr lang="ja-JP" altLang="en-US" dirty="0"/>
          </a:p>
        </p:txBody>
      </p:sp>
      <p:grpSp>
        <p:nvGrpSpPr>
          <p:cNvPr id="3" name="グループ化 2">
            <a:extLst>
              <a:ext uri="{FF2B5EF4-FFF2-40B4-BE49-F238E27FC236}">
                <a16:creationId xmlns:a16="http://schemas.microsoft.com/office/drawing/2014/main" id="{17364FDE-B52D-46FF-AABE-A8B0A6EB9C19}"/>
              </a:ext>
            </a:extLst>
          </p:cNvPr>
          <p:cNvGrpSpPr/>
          <p:nvPr/>
        </p:nvGrpSpPr>
        <p:grpSpPr>
          <a:xfrm>
            <a:off x="1197465" y="1457076"/>
            <a:ext cx="9797069" cy="4948334"/>
            <a:chOff x="1197465" y="1457076"/>
            <a:chExt cx="9797069" cy="4948334"/>
          </a:xfrm>
        </p:grpSpPr>
        <p:pic>
          <p:nvPicPr>
            <p:cNvPr id="6" name="図 5">
              <a:extLst>
                <a:ext uri="{FF2B5EF4-FFF2-40B4-BE49-F238E27FC236}">
                  <a16:creationId xmlns:a16="http://schemas.microsoft.com/office/drawing/2014/main" id="{1F447C36-F14F-4D0A-8164-D03732F47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01" y="3297092"/>
              <a:ext cx="645842" cy="809129"/>
            </a:xfrm>
            <a:prstGeom prst="rect">
              <a:avLst/>
            </a:prstGeom>
          </p:spPr>
        </p:pic>
        <p:pic>
          <p:nvPicPr>
            <p:cNvPr id="7" name="図 6">
              <a:extLst>
                <a:ext uri="{FF2B5EF4-FFF2-40B4-BE49-F238E27FC236}">
                  <a16:creationId xmlns:a16="http://schemas.microsoft.com/office/drawing/2014/main" id="{D7EC8914-7AD9-4886-9984-C3277E03B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01" y="5004155"/>
              <a:ext cx="645842" cy="809129"/>
            </a:xfrm>
            <a:prstGeom prst="rect">
              <a:avLst/>
            </a:prstGeom>
          </p:spPr>
        </p:pic>
        <p:pic>
          <p:nvPicPr>
            <p:cNvPr id="8" name="図 7">
              <a:extLst>
                <a:ext uri="{FF2B5EF4-FFF2-40B4-BE49-F238E27FC236}">
                  <a16:creationId xmlns:a16="http://schemas.microsoft.com/office/drawing/2014/main" id="{BF1169D0-9CBF-415D-9FD5-D754B7820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01" y="4150623"/>
              <a:ext cx="645842" cy="809129"/>
            </a:xfrm>
            <a:prstGeom prst="rect">
              <a:avLst/>
            </a:prstGeom>
          </p:spPr>
        </p:pic>
        <p:pic>
          <p:nvPicPr>
            <p:cNvPr id="9" name="図 8">
              <a:extLst>
                <a:ext uri="{FF2B5EF4-FFF2-40B4-BE49-F238E27FC236}">
                  <a16:creationId xmlns:a16="http://schemas.microsoft.com/office/drawing/2014/main" id="{230915A6-D1F8-4646-BD63-5B2A0C6D8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01" y="2443561"/>
              <a:ext cx="645842" cy="809129"/>
            </a:xfrm>
            <a:prstGeom prst="rect">
              <a:avLst/>
            </a:prstGeom>
          </p:spPr>
        </p:pic>
        <p:grpSp>
          <p:nvGrpSpPr>
            <p:cNvPr id="10" name="グループ化 9">
              <a:extLst>
                <a:ext uri="{FF2B5EF4-FFF2-40B4-BE49-F238E27FC236}">
                  <a16:creationId xmlns:a16="http://schemas.microsoft.com/office/drawing/2014/main" id="{485075EC-8382-4131-A3D4-045DE98B5D44}"/>
                </a:ext>
              </a:extLst>
            </p:cNvPr>
            <p:cNvGrpSpPr/>
            <p:nvPr/>
          </p:nvGrpSpPr>
          <p:grpSpPr>
            <a:xfrm>
              <a:off x="3409774" y="2497102"/>
              <a:ext cx="830739" cy="702047"/>
              <a:chOff x="3022637" y="1977172"/>
              <a:chExt cx="871342" cy="1031656"/>
            </a:xfrm>
          </p:grpSpPr>
          <p:sp>
            <p:nvSpPr>
              <p:cNvPr id="86" name="正方形/長方形 85">
                <a:extLst>
                  <a:ext uri="{FF2B5EF4-FFF2-40B4-BE49-F238E27FC236}">
                    <a16:creationId xmlns:a16="http://schemas.microsoft.com/office/drawing/2014/main" id="{138CE50D-CA94-446F-A3A7-6720570DE96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1970E6BC-22A3-4A22-839F-F87946285051}"/>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EF791EEA-EBD9-4F69-9781-80F783419730}"/>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1" name="グループ化 10">
              <a:extLst>
                <a:ext uri="{FF2B5EF4-FFF2-40B4-BE49-F238E27FC236}">
                  <a16:creationId xmlns:a16="http://schemas.microsoft.com/office/drawing/2014/main" id="{53039A52-FDAE-4F25-9517-BFE01C3B945F}"/>
                </a:ext>
              </a:extLst>
            </p:cNvPr>
            <p:cNvGrpSpPr/>
            <p:nvPr/>
          </p:nvGrpSpPr>
          <p:grpSpPr>
            <a:xfrm>
              <a:off x="3409774" y="3350633"/>
              <a:ext cx="830739" cy="702047"/>
              <a:chOff x="3022637" y="1977172"/>
              <a:chExt cx="871342" cy="1031656"/>
            </a:xfrm>
          </p:grpSpPr>
          <p:sp>
            <p:nvSpPr>
              <p:cNvPr id="83" name="正方形/長方形 82">
                <a:extLst>
                  <a:ext uri="{FF2B5EF4-FFF2-40B4-BE49-F238E27FC236}">
                    <a16:creationId xmlns:a16="http://schemas.microsoft.com/office/drawing/2014/main" id="{5BEBC710-00BF-476A-9F82-3C595DDAEC5C}"/>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0B856FF3-DDFD-40AB-97F5-AEC08095946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BB5A7D6E-9C9E-434D-ACC7-E29A06C6403B}"/>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2" name="グループ化 11">
              <a:extLst>
                <a:ext uri="{FF2B5EF4-FFF2-40B4-BE49-F238E27FC236}">
                  <a16:creationId xmlns:a16="http://schemas.microsoft.com/office/drawing/2014/main" id="{576E9458-A8EC-4143-9F9E-550556673C8B}"/>
                </a:ext>
              </a:extLst>
            </p:cNvPr>
            <p:cNvGrpSpPr/>
            <p:nvPr/>
          </p:nvGrpSpPr>
          <p:grpSpPr>
            <a:xfrm>
              <a:off x="3409774" y="4204164"/>
              <a:ext cx="830739" cy="702047"/>
              <a:chOff x="3022637" y="1977172"/>
              <a:chExt cx="871342" cy="1031656"/>
            </a:xfrm>
          </p:grpSpPr>
          <p:sp>
            <p:nvSpPr>
              <p:cNvPr id="80" name="正方形/長方形 79">
                <a:extLst>
                  <a:ext uri="{FF2B5EF4-FFF2-40B4-BE49-F238E27FC236}">
                    <a16:creationId xmlns:a16="http://schemas.microsoft.com/office/drawing/2014/main" id="{4FCB7831-0989-4947-88EA-AE8BAA0C426A}"/>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58724771-33CA-437A-B954-191EF81077F1}"/>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A8B32DA3-29F9-4641-958E-88D00C3C0E4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3" name="グループ化 12">
              <a:extLst>
                <a:ext uri="{FF2B5EF4-FFF2-40B4-BE49-F238E27FC236}">
                  <a16:creationId xmlns:a16="http://schemas.microsoft.com/office/drawing/2014/main" id="{1BC21682-6E5C-4009-B4DA-1CF2AF5C95BC}"/>
                </a:ext>
              </a:extLst>
            </p:cNvPr>
            <p:cNvGrpSpPr/>
            <p:nvPr/>
          </p:nvGrpSpPr>
          <p:grpSpPr>
            <a:xfrm>
              <a:off x="3409774" y="5057035"/>
              <a:ext cx="830739" cy="702047"/>
              <a:chOff x="3022637" y="1977172"/>
              <a:chExt cx="871342" cy="1031656"/>
            </a:xfrm>
          </p:grpSpPr>
          <p:sp>
            <p:nvSpPr>
              <p:cNvPr id="77" name="正方形/長方形 76">
                <a:extLst>
                  <a:ext uri="{FF2B5EF4-FFF2-40B4-BE49-F238E27FC236}">
                    <a16:creationId xmlns:a16="http://schemas.microsoft.com/office/drawing/2014/main" id="{DE1B3758-9167-4077-AB2F-65898CFBCD47}"/>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184310BE-42D8-4381-B232-A286E183F57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91697593-AE97-46DB-9541-37B2BBB81C87}"/>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14" name="正方形/長方形 13">
              <a:extLst>
                <a:ext uri="{FF2B5EF4-FFF2-40B4-BE49-F238E27FC236}">
                  <a16:creationId xmlns:a16="http://schemas.microsoft.com/office/drawing/2014/main" id="{8CC44B27-E3E8-48AD-B63D-41E0BF6151F2}"/>
                </a:ext>
              </a:extLst>
            </p:cNvPr>
            <p:cNvSpPr/>
            <p:nvPr/>
          </p:nvSpPr>
          <p:spPr>
            <a:xfrm>
              <a:off x="4721462" y="244356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5C17EE2-1B2B-418F-B240-7BF2FD3F4E85}"/>
                </a:ext>
              </a:extLst>
            </p:cNvPr>
            <p:cNvSpPr/>
            <p:nvPr/>
          </p:nvSpPr>
          <p:spPr>
            <a:xfrm>
              <a:off x="4721462" y="329709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4BCB1EB-12A5-41B7-B2EF-71CF7A55BED8}"/>
                </a:ext>
              </a:extLst>
            </p:cNvPr>
            <p:cNvSpPr/>
            <p:nvPr/>
          </p:nvSpPr>
          <p:spPr>
            <a:xfrm>
              <a:off x="4721462" y="4150623"/>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68DD4B66-2407-49E2-8F42-4EF1105A4127}"/>
                </a:ext>
              </a:extLst>
            </p:cNvPr>
            <p:cNvSpPr/>
            <p:nvPr/>
          </p:nvSpPr>
          <p:spPr>
            <a:xfrm>
              <a:off x="4721462" y="5004152"/>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8C451EC-F68A-4DFE-85BB-2BAD511F3E95}"/>
                </a:ext>
              </a:extLst>
            </p:cNvPr>
            <p:cNvCxnSpPr>
              <a:cxnSpLocks/>
            </p:cNvCxnSpPr>
            <p:nvPr/>
          </p:nvCxnSpPr>
          <p:spPr>
            <a:xfrm>
              <a:off x="2985093" y="284812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D1C32DBD-284F-4DA3-A4B0-34A52D11B360}"/>
                </a:ext>
              </a:extLst>
            </p:cNvPr>
            <p:cNvCxnSpPr>
              <a:cxnSpLocks/>
            </p:cNvCxnSpPr>
            <p:nvPr/>
          </p:nvCxnSpPr>
          <p:spPr>
            <a:xfrm>
              <a:off x="2986083" y="369880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8D672A61-5B53-4F2A-8970-898088AB9899}"/>
                </a:ext>
              </a:extLst>
            </p:cNvPr>
            <p:cNvCxnSpPr>
              <a:cxnSpLocks/>
            </p:cNvCxnSpPr>
            <p:nvPr/>
          </p:nvCxnSpPr>
          <p:spPr>
            <a:xfrm>
              <a:off x="2986083" y="455518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CDD0CE6F-D04E-4391-9801-EEA048AC463F}"/>
                </a:ext>
              </a:extLst>
            </p:cNvPr>
            <p:cNvCxnSpPr>
              <a:cxnSpLocks/>
            </p:cNvCxnSpPr>
            <p:nvPr/>
          </p:nvCxnSpPr>
          <p:spPr>
            <a:xfrm>
              <a:off x="2986083" y="541157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0C447F2B-8914-40B6-A959-972BA4D3616D}"/>
                </a:ext>
              </a:extLst>
            </p:cNvPr>
            <p:cNvCxnSpPr>
              <a:cxnSpLocks/>
            </p:cNvCxnSpPr>
            <p:nvPr/>
          </p:nvCxnSpPr>
          <p:spPr>
            <a:xfrm>
              <a:off x="4278625" y="282634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C8692DBC-1D43-49CA-944E-B7AF2380E00F}"/>
                </a:ext>
              </a:extLst>
            </p:cNvPr>
            <p:cNvCxnSpPr>
              <a:cxnSpLocks/>
            </p:cNvCxnSpPr>
            <p:nvPr/>
          </p:nvCxnSpPr>
          <p:spPr>
            <a:xfrm>
              <a:off x="4278625" y="367702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53F63E99-B835-403B-A030-35796230AB4F}"/>
                </a:ext>
              </a:extLst>
            </p:cNvPr>
            <p:cNvCxnSpPr>
              <a:cxnSpLocks/>
            </p:cNvCxnSpPr>
            <p:nvPr/>
          </p:nvCxnSpPr>
          <p:spPr>
            <a:xfrm>
              <a:off x="4278625" y="4533410"/>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A7B9993D-F38C-41F1-A50A-84A126E34B1F}"/>
                </a:ext>
              </a:extLst>
            </p:cNvPr>
            <p:cNvCxnSpPr>
              <a:cxnSpLocks/>
            </p:cNvCxnSpPr>
            <p:nvPr/>
          </p:nvCxnSpPr>
          <p:spPr>
            <a:xfrm>
              <a:off x="4278625" y="538979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86A3B3C4-468C-4971-887F-2333B893B9B9}"/>
                </a:ext>
              </a:extLst>
            </p:cNvPr>
            <p:cNvCxnSpPr>
              <a:cxnSpLocks/>
            </p:cNvCxnSpPr>
            <p:nvPr/>
          </p:nvCxnSpPr>
          <p:spPr>
            <a:xfrm>
              <a:off x="7371043" y="2848126"/>
              <a:ext cx="975516" cy="1018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6A6D716B-BC9D-4F6A-8367-D1A3F04C223E}"/>
                </a:ext>
              </a:extLst>
            </p:cNvPr>
            <p:cNvCxnSpPr>
              <a:cxnSpLocks/>
            </p:cNvCxnSpPr>
            <p:nvPr/>
          </p:nvCxnSpPr>
          <p:spPr>
            <a:xfrm>
              <a:off x="7372033" y="3698803"/>
              <a:ext cx="975021" cy="358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BFF6F830-64A7-4B61-9D28-CAC9F0FBE02F}"/>
                </a:ext>
              </a:extLst>
            </p:cNvPr>
            <p:cNvCxnSpPr>
              <a:cxnSpLocks/>
            </p:cNvCxnSpPr>
            <p:nvPr/>
          </p:nvCxnSpPr>
          <p:spPr>
            <a:xfrm flipV="1">
              <a:off x="7372033" y="4204164"/>
              <a:ext cx="974526" cy="35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C50C45A9-0A01-4D05-BAF0-112B52F073B9}"/>
                </a:ext>
              </a:extLst>
            </p:cNvPr>
            <p:cNvCxnSpPr>
              <a:cxnSpLocks/>
            </p:cNvCxnSpPr>
            <p:nvPr/>
          </p:nvCxnSpPr>
          <p:spPr>
            <a:xfrm flipV="1">
              <a:off x="7372033" y="4402406"/>
              <a:ext cx="974526" cy="1009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D26382F9-0C55-46B3-9014-87BAF744C42E}"/>
                </a:ext>
              </a:extLst>
            </p:cNvPr>
            <p:cNvSpPr txBox="1"/>
            <p:nvPr/>
          </p:nvSpPr>
          <p:spPr>
            <a:xfrm>
              <a:off x="2231342" y="2197587"/>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31" name="テキスト ボックス 30">
              <a:extLst>
                <a:ext uri="{FF2B5EF4-FFF2-40B4-BE49-F238E27FC236}">
                  <a16:creationId xmlns:a16="http://schemas.microsoft.com/office/drawing/2014/main" id="{B8F16452-E2C8-4EE3-9788-CB50B0EEB4F1}"/>
                </a:ext>
              </a:extLst>
            </p:cNvPr>
            <p:cNvSpPr txBox="1"/>
            <p:nvPr/>
          </p:nvSpPr>
          <p:spPr>
            <a:xfrm>
              <a:off x="3225236" y="2011961"/>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32" name="テキスト ボックス 31">
              <a:extLst>
                <a:ext uri="{FF2B5EF4-FFF2-40B4-BE49-F238E27FC236}">
                  <a16:creationId xmlns:a16="http://schemas.microsoft.com/office/drawing/2014/main" id="{BA37383E-DC1F-4C2A-BB10-453233C8E7DB}"/>
                </a:ext>
              </a:extLst>
            </p:cNvPr>
            <p:cNvSpPr txBox="1"/>
            <p:nvPr/>
          </p:nvSpPr>
          <p:spPr>
            <a:xfrm>
              <a:off x="4541288" y="2170690"/>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33" name="テキスト ボックス 32">
              <a:extLst>
                <a:ext uri="{FF2B5EF4-FFF2-40B4-BE49-F238E27FC236}">
                  <a16:creationId xmlns:a16="http://schemas.microsoft.com/office/drawing/2014/main" id="{9A092A55-2519-4DB9-BC9E-343BA11FE18D}"/>
                </a:ext>
              </a:extLst>
            </p:cNvPr>
            <p:cNvSpPr txBox="1"/>
            <p:nvPr/>
          </p:nvSpPr>
          <p:spPr>
            <a:xfrm>
              <a:off x="6768387" y="2519591"/>
              <a:ext cx="507109" cy="600164"/>
            </a:xfrm>
            <a:prstGeom prst="rect">
              <a:avLst/>
            </a:prstGeom>
            <a:noFill/>
          </p:spPr>
          <p:txBody>
            <a:bodyPr wrap="square" rtlCol="0">
              <a:spAutoFit/>
            </a:bodyPr>
            <a:lstStyle/>
            <a:p>
              <a:pPr algn="ctr"/>
              <a:r>
                <a:rPr lang="en-US" altLang="ja-JP" sz="1100" dirty="0"/>
                <a:t>0.1</a:t>
              </a:r>
            </a:p>
            <a:p>
              <a:pPr algn="ctr"/>
              <a:r>
                <a:rPr lang="en-US" altLang="ja-JP" sz="1100" dirty="0"/>
                <a:t>0.5</a:t>
              </a:r>
            </a:p>
            <a:p>
              <a:pPr algn="ctr"/>
              <a:r>
                <a:rPr kumimoji="1" lang="en-US" altLang="ja-JP" sz="1100" dirty="0"/>
                <a:t>0.9</a:t>
              </a:r>
              <a:endParaRPr kumimoji="1" lang="ja-JP" altLang="en-US" sz="1100" dirty="0"/>
            </a:p>
          </p:txBody>
        </p:sp>
        <p:sp>
          <p:nvSpPr>
            <p:cNvPr id="34" name="テキスト ボックス 33">
              <a:extLst>
                <a:ext uri="{FF2B5EF4-FFF2-40B4-BE49-F238E27FC236}">
                  <a16:creationId xmlns:a16="http://schemas.microsoft.com/office/drawing/2014/main" id="{FA245874-ACC5-4615-98C5-92CAAD4DAC5D}"/>
                </a:ext>
              </a:extLst>
            </p:cNvPr>
            <p:cNvSpPr txBox="1"/>
            <p:nvPr/>
          </p:nvSpPr>
          <p:spPr>
            <a:xfrm>
              <a:off x="2067812" y="5813283"/>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35" name="テキスト ボックス 34">
              <a:extLst>
                <a:ext uri="{FF2B5EF4-FFF2-40B4-BE49-F238E27FC236}">
                  <a16:creationId xmlns:a16="http://schemas.microsoft.com/office/drawing/2014/main" id="{B502A8B7-E423-47C9-B29E-BB3264A034C2}"/>
                </a:ext>
              </a:extLst>
            </p:cNvPr>
            <p:cNvSpPr txBox="1"/>
            <p:nvPr/>
          </p:nvSpPr>
          <p:spPr>
            <a:xfrm>
              <a:off x="3229774" y="5759082"/>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36" name="テキスト ボックス 35">
              <a:extLst>
                <a:ext uri="{FF2B5EF4-FFF2-40B4-BE49-F238E27FC236}">
                  <a16:creationId xmlns:a16="http://schemas.microsoft.com/office/drawing/2014/main" id="{D0F737A9-8536-486A-AD79-262C1D7ABB38}"/>
                </a:ext>
              </a:extLst>
            </p:cNvPr>
            <p:cNvSpPr txBox="1"/>
            <p:nvPr/>
          </p:nvSpPr>
          <p:spPr>
            <a:xfrm>
              <a:off x="4436787" y="5759081"/>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37" name="テキスト ボックス 36">
              <a:extLst>
                <a:ext uri="{FF2B5EF4-FFF2-40B4-BE49-F238E27FC236}">
                  <a16:creationId xmlns:a16="http://schemas.microsoft.com/office/drawing/2014/main" id="{5E0AC9B8-A4DF-4395-960B-B01EEF2BF42D}"/>
                </a:ext>
              </a:extLst>
            </p:cNvPr>
            <p:cNvSpPr txBox="1"/>
            <p:nvPr/>
          </p:nvSpPr>
          <p:spPr>
            <a:xfrm>
              <a:off x="8677974" y="4500118"/>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38" name="テキスト ボックス 37">
              <a:extLst>
                <a:ext uri="{FF2B5EF4-FFF2-40B4-BE49-F238E27FC236}">
                  <a16:creationId xmlns:a16="http://schemas.microsoft.com/office/drawing/2014/main" id="{ECC38DE4-84BB-4D16-977C-C89B276FB8CC}"/>
                </a:ext>
              </a:extLst>
            </p:cNvPr>
            <p:cNvSpPr txBox="1"/>
            <p:nvPr/>
          </p:nvSpPr>
          <p:spPr>
            <a:xfrm>
              <a:off x="1197465" y="5251454"/>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39" name="テキスト ボックス 38">
              <a:extLst>
                <a:ext uri="{FF2B5EF4-FFF2-40B4-BE49-F238E27FC236}">
                  <a16:creationId xmlns:a16="http://schemas.microsoft.com/office/drawing/2014/main" id="{55DDC9DA-D238-4209-A909-DAE3B6FC290C}"/>
                </a:ext>
              </a:extLst>
            </p:cNvPr>
            <p:cNvSpPr txBox="1"/>
            <p:nvPr/>
          </p:nvSpPr>
          <p:spPr>
            <a:xfrm>
              <a:off x="1200218" y="4402406"/>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40" name="テキスト ボックス 39">
              <a:extLst>
                <a:ext uri="{FF2B5EF4-FFF2-40B4-BE49-F238E27FC236}">
                  <a16:creationId xmlns:a16="http://schemas.microsoft.com/office/drawing/2014/main" id="{9661FD6E-A159-4FA3-BFFD-99685D7D6B0E}"/>
                </a:ext>
              </a:extLst>
            </p:cNvPr>
            <p:cNvSpPr txBox="1"/>
            <p:nvPr/>
          </p:nvSpPr>
          <p:spPr>
            <a:xfrm>
              <a:off x="1198682" y="3553358"/>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41" name="テキスト ボックス 40">
              <a:extLst>
                <a:ext uri="{FF2B5EF4-FFF2-40B4-BE49-F238E27FC236}">
                  <a16:creationId xmlns:a16="http://schemas.microsoft.com/office/drawing/2014/main" id="{6D9BD5D3-AA51-4446-AEC5-E3A5AE9D96D0}"/>
                </a:ext>
              </a:extLst>
            </p:cNvPr>
            <p:cNvSpPr txBox="1"/>
            <p:nvPr/>
          </p:nvSpPr>
          <p:spPr>
            <a:xfrm>
              <a:off x="1212430" y="2701370"/>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43" name="正方形/長方形 42">
              <a:extLst>
                <a:ext uri="{FF2B5EF4-FFF2-40B4-BE49-F238E27FC236}">
                  <a16:creationId xmlns:a16="http://schemas.microsoft.com/office/drawing/2014/main" id="{5F107A41-2C65-45B9-B165-22C1D384443C}"/>
                </a:ext>
              </a:extLst>
            </p:cNvPr>
            <p:cNvSpPr/>
            <p:nvPr/>
          </p:nvSpPr>
          <p:spPr>
            <a:xfrm>
              <a:off x="5748060"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2A837A2-4B4A-452C-996E-7EBBE6F371C7}"/>
                </a:ext>
              </a:extLst>
            </p:cNvPr>
            <p:cNvSpPr/>
            <p:nvPr/>
          </p:nvSpPr>
          <p:spPr>
            <a:xfrm>
              <a:off x="5748060"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FDD20A65-47E4-4F0F-958C-D6B9557BE79D}"/>
                </a:ext>
              </a:extLst>
            </p:cNvPr>
            <p:cNvSpPr/>
            <p:nvPr/>
          </p:nvSpPr>
          <p:spPr>
            <a:xfrm>
              <a:off x="5748060"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20567970-AF2A-4548-A770-05FD75FC0B4A}"/>
                </a:ext>
              </a:extLst>
            </p:cNvPr>
            <p:cNvCxnSpPr>
              <a:cxnSpLocks/>
            </p:cNvCxnSpPr>
            <p:nvPr/>
          </p:nvCxnSpPr>
          <p:spPr>
            <a:xfrm>
              <a:off x="5305223"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8417CA70-5AA9-47D3-9522-A6FB8A77A55F}"/>
                </a:ext>
              </a:extLst>
            </p:cNvPr>
            <p:cNvCxnSpPr>
              <a:cxnSpLocks/>
            </p:cNvCxnSpPr>
            <p:nvPr/>
          </p:nvCxnSpPr>
          <p:spPr>
            <a:xfrm>
              <a:off x="5305223"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11DA3179-CEA9-4C1F-9C1D-A19A56701184}"/>
                </a:ext>
              </a:extLst>
            </p:cNvPr>
            <p:cNvCxnSpPr>
              <a:cxnSpLocks/>
            </p:cNvCxnSpPr>
            <p:nvPr/>
          </p:nvCxnSpPr>
          <p:spPr>
            <a:xfrm>
              <a:off x="5305223"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8A978EB3-D4AD-432D-B8C1-6D0A0B487AFC}"/>
                </a:ext>
              </a:extLst>
            </p:cNvPr>
            <p:cNvCxnSpPr>
              <a:cxnSpLocks/>
            </p:cNvCxnSpPr>
            <p:nvPr/>
          </p:nvCxnSpPr>
          <p:spPr>
            <a:xfrm>
              <a:off x="5305223"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F4E14511-6364-4EBF-8753-735F78D63B33}"/>
                </a:ext>
              </a:extLst>
            </p:cNvPr>
            <p:cNvSpPr txBox="1"/>
            <p:nvPr/>
          </p:nvSpPr>
          <p:spPr>
            <a:xfrm>
              <a:off x="5463385" y="575907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51" name="正方形/長方形 50">
              <a:extLst>
                <a:ext uri="{FF2B5EF4-FFF2-40B4-BE49-F238E27FC236}">
                  <a16:creationId xmlns:a16="http://schemas.microsoft.com/office/drawing/2014/main" id="{FF3F828F-10E9-475B-BAF9-DC31302D6B74}"/>
                </a:ext>
              </a:extLst>
            </p:cNvPr>
            <p:cNvSpPr/>
            <p:nvPr/>
          </p:nvSpPr>
          <p:spPr>
            <a:xfrm>
              <a:off x="6772466"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5252540D-7633-4BC8-8983-36C00EE9ADE5}"/>
                </a:ext>
              </a:extLst>
            </p:cNvPr>
            <p:cNvSpPr/>
            <p:nvPr/>
          </p:nvSpPr>
          <p:spPr>
            <a:xfrm>
              <a:off x="6772466"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FC854131-AE36-4A54-A4C6-DF22EA24E997}"/>
                </a:ext>
              </a:extLst>
            </p:cNvPr>
            <p:cNvSpPr/>
            <p:nvPr/>
          </p:nvSpPr>
          <p:spPr>
            <a:xfrm>
              <a:off x="6772466"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D2685E2-B69F-4247-8B9F-124B1517E6EA}"/>
                </a:ext>
              </a:extLst>
            </p:cNvPr>
            <p:cNvSpPr/>
            <p:nvPr/>
          </p:nvSpPr>
          <p:spPr>
            <a:xfrm>
              <a:off x="6772466"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34AF76D3-F5D0-49A1-A8CC-1CB7098078F0}"/>
                </a:ext>
              </a:extLst>
            </p:cNvPr>
            <p:cNvCxnSpPr>
              <a:cxnSpLocks/>
            </p:cNvCxnSpPr>
            <p:nvPr/>
          </p:nvCxnSpPr>
          <p:spPr>
            <a:xfrm>
              <a:off x="6329629"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DF7FC617-3F69-4AE2-BA53-2A655094CBAB}"/>
                </a:ext>
              </a:extLst>
            </p:cNvPr>
            <p:cNvCxnSpPr>
              <a:cxnSpLocks/>
            </p:cNvCxnSpPr>
            <p:nvPr/>
          </p:nvCxnSpPr>
          <p:spPr>
            <a:xfrm>
              <a:off x="6329629"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3C2F3E06-AC61-4B5B-8CBF-0FA3B3EF9ADB}"/>
                </a:ext>
              </a:extLst>
            </p:cNvPr>
            <p:cNvCxnSpPr>
              <a:cxnSpLocks/>
            </p:cNvCxnSpPr>
            <p:nvPr/>
          </p:nvCxnSpPr>
          <p:spPr>
            <a:xfrm>
              <a:off x="6329629"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3527BCA7-4AB1-4846-B7FE-3F25DBB3B795}"/>
                </a:ext>
              </a:extLst>
            </p:cNvPr>
            <p:cNvSpPr txBox="1"/>
            <p:nvPr/>
          </p:nvSpPr>
          <p:spPr>
            <a:xfrm>
              <a:off x="6487791" y="575907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60" name="テキスト ボックス 59">
              <a:extLst>
                <a:ext uri="{FF2B5EF4-FFF2-40B4-BE49-F238E27FC236}">
                  <a16:creationId xmlns:a16="http://schemas.microsoft.com/office/drawing/2014/main" id="{C29F0D41-3B22-486D-A07D-8930CCD0434B}"/>
                </a:ext>
              </a:extLst>
            </p:cNvPr>
            <p:cNvSpPr txBox="1"/>
            <p:nvPr/>
          </p:nvSpPr>
          <p:spPr>
            <a:xfrm>
              <a:off x="6768387" y="3377485"/>
              <a:ext cx="507109" cy="600164"/>
            </a:xfrm>
            <a:prstGeom prst="rect">
              <a:avLst/>
            </a:prstGeom>
            <a:noFill/>
          </p:spPr>
          <p:txBody>
            <a:bodyPr wrap="square" rtlCol="0">
              <a:spAutoFit/>
            </a:bodyPr>
            <a:lstStyle/>
            <a:p>
              <a:pPr algn="ctr"/>
              <a:r>
                <a:rPr kumimoji="1" lang="en-US" altLang="ja-JP" sz="1100" dirty="0"/>
                <a:t>0.1</a:t>
              </a:r>
            </a:p>
            <a:p>
              <a:pPr algn="ctr"/>
              <a:r>
                <a:rPr lang="en-US" altLang="ja-JP" sz="1100" dirty="0"/>
                <a:t>0.2</a:t>
              </a:r>
            </a:p>
            <a:p>
              <a:pPr algn="ctr"/>
              <a:r>
                <a:rPr kumimoji="1" lang="en-US" altLang="ja-JP" sz="1100" dirty="0"/>
                <a:t>0.6</a:t>
              </a:r>
              <a:endParaRPr kumimoji="1" lang="ja-JP" altLang="en-US" sz="1100" dirty="0"/>
            </a:p>
          </p:txBody>
        </p:sp>
        <p:sp>
          <p:nvSpPr>
            <p:cNvPr id="61" name="テキスト ボックス 60">
              <a:extLst>
                <a:ext uri="{FF2B5EF4-FFF2-40B4-BE49-F238E27FC236}">
                  <a16:creationId xmlns:a16="http://schemas.microsoft.com/office/drawing/2014/main" id="{CED14F68-6D11-4CE8-BCA0-5BD7F10ED63C}"/>
                </a:ext>
              </a:extLst>
            </p:cNvPr>
            <p:cNvSpPr txBox="1"/>
            <p:nvPr/>
          </p:nvSpPr>
          <p:spPr>
            <a:xfrm>
              <a:off x="6768398" y="4232762"/>
              <a:ext cx="507109" cy="600164"/>
            </a:xfrm>
            <a:prstGeom prst="rect">
              <a:avLst/>
            </a:prstGeom>
            <a:noFill/>
          </p:spPr>
          <p:txBody>
            <a:bodyPr wrap="square" rtlCol="0">
              <a:spAutoFit/>
            </a:bodyPr>
            <a:lstStyle/>
            <a:p>
              <a:pPr algn="ctr"/>
              <a:r>
                <a:rPr kumimoji="1" lang="en-US" altLang="ja-JP" sz="1100" dirty="0"/>
                <a:t>0.1</a:t>
              </a:r>
            </a:p>
            <a:p>
              <a:pPr algn="ctr"/>
              <a:r>
                <a:rPr lang="en-US" altLang="ja-JP" sz="1100" dirty="0"/>
                <a:t>0.6</a:t>
              </a:r>
            </a:p>
            <a:p>
              <a:pPr algn="ctr"/>
              <a:r>
                <a:rPr kumimoji="1" lang="en-US" altLang="ja-JP" sz="1100" dirty="0"/>
                <a:t>0.8</a:t>
              </a:r>
              <a:endParaRPr kumimoji="1" lang="ja-JP" altLang="en-US" sz="1100" dirty="0"/>
            </a:p>
          </p:txBody>
        </p:sp>
        <p:sp>
          <p:nvSpPr>
            <p:cNvPr id="62" name="テキスト ボックス 61">
              <a:extLst>
                <a:ext uri="{FF2B5EF4-FFF2-40B4-BE49-F238E27FC236}">
                  <a16:creationId xmlns:a16="http://schemas.microsoft.com/office/drawing/2014/main" id="{C17C5A32-59A2-43A9-B187-0EA846B12024}"/>
                </a:ext>
              </a:extLst>
            </p:cNvPr>
            <p:cNvSpPr txBox="1"/>
            <p:nvPr/>
          </p:nvSpPr>
          <p:spPr>
            <a:xfrm>
              <a:off x="6768790" y="5096428"/>
              <a:ext cx="507109" cy="600164"/>
            </a:xfrm>
            <a:prstGeom prst="rect">
              <a:avLst/>
            </a:prstGeom>
            <a:noFill/>
          </p:spPr>
          <p:txBody>
            <a:bodyPr wrap="square" rtlCol="0">
              <a:spAutoFit/>
            </a:bodyPr>
            <a:lstStyle/>
            <a:p>
              <a:pPr algn="ctr"/>
              <a:r>
                <a:rPr kumimoji="1" lang="en-US" altLang="ja-JP" sz="1100" dirty="0"/>
                <a:t>0.3</a:t>
              </a:r>
            </a:p>
            <a:p>
              <a:pPr algn="ctr"/>
              <a:r>
                <a:rPr lang="en-US" altLang="ja-JP" sz="1100" dirty="0"/>
                <a:t>0.2</a:t>
              </a:r>
            </a:p>
            <a:p>
              <a:pPr algn="ctr"/>
              <a:r>
                <a:rPr kumimoji="1" lang="en-US" altLang="ja-JP" sz="1100" dirty="0"/>
                <a:t>0.7</a:t>
              </a:r>
              <a:endParaRPr kumimoji="1" lang="ja-JP" altLang="en-US" sz="1100" dirty="0"/>
            </a:p>
          </p:txBody>
        </p:sp>
        <p:sp>
          <p:nvSpPr>
            <p:cNvPr id="64" name="テキスト ボックス 63">
              <a:extLst>
                <a:ext uri="{FF2B5EF4-FFF2-40B4-BE49-F238E27FC236}">
                  <a16:creationId xmlns:a16="http://schemas.microsoft.com/office/drawing/2014/main" id="{0D591C81-2335-4BE7-9B8B-D680CC90B6EB}"/>
                </a:ext>
              </a:extLst>
            </p:cNvPr>
            <p:cNvSpPr txBox="1"/>
            <p:nvPr/>
          </p:nvSpPr>
          <p:spPr>
            <a:xfrm>
              <a:off x="6587403" y="2170690"/>
              <a:ext cx="863260" cy="307777"/>
            </a:xfrm>
            <a:prstGeom prst="rect">
              <a:avLst/>
            </a:prstGeom>
            <a:noFill/>
          </p:spPr>
          <p:txBody>
            <a:bodyPr wrap="square" rtlCol="0">
              <a:spAutoFit/>
            </a:bodyPr>
            <a:lstStyle/>
            <a:p>
              <a:pPr algn="ctr"/>
              <a:r>
                <a:rPr kumimoji="1" lang="en-US" altLang="ja-JP" sz="1400" dirty="0"/>
                <a:t>3 dim</a:t>
              </a:r>
              <a:endParaRPr kumimoji="1" lang="ja-JP" altLang="en-US" sz="1400" dirty="0"/>
            </a:p>
          </p:txBody>
        </p:sp>
        <p:sp>
          <p:nvSpPr>
            <p:cNvPr id="67" name="テキスト ボックス 66">
              <a:extLst>
                <a:ext uri="{FF2B5EF4-FFF2-40B4-BE49-F238E27FC236}">
                  <a16:creationId xmlns:a16="http://schemas.microsoft.com/office/drawing/2014/main" id="{B87D7C5D-E61B-4329-B060-FBA292D07606}"/>
                </a:ext>
              </a:extLst>
            </p:cNvPr>
            <p:cNvSpPr txBox="1"/>
            <p:nvPr/>
          </p:nvSpPr>
          <p:spPr>
            <a:xfrm>
              <a:off x="7487613" y="2562801"/>
              <a:ext cx="762400" cy="369332"/>
            </a:xfrm>
            <a:prstGeom prst="rect">
              <a:avLst/>
            </a:prstGeom>
            <a:noFill/>
          </p:spPr>
          <p:txBody>
            <a:bodyPr wrap="square" rtlCol="0">
              <a:spAutoFit/>
            </a:bodyPr>
            <a:lstStyle/>
            <a:p>
              <a:pPr algn="ctr"/>
              <a:r>
                <a:rPr lang="en-US" altLang="ja-JP" b="1" dirty="0"/>
                <a:t>SUM</a:t>
              </a:r>
              <a:endParaRPr kumimoji="1" lang="ja-JP" altLang="en-US" b="1" dirty="0"/>
            </a:p>
          </p:txBody>
        </p:sp>
        <p:sp>
          <p:nvSpPr>
            <p:cNvPr id="68" name="テキスト ボックス 67">
              <a:extLst>
                <a:ext uri="{FF2B5EF4-FFF2-40B4-BE49-F238E27FC236}">
                  <a16:creationId xmlns:a16="http://schemas.microsoft.com/office/drawing/2014/main" id="{7D4E0902-A691-4C85-B106-5302273F8B59}"/>
                </a:ext>
              </a:extLst>
            </p:cNvPr>
            <p:cNvSpPr txBox="1"/>
            <p:nvPr/>
          </p:nvSpPr>
          <p:spPr>
            <a:xfrm>
              <a:off x="8923399" y="1623602"/>
              <a:ext cx="2071135" cy="461665"/>
            </a:xfrm>
            <a:prstGeom prst="rect">
              <a:avLst/>
            </a:prstGeom>
            <a:noFill/>
          </p:spPr>
          <p:txBody>
            <a:bodyPr wrap="square" rtlCol="0">
              <a:spAutoFit/>
            </a:bodyPr>
            <a:lstStyle/>
            <a:p>
              <a:pPr algn="ctr"/>
              <a:r>
                <a:rPr kumimoji="1" lang="en-US" altLang="ja-JP" sz="2400" dirty="0"/>
                <a:t>Macro activity</a:t>
              </a:r>
              <a:endParaRPr kumimoji="1" lang="ja-JP" altLang="en-US" sz="2400" dirty="0"/>
            </a:p>
          </p:txBody>
        </p:sp>
        <p:grpSp>
          <p:nvGrpSpPr>
            <p:cNvPr id="69" name="グループ化 68">
              <a:extLst>
                <a:ext uri="{FF2B5EF4-FFF2-40B4-BE49-F238E27FC236}">
                  <a16:creationId xmlns:a16="http://schemas.microsoft.com/office/drawing/2014/main" id="{55725E96-26A4-4650-982A-7C662E5AD3CA}"/>
                </a:ext>
              </a:extLst>
            </p:cNvPr>
            <p:cNvGrpSpPr/>
            <p:nvPr/>
          </p:nvGrpSpPr>
          <p:grpSpPr>
            <a:xfrm>
              <a:off x="8461402" y="3721565"/>
              <a:ext cx="2108398" cy="776282"/>
              <a:chOff x="8150743" y="3586671"/>
              <a:chExt cx="2108398" cy="776282"/>
            </a:xfrm>
          </p:grpSpPr>
          <p:grpSp>
            <p:nvGrpSpPr>
              <p:cNvPr id="70" name="グループ化 69">
                <a:extLst>
                  <a:ext uri="{FF2B5EF4-FFF2-40B4-BE49-F238E27FC236}">
                    <a16:creationId xmlns:a16="http://schemas.microsoft.com/office/drawing/2014/main" id="{B5DCBD31-AA32-4649-B795-C9B70B7F2D22}"/>
                  </a:ext>
                </a:extLst>
              </p:cNvPr>
              <p:cNvGrpSpPr/>
              <p:nvPr/>
            </p:nvGrpSpPr>
            <p:grpSpPr>
              <a:xfrm>
                <a:off x="8150743" y="3586671"/>
                <a:ext cx="547200" cy="776281"/>
                <a:chOff x="10796627" y="2183130"/>
                <a:chExt cx="501263" cy="3086100"/>
              </a:xfrm>
            </p:grpSpPr>
            <p:sp>
              <p:nvSpPr>
                <p:cNvPr id="75" name="正方形/長方形 74">
                  <a:extLst>
                    <a:ext uri="{FF2B5EF4-FFF2-40B4-BE49-F238E27FC236}">
                      <a16:creationId xmlns:a16="http://schemas.microsoft.com/office/drawing/2014/main" id="{5AE2AD71-1F08-4B74-B4EF-784FC401FBC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073CB166-A2CA-4452-99E3-6ABFB2E23315}"/>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71" name="グループ化 70">
                <a:extLst>
                  <a:ext uri="{FF2B5EF4-FFF2-40B4-BE49-F238E27FC236}">
                    <a16:creationId xmlns:a16="http://schemas.microsoft.com/office/drawing/2014/main" id="{6A2F23B2-DFFF-43A6-B38C-E9C0E68F255F}"/>
                  </a:ext>
                </a:extLst>
              </p:cNvPr>
              <p:cNvGrpSpPr/>
              <p:nvPr/>
            </p:nvGrpSpPr>
            <p:grpSpPr>
              <a:xfrm>
                <a:off x="9017141" y="3586671"/>
                <a:ext cx="1242000" cy="776282"/>
                <a:chOff x="10796627" y="2183130"/>
                <a:chExt cx="501263" cy="3086100"/>
              </a:xfrm>
            </p:grpSpPr>
            <p:sp>
              <p:nvSpPr>
                <p:cNvPr id="73" name="正方形/長方形 72">
                  <a:extLst>
                    <a:ext uri="{FF2B5EF4-FFF2-40B4-BE49-F238E27FC236}">
                      <a16:creationId xmlns:a16="http://schemas.microsoft.com/office/drawing/2014/main" id="{25B3EC04-AF3E-4395-B116-332FBF29B37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637995AD-273E-46E3-A6A3-69EFA90D3479}"/>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grpSp>
        <p:sp>
          <p:nvSpPr>
            <p:cNvPr id="89" name="正方形/長方形 88">
              <a:extLst>
                <a:ext uri="{FF2B5EF4-FFF2-40B4-BE49-F238E27FC236}">
                  <a16:creationId xmlns:a16="http://schemas.microsoft.com/office/drawing/2014/main" id="{AC73E3F4-761F-475A-A7E8-CC57F0C5AAA3}"/>
                </a:ext>
              </a:extLst>
            </p:cNvPr>
            <p:cNvSpPr/>
            <p:nvPr/>
          </p:nvSpPr>
          <p:spPr>
            <a:xfrm>
              <a:off x="5745216"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矢印コネクタ 89">
              <a:extLst>
                <a:ext uri="{FF2B5EF4-FFF2-40B4-BE49-F238E27FC236}">
                  <a16:creationId xmlns:a16="http://schemas.microsoft.com/office/drawing/2014/main" id="{745A8314-9629-4AB5-AA8D-F5F0D2ACE011}"/>
                </a:ext>
              </a:extLst>
            </p:cNvPr>
            <p:cNvCxnSpPr>
              <a:cxnSpLocks/>
            </p:cNvCxnSpPr>
            <p:nvPr/>
          </p:nvCxnSpPr>
          <p:spPr>
            <a:xfrm>
              <a:off x="6326785"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テキスト ボックス 90">
              <a:extLst>
                <a:ext uri="{FF2B5EF4-FFF2-40B4-BE49-F238E27FC236}">
                  <a16:creationId xmlns:a16="http://schemas.microsoft.com/office/drawing/2014/main" id="{2A65E349-9A3B-4C96-A562-7C76CD191A4E}"/>
                </a:ext>
              </a:extLst>
            </p:cNvPr>
            <p:cNvSpPr txBox="1"/>
            <p:nvPr/>
          </p:nvSpPr>
          <p:spPr>
            <a:xfrm>
              <a:off x="5563062" y="2170690"/>
              <a:ext cx="863260" cy="307777"/>
            </a:xfrm>
            <a:prstGeom prst="rect">
              <a:avLst/>
            </a:prstGeom>
            <a:noFill/>
          </p:spPr>
          <p:txBody>
            <a:bodyPr wrap="square" rtlCol="0">
              <a:spAutoFit/>
            </a:bodyPr>
            <a:lstStyle/>
            <a:p>
              <a:pPr algn="ctr"/>
              <a:r>
                <a:rPr kumimoji="1" lang="en-US" altLang="ja-JP" sz="1400" dirty="0"/>
                <a:t>3 dim</a:t>
              </a:r>
              <a:endParaRPr kumimoji="1" lang="ja-JP" altLang="en-US" sz="1400" dirty="0"/>
            </a:p>
          </p:txBody>
        </p:sp>
        <p:sp>
          <p:nvSpPr>
            <p:cNvPr id="92" name="楕円 91">
              <a:extLst>
                <a:ext uri="{FF2B5EF4-FFF2-40B4-BE49-F238E27FC236}">
                  <a16:creationId xmlns:a16="http://schemas.microsoft.com/office/drawing/2014/main" id="{11666C4C-2046-43BF-B260-DA981CCA6349}"/>
                </a:ext>
              </a:extLst>
            </p:cNvPr>
            <p:cNvSpPr/>
            <p:nvPr/>
          </p:nvSpPr>
          <p:spPr>
            <a:xfrm>
              <a:off x="5767391" y="1457076"/>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Cross</a:t>
              </a:r>
            </a:p>
            <a:p>
              <a:pPr algn="ctr"/>
              <a:r>
                <a:rPr lang="en-US" altLang="ja-JP" sz="1400" b="1" dirty="0" err="1">
                  <a:solidFill>
                    <a:schemeClr val="tx1"/>
                  </a:solidFill>
                </a:rPr>
                <a:t>EntropyLoss</a:t>
              </a:r>
              <a:endParaRPr lang="en-US" altLang="ja-JP" sz="1400" b="1" dirty="0">
                <a:solidFill>
                  <a:schemeClr val="tx1"/>
                </a:solidFill>
              </a:endParaRPr>
            </a:p>
          </p:txBody>
        </p:sp>
        <p:cxnSp>
          <p:nvCxnSpPr>
            <p:cNvPr id="93" name="直線矢印コネクタ 92">
              <a:extLst>
                <a:ext uri="{FF2B5EF4-FFF2-40B4-BE49-F238E27FC236}">
                  <a16:creationId xmlns:a16="http://schemas.microsoft.com/office/drawing/2014/main" id="{1FD5CE77-F32B-4CED-9242-4346F4E70B07}"/>
                </a:ext>
              </a:extLst>
            </p:cNvPr>
            <p:cNvCxnSpPr>
              <a:cxnSpLocks/>
            </p:cNvCxnSpPr>
            <p:nvPr/>
          </p:nvCxnSpPr>
          <p:spPr>
            <a:xfrm flipV="1">
              <a:off x="6380974" y="2205859"/>
              <a:ext cx="195743" cy="426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6" name="四角形: 角を丸くする 95">
            <a:extLst>
              <a:ext uri="{FF2B5EF4-FFF2-40B4-BE49-F238E27FC236}">
                <a16:creationId xmlns:a16="http://schemas.microsoft.com/office/drawing/2014/main" id="{1F58F82C-FBB7-44A9-9BD4-67BE652B031C}"/>
              </a:ext>
            </a:extLst>
          </p:cNvPr>
          <p:cNvSpPr/>
          <p:nvPr/>
        </p:nvSpPr>
        <p:spPr>
          <a:xfrm>
            <a:off x="5475086"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四角形: 角を丸くする 96">
            <a:extLst>
              <a:ext uri="{FF2B5EF4-FFF2-40B4-BE49-F238E27FC236}">
                <a16:creationId xmlns:a16="http://schemas.microsoft.com/office/drawing/2014/main" id="{401305B7-07E8-40C2-9F90-9DCA8625FBC3}"/>
              </a:ext>
            </a:extLst>
          </p:cNvPr>
          <p:cNvSpPr/>
          <p:nvPr/>
        </p:nvSpPr>
        <p:spPr>
          <a:xfrm>
            <a:off x="6491497"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 角を丸くする 97">
            <a:extLst>
              <a:ext uri="{FF2B5EF4-FFF2-40B4-BE49-F238E27FC236}">
                <a16:creationId xmlns:a16="http://schemas.microsoft.com/office/drawing/2014/main" id="{FADDD644-A2FC-4823-A4CC-EA263D2E9E76}"/>
              </a:ext>
            </a:extLst>
          </p:cNvPr>
          <p:cNvSpPr/>
          <p:nvPr/>
        </p:nvSpPr>
        <p:spPr>
          <a:xfrm>
            <a:off x="8497394" y="4204701"/>
            <a:ext cx="2059880" cy="25556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738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6" grpId="1" animBg="1"/>
      <p:bldP spid="97" grpId="0" animBg="1"/>
      <p:bldP spid="97" grpId="1" animBg="1"/>
      <p:bldP spid="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89CDC4CB-C555-4A2E-8C10-E1A198A075C8}"/>
              </a:ext>
            </a:extLst>
          </p:cNvPr>
          <p:cNvGraphicFramePr>
            <a:graphicFrameLocks noGrp="1"/>
          </p:cNvGraphicFramePr>
          <p:nvPr>
            <p:extLst>
              <p:ext uri="{D42A27DB-BD31-4B8C-83A1-F6EECF244321}">
                <p14:modId xmlns:p14="http://schemas.microsoft.com/office/powerpoint/2010/main" val="3707976660"/>
              </p:ext>
            </p:extLst>
          </p:nvPr>
        </p:nvGraphicFramePr>
        <p:xfrm>
          <a:off x="2305049" y="1764000"/>
          <a:ext cx="7581897" cy="4352459"/>
        </p:xfrm>
        <a:graphic>
          <a:graphicData uri="http://schemas.openxmlformats.org/drawingml/2006/table">
            <a:tbl>
              <a:tblPr firstRow="1" firstCol="1" bandRow="1">
                <a:tableStyleId>{073A0DAA-6AF3-43AB-8588-CEC1D06C72B9}</a:tableStyleId>
              </a:tblPr>
              <a:tblGrid>
                <a:gridCol w="1618358">
                  <a:extLst>
                    <a:ext uri="{9D8B030D-6E8A-4147-A177-3AD203B41FA5}">
                      <a16:colId xmlns:a16="http://schemas.microsoft.com/office/drawing/2014/main" val="1280061160"/>
                    </a:ext>
                  </a:extLst>
                </a:gridCol>
                <a:gridCol w="1684866">
                  <a:extLst>
                    <a:ext uri="{9D8B030D-6E8A-4147-A177-3AD203B41FA5}">
                      <a16:colId xmlns:a16="http://schemas.microsoft.com/office/drawing/2014/main" val="3050910616"/>
                    </a:ext>
                  </a:extLst>
                </a:gridCol>
                <a:gridCol w="1817882">
                  <a:extLst>
                    <a:ext uri="{9D8B030D-6E8A-4147-A177-3AD203B41FA5}">
                      <a16:colId xmlns:a16="http://schemas.microsoft.com/office/drawing/2014/main" val="3342178652"/>
                    </a:ext>
                  </a:extLst>
                </a:gridCol>
                <a:gridCol w="1307988">
                  <a:extLst>
                    <a:ext uri="{9D8B030D-6E8A-4147-A177-3AD203B41FA5}">
                      <a16:colId xmlns:a16="http://schemas.microsoft.com/office/drawing/2014/main" val="1964878053"/>
                    </a:ext>
                  </a:extLst>
                </a:gridCol>
                <a:gridCol w="1152803">
                  <a:extLst>
                    <a:ext uri="{9D8B030D-6E8A-4147-A177-3AD203B41FA5}">
                      <a16:colId xmlns:a16="http://schemas.microsoft.com/office/drawing/2014/main" val="2756147213"/>
                    </a:ext>
                  </a:extLst>
                </a:gridCol>
              </a:tblGrid>
              <a:tr h="836893">
                <a:tc>
                  <a:txBody>
                    <a:bodyPr/>
                    <a:lstStyle/>
                    <a:p>
                      <a:pPr algn="ctr" fontAlgn="ctr"/>
                      <a:r>
                        <a:rPr lang="en-US" sz="1400" u="none" strike="noStrike" dirty="0">
                          <a:effectLst/>
                          <a:latin typeface="Arial" panose="020B0604020202020204" pitchFamily="34" charset="0"/>
                          <a:cs typeface="Arial" panose="020B0604020202020204" pitchFamily="34" charset="0"/>
                        </a:rPr>
                        <a:t>Activity type</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Train data</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Test data</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Max. accuracy</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Min. loss</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820113347"/>
                  </a:ext>
                </a:extLst>
              </a:tr>
              <a:tr h="435557">
                <a:tc rowSpan="4">
                  <a:txBody>
                    <a:bodyPr/>
                    <a:lstStyle/>
                    <a:p>
                      <a:pPr algn="ctr" fontAlgn="ctr"/>
                      <a:r>
                        <a:rPr lang="en-US" sz="1400" u="none" strike="noStrike" dirty="0">
                          <a:effectLst/>
                          <a:latin typeface="Arial" panose="020B0604020202020204" pitchFamily="34" charset="0"/>
                          <a:cs typeface="Arial" panose="020B0604020202020204" pitchFamily="34" charset="0"/>
                        </a:rPr>
                        <a:t>Micro</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1, 2</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0.536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0.436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370994094"/>
                  </a:ext>
                </a:extLst>
              </a:tr>
              <a:tr h="435557">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Subject 2,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1</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0.497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0.445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48242043"/>
                  </a:ext>
                </a:extLst>
              </a:tr>
              <a:tr h="435557">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Subject 1,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2</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0.532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0.424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886737637"/>
                  </a:ext>
                </a:extLst>
              </a:tr>
              <a:tr h="451112">
                <a:tc vMerge="1">
                  <a:txBody>
                    <a:bodyPr/>
                    <a:lstStyle/>
                    <a:p>
                      <a:endParaRPr kumimoji="1" lang="ja-JP" altLang="en-US"/>
                    </a:p>
                  </a:txBody>
                  <a:tcPr/>
                </a:tc>
                <a:tc gridSpan="2">
                  <a:txBody>
                    <a:bodyPr/>
                    <a:lstStyle/>
                    <a:p>
                      <a:pPr algn="ctr" fontAlgn="ctr"/>
                      <a:r>
                        <a:rPr lang="en-US" sz="1400" u="none" strike="noStrike">
                          <a:effectLst/>
                          <a:latin typeface="Arial" panose="020B0604020202020204" pitchFamily="34" charset="0"/>
                          <a:cs typeface="Arial" panose="020B0604020202020204" pitchFamily="34" charset="0"/>
                        </a:rPr>
                        <a:t>Average</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h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0.521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0.435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167520124"/>
                  </a:ext>
                </a:extLst>
              </a:tr>
              <a:tr h="435557">
                <a:tc rowSpan="4">
                  <a:txBody>
                    <a:bodyPr/>
                    <a:lstStyle/>
                    <a:p>
                      <a:pPr algn="ctr" fontAlgn="ctr"/>
                      <a:r>
                        <a:rPr lang="en-US" sz="1400" u="none" strike="noStrike">
                          <a:effectLst/>
                          <a:latin typeface="Arial" panose="020B0604020202020204" pitchFamily="34" charset="0"/>
                          <a:cs typeface="Arial" panose="020B0604020202020204" pitchFamily="34" charset="0"/>
                        </a:rPr>
                        <a:t>Macro</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1, 2</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0.522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1.057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859231425"/>
                  </a:ext>
                </a:extLst>
              </a:tr>
              <a:tr h="435557">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Subject 2,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1</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0.416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1.094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837901696"/>
                  </a:ext>
                </a:extLst>
              </a:tr>
              <a:tr h="435557">
                <a:tc vMerge="1">
                  <a:txBody>
                    <a:bodyPr/>
                    <a:lstStyle/>
                    <a:p>
                      <a:endParaRPr kumimoji="1" lang="ja-JP" altLang="en-US"/>
                    </a:p>
                  </a:txBody>
                  <a:tcPr/>
                </a:tc>
                <a:tc>
                  <a:txBody>
                    <a:bodyPr/>
                    <a:lstStyle/>
                    <a:p>
                      <a:pPr algn="ctr" fontAlgn="ctr"/>
                      <a:r>
                        <a:rPr lang="en-US" sz="1400" u="none" strike="noStrike" dirty="0">
                          <a:effectLst/>
                          <a:latin typeface="Arial" panose="020B0604020202020204" pitchFamily="34" charset="0"/>
                          <a:cs typeface="Arial" panose="020B0604020202020204" pitchFamily="34" charset="0"/>
                        </a:rPr>
                        <a:t>Subject 1, 3</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2</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0.535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1.050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215996993"/>
                  </a:ext>
                </a:extLst>
              </a:tr>
              <a:tr h="451112">
                <a:tc vMerge="1">
                  <a:txBody>
                    <a:bodyPr/>
                    <a:lstStyle/>
                    <a:p>
                      <a:endParaRPr kumimoji="1" lang="ja-JP" altLang="en-US"/>
                    </a:p>
                  </a:txBody>
                  <a:tcPr/>
                </a:tc>
                <a:tc gridSpan="2">
                  <a:txBody>
                    <a:bodyPr/>
                    <a:lstStyle/>
                    <a:p>
                      <a:pPr algn="ctr" fontAlgn="ctr"/>
                      <a:r>
                        <a:rPr lang="en-US" sz="1400" u="none" strike="noStrike">
                          <a:effectLst/>
                          <a:latin typeface="Arial" panose="020B0604020202020204" pitchFamily="34" charset="0"/>
                          <a:cs typeface="Arial" panose="020B0604020202020204" pitchFamily="34" charset="0"/>
                        </a:rPr>
                        <a:t>Average</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h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0.491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dirty="0">
                          <a:effectLst/>
                          <a:latin typeface="Arial" panose="020B0604020202020204" pitchFamily="34" charset="0"/>
                          <a:cs typeface="Arial" panose="020B0604020202020204" pitchFamily="34" charset="0"/>
                        </a:rPr>
                        <a:t>1.067 </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880556583"/>
                  </a:ext>
                </a:extLst>
              </a:tr>
            </a:tbl>
          </a:graphicData>
        </a:graphic>
      </p:graphicFrame>
      <p:sp>
        <p:nvSpPr>
          <p:cNvPr id="2" name="タイトル 1">
            <a:extLst>
              <a:ext uri="{FF2B5EF4-FFF2-40B4-BE49-F238E27FC236}">
                <a16:creationId xmlns:a16="http://schemas.microsoft.com/office/drawing/2014/main" id="{EB966DB0-1F85-444A-A11E-44028AEDAF3F}"/>
              </a:ext>
            </a:extLst>
          </p:cNvPr>
          <p:cNvSpPr>
            <a:spLocks noGrp="1"/>
          </p:cNvSpPr>
          <p:nvPr>
            <p:ph type="title"/>
          </p:nvPr>
        </p:nvSpPr>
        <p:spPr/>
        <p:txBody>
          <a:bodyPr/>
          <a:lstStyle/>
          <a:p>
            <a:r>
              <a:rPr kumimoji="1" lang="en-US" altLang="ja-JP" dirty="0"/>
              <a:t>Result</a:t>
            </a:r>
            <a:endParaRPr kumimoji="1" lang="ja-JP" altLang="en-US" dirty="0"/>
          </a:p>
        </p:txBody>
      </p:sp>
      <p:sp>
        <p:nvSpPr>
          <p:cNvPr id="4" name="スライド番号プレースホルダー 3">
            <a:extLst>
              <a:ext uri="{FF2B5EF4-FFF2-40B4-BE49-F238E27FC236}">
                <a16:creationId xmlns:a16="http://schemas.microsoft.com/office/drawing/2014/main" id="{F0BCBF0A-F651-4D90-A816-708046062BAA}"/>
              </a:ext>
            </a:extLst>
          </p:cNvPr>
          <p:cNvSpPr>
            <a:spLocks noGrp="1"/>
          </p:cNvSpPr>
          <p:nvPr>
            <p:ph type="sldNum" sz="quarter" idx="12"/>
          </p:nvPr>
        </p:nvSpPr>
        <p:spPr/>
        <p:txBody>
          <a:bodyPr/>
          <a:lstStyle/>
          <a:p>
            <a:fld id="{92084505-5355-43A2-B929-FD06D0DABC31}" type="slidenum">
              <a:rPr lang="ja-JP" altLang="en-US" smtClean="0"/>
              <a:pPr/>
              <a:t>7</a:t>
            </a:fld>
            <a:endParaRPr lang="ja-JP" altLang="en-US" dirty="0"/>
          </a:p>
        </p:txBody>
      </p:sp>
      <p:sp>
        <p:nvSpPr>
          <p:cNvPr id="5" name="四角形: 角を丸くする 4">
            <a:extLst>
              <a:ext uri="{FF2B5EF4-FFF2-40B4-BE49-F238E27FC236}">
                <a16:creationId xmlns:a16="http://schemas.microsoft.com/office/drawing/2014/main" id="{CF460647-03C2-4E5E-BA30-E9232904A529}"/>
              </a:ext>
            </a:extLst>
          </p:cNvPr>
          <p:cNvSpPr/>
          <p:nvPr/>
        </p:nvSpPr>
        <p:spPr>
          <a:xfrm>
            <a:off x="7420708" y="3911951"/>
            <a:ext cx="1301261" cy="42558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309DA38B-FCC4-4A10-81F5-10EFC6968A15}"/>
              </a:ext>
            </a:extLst>
          </p:cNvPr>
          <p:cNvSpPr/>
          <p:nvPr/>
        </p:nvSpPr>
        <p:spPr>
          <a:xfrm>
            <a:off x="7420707" y="5667425"/>
            <a:ext cx="1301261" cy="42558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71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6BEC5E-2887-4F5D-90F6-19351ACCA0EC}"/>
              </a:ext>
            </a:extLst>
          </p:cNvPr>
          <p:cNvSpPr>
            <a:spLocks noGrp="1"/>
          </p:cNvSpPr>
          <p:nvPr>
            <p:ph type="title"/>
          </p:nvPr>
        </p:nvSpPr>
        <p:spPr/>
        <p:txBody>
          <a:bodyPr/>
          <a:lstStyle/>
          <a:p>
            <a:r>
              <a:rPr lang="en-US" altLang="ja-JP" dirty="0"/>
              <a:t>Conclusion</a:t>
            </a:r>
            <a:endParaRPr kumimoji="1" lang="ja-JP" altLang="en-US" dirty="0"/>
          </a:p>
        </p:txBody>
      </p:sp>
      <p:sp>
        <p:nvSpPr>
          <p:cNvPr id="3" name="コンテンツ プレースホルダー 2">
            <a:extLst>
              <a:ext uri="{FF2B5EF4-FFF2-40B4-BE49-F238E27FC236}">
                <a16:creationId xmlns:a16="http://schemas.microsoft.com/office/drawing/2014/main" id="{657A6E39-C80D-4A99-9719-29E17F8010BE}"/>
              </a:ext>
            </a:extLst>
          </p:cNvPr>
          <p:cNvSpPr>
            <a:spLocks noGrp="1"/>
          </p:cNvSpPr>
          <p:nvPr>
            <p:ph idx="1"/>
          </p:nvPr>
        </p:nvSpPr>
        <p:spPr>
          <a:xfrm>
            <a:off x="838200" y="1825625"/>
            <a:ext cx="10515600" cy="1391400"/>
          </a:xfrm>
        </p:spPr>
        <p:txBody>
          <a:bodyPr/>
          <a:lstStyle/>
          <a:p>
            <a:r>
              <a:rPr kumimoji="1" lang="en-US" altLang="ja-JP" dirty="0"/>
              <a:t>Our model uses convolution layer and LSTM.</a:t>
            </a:r>
          </a:p>
          <a:p>
            <a:r>
              <a:rPr kumimoji="1" lang="en-US" altLang="ja-JP" dirty="0"/>
              <a:t>The evaluation results showed that average accuracy of </a:t>
            </a:r>
            <a:r>
              <a:rPr kumimoji="1" lang="en-US" altLang="ja-JP" dirty="0">
                <a:solidFill>
                  <a:srgbClr val="FF0000"/>
                </a:solidFill>
              </a:rPr>
              <a:t>0.521</a:t>
            </a:r>
            <a:r>
              <a:rPr kumimoji="1" lang="en-US" altLang="ja-JP" dirty="0"/>
              <a:t> and </a:t>
            </a:r>
            <a:r>
              <a:rPr kumimoji="1" lang="en-US" altLang="ja-JP" dirty="0">
                <a:solidFill>
                  <a:srgbClr val="FF0000"/>
                </a:solidFill>
              </a:rPr>
              <a:t>0.491</a:t>
            </a:r>
            <a:r>
              <a:rPr kumimoji="1" lang="en-US" altLang="ja-JP" dirty="0"/>
              <a:t> for micro and macro activities.</a:t>
            </a:r>
          </a:p>
        </p:txBody>
      </p:sp>
      <p:sp>
        <p:nvSpPr>
          <p:cNvPr id="4" name="スライド番号プレースホルダー 3">
            <a:extLst>
              <a:ext uri="{FF2B5EF4-FFF2-40B4-BE49-F238E27FC236}">
                <a16:creationId xmlns:a16="http://schemas.microsoft.com/office/drawing/2014/main" id="{D75FBEC3-CA0C-4891-9664-F93E54838413}"/>
              </a:ext>
            </a:extLst>
          </p:cNvPr>
          <p:cNvSpPr>
            <a:spLocks noGrp="1"/>
          </p:cNvSpPr>
          <p:nvPr>
            <p:ph type="sldNum" sz="quarter" idx="12"/>
          </p:nvPr>
        </p:nvSpPr>
        <p:spPr/>
        <p:txBody>
          <a:bodyPr/>
          <a:lstStyle/>
          <a:p>
            <a:fld id="{92084505-5355-43A2-B929-FD06D0DABC31}" type="slidenum">
              <a:rPr lang="ja-JP" altLang="en-US" smtClean="0"/>
              <a:pPr/>
              <a:t>8</a:t>
            </a:fld>
            <a:endParaRPr lang="ja-JP" altLang="en-US" dirty="0"/>
          </a:p>
        </p:txBody>
      </p:sp>
      <p:grpSp>
        <p:nvGrpSpPr>
          <p:cNvPr id="7" name="グループ化 6">
            <a:extLst>
              <a:ext uri="{FF2B5EF4-FFF2-40B4-BE49-F238E27FC236}">
                <a16:creationId xmlns:a16="http://schemas.microsoft.com/office/drawing/2014/main" id="{27A01424-D9E2-4DFA-A675-F8BD499AAF52}"/>
              </a:ext>
            </a:extLst>
          </p:cNvPr>
          <p:cNvGrpSpPr/>
          <p:nvPr/>
        </p:nvGrpSpPr>
        <p:grpSpPr>
          <a:xfrm>
            <a:off x="5518265" y="4148050"/>
            <a:ext cx="5037513" cy="1200329"/>
            <a:chOff x="1313411" y="3649287"/>
            <a:chExt cx="5037513" cy="1200329"/>
          </a:xfrm>
        </p:grpSpPr>
        <p:sp>
          <p:nvSpPr>
            <p:cNvPr id="5" name="正方形/長方形 4">
              <a:extLst>
                <a:ext uri="{FF2B5EF4-FFF2-40B4-BE49-F238E27FC236}">
                  <a16:creationId xmlns:a16="http://schemas.microsoft.com/office/drawing/2014/main" id="{31DBC112-9CFD-434C-BA4E-A015134BFBD4}"/>
                </a:ext>
              </a:extLst>
            </p:cNvPr>
            <p:cNvSpPr/>
            <p:nvPr/>
          </p:nvSpPr>
          <p:spPr>
            <a:xfrm>
              <a:off x="1313411" y="3649287"/>
              <a:ext cx="5037513" cy="12003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03E140A-AA99-4C78-89C8-CA731133E94E}"/>
                </a:ext>
              </a:extLst>
            </p:cNvPr>
            <p:cNvSpPr txBox="1"/>
            <p:nvPr/>
          </p:nvSpPr>
          <p:spPr>
            <a:xfrm>
              <a:off x="1313411" y="3649287"/>
              <a:ext cx="5037513" cy="1200329"/>
            </a:xfrm>
            <a:prstGeom prst="rect">
              <a:avLst/>
            </a:prstGeom>
            <a:noFill/>
          </p:spPr>
          <p:txBody>
            <a:bodyPr wrap="square" rtlCol="0">
              <a:spAutoFit/>
            </a:bodyPr>
            <a:lstStyle/>
            <a:p>
              <a:r>
                <a:rPr kumimoji="1" lang="en-US" altLang="ja-JP" dirty="0"/>
                <a:t>OS: Windows 10 Pro</a:t>
              </a:r>
            </a:p>
            <a:p>
              <a:r>
                <a:rPr kumimoji="1" lang="en-US" altLang="ja-JP" dirty="0"/>
                <a:t>CPU: Intel Core i7-8700K 3.7GHz</a:t>
              </a:r>
            </a:p>
            <a:p>
              <a:r>
                <a:rPr kumimoji="1" lang="en-US" altLang="ja-JP" dirty="0"/>
                <a:t>RAM: DDR4 64GB</a:t>
              </a:r>
            </a:p>
            <a:p>
              <a:r>
                <a:rPr kumimoji="1" lang="en-US" altLang="ja-JP" dirty="0"/>
                <a:t>GPU: NVIDIA GeForce RTX 2080Ti GDDR6 11GB</a:t>
              </a:r>
            </a:p>
          </p:txBody>
        </p:sp>
      </p:grpSp>
      <p:graphicFrame>
        <p:nvGraphicFramePr>
          <p:cNvPr id="8" name="表 7">
            <a:extLst>
              <a:ext uri="{FF2B5EF4-FFF2-40B4-BE49-F238E27FC236}">
                <a16:creationId xmlns:a16="http://schemas.microsoft.com/office/drawing/2014/main" id="{F7FA6BE5-E543-441C-B53B-E647FA3AD59E}"/>
              </a:ext>
            </a:extLst>
          </p:cNvPr>
          <p:cNvGraphicFramePr>
            <a:graphicFrameLocks noGrp="1"/>
          </p:cNvGraphicFramePr>
          <p:nvPr>
            <p:extLst>
              <p:ext uri="{D42A27DB-BD31-4B8C-83A1-F6EECF244321}">
                <p14:modId xmlns:p14="http://schemas.microsoft.com/office/powerpoint/2010/main" val="1556429850"/>
              </p:ext>
            </p:extLst>
          </p:nvPr>
        </p:nvGraphicFramePr>
        <p:xfrm>
          <a:off x="1870363" y="4143149"/>
          <a:ext cx="3017519" cy="1205230"/>
        </p:xfrm>
        <a:graphic>
          <a:graphicData uri="http://schemas.openxmlformats.org/drawingml/2006/table">
            <a:tbl>
              <a:tblPr firstRow="1" firstCol="1" bandRow="1">
                <a:tableStyleId>{073A0DAA-6AF3-43AB-8588-CEC1D06C72B9}</a:tableStyleId>
              </a:tblPr>
              <a:tblGrid>
                <a:gridCol w="953588">
                  <a:extLst>
                    <a:ext uri="{9D8B030D-6E8A-4147-A177-3AD203B41FA5}">
                      <a16:colId xmlns:a16="http://schemas.microsoft.com/office/drawing/2014/main" val="179165822"/>
                    </a:ext>
                  </a:extLst>
                </a:gridCol>
                <a:gridCol w="992776">
                  <a:extLst>
                    <a:ext uri="{9D8B030D-6E8A-4147-A177-3AD203B41FA5}">
                      <a16:colId xmlns:a16="http://schemas.microsoft.com/office/drawing/2014/main" val="1854759921"/>
                    </a:ext>
                  </a:extLst>
                </a:gridCol>
                <a:gridCol w="1071155">
                  <a:extLst>
                    <a:ext uri="{9D8B030D-6E8A-4147-A177-3AD203B41FA5}">
                      <a16:colId xmlns:a16="http://schemas.microsoft.com/office/drawing/2014/main" val="3416211541"/>
                    </a:ext>
                  </a:extLst>
                </a:gridCol>
              </a:tblGrid>
              <a:tr h="173282">
                <a:tc>
                  <a:txBody>
                    <a:bodyPr/>
                    <a:lstStyle/>
                    <a:p>
                      <a:pPr algn="ctr" fontAlgn="ctr"/>
                      <a:r>
                        <a:rPr lang="en-US" sz="1100" u="none" strike="noStrike">
                          <a:effectLst/>
                        </a:rPr>
                        <a:t>Resource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685066543"/>
                  </a:ext>
                </a:extLst>
              </a:tr>
              <a:tr h="173282">
                <a:tc>
                  <a:txBody>
                    <a:bodyPr/>
                    <a:lstStyle/>
                    <a:p>
                      <a:pPr algn="ctr" fontAlgn="ctr"/>
                      <a:r>
                        <a:rPr lang="en-US" sz="1100" u="none" strike="noStrike">
                          <a:effectLst/>
                        </a:rPr>
                        <a:t>CPU memory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2391MB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2391MB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944514403"/>
                  </a:ext>
                </a:extLst>
              </a:tr>
              <a:tr h="173282">
                <a:tc>
                  <a:txBody>
                    <a:bodyPr/>
                    <a:lstStyle/>
                    <a:p>
                      <a:pPr algn="ctr" fontAlgn="ctr"/>
                      <a:r>
                        <a:rPr lang="en-US" sz="1100" u="none" strike="noStrike">
                          <a:effectLst/>
                        </a:rPr>
                        <a:t>GPU memory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dirty="0">
                          <a:effectLst/>
                        </a:rPr>
                        <a:t>1.6GB</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1.6GB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95801203"/>
                  </a:ext>
                </a:extLst>
              </a:tr>
              <a:tr h="340241">
                <a:tc>
                  <a:txBody>
                    <a:bodyPr/>
                    <a:lstStyle/>
                    <a:p>
                      <a:pPr algn="ctr" fontAlgn="ctr"/>
                      <a:r>
                        <a:rPr lang="en-US" sz="1100" u="none" strike="noStrike">
                          <a:effectLst/>
                        </a:rPr>
                        <a:t>Training time (1,000 epoch)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28.891s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21.554s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59733198"/>
                  </a:ext>
                </a:extLst>
              </a:tr>
              <a:tr h="340241">
                <a:tc>
                  <a:txBody>
                    <a:bodyPr/>
                    <a:lstStyle/>
                    <a:p>
                      <a:pPr algn="ctr" fontAlgn="ctr"/>
                      <a:r>
                        <a:rPr lang="en-US" sz="1100" u="none" strike="noStrike">
                          <a:effectLst/>
                        </a:rPr>
                        <a:t>Testing time (1,000 epoch)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59.299s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dirty="0">
                          <a:effectLst/>
                        </a:rPr>
                        <a:t>58.042s</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54063978"/>
                  </a:ext>
                </a:extLst>
              </a:tr>
            </a:tbl>
          </a:graphicData>
        </a:graphic>
      </p:graphicFrame>
    </p:spTree>
    <p:extLst>
      <p:ext uri="{BB962C8B-B14F-4D97-AF65-F5344CB8AC3E}">
        <p14:creationId xmlns:p14="http://schemas.microsoft.com/office/powerpoint/2010/main" val="183625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9</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7327177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imes New Roman"/>
        <a:ea typeface="ＭＳ Ｐ明朝"/>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25136</TotalTime>
  <Words>3247</Words>
  <Application>Microsoft Office PowerPoint</Application>
  <PresentationFormat>ワイド画面</PresentationFormat>
  <Paragraphs>701</Paragraphs>
  <Slides>13</Slides>
  <Notes>13</Notes>
  <HiddenSlides>5</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TeXGyreTermes-Regular</vt:lpstr>
      <vt:lpstr>游ゴシック</vt:lpstr>
      <vt:lpstr>Arial</vt:lpstr>
      <vt:lpstr>Cambria Math</vt:lpstr>
      <vt:lpstr>Times New Roman</vt:lpstr>
      <vt:lpstr>Office テーマ</vt:lpstr>
      <vt:lpstr>Cooking Activity Recognition with Convolutional LSTM using Multi-label Loss Function and Majority Vote</vt:lpstr>
      <vt:lpstr>Dataset (1/2)</vt:lpstr>
      <vt:lpstr>Dataset (2/2)</vt:lpstr>
      <vt:lpstr>Method - Preprocessing</vt:lpstr>
      <vt:lpstr>Method - Model (1/2)</vt:lpstr>
      <vt:lpstr>Method - Model (2/2)</vt:lpstr>
      <vt:lpstr>Result</vt:lpstr>
      <vt:lpstr>Conclusion</vt:lpstr>
      <vt:lpstr>Dataset (1/2)</vt:lpstr>
      <vt:lpstr>Method - Preprocessing</vt:lpstr>
      <vt:lpstr>Method - Model</vt:lpstr>
      <vt:lpstr>Method - Loss Function and Optimizer</vt:lpstr>
      <vt:lpstr>Method - Final activation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敦寛</cp:lastModifiedBy>
  <cp:revision>981</cp:revision>
  <cp:lastPrinted>2017-08-07T15:32:37Z</cp:lastPrinted>
  <dcterms:created xsi:type="dcterms:W3CDTF">2017-07-21T13:52:12Z</dcterms:created>
  <dcterms:modified xsi:type="dcterms:W3CDTF">2020-08-27T13:59:29Z</dcterms:modified>
</cp:coreProperties>
</file>