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72" r:id="rId6"/>
    <p:sldId id="273" r:id="rId7"/>
    <p:sldId id="265" r:id="rId8"/>
    <p:sldId id="274" r:id="rId9"/>
    <p:sldId id="266" r:id="rId10"/>
    <p:sldId id="268" r:id="rId11"/>
    <p:sldId id="270" r:id="rId12"/>
    <p:sldId id="264" r:id="rId13"/>
    <p:sldId id="263" r:id="rId14"/>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autoAdjust="0"/>
    <p:restoredTop sz="52984" autoAdjust="0"/>
  </p:normalViewPr>
  <p:slideViewPr>
    <p:cSldViewPr snapToGrid="0">
      <p:cViewPr varScale="1">
        <p:scale>
          <a:sx n="58" d="100"/>
          <a:sy n="58" d="100"/>
        </p:scale>
        <p:origin x="14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2020/8/23</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90870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69300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algn="l"/>
            <a:endParaRPr lang="en-US" altLang="ja-JP" sz="1200" b="0" i="0" u="none" strike="noStrike" baseline="0" dirty="0">
              <a:latin typeface="TeXGyreTermes-Regular"/>
            </a:endParaRPr>
          </a:p>
          <a:p>
            <a:pPr algn="l"/>
            <a:r>
              <a:rPr lang="en-US" altLang="ja-JP" sz="1200" b="0" i="0" u="none" strike="noStrike" baseline="0" dirty="0">
                <a:latin typeface="TeXGyreTermes-Regular"/>
              </a:rPr>
              <a:t>Micro-activities consist of the labels ["Cut", "Peel", "Open", "Take", "Put", "Pour", "Wash", "Add", "Mix", "other"], and macro-activities consist of the labels ["sandwich", "</a:t>
            </a:r>
            <a:r>
              <a:rPr lang="en-US" altLang="ja-JP" sz="1200" b="0" i="0" u="none" strike="noStrike" baseline="0" dirty="0" err="1">
                <a:latin typeface="TeXGyreTermes-Regular"/>
              </a:rPr>
              <a:t>fruitsalad</a:t>
            </a:r>
            <a:r>
              <a:rPr lang="en-US" altLang="ja-JP" sz="1200" b="0" i="0" u="none" strike="noStrike" baseline="0" dirty="0">
                <a:latin typeface="TeXGyreTermes-Regular"/>
              </a:rPr>
              <a:t>", "cereal"].</a:t>
            </a:r>
          </a:p>
          <a:p>
            <a:r>
              <a:rPr kumimoji="1" lang="en-US" altLang="ja-JP" dirty="0"/>
              <a:t>***</a:t>
            </a:r>
          </a:p>
          <a:p>
            <a:endParaRPr kumimoji="1" lang="en-US" altLang="ja-JP" dirty="0"/>
          </a:p>
          <a:p>
            <a:endParaRPr kumimoji="1" lang="en-US" altLang="ja-JP" dirty="0"/>
          </a:p>
          <a:p>
            <a:r>
              <a:rPr kumimoji="1" lang="ja-JP" altLang="en-US" dirty="0"/>
              <a:t>与えられたデータセットについて説明する。</a:t>
            </a:r>
          </a:p>
          <a:p>
            <a:endParaRPr kumimoji="1" lang="ja-JP" altLang="en-US" dirty="0"/>
          </a:p>
          <a:p>
            <a:r>
              <a:rPr kumimoji="1" lang="ja-JP" altLang="en-US" dirty="0"/>
              <a:t>与えられたデータセットは、訓練データセットとテストデータセットである。</a:t>
            </a:r>
          </a:p>
          <a:p>
            <a:endParaRPr kumimoji="1" lang="ja-JP" altLang="en-US" dirty="0"/>
          </a:p>
          <a:p>
            <a:r>
              <a:rPr kumimoji="1" lang="ja-JP" altLang="en-US" dirty="0"/>
              <a:t>マイクロアクティビティは、「切る」、「皮をむく」、「開く」、「取る」、「置く」、「注ぐ」、「洗う」、「加える」、「混ぜる」、「その他」のラベルで構成され、マクロアクティビティは、「サンドイッチ」、「フルーツサラダ」、「シリアル」のラベルで構成されてい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The length of the data ranges from 0 to about 9000.</a:t>
            </a:r>
          </a:p>
          <a:p>
            <a:r>
              <a:rPr kumimoji="1" lang="en-US" altLang="ja-JP" dirty="0"/>
              <a:t>Zero length means that the data is missing.</a:t>
            </a:r>
          </a:p>
          <a:p>
            <a:r>
              <a:rPr kumimoji="1" lang="en-US" altLang="ja-JP" dirty="0"/>
              <a:t>The data for Subjects 1, 2, and 3 are for training and the data for Subject 4 are for testing.</a:t>
            </a:r>
          </a:p>
          <a:p>
            <a:r>
              <a:rPr kumimoji="1" lang="en-US" altLang="ja-JP" dirty="0"/>
              <a:t>***</a:t>
            </a:r>
          </a:p>
          <a:p>
            <a:endParaRPr kumimoji="1" lang="en-US" altLang="ja-JP" dirty="0"/>
          </a:p>
          <a:p>
            <a:endParaRPr kumimoji="1" lang="en-US" altLang="ja-JP" dirty="0"/>
          </a:p>
          <a:p>
            <a:r>
              <a:rPr kumimoji="1" lang="ja-JP" altLang="en-US" dirty="0"/>
              <a:t>これがデータセットの詳細です。</a:t>
            </a:r>
          </a:p>
          <a:p>
            <a:r>
              <a:rPr kumimoji="1" lang="ja-JP" altLang="en-US" dirty="0"/>
              <a:t>各セグメントには、</a:t>
            </a:r>
            <a:r>
              <a:rPr kumimoji="1" lang="en-US" altLang="ja-JP" dirty="0"/>
              <a:t>1</a:t>
            </a:r>
            <a:r>
              <a:rPr kumimoji="1" lang="ja-JP" altLang="en-US" dirty="0"/>
              <a:t>つのマクロ行動と最大</a:t>
            </a:r>
            <a:r>
              <a:rPr kumimoji="1" lang="en-US" altLang="ja-JP" dirty="0"/>
              <a:t>6</a:t>
            </a:r>
            <a:r>
              <a:rPr kumimoji="1" lang="ja-JP" altLang="en-US" dirty="0"/>
              <a:t>つのマイクロ行動が含まれています。</a:t>
            </a:r>
          </a:p>
          <a:p>
            <a:r>
              <a:rPr kumimoji="1" lang="ja-JP" altLang="en-US" dirty="0"/>
              <a:t>データの長さは</a:t>
            </a:r>
            <a:r>
              <a:rPr kumimoji="1" lang="en-US" altLang="ja-JP" dirty="0"/>
              <a:t>0</a:t>
            </a:r>
            <a:r>
              <a:rPr kumimoji="1" lang="ja-JP" altLang="en-US" dirty="0"/>
              <a:t>から約</a:t>
            </a:r>
            <a:r>
              <a:rPr kumimoji="1" lang="en-US" altLang="ja-JP" dirty="0"/>
              <a:t>9000</a:t>
            </a:r>
            <a:r>
              <a:rPr kumimoji="1" lang="ja-JP" altLang="en-US" dirty="0"/>
              <a:t>までの範囲です。</a:t>
            </a:r>
          </a:p>
          <a:p>
            <a:r>
              <a:rPr kumimoji="1" lang="ja-JP" altLang="en-US" dirty="0"/>
              <a:t>長さが</a:t>
            </a:r>
            <a:r>
              <a:rPr kumimoji="1" lang="en-US" altLang="ja-JP" dirty="0"/>
              <a:t>0</a:t>
            </a:r>
            <a:r>
              <a:rPr kumimoji="1" lang="ja-JP" altLang="en-US" dirty="0"/>
              <a:t>の場合は、データが欠落していることを意味します。</a:t>
            </a:r>
          </a:p>
          <a:p>
            <a:r>
              <a:rPr kumimoji="1" lang="ja-JP" altLang="en-US" dirty="0"/>
              <a:t>被験者</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のデータはトレーニング用で、被験者</a:t>
            </a:r>
            <a:r>
              <a:rPr kumimoji="1" lang="en-US" altLang="ja-JP" dirty="0"/>
              <a:t>4</a:t>
            </a:r>
            <a:r>
              <a:rPr kumimoji="1" lang="ja-JP" altLang="en-US" dirty="0"/>
              <a:t>のデータはテスト用です。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r>
              <a:rPr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dimensional ones.</a:t>
            </a:r>
          </a:p>
          <a:p>
            <a:r>
              <a:rPr kumimoji="1" lang="en-US" altLang="ja-JP" dirty="0"/>
              <a:t>In the "Sigmoid layer", "</a:t>
            </a:r>
            <a:r>
              <a:rPr kumimoji="1" lang="en-US" altLang="ja-JP" dirty="0" err="1"/>
              <a:t>BCEWithLogistsLoss</a:t>
            </a:r>
            <a:r>
              <a:rPr kumimoji="1" lang="en-US" altLang="ja-JP" dirty="0"/>
              <a:t>" is applied.</a:t>
            </a:r>
          </a:p>
          <a:p>
            <a:r>
              <a:rPr kumimoji="1" lang="en-US" altLang="ja-JP" dirty="0"/>
              <a:t>Next, we obtain one-hot vectors in the "activation layer" using the threshold </a:t>
            </a:r>
            <a:r>
              <a:rPr kumimoji="1" lang="en-US" altLang="ja-JP" dirty="0" err="1"/>
              <a:t>T_h</a:t>
            </a:r>
            <a:r>
              <a:rPr kumimoji="1" lang="en-US" altLang="ja-JP" dirty="0"/>
              <a:t>.</a:t>
            </a:r>
          </a:p>
          <a:p>
            <a:r>
              <a:rPr kumimoji="1" lang="en-US" altLang="ja-JP" dirty="0"/>
              <a:t>This </a:t>
            </a:r>
            <a:r>
              <a:rPr kumimoji="1" lang="en-US" altLang="ja-JP" dirty="0" err="1"/>
              <a:t>T_h</a:t>
            </a:r>
            <a:r>
              <a:rPr kumimoji="1" lang="en-US" altLang="ja-JP" dirty="0"/>
              <a:t> is the threshold at which the most accuracy is achieved in the tests within the training data.</a:t>
            </a:r>
          </a:p>
          <a:p>
            <a:r>
              <a:rPr kumimoji="1" lang="en-US" altLang="ja-JP" dirty="0"/>
              <a:t>In "Final activation layer", a majority vote is taken.</a:t>
            </a:r>
          </a:p>
          <a:p>
            <a:r>
              <a:rPr kumimoji="1" lang="en-US" altLang="ja-JP" dirty="0"/>
              <a:t>The one-hot vectors of each position obtained by the "activation layer" are added together, and the label with a result of 2 or more is output as the result.</a:t>
            </a:r>
          </a:p>
          <a:p>
            <a:r>
              <a:rPr kumimoji="1" lang="en-US" altLang="ja-JP" dirty="0"/>
              <a:t>However, if the number of sensors is 2 or less because of missing data, we adopt a label with a result of 1 or more.</a:t>
            </a:r>
          </a:p>
          <a:p>
            <a:r>
              <a:rPr kumimoji="1" lang="en-US" altLang="ja-JP" dirty="0"/>
              <a:t>***</a:t>
            </a:r>
          </a:p>
          <a:p>
            <a:endParaRPr kumimoji="1" lang="en-US" altLang="ja-JP" dirty="0"/>
          </a:p>
          <a:p>
            <a:endParaRPr kumimoji="1" lang="en-US" altLang="ja-JP" dirty="0"/>
          </a:p>
          <a:p>
            <a:r>
              <a:rPr kumimoji="1" lang="ja-JP" altLang="en-US" dirty="0"/>
              <a:t>これが私達の識別モデルです．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a:t>
            </a:r>
            <a:r>
              <a:rPr kumimoji="1" lang="en-US" altLang="ja-JP" dirty="0"/>
              <a:t>” </a:t>
            </a:r>
            <a:r>
              <a:rPr kumimoji="1" lang="en-US" altLang="ja-JP" dirty="0" err="1"/>
              <a:t>BCEWithLogistsLoss</a:t>
            </a:r>
            <a:r>
              <a:rPr kumimoji="1" lang="en-US" altLang="ja-JP" dirty="0"/>
              <a:t>”</a:t>
            </a:r>
            <a:r>
              <a:rPr kumimoji="1" lang="ja-JP" altLang="en-US" dirty="0"/>
              <a:t>を適用する．</a:t>
            </a:r>
            <a:endParaRPr kumimoji="1" lang="en-US" altLang="ja-JP" dirty="0"/>
          </a:p>
          <a:p>
            <a:r>
              <a:rPr kumimoji="1" lang="ja-JP" altLang="en-US" dirty="0"/>
              <a:t>次に</a:t>
            </a:r>
            <a:r>
              <a:rPr kumimoji="1" lang="en-US" altLang="ja-JP" dirty="0"/>
              <a:t>“Activation layer”</a:t>
            </a:r>
            <a:r>
              <a:rPr kumimoji="1" lang="ja-JP" altLang="en-US" dirty="0"/>
              <a:t>で閾値</a:t>
            </a:r>
            <a:r>
              <a:rPr kumimoji="1" lang="en-US" altLang="ja-JP" dirty="0" err="1"/>
              <a:t>T_h</a:t>
            </a:r>
            <a:r>
              <a:rPr kumimoji="1" lang="ja-JP" altLang="en-US" dirty="0"/>
              <a:t>を使って，</a:t>
            </a:r>
            <a:r>
              <a:rPr kumimoji="1" lang="en-US" altLang="ja-JP" dirty="0"/>
              <a:t>one-hot vector</a:t>
            </a:r>
            <a:r>
              <a:rPr kumimoji="1" lang="ja-JP" altLang="en-US" dirty="0"/>
              <a:t>を取得する．</a:t>
            </a:r>
          </a:p>
          <a:p>
            <a:r>
              <a:rPr kumimoji="1" lang="ja-JP" altLang="en-US" dirty="0"/>
              <a:t>この</a:t>
            </a:r>
            <a:r>
              <a:rPr kumimoji="1" lang="en-US" altLang="ja-JP" dirty="0" err="1"/>
              <a:t>T_h</a:t>
            </a:r>
            <a:r>
              <a:rPr kumimoji="1" lang="ja-JP" altLang="en-US" dirty="0"/>
              <a:t>は，学習データ内でのテストにおいて，最も精度が高くなった閾値である．</a:t>
            </a:r>
            <a:endParaRPr kumimoji="1" lang="en-US" altLang="ja-JP" dirty="0"/>
          </a:p>
          <a:p>
            <a:r>
              <a:rPr kumimoji="1" lang="en-US" altLang="ja-JP" dirty="0"/>
              <a:t>“Final activation layer”</a:t>
            </a:r>
            <a:r>
              <a:rPr kumimoji="1" lang="ja-JP" altLang="en-US" dirty="0"/>
              <a:t>では多数決を行う．</a:t>
            </a:r>
            <a:endParaRPr kumimoji="1" lang="en-US" altLang="ja-JP" dirty="0"/>
          </a:p>
          <a:p>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18626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On the other hand, for macro activities, we apply "</a:t>
            </a:r>
            <a:r>
              <a:rPr kumimoji="1" lang="en-US" altLang="ja-JP" dirty="0" err="1"/>
              <a:t>CrossEntropyLoss</a:t>
            </a:r>
            <a:r>
              <a:rPr kumimoji="1" lang="en-US" altLang="ja-JP" dirty="0"/>
              <a:t>" in the "Sigmoid layer".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Then, the results obtained by the "Sigmoid layer" are added together and the label with the largest value is adopted.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a:t>
            </a:r>
            <a:r>
              <a:rPr kumimoji="1" lang="en-US" altLang="ja-JP" dirty="0"/>
              <a:t>” </a:t>
            </a:r>
            <a:r>
              <a:rPr kumimoji="1" lang="en-US" altLang="ja-JP" dirty="0" err="1"/>
              <a:t>CrossEntropyLoss</a:t>
            </a:r>
            <a:r>
              <a:rPr kumimoji="1" lang="en-US" altLang="ja-JP" dirty="0"/>
              <a:t>”</a:t>
            </a:r>
            <a:r>
              <a:rPr kumimoji="1" lang="ja-JP" altLang="en-US" dirty="0"/>
              <a:t>を適用する．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a:t>
            </a:r>
            <a:r>
              <a:rPr kumimoji="1" lang="en-US" altLang="ja-JP" dirty="0"/>
              <a:t>”Sigmoid layer”</a:t>
            </a:r>
            <a:r>
              <a:rPr kumimoji="1" lang="ja-JP" altLang="en-US" dirty="0"/>
              <a:t>で得られた結果を加算し，値が最大となったラベルを採用する．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6505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From these results, the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a:t>
            </a:r>
          </a:p>
          <a:p>
            <a:pPr algn="l"/>
            <a:r>
              <a:rPr lang="en-US" altLang="ja-JP" sz="1800" b="0" i="0" u="none" strike="noStrike" baseline="0" dirty="0">
                <a:latin typeface="TeXGyreTermes-Regular"/>
              </a:rPr>
              <a:t>On the other hand, 0.491 accuracy for 3-class macro activity may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r>
              <a:rPr kumimoji="1"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sz="1800" b="0" i="0" u="none" strike="noStrike" baseline="0" dirty="0">
                <a:latin typeface="TeXGyreTermes-Regular"/>
              </a:rPr>
              <a:t>これらの結果から、被験者１、被験者２、被験者３の間では、マイクロアクティビティ、マクロアクティビティについて、それぞれ</a:t>
            </a:r>
            <a:r>
              <a:rPr kumimoji="1" lang="en-US" altLang="ja-JP" sz="1800" b="0" i="0" u="none" strike="noStrike" baseline="0" dirty="0">
                <a:latin typeface="TeXGyreTermes-Regular"/>
              </a:rPr>
              <a:t>Leave-one-subject-out</a:t>
            </a:r>
            <a:r>
              <a:rPr kumimoji="1" lang="ja-JP" altLang="en-US" sz="1800" b="0" i="0" u="none" strike="noStrike" baseline="0" dirty="0">
                <a:latin typeface="TeXGyreTermes-Regular"/>
              </a:rPr>
              <a:t>方式で平均</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の精度が得られた。</a:t>
            </a:r>
          </a:p>
          <a:p>
            <a:pPr algn="l"/>
            <a:r>
              <a:rPr kumimoji="1" lang="en-US" altLang="ja-JP" sz="1800" b="0" i="0" u="none" strike="noStrike" baseline="0" dirty="0">
                <a:latin typeface="TeXGyreTermes-Regular"/>
              </a:rPr>
              <a:t>10</a:t>
            </a:r>
            <a:r>
              <a:rPr kumimoji="1" lang="ja-JP" altLang="en-US" sz="1800" b="0" i="0" u="none" strike="noStrike" baseline="0" dirty="0">
                <a:latin typeface="TeXGyreTermes-Regular"/>
              </a:rPr>
              <a:t>個のマルチラベルのマイクロアクティビティを考えると、</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の精度が良いと言えるだろう。</a:t>
            </a:r>
          </a:p>
          <a:p>
            <a:pPr algn="l"/>
            <a:r>
              <a:rPr kumimoji="1" lang="ja-JP" altLang="en-US" sz="1800" b="0" i="0" u="none" strike="noStrike" baseline="0" dirty="0">
                <a:latin typeface="TeXGyreTermes-Regular"/>
              </a:rPr>
              <a:t>一方、</a:t>
            </a:r>
            <a:r>
              <a:rPr kumimoji="1" lang="en-US" altLang="ja-JP" sz="1800" b="0" i="0" u="none" strike="noStrike" baseline="0" dirty="0">
                <a:latin typeface="TeXGyreTermes-Regular"/>
              </a:rPr>
              <a:t>3</a:t>
            </a:r>
            <a:r>
              <a:rPr kumimoji="1" lang="ja-JP" altLang="en-US" sz="1800" b="0" i="0" u="none" strike="noStrike" baseline="0" dirty="0">
                <a:latin typeface="TeXGyreTermes-Regular"/>
              </a:rPr>
              <a:t>クラスのマクロアクティビティについては、</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の精度が改善される可能性がある。</a:t>
            </a:r>
          </a:p>
          <a:p>
            <a:pPr algn="l"/>
            <a:endParaRPr kumimoji="1" lang="ja-JP" altLang="en-US" sz="1800" b="0" i="0" u="none" strike="noStrike" baseline="0" dirty="0">
              <a:latin typeface="TeXGyreTermes-Regular"/>
            </a:endParaRPr>
          </a:p>
          <a:p>
            <a:pPr algn="l"/>
            <a:r>
              <a:rPr kumimoji="1" lang="ja-JP" altLang="en-US" sz="1800" b="0" i="0" u="none" strike="noStrike" baseline="0" dirty="0">
                <a:latin typeface="TeXGyreTermes-Regular"/>
              </a:rPr>
              <a:t>そこで、被験者</a:t>
            </a:r>
            <a:r>
              <a:rPr kumimoji="1" lang="en-US" altLang="ja-JP" sz="1800" b="0" i="0" u="none" strike="noStrike" baseline="0" dirty="0">
                <a:latin typeface="TeXGyreTermes-Regular"/>
              </a:rPr>
              <a:t>1,2,3</a:t>
            </a:r>
            <a:r>
              <a:rPr kumimoji="1" lang="ja-JP" altLang="en-US" sz="1800" b="0" i="0" u="none" strike="noStrike" baseline="0" dirty="0">
                <a:latin typeface="TeXGyreTermes-Regular"/>
              </a:rPr>
              <a:t>のデータに対してモデルを学習させ、被験者</a:t>
            </a:r>
            <a:r>
              <a:rPr kumimoji="1" lang="en-US" altLang="ja-JP" sz="1800" b="0" i="0" u="none" strike="noStrike" baseline="0" dirty="0">
                <a:latin typeface="TeXGyreTermes-Regular"/>
              </a:rPr>
              <a:t>4</a:t>
            </a:r>
            <a:r>
              <a:rPr kumimoji="1" lang="ja-JP" altLang="en-US" sz="1800" b="0" i="0" u="none" strike="noStrike" baseline="0" dirty="0">
                <a:latin typeface="TeXGyreTermes-Regular"/>
              </a:rPr>
              <a:t>のデータに対して予測結果を得て、その結果を提出した。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Conclusion, o</a:t>
            </a:r>
            <a:r>
              <a:rPr kumimoji="1" lang="en-US" altLang="ja-JP" dirty="0"/>
              <a:t>ur model uses convolution layer and LSTM.</a:t>
            </a:r>
          </a:p>
          <a:p>
            <a:r>
              <a:rPr kumimoji="1" lang="en-US" altLang="ja-JP" dirty="0"/>
              <a:t>The evaluation results showed that the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Now all finished. Thank you for listening.</a:t>
            </a:r>
          </a:p>
          <a:p>
            <a:r>
              <a:rPr kumimoji="1" lang="en-US" altLang="ja-JP" dirty="0"/>
              <a:t>***</a:t>
            </a:r>
          </a:p>
          <a:p>
            <a:endParaRPr kumimoji="1" lang="en-US" altLang="ja-JP" dirty="0"/>
          </a:p>
          <a:p>
            <a:endParaRPr kumimoji="1" lang="en-US" altLang="ja-JP" dirty="0"/>
          </a:p>
          <a:p>
            <a:r>
              <a:rPr kumimoji="1" lang="ja-JP" altLang="en-US" dirty="0"/>
              <a:t>結論として、我々のモデルは畳み込み層と</a:t>
            </a:r>
            <a:r>
              <a:rPr kumimoji="1" lang="en-US" altLang="ja-JP" dirty="0"/>
              <a:t>LSTM</a:t>
            </a:r>
            <a:r>
              <a:rPr kumimoji="1" lang="ja-JP" altLang="en-US" dirty="0"/>
              <a:t>を使用している。</a:t>
            </a:r>
          </a:p>
          <a:p>
            <a:r>
              <a:rPr kumimoji="1" lang="ja-JP" altLang="en-US" dirty="0"/>
              <a:t>評価の結果、ミクロとマクロの平均精度は</a:t>
            </a:r>
            <a:r>
              <a:rPr kumimoji="1" lang="en-US" altLang="ja-JP" dirty="0"/>
              <a:t>0.521</a:t>
            </a:r>
            <a:r>
              <a:rPr kumimoji="1" lang="ja-JP" altLang="en-US" dirty="0"/>
              <a:t>、</a:t>
            </a:r>
            <a:r>
              <a:rPr kumimoji="1" lang="en-US" altLang="ja-JP" dirty="0"/>
              <a:t>0.491</a:t>
            </a:r>
            <a:r>
              <a:rPr kumimoji="1" lang="ja-JP" altLang="en-US" dirty="0"/>
              <a:t>であった。</a:t>
            </a:r>
          </a:p>
          <a:p>
            <a:endParaRPr kumimoji="1" lang="ja-JP" altLang="en-US" dirty="0"/>
          </a:p>
          <a:p>
            <a:r>
              <a:rPr kumimoji="1" lang="ja-JP" altLang="en-US" dirty="0"/>
              <a:t>以上で全て終了です。ご清聴ありがとうございました。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4127043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1220229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482" name="図 481">
            <a:extLst>
              <a:ext uri="{FF2B5EF4-FFF2-40B4-BE49-F238E27FC236}">
                <a16:creationId xmlns:a16="http://schemas.microsoft.com/office/drawing/2014/main" id="{A0BCD33C-CF8D-467E-905C-1B946515999B}"/>
              </a:ext>
            </a:extLst>
          </p:cNvPr>
          <p:cNvPicPr>
            <a:picLocks noChangeAspect="1"/>
          </p:cNvPicPr>
          <p:nvPr/>
        </p:nvPicPr>
        <p:blipFill>
          <a:blip r:embed="rId3"/>
          <a:stretch>
            <a:fillRect/>
          </a:stretch>
        </p:blipFill>
        <p:spPr>
          <a:xfrm>
            <a:off x="2109823" y="2540452"/>
            <a:ext cx="7972353" cy="3864959"/>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518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8191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230986"/>
          </a:xfrm>
        </p:spPr>
        <p:txBody>
          <a:bodyPr>
            <a:normAutofit/>
          </a:bodyPr>
          <a:lstStyle/>
          <a:p>
            <a:r>
              <a:rPr lang="en-US" altLang="ja-JP" dirty="0">
                <a:latin typeface="Times New Roman" panose="02020603050405020304" pitchFamily="18" charset="0"/>
                <a:cs typeface="Times New Roman" panose="02020603050405020304" pitchFamily="18" charset="0"/>
              </a:rPr>
              <a:t>Four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C1ADB2CE-0684-4816-A4BC-DFF25DDBDD37}"/>
              </a:ext>
            </a:extLst>
          </p:cNvPr>
          <p:cNvSpPr txBox="1"/>
          <p:nvPr/>
        </p:nvSpPr>
        <p:spPr>
          <a:xfrm>
            <a:off x="1606434" y="4056611"/>
            <a:ext cx="8979131" cy="1789208"/>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Micro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[“Cut”, “Peel”, “Open”, “Take”, “Put”,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“Pour”, “Wash”, “Add”, “Mix”, “other”]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Macro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[“sandwich”, “</a:t>
            </a:r>
            <a:r>
              <a:rPr kumimoji="1" lang="en-US" altLang="ja-JP" sz="2800" b="1" i="0" u="none" strike="noStrike" kern="1200" cap="none" spc="0" normalizeH="0" baseline="0" noProof="0" dirty="0" err="1">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fruitsalad</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“cereal”]</a:t>
            </a:r>
          </a:p>
          <a:p>
            <a:endParaRPr kumimoji="1" lang="ja-JP" altLang="en-US" dirty="0"/>
          </a:p>
        </p:txBody>
      </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61CE3B0-2BE0-47F0-BA3D-727AABFDEF72}"/>
              </a:ext>
            </a:extLst>
          </p:cNvPr>
          <p:cNvGraphicFramePr>
            <a:graphicFrameLocks noGrp="1"/>
          </p:cNvGraphicFramePr>
          <p:nvPr>
            <p:extLst>
              <p:ext uri="{D42A27DB-BD31-4B8C-83A1-F6EECF244321}">
                <p14:modId xmlns:p14="http://schemas.microsoft.com/office/powerpoint/2010/main" val="3513530082"/>
              </p:ext>
            </p:extLst>
          </p:nvPr>
        </p:nvGraphicFramePr>
        <p:xfrm>
          <a:off x="1525583" y="1764000"/>
          <a:ext cx="9140826" cy="4352454"/>
        </p:xfrm>
        <a:graphic>
          <a:graphicData uri="http://schemas.openxmlformats.org/drawingml/2006/table">
            <a:tbl>
              <a:tblPr firstRow="1" firstCol="1" bandRow="1">
                <a:tableStyleId>{073A0DAA-6AF3-43AB-8588-CEC1D06C72B9}</a:tableStyleId>
              </a:tblPr>
              <a:tblGrid>
                <a:gridCol w="1342617">
                  <a:extLst>
                    <a:ext uri="{9D8B030D-6E8A-4147-A177-3AD203B41FA5}">
                      <a16:colId xmlns:a16="http://schemas.microsoft.com/office/drawing/2014/main" val="3131249327"/>
                    </a:ext>
                  </a:extLst>
                </a:gridCol>
                <a:gridCol w="1397792">
                  <a:extLst>
                    <a:ext uri="{9D8B030D-6E8A-4147-A177-3AD203B41FA5}">
                      <a16:colId xmlns:a16="http://schemas.microsoft.com/office/drawing/2014/main" val="3343013669"/>
                    </a:ext>
                  </a:extLst>
                </a:gridCol>
                <a:gridCol w="1508145">
                  <a:extLst>
                    <a:ext uri="{9D8B030D-6E8A-4147-A177-3AD203B41FA5}">
                      <a16:colId xmlns:a16="http://schemas.microsoft.com/office/drawing/2014/main" val="3179252813"/>
                    </a:ext>
                  </a:extLst>
                </a:gridCol>
                <a:gridCol w="1085128">
                  <a:extLst>
                    <a:ext uri="{9D8B030D-6E8A-4147-A177-3AD203B41FA5}">
                      <a16:colId xmlns:a16="http://schemas.microsoft.com/office/drawing/2014/main" val="1073528951"/>
                    </a:ext>
                  </a:extLst>
                </a:gridCol>
                <a:gridCol w="634524">
                  <a:extLst>
                    <a:ext uri="{9D8B030D-6E8A-4147-A177-3AD203B41FA5}">
                      <a16:colId xmlns:a16="http://schemas.microsoft.com/office/drawing/2014/main" val="745145067"/>
                    </a:ext>
                  </a:extLst>
                </a:gridCol>
                <a:gridCol w="634524">
                  <a:extLst>
                    <a:ext uri="{9D8B030D-6E8A-4147-A177-3AD203B41FA5}">
                      <a16:colId xmlns:a16="http://schemas.microsoft.com/office/drawing/2014/main" val="675967030"/>
                    </a:ext>
                  </a:extLst>
                </a:gridCol>
                <a:gridCol w="634524">
                  <a:extLst>
                    <a:ext uri="{9D8B030D-6E8A-4147-A177-3AD203B41FA5}">
                      <a16:colId xmlns:a16="http://schemas.microsoft.com/office/drawing/2014/main" val="1927277653"/>
                    </a:ext>
                  </a:extLst>
                </a:gridCol>
                <a:gridCol w="634524">
                  <a:extLst>
                    <a:ext uri="{9D8B030D-6E8A-4147-A177-3AD203B41FA5}">
                      <a16:colId xmlns:a16="http://schemas.microsoft.com/office/drawing/2014/main" val="3905196381"/>
                    </a:ext>
                  </a:extLst>
                </a:gridCol>
                <a:gridCol w="634524">
                  <a:extLst>
                    <a:ext uri="{9D8B030D-6E8A-4147-A177-3AD203B41FA5}">
                      <a16:colId xmlns:a16="http://schemas.microsoft.com/office/drawing/2014/main" val="3311525480"/>
                    </a:ext>
                  </a:extLst>
                </a:gridCol>
                <a:gridCol w="634524">
                  <a:extLst>
                    <a:ext uri="{9D8B030D-6E8A-4147-A177-3AD203B41FA5}">
                      <a16:colId xmlns:a16="http://schemas.microsoft.com/office/drawing/2014/main" val="1136829972"/>
                    </a:ext>
                  </a:extLst>
                </a:gridCol>
              </a:tblGrid>
              <a:tr h="230245">
                <a:tc>
                  <a:txBody>
                    <a:bodyPr/>
                    <a:lstStyle/>
                    <a:p>
                      <a:pPr algn="ctr" fontAlgn="ctr"/>
                      <a:r>
                        <a:rPr lang="en-US" sz="1100" u="none" strike="noStrike">
                          <a:effectLst/>
                        </a:rPr>
                        <a:t>Subject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Body part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segments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gridSpan="3">
                  <a:txBody>
                    <a:bodyPr/>
                    <a:lstStyle/>
                    <a:p>
                      <a:pPr algn="ctr" fontAlgn="ctr"/>
                      <a:r>
                        <a:rPr lang="en-US" sz="1100" u="none" strike="noStrike">
                          <a:effectLst/>
                        </a:rPr>
                        <a:t># of 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u="none" strike="noStrike">
                          <a:effectLst/>
                        </a:rPr>
                        <a:t>Length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6031444"/>
                  </a:ext>
                </a:extLst>
              </a:tr>
              <a:tr h="230245">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85048507"/>
                  </a:ext>
                </a:extLst>
              </a:tr>
              <a:tr h="230245">
                <a:tc rowSpan="4">
                  <a:txBody>
                    <a:bodyPr/>
                    <a:lstStyle/>
                    <a:p>
                      <a:pPr algn="ctr" fontAlgn="ctr"/>
                      <a:r>
                        <a:rPr lang="en-US" altLang="ja-JP" sz="1100" u="none" strike="noStrike" dirty="0">
                          <a:effectLst/>
                        </a:rPr>
                        <a:t>1</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286849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8191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2945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2533429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094086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8257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4484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955741847"/>
                  </a:ext>
                </a:extLst>
              </a:tr>
              <a:tr h="230245">
                <a:tc rowSpan="4">
                  <a:txBody>
                    <a:bodyPr/>
                    <a:lstStyle/>
                    <a:p>
                      <a:pPr algn="ctr" fontAlgn="ctr"/>
                      <a:r>
                        <a:rPr lang="en-US" altLang="ja-JP" sz="1100" u="none" strike="noStrike">
                          <a:effectLst/>
                        </a:rPr>
                        <a:t>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428.3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747074935"/>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2171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63570873"/>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1500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1272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018481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2992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2465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61061016"/>
                  </a:ext>
                </a:extLst>
              </a:tr>
              <a:tr h="230245">
                <a:tc rowSpan="4">
                  <a:txBody>
                    <a:bodyPr/>
                    <a:lstStyle/>
                    <a:p>
                      <a:pPr algn="ctr" fontAlgn="ctr"/>
                      <a:r>
                        <a:rPr lang="en-US" altLang="ja-JP" sz="1100" u="none" strike="noStrike">
                          <a:effectLst/>
                        </a:rPr>
                        <a:t>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429.3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7007038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5529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774.6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63245716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1594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1182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164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519318564"/>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5938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3559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973353076"/>
                  </a:ext>
                </a:extLst>
              </a:tr>
              <a:tr h="230245">
                <a:tc rowSpan="4">
                  <a:txBody>
                    <a:bodyPr/>
                    <a:lstStyle/>
                    <a:p>
                      <a:pPr algn="ctr" fontAlgn="ctr"/>
                      <a:r>
                        <a:rPr lang="en-US" altLang="ja-JP" sz="1100" u="none" strike="noStrike">
                          <a:effectLst/>
                        </a:rPr>
                        <a:t>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534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406.7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69974478"/>
                  </a:ext>
                </a:extLst>
              </a:tr>
              <a:tr h="296030">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7143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3614075"/>
                  </a:ext>
                </a:extLst>
              </a:tr>
              <a:tr h="296030">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1233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95598269"/>
                  </a:ext>
                </a:extLst>
              </a:tr>
              <a:tr h="306719">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8761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2080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0</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33839031"/>
                  </a:ext>
                </a:extLst>
              </a:tr>
            </a:tbl>
          </a:graphicData>
        </a:graphic>
      </p:graphicFrame>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45" name="グループ化 44">
            <a:extLst>
              <a:ext uri="{FF2B5EF4-FFF2-40B4-BE49-F238E27FC236}">
                <a16:creationId xmlns:a16="http://schemas.microsoft.com/office/drawing/2014/main" id="{B9AE9895-6681-4F27-A567-1DF542EF9914}"/>
              </a:ext>
            </a:extLst>
          </p:cNvPr>
          <p:cNvGrpSpPr/>
          <p:nvPr/>
        </p:nvGrpSpPr>
        <p:grpSpPr>
          <a:xfrm>
            <a:off x="1194055" y="2448133"/>
            <a:ext cx="9803889" cy="3861645"/>
            <a:chOff x="1194051" y="2319521"/>
            <a:chExt cx="9803889" cy="3861645"/>
          </a:xfrm>
        </p:grpSpPr>
        <p:sp>
          <p:nvSpPr>
            <p:cNvPr id="47" name="正方形/長方形 46">
              <a:extLst>
                <a:ext uri="{FF2B5EF4-FFF2-40B4-BE49-F238E27FC236}">
                  <a16:creationId xmlns:a16="http://schemas.microsoft.com/office/drawing/2014/main" id="{0DEFD6C4-7A66-4C04-A9AA-26359B26AD2F}"/>
                </a:ext>
              </a:extLst>
            </p:cNvPr>
            <p:cNvSpPr/>
            <p:nvPr/>
          </p:nvSpPr>
          <p:spPr>
            <a:xfrm>
              <a:off x="1194059" y="2809702"/>
              <a:ext cx="446393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DEF5C25-7C3C-4630-AC2A-B9A72B4153A5}"/>
                    </a:ext>
                  </a:extLst>
                </p:cNvPr>
                <p:cNvSpPr txBox="1"/>
                <p:nvPr/>
              </p:nvSpPr>
              <p:spPr>
                <a:xfrm>
                  <a:off x="1194059" y="2809701"/>
                  <a:ext cx="44639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oMath>
                    </m:oMathPara>
                  </a14:m>
                  <a:endParaRPr kumimoji="1" lang="ja-JP" altLang="en-US" sz="2400" dirty="0"/>
                </a:p>
              </p:txBody>
            </p:sp>
          </mc:Choice>
          <mc:Fallback xmlns="">
            <p:sp>
              <p:nvSpPr>
                <p:cNvPr id="48" name="テキスト ボックス 47">
                  <a:extLst>
                    <a:ext uri="{FF2B5EF4-FFF2-40B4-BE49-F238E27FC236}">
                      <a16:creationId xmlns:a16="http://schemas.microsoft.com/office/drawing/2014/main" id="{3DEF5C25-7C3C-4630-AC2A-B9A72B4153A5}"/>
                    </a:ext>
                  </a:extLst>
                </p:cNvPr>
                <p:cNvSpPr txBox="1">
                  <a:spLocks noRot="1" noChangeAspect="1" noMove="1" noResize="1" noEditPoints="1" noAdjustHandles="1" noChangeArrowheads="1" noChangeShapeType="1" noTextEdit="1"/>
                </p:cNvSpPr>
                <p:nvPr/>
              </p:nvSpPr>
              <p:spPr>
                <a:xfrm>
                  <a:off x="1194059" y="2809701"/>
                  <a:ext cx="4463935" cy="461665"/>
                </a:xfrm>
                <a:prstGeom prst="rect">
                  <a:avLst/>
                </a:prstGeom>
                <a:blipFill>
                  <a:blip r:embed="rId3"/>
                  <a:stretch>
                    <a:fillRect/>
                  </a:stretch>
                </a:blipFill>
              </p:spPr>
              <p:txBody>
                <a:bodyPr/>
                <a:lstStyle/>
                <a:p>
                  <a:r>
                    <a:rPr lang="ja-JP" altLang="en-US">
                      <a:noFill/>
                    </a:rPr>
                    <a:t> </a:t>
                  </a:r>
                </a:p>
              </p:txBody>
            </p:sp>
          </mc:Fallback>
        </mc:AlternateContent>
        <p:sp>
          <p:nvSpPr>
            <p:cNvPr id="50" name="円弧 49">
              <a:extLst>
                <a:ext uri="{FF2B5EF4-FFF2-40B4-BE49-F238E27FC236}">
                  <a16:creationId xmlns:a16="http://schemas.microsoft.com/office/drawing/2014/main" id="{849851C3-8560-4DB7-A6B0-F244EF741134}"/>
                </a:ext>
              </a:extLst>
            </p:cNvPr>
            <p:cNvSpPr/>
            <p:nvPr/>
          </p:nvSpPr>
          <p:spPr>
            <a:xfrm>
              <a:off x="3114303" y="2543547"/>
              <a:ext cx="25436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 name="円弧 51">
              <a:extLst>
                <a:ext uri="{FF2B5EF4-FFF2-40B4-BE49-F238E27FC236}">
                  <a16:creationId xmlns:a16="http://schemas.microsoft.com/office/drawing/2014/main" id="{6E15C26D-EF41-4A9C-98A6-4881335D95EF}"/>
                </a:ext>
              </a:extLst>
            </p:cNvPr>
            <p:cNvSpPr/>
            <p:nvPr/>
          </p:nvSpPr>
          <p:spPr>
            <a:xfrm flipH="1">
              <a:off x="1194058" y="2506214"/>
              <a:ext cx="25436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02F85BB-F167-477D-8B31-CFF9CE6B20A3}"/>
                </a:ext>
              </a:extLst>
            </p:cNvPr>
            <p:cNvSpPr txBox="1"/>
            <p:nvPr/>
          </p:nvSpPr>
          <p:spPr>
            <a:xfrm>
              <a:off x="2802571" y="2319521"/>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cxnSp>
          <p:nvCxnSpPr>
            <p:cNvPr id="54" name="直線コネクタ 53">
              <a:extLst>
                <a:ext uri="{FF2B5EF4-FFF2-40B4-BE49-F238E27FC236}">
                  <a16:creationId xmlns:a16="http://schemas.microsoft.com/office/drawing/2014/main" id="{439E2242-5589-4E51-9A50-E4A98CADE25A}"/>
                </a:ext>
              </a:extLst>
            </p:cNvPr>
            <p:cNvCxnSpPr>
              <a:cxnSpLocks/>
            </p:cNvCxnSpPr>
            <p:nvPr/>
          </p:nvCxnSpPr>
          <p:spPr>
            <a:xfrm>
              <a:off x="1194059" y="33768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35D57F9-48A2-44FE-8197-B0A95E02DDB0}"/>
                </a:ext>
              </a:extLst>
            </p:cNvPr>
            <p:cNvCxnSpPr>
              <a:cxnSpLocks/>
            </p:cNvCxnSpPr>
            <p:nvPr/>
          </p:nvCxnSpPr>
          <p:spPr>
            <a:xfrm>
              <a:off x="1770408" y="33768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F0430516-7175-4C6D-B201-0B5DB6D74E41}"/>
                </a:ext>
              </a:extLst>
            </p:cNvPr>
            <p:cNvCxnSpPr/>
            <p:nvPr/>
          </p:nvCxnSpPr>
          <p:spPr>
            <a:xfrm>
              <a:off x="1194058" y="34956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F4D8AA62-E610-4984-A12E-145DEE59393F}"/>
                </a:ext>
              </a:extLst>
            </p:cNvPr>
            <p:cNvCxnSpPr>
              <a:cxnSpLocks/>
            </p:cNvCxnSpPr>
            <p:nvPr/>
          </p:nvCxnSpPr>
          <p:spPr>
            <a:xfrm>
              <a:off x="1346459" y="35292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CE6E1036-8B00-49AE-8D33-322C324FB727}"/>
                </a:ext>
              </a:extLst>
            </p:cNvPr>
            <p:cNvCxnSpPr>
              <a:cxnSpLocks/>
            </p:cNvCxnSpPr>
            <p:nvPr/>
          </p:nvCxnSpPr>
          <p:spPr>
            <a:xfrm>
              <a:off x="1922808" y="35292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3F1741D5-461F-4752-8959-D3D44903E6ED}"/>
                </a:ext>
              </a:extLst>
            </p:cNvPr>
            <p:cNvCxnSpPr/>
            <p:nvPr/>
          </p:nvCxnSpPr>
          <p:spPr>
            <a:xfrm>
              <a:off x="1346458" y="36480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0C96CF7B-75C8-4D2C-BF07-EB4756AB6AB8}"/>
                </a:ext>
              </a:extLst>
            </p:cNvPr>
            <p:cNvCxnSpPr>
              <a:cxnSpLocks/>
            </p:cNvCxnSpPr>
            <p:nvPr/>
          </p:nvCxnSpPr>
          <p:spPr>
            <a:xfrm>
              <a:off x="1498859" y="36816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825D2A9-5DF7-40BD-A8AC-ED2376516435}"/>
                </a:ext>
              </a:extLst>
            </p:cNvPr>
            <p:cNvCxnSpPr>
              <a:cxnSpLocks/>
            </p:cNvCxnSpPr>
            <p:nvPr/>
          </p:nvCxnSpPr>
          <p:spPr>
            <a:xfrm>
              <a:off x="2075208" y="36816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DA0F83A9-E6D1-4ABB-B758-7E5EA9AD03C4}"/>
                </a:ext>
              </a:extLst>
            </p:cNvPr>
            <p:cNvCxnSpPr/>
            <p:nvPr/>
          </p:nvCxnSpPr>
          <p:spPr>
            <a:xfrm>
              <a:off x="1498858" y="38004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6456BE02-A6F4-4C74-ACFE-5D70FE0977FF}"/>
                </a:ext>
              </a:extLst>
            </p:cNvPr>
            <p:cNvCxnSpPr>
              <a:cxnSpLocks/>
            </p:cNvCxnSpPr>
            <p:nvPr/>
          </p:nvCxnSpPr>
          <p:spPr>
            <a:xfrm>
              <a:off x="4889413" y="38340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4E2809BE-546C-4868-93D9-94816E3F3951}"/>
                </a:ext>
              </a:extLst>
            </p:cNvPr>
            <p:cNvCxnSpPr>
              <a:cxnSpLocks/>
            </p:cNvCxnSpPr>
            <p:nvPr/>
          </p:nvCxnSpPr>
          <p:spPr>
            <a:xfrm>
              <a:off x="5465762" y="38340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7B48F933-5B0A-4E6E-B3B2-88322057F466}"/>
                </a:ext>
              </a:extLst>
            </p:cNvPr>
            <p:cNvCxnSpPr/>
            <p:nvPr/>
          </p:nvCxnSpPr>
          <p:spPr>
            <a:xfrm>
              <a:off x="4889412" y="39528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7A27977F-44E1-45B3-B7DF-9B94934F9A3E}"/>
                </a:ext>
              </a:extLst>
            </p:cNvPr>
            <p:cNvCxnSpPr>
              <a:cxnSpLocks/>
            </p:cNvCxnSpPr>
            <p:nvPr/>
          </p:nvCxnSpPr>
          <p:spPr>
            <a:xfrm>
              <a:off x="5041813" y="39864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03B23871-6E9E-4B52-B352-8116323931AC}"/>
                </a:ext>
              </a:extLst>
            </p:cNvPr>
            <p:cNvCxnSpPr>
              <a:cxnSpLocks/>
            </p:cNvCxnSpPr>
            <p:nvPr/>
          </p:nvCxnSpPr>
          <p:spPr>
            <a:xfrm>
              <a:off x="5618162" y="39864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C8E55712-82EA-4062-BD22-C98E2116B3FC}"/>
                </a:ext>
              </a:extLst>
            </p:cNvPr>
            <p:cNvCxnSpPr/>
            <p:nvPr/>
          </p:nvCxnSpPr>
          <p:spPr>
            <a:xfrm>
              <a:off x="5041812" y="41052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2C32D97B-C962-48CA-BF18-DDFDA8A7C5AB}"/>
                </a:ext>
              </a:extLst>
            </p:cNvPr>
            <p:cNvSpPr txBox="1"/>
            <p:nvPr/>
          </p:nvSpPr>
          <p:spPr>
            <a:xfrm>
              <a:off x="2583713" y="3666077"/>
              <a:ext cx="1729250" cy="369332"/>
            </a:xfrm>
            <a:prstGeom prst="rect">
              <a:avLst/>
            </a:prstGeom>
            <a:noFill/>
          </p:spPr>
          <p:txBody>
            <a:bodyPr wrap="square" rtlCol="0">
              <a:spAutoFit/>
            </a:bodyPr>
            <a:lstStyle/>
            <a:p>
              <a:pPr algn="ctr"/>
              <a:r>
                <a:rPr kumimoji="1" lang="ja-JP" altLang="en-US" dirty="0"/>
                <a:t>・・・・・・・・・・</a:t>
              </a:r>
            </a:p>
          </p:txBody>
        </p:sp>
        <p:sp>
          <p:nvSpPr>
            <p:cNvPr id="85" name="円弧 84">
              <a:extLst>
                <a:ext uri="{FF2B5EF4-FFF2-40B4-BE49-F238E27FC236}">
                  <a16:creationId xmlns:a16="http://schemas.microsoft.com/office/drawing/2014/main" id="{512FD869-3C8B-4FFF-A670-DF3AA3BABC6E}"/>
                </a:ext>
              </a:extLst>
            </p:cNvPr>
            <p:cNvSpPr/>
            <p:nvPr/>
          </p:nvSpPr>
          <p:spPr>
            <a:xfrm rot="16200000" flipH="1">
              <a:off x="1558434" y="367434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4AAF7B5E-1924-4415-B8A4-62630845ABE3}"/>
                </a:ext>
              </a:extLst>
            </p:cNvPr>
            <p:cNvSpPr txBox="1"/>
            <p:nvPr/>
          </p:nvSpPr>
          <p:spPr>
            <a:xfrm>
              <a:off x="1457698" y="3922207"/>
              <a:ext cx="658669"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88" name="円弧 87">
              <a:extLst>
                <a:ext uri="{FF2B5EF4-FFF2-40B4-BE49-F238E27FC236}">
                  <a16:creationId xmlns:a16="http://schemas.microsoft.com/office/drawing/2014/main" id="{E8EEFBAD-3A6E-432B-BCEC-B7F7A0398043}"/>
                </a:ext>
              </a:extLst>
            </p:cNvPr>
            <p:cNvSpPr/>
            <p:nvPr/>
          </p:nvSpPr>
          <p:spPr>
            <a:xfrm rot="5400000">
              <a:off x="1729020" y="367532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CAA84964-BA76-4FFC-874E-2D43D2897EF3}"/>
                </a:ext>
              </a:extLst>
            </p:cNvPr>
            <p:cNvCxnSpPr>
              <a:cxnSpLocks/>
            </p:cNvCxnSpPr>
            <p:nvPr/>
          </p:nvCxnSpPr>
          <p:spPr>
            <a:xfrm flipH="1">
              <a:off x="1194056" y="3592800"/>
              <a:ext cx="2" cy="16650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3052AD5A-803F-4A29-A5D6-57FE785644C0}"/>
                </a:ext>
              </a:extLst>
            </p:cNvPr>
            <p:cNvCxnSpPr>
              <a:cxnSpLocks/>
            </p:cNvCxnSpPr>
            <p:nvPr/>
          </p:nvCxnSpPr>
          <p:spPr>
            <a:xfrm>
              <a:off x="1346458" y="3681600"/>
              <a:ext cx="0" cy="952635"/>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3" name="円弧 92">
              <a:extLst>
                <a:ext uri="{FF2B5EF4-FFF2-40B4-BE49-F238E27FC236}">
                  <a16:creationId xmlns:a16="http://schemas.microsoft.com/office/drawing/2014/main" id="{25F372B3-9817-4135-856D-740FAA2A2DBD}"/>
                </a:ext>
              </a:extLst>
            </p:cNvPr>
            <p:cNvSpPr/>
            <p:nvPr/>
          </p:nvSpPr>
          <p:spPr>
            <a:xfrm rot="5400000">
              <a:off x="1162255" y="4526948"/>
              <a:ext cx="215999" cy="152396"/>
            </a:xfrm>
            <a:prstGeom prst="arc">
              <a:avLst>
                <a:gd name="adj1" fmla="val 16200000"/>
                <a:gd name="adj2" fmla="val 5913712"/>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70E022D3-242B-41C7-A63B-359855B5988A}"/>
                </a:ext>
              </a:extLst>
            </p:cNvPr>
            <p:cNvSpPr txBox="1"/>
            <p:nvPr/>
          </p:nvSpPr>
          <p:spPr>
            <a:xfrm>
              <a:off x="1240477" y="5061755"/>
              <a:ext cx="746943" cy="369332"/>
            </a:xfrm>
            <a:prstGeom prst="rect">
              <a:avLst/>
            </a:prstGeom>
            <a:noFill/>
          </p:spPr>
          <p:txBody>
            <a:bodyPr wrap="square" rtlCol="0">
              <a:spAutoFit/>
            </a:bodyPr>
            <a:lstStyle/>
            <a:p>
              <a:pPr algn="ctr"/>
              <a:r>
                <a:rPr kumimoji="1" lang="en-US" altLang="ja-JP" dirty="0"/>
                <a:t>50 </a:t>
              </a:r>
              <a:r>
                <a:rPr kumimoji="1" lang="en-US" altLang="ja-JP" dirty="0" err="1"/>
                <a:t>ms</a:t>
              </a:r>
              <a:endParaRPr kumimoji="1" lang="ja-JP" altLang="en-US" dirty="0"/>
            </a:p>
          </p:txBody>
        </p:sp>
        <p:cxnSp>
          <p:nvCxnSpPr>
            <p:cNvPr id="95" name="直線コネクタ 94">
              <a:extLst>
                <a:ext uri="{FF2B5EF4-FFF2-40B4-BE49-F238E27FC236}">
                  <a16:creationId xmlns:a16="http://schemas.microsoft.com/office/drawing/2014/main" id="{3BB90C4A-030B-476F-A891-97C445150D5F}"/>
                </a:ext>
              </a:extLst>
            </p:cNvPr>
            <p:cNvCxnSpPr>
              <a:cxnSpLocks/>
            </p:cNvCxnSpPr>
            <p:nvPr/>
          </p:nvCxnSpPr>
          <p:spPr>
            <a:xfrm>
              <a:off x="5618162" y="4202400"/>
              <a:ext cx="0" cy="10554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6" name="円弧 95">
              <a:extLst>
                <a:ext uri="{FF2B5EF4-FFF2-40B4-BE49-F238E27FC236}">
                  <a16:creationId xmlns:a16="http://schemas.microsoft.com/office/drawing/2014/main" id="{1BBCBB04-0249-41D3-BCC8-500FEB61D556}"/>
                </a:ext>
              </a:extLst>
            </p:cNvPr>
            <p:cNvSpPr/>
            <p:nvPr/>
          </p:nvSpPr>
          <p:spPr>
            <a:xfrm rot="10800000">
              <a:off x="1194051" y="4465141"/>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CB42586C-2F6A-4B66-95F3-FC17B049B34C}"/>
                </a:ext>
              </a:extLst>
            </p:cNvPr>
            <p:cNvSpPr/>
            <p:nvPr/>
          </p:nvSpPr>
          <p:spPr>
            <a:xfrm rot="10800000" flipH="1">
              <a:off x="3888906" y="4465140"/>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460A46-2D5C-4070-9686-398F303BCB05}"/>
                    </a:ext>
                  </a:extLst>
                </p:cNvPr>
                <p:cNvSpPr txBox="1"/>
                <p:nvPr/>
              </p:nvSpPr>
              <p:spPr>
                <a:xfrm>
                  <a:off x="2583713" y="5719501"/>
                  <a:ext cx="17292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𝑥</m:t>
                            </m:r>
                          </m:sub>
                        </m:sSub>
                      </m:oMath>
                    </m:oMathPara>
                  </a14:m>
                  <a:endParaRPr kumimoji="1" lang="ja-JP" altLang="en-US" sz="2400" dirty="0"/>
                </a:p>
              </p:txBody>
            </p:sp>
          </mc:Choice>
          <mc:Fallback xmlns="">
            <p:sp>
              <p:nvSpPr>
                <p:cNvPr id="98" name="テキスト ボックス 97">
                  <a:extLst>
                    <a:ext uri="{FF2B5EF4-FFF2-40B4-BE49-F238E27FC236}">
                      <a16:creationId xmlns:a16="http://schemas.microsoft.com/office/drawing/2014/main" id="{57460A46-2D5C-4070-9686-398F303BCB05}"/>
                    </a:ext>
                  </a:extLst>
                </p:cNvPr>
                <p:cNvSpPr txBox="1">
                  <a:spLocks noRot="1" noChangeAspect="1" noMove="1" noResize="1" noEditPoints="1" noAdjustHandles="1" noChangeArrowheads="1" noChangeShapeType="1" noTextEdit="1"/>
                </p:cNvSpPr>
                <p:nvPr/>
              </p:nvSpPr>
              <p:spPr>
                <a:xfrm>
                  <a:off x="2583713" y="5719501"/>
                  <a:ext cx="17292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正方形/長方形 98">
                  <a:extLst>
                    <a:ext uri="{FF2B5EF4-FFF2-40B4-BE49-F238E27FC236}">
                      <a16:creationId xmlns:a16="http://schemas.microsoft.com/office/drawing/2014/main" id="{7955A713-627B-4135-AD47-FD75D176E69D}"/>
                    </a:ext>
                  </a:extLst>
                </p:cNvPr>
                <p:cNvSpPr/>
                <p:nvPr/>
              </p:nvSpPr>
              <p:spPr>
                <a:xfrm>
                  <a:off x="6727661" y="470232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𝑥</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99" name="正方形/長方形 98">
                  <a:extLst>
                    <a:ext uri="{FF2B5EF4-FFF2-40B4-BE49-F238E27FC236}">
                      <a16:creationId xmlns:a16="http://schemas.microsoft.com/office/drawing/2014/main" id="{7955A713-627B-4135-AD47-FD75D176E69D}"/>
                    </a:ext>
                  </a:extLst>
                </p:cNvPr>
                <p:cNvSpPr>
                  <a:spLocks noRot="1" noChangeAspect="1" noMove="1" noResize="1" noEditPoints="1" noAdjustHandles="1" noChangeArrowheads="1" noChangeShapeType="1" noTextEdit="1"/>
                </p:cNvSpPr>
                <p:nvPr/>
              </p:nvSpPr>
              <p:spPr>
                <a:xfrm>
                  <a:off x="6727661" y="4702324"/>
                  <a:ext cx="3701990" cy="94868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正方形/長方形 99">
                  <a:extLst>
                    <a:ext uri="{FF2B5EF4-FFF2-40B4-BE49-F238E27FC236}">
                      <a16:creationId xmlns:a16="http://schemas.microsoft.com/office/drawing/2014/main" id="{6F22D9E0-FC6A-4448-9351-707DDD72A940}"/>
                    </a:ext>
                  </a:extLst>
                </p:cNvPr>
                <p:cNvSpPr/>
                <p:nvPr/>
              </p:nvSpPr>
              <p:spPr>
                <a:xfrm>
                  <a:off x="6727662" y="280496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𝑧</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0" name="正方形/長方形 99">
                  <a:extLst>
                    <a:ext uri="{FF2B5EF4-FFF2-40B4-BE49-F238E27FC236}">
                      <a16:creationId xmlns:a16="http://schemas.microsoft.com/office/drawing/2014/main" id="{6F22D9E0-FC6A-4448-9351-707DDD72A940}"/>
                    </a:ext>
                  </a:extLst>
                </p:cNvPr>
                <p:cNvSpPr>
                  <a:spLocks noRot="1" noChangeAspect="1" noMove="1" noResize="1" noEditPoints="1" noAdjustHandles="1" noChangeArrowheads="1" noChangeShapeType="1" noTextEdit="1"/>
                </p:cNvSpPr>
                <p:nvPr/>
              </p:nvSpPr>
              <p:spPr>
                <a:xfrm>
                  <a:off x="6727662" y="2804964"/>
                  <a:ext cx="3701990" cy="94868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正方形/長方形 100">
                  <a:extLst>
                    <a:ext uri="{FF2B5EF4-FFF2-40B4-BE49-F238E27FC236}">
                      <a16:creationId xmlns:a16="http://schemas.microsoft.com/office/drawing/2014/main" id="{D0C6DC0C-01DE-4926-AAA9-78156012CF04}"/>
                    </a:ext>
                  </a:extLst>
                </p:cNvPr>
                <p:cNvSpPr/>
                <p:nvPr/>
              </p:nvSpPr>
              <p:spPr>
                <a:xfrm>
                  <a:off x="6727662" y="375364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𝑦</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1" name="正方形/長方形 100">
                  <a:extLst>
                    <a:ext uri="{FF2B5EF4-FFF2-40B4-BE49-F238E27FC236}">
                      <a16:creationId xmlns:a16="http://schemas.microsoft.com/office/drawing/2014/main" id="{D0C6DC0C-01DE-4926-AAA9-78156012CF04}"/>
                    </a:ext>
                  </a:extLst>
                </p:cNvPr>
                <p:cNvSpPr>
                  <a:spLocks noRot="1" noChangeAspect="1" noMove="1" noResize="1" noEditPoints="1" noAdjustHandles="1" noChangeArrowheads="1" noChangeShapeType="1" noTextEdit="1"/>
                </p:cNvSpPr>
                <p:nvPr/>
              </p:nvSpPr>
              <p:spPr>
                <a:xfrm>
                  <a:off x="6727662" y="3753644"/>
                  <a:ext cx="3701990" cy="94868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102" name="矢印: 右 101">
              <a:extLst>
                <a:ext uri="{FF2B5EF4-FFF2-40B4-BE49-F238E27FC236}">
                  <a16:creationId xmlns:a16="http://schemas.microsoft.com/office/drawing/2014/main" id="{65AC92B5-896E-4CB3-A0E6-78D50817624D}"/>
                </a:ext>
              </a:extLst>
            </p:cNvPr>
            <p:cNvSpPr/>
            <p:nvPr/>
          </p:nvSpPr>
          <p:spPr>
            <a:xfrm>
              <a:off x="5858319" y="4977782"/>
              <a:ext cx="629171" cy="39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弧 102">
              <a:extLst>
                <a:ext uri="{FF2B5EF4-FFF2-40B4-BE49-F238E27FC236}">
                  <a16:creationId xmlns:a16="http://schemas.microsoft.com/office/drawing/2014/main" id="{2E386F59-2C56-4BA4-8D5A-7735DF2A1162}"/>
                </a:ext>
              </a:extLst>
            </p:cNvPr>
            <p:cNvSpPr/>
            <p:nvPr/>
          </p:nvSpPr>
          <p:spPr>
            <a:xfrm flipH="1" flipV="1">
              <a:off x="6727645"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4" name="円弧 103">
              <a:extLst>
                <a:ext uri="{FF2B5EF4-FFF2-40B4-BE49-F238E27FC236}">
                  <a16:creationId xmlns:a16="http://schemas.microsoft.com/office/drawing/2014/main" id="{CB0DD723-0DFF-4328-BE73-9300804947D8}"/>
                </a:ext>
              </a:extLst>
            </p:cNvPr>
            <p:cNvSpPr/>
            <p:nvPr/>
          </p:nvSpPr>
          <p:spPr>
            <a:xfrm flipV="1">
              <a:off x="8583748"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4ADEFEDB-3FF0-4625-88A9-DE1069928C6A}"/>
                    </a:ext>
                  </a:extLst>
                </p:cNvPr>
                <p:cNvSpPr txBox="1"/>
                <p:nvPr/>
              </p:nvSpPr>
              <p:spPr>
                <a:xfrm>
                  <a:off x="8055241" y="5719500"/>
                  <a:ext cx="105701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05" name="テキスト ボックス 104">
                  <a:extLst>
                    <a:ext uri="{FF2B5EF4-FFF2-40B4-BE49-F238E27FC236}">
                      <a16:creationId xmlns:a16="http://schemas.microsoft.com/office/drawing/2014/main" id="{4ADEFEDB-3FF0-4625-88A9-DE1069928C6A}"/>
                    </a:ext>
                  </a:extLst>
                </p:cNvPr>
                <p:cNvSpPr txBox="1">
                  <a:spLocks noRot="1" noChangeAspect="1" noMove="1" noResize="1" noEditPoints="1" noAdjustHandles="1" noChangeArrowheads="1" noChangeShapeType="1" noTextEdit="1"/>
                </p:cNvSpPr>
                <p:nvPr/>
              </p:nvSpPr>
              <p:spPr>
                <a:xfrm>
                  <a:off x="8055241" y="5719500"/>
                  <a:ext cx="1057013" cy="461665"/>
                </a:xfrm>
                <a:prstGeom prst="rect">
                  <a:avLst/>
                </a:prstGeom>
                <a:blipFill>
                  <a:blip r:embed="rId8"/>
                  <a:stretch>
                    <a:fillRect/>
                  </a:stretch>
                </a:blipFill>
              </p:spPr>
              <p:txBody>
                <a:bodyPr/>
                <a:lstStyle/>
                <a:p>
                  <a:r>
                    <a:rPr lang="ja-JP" altLang="en-US">
                      <a:noFill/>
                    </a:rPr>
                    <a:t> </a:t>
                  </a:r>
                </a:p>
              </p:txBody>
            </p:sp>
          </mc:Fallback>
        </mc:AlternateContent>
        <p:sp>
          <p:nvSpPr>
            <p:cNvPr id="106" name="円弧 105">
              <a:extLst>
                <a:ext uri="{FF2B5EF4-FFF2-40B4-BE49-F238E27FC236}">
                  <a16:creationId xmlns:a16="http://schemas.microsoft.com/office/drawing/2014/main" id="{07D1B5F4-3002-493F-B689-20E25205D12F}"/>
                </a:ext>
              </a:extLst>
            </p:cNvPr>
            <p:cNvSpPr/>
            <p:nvPr/>
          </p:nvSpPr>
          <p:spPr>
            <a:xfrm rot="16200000" flipV="1">
              <a:off x="10131333" y="2784368"/>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213A2B40-45DD-41DB-8E89-E2A4F5793F55}"/>
                </a:ext>
              </a:extLst>
            </p:cNvPr>
            <p:cNvSpPr txBox="1"/>
            <p:nvPr/>
          </p:nvSpPr>
          <p:spPr>
            <a:xfrm rot="5400000">
              <a:off x="9710095" y="3997152"/>
              <a:ext cx="21140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FF0000"/>
                  </a:solidFill>
                  <a:effectLst/>
                  <a:uLnTx/>
                  <a:uFillTx/>
                  <a:latin typeface="Times New Roman"/>
                  <a:ea typeface="ＭＳ Ｐゴシック"/>
                  <a:cs typeface="+mn-cs"/>
                </a:rPr>
                <a:t>21 dimensions</a:t>
              </a:r>
              <a:endParaRPr kumimoji="1" lang="ja-JP" altLang="en-US" sz="2400" b="1"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8" name="円弧 107">
              <a:extLst>
                <a:ext uri="{FF2B5EF4-FFF2-40B4-BE49-F238E27FC236}">
                  <a16:creationId xmlns:a16="http://schemas.microsoft.com/office/drawing/2014/main" id="{86071A75-8F11-43B1-AC6A-F303C4F7AF58}"/>
                </a:ext>
              </a:extLst>
            </p:cNvPr>
            <p:cNvSpPr/>
            <p:nvPr/>
          </p:nvSpPr>
          <p:spPr>
            <a:xfrm rot="16200000" flipH="1" flipV="1">
              <a:off x="10131333" y="5054416"/>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109" name="グループ化 108">
              <a:extLst>
                <a:ext uri="{FF2B5EF4-FFF2-40B4-BE49-F238E27FC236}">
                  <a16:creationId xmlns:a16="http://schemas.microsoft.com/office/drawing/2014/main" id="{DAF5ACA8-366C-41FF-8BC9-7AB161BC38C4}"/>
                </a:ext>
              </a:extLst>
            </p:cNvPr>
            <p:cNvGrpSpPr/>
            <p:nvPr/>
          </p:nvGrpSpPr>
          <p:grpSpPr>
            <a:xfrm>
              <a:off x="2394087" y="4395348"/>
              <a:ext cx="2935901" cy="1199159"/>
              <a:chOff x="987827" y="5092867"/>
              <a:chExt cx="3473337" cy="1305114"/>
            </a:xfrm>
          </p:grpSpPr>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947AC3C4-810C-44A3-9560-8E9C062B7944}"/>
                      </a:ext>
                    </a:extLst>
                  </p:cNvPr>
                  <p:cNvSpPr txBox="1"/>
                  <p:nvPr/>
                </p:nvSpPr>
                <p:spPr>
                  <a:xfrm>
                    <a:off x="987827" y="5092867"/>
                    <a:ext cx="3473336" cy="130511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tx1"/>
                            </a:solidFill>
                            <a:latin typeface="Cambria Math" panose="02040503050406030204" pitchFamily="18" charset="0"/>
                          </a:rPr>
                          <m:t>𝑥</m:t>
                        </m:r>
                        <m:r>
                          <a:rPr kumimoji="1" lang="en-US" altLang="ja-JP" sz="1600" b="0" i="1" smtClean="0">
                            <a:solidFill>
                              <a:schemeClr val="tx1"/>
                            </a:solidFill>
                            <a:latin typeface="Cambria Math" panose="02040503050406030204" pitchFamily="18" charset="0"/>
                          </a:rPr>
                          <m:t> </m:t>
                        </m:r>
                      </m:oMath>
                    </a14:m>
                    <a:r>
                      <a:rPr kumimoji="1" lang="en-US" altLang="ja-JP" sz="1600" dirty="0"/>
                      <a:t>mean,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variance,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max,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min,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root mean square,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interquartile range,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zero crossing rate</a:t>
                    </a:r>
                    <a:endParaRPr kumimoji="1" lang="ja-JP" altLang="en-US" sz="1600" dirty="0"/>
                  </a:p>
                </p:txBody>
              </p:sp>
            </mc:Choice>
            <mc:Fallback xmlns="">
              <p:sp>
                <p:nvSpPr>
                  <p:cNvPr id="111" name="テキスト ボックス 110">
                    <a:extLst>
                      <a:ext uri="{FF2B5EF4-FFF2-40B4-BE49-F238E27FC236}">
                        <a16:creationId xmlns:a16="http://schemas.microsoft.com/office/drawing/2014/main" id="{947AC3C4-810C-44A3-9560-8E9C062B7944}"/>
                      </a:ext>
                    </a:extLst>
                  </p:cNvPr>
                  <p:cNvSpPr txBox="1">
                    <a:spLocks noRot="1" noChangeAspect="1" noMove="1" noResize="1" noEditPoints="1" noAdjustHandles="1" noChangeArrowheads="1" noChangeShapeType="1" noTextEdit="1"/>
                  </p:cNvSpPr>
                  <p:nvPr/>
                </p:nvSpPr>
                <p:spPr>
                  <a:xfrm>
                    <a:off x="987827" y="5092867"/>
                    <a:ext cx="3473336" cy="1305114"/>
                  </a:xfrm>
                  <a:prstGeom prst="rect">
                    <a:avLst/>
                  </a:prstGeom>
                  <a:blipFill>
                    <a:blip r:embed="rId9"/>
                    <a:stretch>
                      <a:fillRect t="-1523" r="-3950"/>
                    </a:stretch>
                  </a:blipFill>
                </p:spPr>
                <p:txBody>
                  <a:bodyPr/>
                  <a:lstStyle/>
                  <a:p>
                    <a:r>
                      <a:rPr lang="ja-JP" altLang="en-US">
                        <a:noFill/>
                      </a:rPr>
                      <a:t> </a:t>
                    </a:r>
                  </a:p>
                </p:txBody>
              </p:sp>
            </mc:Fallback>
          </mc:AlternateContent>
          <p:sp>
            <p:nvSpPr>
              <p:cNvPr id="112" name="正方形/長方形 111">
                <a:extLst>
                  <a:ext uri="{FF2B5EF4-FFF2-40B4-BE49-F238E27FC236}">
                    <a16:creationId xmlns:a16="http://schemas.microsoft.com/office/drawing/2014/main" id="{BE3FCB1C-4DD2-488D-BADD-90CF3F3103BB}"/>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矢印コネクタ 109">
              <a:extLst>
                <a:ext uri="{FF2B5EF4-FFF2-40B4-BE49-F238E27FC236}">
                  <a16:creationId xmlns:a16="http://schemas.microsoft.com/office/drawing/2014/main" id="{1F630FF4-D34F-4EBA-914F-BE6D2C28C48B}"/>
                </a:ext>
              </a:extLst>
            </p:cNvPr>
            <p:cNvCxnSpPr/>
            <p:nvPr/>
          </p:nvCxnSpPr>
          <p:spPr>
            <a:xfrm flipH="1" flipV="1">
              <a:off x="1300042" y="4780862"/>
              <a:ext cx="76199" cy="264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E1B3F-D327-4343-8B40-07B3EE63A382}"/>
              </a:ext>
            </a:extLst>
          </p:cNvPr>
          <p:cNvSpPr>
            <a:spLocks noGrp="1"/>
          </p:cNvSpPr>
          <p:nvPr>
            <p:ph type="title"/>
          </p:nvPr>
        </p:nvSpPr>
        <p:spPr/>
        <p:txBody>
          <a:bodyPr/>
          <a:lstStyle/>
          <a:p>
            <a:r>
              <a:rPr kumimoji="1" lang="en-US" altLang="ja-JP" dirty="0"/>
              <a:t>Method - Model (1/2)</a:t>
            </a:r>
            <a:endParaRPr kumimoji="1" lang="ja-JP" altLang="en-US" dirty="0"/>
          </a:p>
        </p:txBody>
      </p:sp>
      <p:sp>
        <p:nvSpPr>
          <p:cNvPr id="4" name="スライド番号プレースホルダー 3">
            <a:extLst>
              <a:ext uri="{FF2B5EF4-FFF2-40B4-BE49-F238E27FC236}">
                <a16:creationId xmlns:a16="http://schemas.microsoft.com/office/drawing/2014/main" id="{306AD568-4D33-4905-B062-1024B2FFE7CA}"/>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5" name="グループ化 4">
            <a:extLst>
              <a:ext uri="{FF2B5EF4-FFF2-40B4-BE49-F238E27FC236}">
                <a16:creationId xmlns:a16="http://schemas.microsoft.com/office/drawing/2014/main" id="{9236FFDC-3B8A-4C99-A831-E1D527EE3DA2}"/>
              </a:ext>
            </a:extLst>
          </p:cNvPr>
          <p:cNvGrpSpPr/>
          <p:nvPr/>
        </p:nvGrpSpPr>
        <p:grpSpPr>
          <a:xfrm>
            <a:off x="678809" y="1450008"/>
            <a:ext cx="10844703" cy="4955402"/>
            <a:chOff x="886806" y="1328443"/>
            <a:chExt cx="10844703" cy="4955402"/>
          </a:xfrm>
        </p:grpSpPr>
        <p:pic>
          <p:nvPicPr>
            <p:cNvPr id="6" name="図 5">
              <a:extLst>
                <a:ext uri="{FF2B5EF4-FFF2-40B4-BE49-F238E27FC236}">
                  <a16:creationId xmlns:a16="http://schemas.microsoft.com/office/drawing/2014/main" id="{398A5BD7-E9ED-4541-A200-4DE7B0068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3175527"/>
              <a:ext cx="645842" cy="809129"/>
            </a:xfrm>
            <a:prstGeom prst="rect">
              <a:avLst/>
            </a:prstGeom>
          </p:spPr>
        </p:pic>
        <p:pic>
          <p:nvPicPr>
            <p:cNvPr id="7" name="図 6">
              <a:extLst>
                <a:ext uri="{FF2B5EF4-FFF2-40B4-BE49-F238E27FC236}">
                  <a16:creationId xmlns:a16="http://schemas.microsoft.com/office/drawing/2014/main" id="{F3E201DF-AA08-4955-8213-785B3A90E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4882590"/>
              <a:ext cx="645842" cy="809129"/>
            </a:xfrm>
            <a:prstGeom prst="rect">
              <a:avLst/>
            </a:prstGeom>
          </p:spPr>
        </p:pic>
        <p:pic>
          <p:nvPicPr>
            <p:cNvPr id="8" name="図 7">
              <a:extLst>
                <a:ext uri="{FF2B5EF4-FFF2-40B4-BE49-F238E27FC236}">
                  <a16:creationId xmlns:a16="http://schemas.microsoft.com/office/drawing/2014/main" id="{4DFD0D03-E2E9-42AB-B67B-D58E07392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4029058"/>
              <a:ext cx="645842" cy="809129"/>
            </a:xfrm>
            <a:prstGeom prst="rect">
              <a:avLst/>
            </a:prstGeom>
          </p:spPr>
        </p:pic>
        <p:pic>
          <p:nvPicPr>
            <p:cNvPr id="9" name="図 8">
              <a:extLst>
                <a:ext uri="{FF2B5EF4-FFF2-40B4-BE49-F238E27FC236}">
                  <a16:creationId xmlns:a16="http://schemas.microsoft.com/office/drawing/2014/main" id="{EE10824E-E83F-468F-93E3-21A636F05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2321996"/>
              <a:ext cx="645842" cy="809129"/>
            </a:xfrm>
            <a:prstGeom prst="rect">
              <a:avLst/>
            </a:prstGeom>
          </p:spPr>
        </p:pic>
        <p:grpSp>
          <p:nvGrpSpPr>
            <p:cNvPr id="10" name="グループ化 9">
              <a:extLst>
                <a:ext uri="{FF2B5EF4-FFF2-40B4-BE49-F238E27FC236}">
                  <a16:creationId xmlns:a16="http://schemas.microsoft.com/office/drawing/2014/main" id="{577A6653-1F32-440B-8FF4-F53214F60674}"/>
                </a:ext>
              </a:extLst>
            </p:cNvPr>
            <p:cNvGrpSpPr/>
            <p:nvPr/>
          </p:nvGrpSpPr>
          <p:grpSpPr>
            <a:xfrm>
              <a:off x="3099115" y="2375537"/>
              <a:ext cx="830739" cy="702047"/>
              <a:chOff x="3022637" y="1977172"/>
              <a:chExt cx="871342" cy="1031656"/>
            </a:xfrm>
          </p:grpSpPr>
          <p:sp>
            <p:nvSpPr>
              <p:cNvPr id="101" name="正方形/長方形 100">
                <a:extLst>
                  <a:ext uri="{FF2B5EF4-FFF2-40B4-BE49-F238E27FC236}">
                    <a16:creationId xmlns:a16="http://schemas.microsoft.com/office/drawing/2014/main" id="{961358C2-4CAB-4247-B77D-C424673C2E9E}"/>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0140DB78-178A-4906-9F23-9F573D32225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E48D69F-A449-413C-814F-DA39DE7B7B3A}"/>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36F47B15-F46C-4232-82ED-AAEF13462083}"/>
                </a:ext>
              </a:extLst>
            </p:cNvPr>
            <p:cNvGrpSpPr/>
            <p:nvPr/>
          </p:nvGrpSpPr>
          <p:grpSpPr>
            <a:xfrm>
              <a:off x="3099115" y="3229068"/>
              <a:ext cx="830739" cy="702047"/>
              <a:chOff x="3022637" y="1977172"/>
              <a:chExt cx="871342" cy="1031656"/>
            </a:xfrm>
          </p:grpSpPr>
          <p:sp>
            <p:nvSpPr>
              <p:cNvPr id="98" name="正方形/長方形 97">
                <a:extLst>
                  <a:ext uri="{FF2B5EF4-FFF2-40B4-BE49-F238E27FC236}">
                    <a16:creationId xmlns:a16="http://schemas.microsoft.com/office/drawing/2014/main" id="{D3711C85-4679-4987-99BA-DDEE0191C6B9}"/>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F181F1A7-B418-4983-8D9B-78AE2B8B7324}"/>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DF91B352-E249-4998-A3C3-8C8859B5BAA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9A6BE25F-5E88-4F15-8421-4F87EA29389D}"/>
                </a:ext>
              </a:extLst>
            </p:cNvPr>
            <p:cNvGrpSpPr/>
            <p:nvPr/>
          </p:nvGrpSpPr>
          <p:grpSpPr>
            <a:xfrm>
              <a:off x="3099115" y="4082599"/>
              <a:ext cx="830739" cy="702047"/>
              <a:chOff x="3022637" y="1977172"/>
              <a:chExt cx="871342" cy="1031656"/>
            </a:xfrm>
          </p:grpSpPr>
          <p:sp>
            <p:nvSpPr>
              <p:cNvPr id="95" name="正方形/長方形 94">
                <a:extLst>
                  <a:ext uri="{FF2B5EF4-FFF2-40B4-BE49-F238E27FC236}">
                    <a16:creationId xmlns:a16="http://schemas.microsoft.com/office/drawing/2014/main" id="{FCA0BAFD-D119-42EF-A5E4-96B40F2E3BD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EE19D10A-7B07-40B0-A2EA-457CC04D7BD0}"/>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669A70A0-FEB1-420C-80B0-4F36F65282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A4BD326B-B361-4E7B-A725-C71A4424671F}"/>
                </a:ext>
              </a:extLst>
            </p:cNvPr>
            <p:cNvGrpSpPr/>
            <p:nvPr/>
          </p:nvGrpSpPr>
          <p:grpSpPr>
            <a:xfrm>
              <a:off x="3099115" y="4935470"/>
              <a:ext cx="830739" cy="702047"/>
              <a:chOff x="3022637" y="1977172"/>
              <a:chExt cx="871342" cy="1031656"/>
            </a:xfrm>
          </p:grpSpPr>
          <p:sp>
            <p:nvSpPr>
              <p:cNvPr id="92" name="正方形/長方形 91">
                <a:extLst>
                  <a:ext uri="{FF2B5EF4-FFF2-40B4-BE49-F238E27FC236}">
                    <a16:creationId xmlns:a16="http://schemas.microsoft.com/office/drawing/2014/main" id="{DD769EE6-A42E-4B94-AB77-647B0C218746}"/>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98670521-8947-4D25-A993-54E3558190A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5FD77F9-64DA-41CA-B324-6782A44CA072}"/>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DF60FFD3-4E78-4A6B-BF91-52430B49869E}"/>
                </a:ext>
              </a:extLst>
            </p:cNvPr>
            <p:cNvSpPr/>
            <p:nvPr/>
          </p:nvSpPr>
          <p:spPr>
            <a:xfrm>
              <a:off x="4410803" y="232199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961F368-AA9C-444B-AFE9-EEBC71FDB269}"/>
                </a:ext>
              </a:extLst>
            </p:cNvPr>
            <p:cNvSpPr/>
            <p:nvPr/>
          </p:nvSpPr>
          <p:spPr>
            <a:xfrm>
              <a:off x="4410803" y="317552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EE3450E-BDC1-4DFF-A113-6A062F05F109}"/>
                </a:ext>
              </a:extLst>
            </p:cNvPr>
            <p:cNvSpPr/>
            <p:nvPr/>
          </p:nvSpPr>
          <p:spPr>
            <a:xfrm>
              <a:off x="4410803" y="4029058"/>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F8AD0024-CFB0-4E59-83D5-BE423CE46F8E}"/>
                </a:ext>
              </a:extLst>
            </p:cNvPr>
            <p:cNvSpPr/>
            <p:nvPr/>
          </p:nvSpPr>
          <p:spPr>
            <a:xfrm>
              <a:off x="4410803" y="4882587"/>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2624C593-A3CC-4AF5-90B1-74E86D2055E4}"/>
                </a:ext>
              </a:extLst>
            </p:cNvPr>
            <p:cNvCxnSpPr>
              <a:cxnSpLocks/>
            </p:cNvCxnSpPr>
            <p:nvPr/>
          </p:nvCxnSpPr>
          <p:spPr>
            <a:xfrm>
              <a:off x="2674434" y="27265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C5D0ADBA-4749-48E2-BDEA-B8369861A504}"/>
                </a:ext>
              </a:extLst>
            </p:cNvPr>
            <p:cNvCxnSpPr>
              <a:cxnSpLocks/>
            </p:cNvCxnSpPr>
            <p:nvPr/>
          </p:nvCxnSpPr>
          <p:spPr>
            <a:xfrm>
              <a:off x="2675424" y="357723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29652EE7-B85D-4F95-8016-4BE8DB307F97}"/>
                </a:ext>
              </a:extLst>
            </p:cNvPr>
            <p:cNvCxnSpPr>
              <a:cxnSpLocks/>
            </p:cNvCxnSpPr>
            <p:nvPr/>
          </p:nvCxnSpPr>
          <p:spPr>
            <a:xfrm>
              <a:off x="2675424" y="443362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B2D45DE-E9F1-473D-B2E4-4C2D3052FCCA}"/>
                </a:ext>
              </a:extLst>
            </p:cNvPr>
            <p:cNvCxnSpPr>
              <a:cxnSpLocks/>
            </p:cNvCxnSpPr>
            <p:nvPr/>
          </p:nvCxnSpPr>
          <p:spPr>
            <a:xfrm>
              <a:off x="2675424" y="529000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38D52EC9-9172-4C08-B439-8A40A0F26106}"/>
                </a:ext>
              </a:extLst>
            </p:cNvPr>
            <p:cNvCxnSpPr>
              <a:cxnSpLocks/>
            </p:cNvCxnSpPr>
            <p:nvPr/>
          </p:nvCxnSpPr>
          <p:spPr>
            <a:xfrm>
              <a:off x="3967966" y="270478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40807B5E-990D-4E84-8F07-78DCFAD9EC82}"/>
                </a:ext>
              </a:extLst>
            </p:cNvPr>
            <p:cNvCxnSpPr>
              <a:cxnSpLocks/>
            </p:cNvCxnSpPr>
            <p:nvPr/>
          </p:nvCxnSpPr>
          <p:spPr>
            <a:xfrm>
              <a:off x="3967966" y="35554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2ABC2E2C-0BBA-4913-8FFB-9646A80911C2}"/>
                </a:ext>
              </a:extLst>
            </p:cNvPr>
            <p:cNvCxnSpPr>
              <a:cxnSpLocks/>
            </p:cNvCxnSpPr>
            <p:nvPr/>
          </p:nvCxnSpPr>
          <p:spPr>
            <a:xfrm>
              <a:off x="3967966" y="4411845"/>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65CC5495-F1E0-4589-8C38-5ED594E5E646}"/>
                </a:ext>
              </a:extLst>
            </p:cNvPr>
            <p:cNvCxnSpPr>
              <a:cxnSpLocks/>
            </p:cNvCxnSpPr>
            <p:nvPr/>
          </p:nvCxnSpPr>
          <p:spPr>
            <a:xfrm>
              <a:off x="3967966" y="526822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A0155C5F-38CC-49BD-ADBE-12F1548D6466}"/>
                </a:ext>
              </a:extLst>
            </p:cNvPr>
            <p:cNvCxnSpPr>
              <a:cxnSpLocks/>
            </p:cNvCxnSpPr>
            <p:nvPr/>
          </p:nvCxnSpPr>
          <p:spPr>
            <a:xfrm>
              <a:off x="8108018" y="2726561"/>
              <a:ext cx="995540" cy="502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A73C3F10-1F08-4F64-B215-7EE95DCFF90B}"/>
                </a:ext>
              </a:extLst>
            </p:cNvPr>
            <p:cNvCxnSpPr>
              <a:cxnSpLocks/>
            </p:cNvCxnSpPr>
            <p:nvPr/>
          </p:nvCxnSpPr>
          <p:spPr>
            <a:xfrm>
              <a:off x="8109008" y="3577238"/>
              <a:ext cx="994550" cy="18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16670629-9A1A-4AE0-A635-DACA97816B6A}"/>
                </a:ext>
              </a:extLst>
            </p:cNvPr>
            <p:cNvCxnSpPr>
              <a:cxnSpLocks/>
            </p:cNvCxnSpPr>
            <p:nvPr/>
          </p:nvCxnSpPr>
          <p:spPr>
            <a:xfrm flipV="1">
              <a:off x="8109008" y="4234117"/>
              <a:ext cx="994550" cy="19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8723604-2A1C-4F3C-9ED4-B5B7CD4DCBA4}"/>
                </a:ext>
              </a:extLst>
            </p:cNvPr>
            <p:cNvCxnSpPr>
              <a:cxnSpLocks/>
            </p:cNvCxnSpPr>
            <p:nvPr/>
          </p:nvCxnSpPr>
          <p:spPr>
            <a:xfrm flipV="1">
              <a:off x="8109008" y="4784644"/>
              <a:ext cx="994550" cy="505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EDE4C7E8-875A-410A-86A1-0765AABBD7B1}"/>
                </a:ext>
              </a:extLst>
            </p:cNvPr>
            <p:cNvSpPr txBox="1"/>
            <p:nvPr/>
          </p:nvSpPr>
          <p:spPr>
            <a:xfrm>
              <a:off x="1920683" y="2076022"/>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6B00A0DE-4C0C-4080-8A05-85F8DE70B59C}"/>
                </a:ext>
              </a:extLst>
            </p:cNvPr>
            <p:cNvSpPr txBox="1"/>
            <p:nvPr/>
          </p:nvSpPr>
          <p:spPr>
            <a:xfrm>
              <a:off x="2914577" y="1890396"/>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219B8B61-DED1-43D3-AD47-D1CED914CBC7}"/>
                </a:ext>
              </a:extLst>
            </p:cNvPr>
            <p:cNvSpPr txBox="1"/>
            <p:nvPr/>
          </p:nvSpPr>
          <p:spPr>
            <a:xfrm>
              <a:off x="4230629" y="2049125"/>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6F24323E-5CCA-433C-8780-92664EE1BE2A}"/>
                </a:ext>
              </a:extLst>
            </p:cNvPr>
            <p:cNvSpPr txBox="1"/>
            <p:nvPr/>
          </p:nvSpPr>
          <p:spPr>
            <a:xfrm>
              <a:off x="6457855" y="2315004"/>
              <a:ext cx="507109" cy="769441"/>
            </a:xfrm>
            <a:prstGeom prst="rect">
              <a:avLst/>
            </a:prstGeom>
            <a:noFill/>
          </p:spPr>
          <p:txBody>
            <a:bodyPr wrap="square" rtlCol="0">
              <a:spAutoFit/>
            </a:bodyPr>
            <a:lstStyle/>
            <a:p>
              <a:pPr algn="ctr"/>
              <a:r>
                <a:rPr lang="en-US" altLang="ja-JP" sz="1100" dirty="0"/>
                <a:t>0.72</a:t>
              </a:r>
            </a:p>
            <a:p>
              <a:pPr algn="ctr"/>
              <a:r>
                <a:rPr lang="en-US" altLang="ja-JP" sz="1100" dirty="0"/>
                <a:t>0.2</a:t>
              </a:r>
            </a:p>
            <a:p>
              <a:pPr algn="ctr"/>
              <a:r>
                <a:rPr lang="en-US" altLang="ja-JP" sz="1100" dirty="0"/>
                <a:t>︙</a:t>
              </a:r>
            </a:p>
            <a:p>
              <a:pPr algn="ctr"/>
              <a:r>
                <a:rPr kumimoji="1" lang="en-US" altLang="ja-JP" sz="1100" dirty="0"/>
                <a:t>0.4</a:t>
              </a:r>
              <a:endParaRPr kumimoji="1" lang="ja-JP" altLang="en-US" sz="1100" dirty="0"/>
            </a:p>
          </p:txBody>
        </p:sp>
        <p:sp>
          <p:nvSpPr>
            <p:cNvPr id="34" name="テキスト ボックス 33">
              <a:extLst>
                <a:ext uri="{FF2B5EF4-FFF2-40B4-BE49-F238E27FC236}">
                  <a16:creationId xmlns:a16="http://schemas.microsoft.com/office/drawing/2014/main" id="{41981741-5AA5-4742-BE07-273A3BEB55C5}"/>
                </a:ext>
              </a:extLst>
            </p:cNvPr>
            <p:cNvSpPr txBox="1"/>
            <p:nvPr/>
          </p:nvSpPr>
          <p:spPr>
            <a:xfrm>
              <a:off x="1757153" y="5691718"/>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EDC21C17-B533-4106-8A05-8F30BF989E35}"/>
                </a:ext>
              </a:extLst>
            </p:cNvPr>
            <p:cNvSpPr txBox="1"/>
            <p:nvPr/>
          </p:nvSpPr>
          <p:spPr>
            <a:xfrm>
              <a:off x="2919115" y="5637517"/>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67AA20E3-87FA-4603-8D43-9A918E3B5098}"/>
                </a:ext>
              </a:extLst>
            </p:cNvPr>
            <p:cNvSpPr txBox="1"/>
            <p:nvPr/>
          </p:nvSpPr>
          <p:spPr>
            <a:xfrm>
              <a:off x="4126128" y="5637516"/>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1F25AE87-DDFF-4C6E-AB07-756AEC150CEF}"/>
                </a:ext>
              </a:extLst>
            </p:cNvPr>
            <p:cNvSpPr txBox="1"/>
            <p:nvPr/>
          </p:nvSpPr>
          <p:spPr>
            <a:xfrm>
              <a:off x="9414949" y="5183897"/>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0F701465-C75E-4CBF-A4DB-5102E2A03748}"/>
                </a:ext>
              </a:extLst>
            </p:cNvPr>
            <p:cNvSpPr txBox="1"/>
            <p:nvPr/>
          </p:nvSpPr>
          <p:spPr>
            <a:xfrm>
              <a:off x="886806" y="5129889"/>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6723EECF-B8C6-462B-B511-550EA48FFBA2}"/>
                </a:ext>
              </a:extLst>
            </p:cNvPr>
            <p:cNvSpPr txBox="1"/>
            <p:nvPr/>
          </p:nvSpPr>
          <p:spPr>
            <a:xfrm>
              <a:off x="889559" y="4280841"/>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7E7008B6-5061-4AA5-B5AE-9F74628FED03}"/>
                </a:ext>
              </a:extLst>
            </p:cNvPr>
            <p:cNvSpPr txBox="1"/>
            <p:nvPr/>
          </p:nvSpPr>
          <p:spPr>
            <a:xfrm>
              <a:off x="888023" y="3431793"/>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D81375AB-4C13-40D2-8CF8-B858C1010EB0}"/>
                </a:ext>
              </a:extLst>
            </p:cNvPr>
            <p:cNvSpPr txBox="1"/>
            <p:nvPr/>
          </p:nvSpPr>
          <p:spPr>
            <a:xfrm>
              <a:off x="901771" y="2579805"/>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C4777C7A-3B68-40F0-9FE9-09F88BCF9A0B}"/>
                </a:ext>
              </a:extLst>
            </p:cNvPr>
            <p:cNvSpPr/>
            <p:nvPr/>
          </p:nvSpPr>
          <p:spPr>
            <a:xfrm>
              <a:off x="5437401"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C3ACA11-6E44-4B33-89D2-21E1C997B9C4}"/>
                </a:ext>
              </a:extLst>
            </p:cNvPr>
            <p:cNvSpPr/>
            <p:nvPr/>
          </p:nvSpPr>
          <p:spPr>
            <a:xfrm>
              <a:off x="5437401"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5E50F31D-6576-4A61-ADA4-F090F73D3D84}"/>
                </a:ext>
              </a:extLst>
            </p:cNvPr>
            <p:cNvSpPr/>
            <p:nvPr/>
          </p:nvSpPr>
          <p:spPr>
            <a:xfrm>
              <a:off x="5437401"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93A97057-BA8B-4180-B793-62699CA427EF}"/>
                </a:ext>
              </a:extLst>
            </p:cNvPr>
            <p:cNvSpPr/>
            <p:nvPr/>
          </p:nvSpPr>
          <p:spPr>
            <a:xfrm>
              <a:off x="5437401"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A569F2BE-4660-4561-9C36-2F6AA83DD7EB}"/>
                </a:ext>
              </a:extLst>
            </p:cNvPr>
            <p:cNvCxnSpPr>
              <a:cxnSpLocks/>
            </p:cNvCxnSpPr>
            <p:nvPr/>
          </p:nvCxnSpPr>
          <p:spPr>
            <a:xfrm>
              <a:off x="4994564"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FBF10A0C-8895-40D0-A366-B3419109B0F0}"/>
                </a:ext>
              </a:extLst>
            </p:cNvPr>
            <p:cNvCxnSpPr>
              <a:cxnSpLocks/>
            </p:cNvCxnSpPr>
            <p:nvPr/>
          </p:nvCxnSpPr>
          <p:spPr>
            <a:xfrm>
              <a:off x="4994564"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01712DF2-9030-46F0-ADBB-C1A675EA06CA}"/>
                </a:ext>
              </a:extLst>
            </p:cNvPr>
            <p:cNvCxnSpPr>
              <a:cxnSpLocks/>
            </p:cNvCxnSpPr>
            <p:nvPr/>
          </p:nvCxnSpPr>
          <p:spPr>
            <a:xfrm>
              <a:off x="4994564"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AE77E02C-7148-4E7A-B6E5-6738D992B09A}"/>
                </a:ext>
              </a:extLst>
            </p:cNvPr>
            <p:cNvCxnSpPr>
              <a:cxnSpLocks/>
            </p:cNvCxnSpPr>
            <p:nvPr/>
          </p:nvCxnSpPr>
          <p:spPr>
            <a:xfrm>
              <a:off x="4994564"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E1834B9E-A1D0-4C38-8720-9FD3670CEF2D}"/>
                </a:ext>
              </a:extLst>
            </p:cNvPr>
            <p:cNvSpPr txBox="1"/>
            <p:nvPr/>
          </p:nvSpPr>
          <p:spPr>
            <a:xfrm>
              <a:off x="5152726" y="5637514"/>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EA6D0B9D-2333-4289-863A-523030CC7B62}"/>
                </a:ext>
              </a:extLst>
            </p:cNvPr>
            <p:cNvSpPr/>
            <p:nvPr/>
          </p:nvSpPr>
          <p:spPr>
            <a:xfrm>
              <a:off x="6461807"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D9D26DB-B892-4412-BB7D-1C377519C90B}"/>
                </a:ext>
              </a:extLst>
            </p:cNvPr>
            <p:cNvSpPr/>
            <p:nvPr/>
          </p:nvSpPr>
          <p:spPr>
            <a:xfrm>
              <a:off x="6461807"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BEB07386-890A-43F7-A5F9-4DBF0C6A03C4}"/>
                </a:ext>
              </a:extLst>
            </p:cNvPr>
            <p:cNvSpPr/>
            <p:nvPr/>
          </p:nvSpPr>
          <p:spPr>
            <a:xfrm>
              <a:off x="6461807"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65AAA1DA-08A4-4E14-9D6F-A625010610A2}"/>
                </a:ext>
              </a:extLst>
            </p:cNvPr>
            <p:cNvSpPr/>
            <p:nvPr/>
          </p:nvSpPr>
          <p:spPr>
            <a:xfrm>
              <a:off x="6461807"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969FF64-A968-4026-9BDB-548DADB7DFE2}"/>
                </a:ext>
              </a:extLst>
            </p:cNvPr>
            <p:cNvCxnSpPr>
              <a:cxnSpLocks/>
            </p:cNvCxnSpPr>
            <p:nvPr/>
          </p:nvCxnSpPr>
          <p:spPr>
            <a:xfrm>
              <a:off x="6018970"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E5E82C12-58BD-478F-8E7B-782E133629EC}"/>
                </a:ext>
              </a:extLst>
            </p:cNvPr>
            <p:cNvCxnSpPr>
              <a:cxnSpLocks/>
            </p:cNvCxnSpPr>
            <p:nvPr/>
          </p:nvCxnSpPr>
          <p:spPr>
            <a:xfrm>
              <a:off x="6018970"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116BE752-E4F2-4854-9673-14D6487927AC}"/>
                </a:ext>
              </a:extLst>
            </p:cNvPr>
            <p:cNvCxnSpPr>
              <a:cxnSpLocks/>
            </p:cNvCxnSpPr>
            <p:nvPr/>
          </p:nvCxnSpPr>
          <p:spPr>
            <a:xfrm>
              <a:off x="6018970"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42F93C7B-B013-4B8E-8364-CAE3D652F836}"/>
                </a:ext>
              </a:extLst>
            </p:cNvPr>
            <p:cNvCxnSpPr>
              <a:cxnSpLocks/>
            </p:cNvCxnSpPr>
            <p:nvPr/>
          </p:nvCxnSpPr>
          <p:spPr>
            <a:xfrm>
              <a:off x="6018970"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AD56DF50-9C45-4A34-B136-EA98FBFE0105}"/>
                </a:ext>
              </a:extLst>
            </p:cNvPr>
            <p:cNvSpPr txBox="1"/>
            <p:nvPr/>
          </p:nvSpPr>
          <p:spPr>
            <a:xfrm>
              <a:off x="6177132" y="5637514"/>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8388FB2D-56EB-47A2-B6F8-B1D6FF8A4BAC}"/>
                </a:ext>
              </a:extLst>
            </p:cNvPr>
            <p:cNvSpPr txBox="1"/>
            <p:nvPr/>
          </p:nvSpPr>
          <p:spPr>
            <a:xfrm>
              <a:off x="6457728" y="3172030"/>
              <a:ext cx="507109" cy="776641"/>
            </a:xfrm>
            <a:prstGeom prst="rect">
              <a:avLst/>
            </a:prstGeom>
            <a:noFill/>
          </p:spPr>
          <p:txBody>
            <a:bodyPr wrap="square" rtlCol="0">
              <a:spAutoFit/>
            </a:bodyPr>
            <a:lstStyle/>
            <a:p>
              <a:pPr algn="ctr"/>
              <a:r>
                <a:rPr kumimoji="1" lang="en-US" altLang="ja-JP" sz="1100" dirty="0"/>
                <a:t>0.8</a:t>
              </a:r>
            </a:p>
            <a:p>
              <a:pPr algn="ctr"/>
              <a:r>
                <a:rPr lang="en-US" altLang="ja-JP" sz="1100" dirty="0"/>
                <a:t>0.3</a:t>
              </a:r>
            </a:p>
            <a:p>
              <a:pPr algn="ctr"/>
              <a:r>
                <a:rPr lang="en-US" altLang="ja-JP" sz="1100" dirty="0"/>
                <a:t>︙</a:t>
              </a:r>
            </a:p>
            <a:p>
              <a:pPr algn="ctr"/>
              <a:r>
                <a:rPr kumimoji="1" lang="en-US" altLang="ja-JP" sz="1100" dirty="0"/>
                <a:t>0.13</a:t>
              </a:r>
              <a:endParaRPr kumimoji="1" lang="ja-JP" altLang="en-US" sz="1100" dirty="0"/>
            </a:p>
          </p:txBody>
        </p:sp>
        <p:sp>
          <p:nvSpPr>
            <p:cNvPr id="61" name="テキスト ボックス 60">
              <a:extLst>
                <a:ext uri="{FF2B5EF4-FFF2-40B4-BE49-F238E27FC236}">
                  <a16:creationId xmlns:a16="http://schemas.microsoft.com/office/drawing/2014/main" id="{D96038DC-41D4-4F2D-AF38-ED5693E9CF10}"/>
                </a:ext>
              </a:extLst>
            </p:cNvPr>
            <p:cNvSpPr txBox="1"/>
            <p:nvPr/>
          </p:nvSpPr>
          <p:spPr>
            <a:xfrm>
              <a:off x="6457739" y="4027307"/>
              <a:ext cx="507109" cy="776641"/>
            </a:xfrm>
            <a:prstGeom prst="rect">
              <a:avLst/>
            </a:prstGeom>
            <a:noFill/>
          </p:spPr>
          <p:txBody>
            <a:bodyPr wrap="square" rtlCol="0">
              <a:spAutoFit/>
            </a:bodyPr>
            <a:lstStyle/>
            <a:p>
              <a:pPr algn="ctr"/>
              <a:r>
                <a:rPr kumimoji="1" lang="en-US" altLang="ja-JP" sz="1100" dirty="0"/>
                <a:t>0.2</a:t>
              </a:r>
            </a:p>
            <a:p>
              <a:pPr algn="ctr"/>
              <a:r>
                <a:rPr lang="en-US" altLang="ja-JP" sz="1100" dirty="0"/>
                <a:t>0.13</a:t>
              </a:r>
            </a:p>
            <a:p>
              <a:pPr algn="ctr"/>
              <a:r>
                <a:rPr lang="en-US" altLang="ja-JP" sz="1100" dirty="0"/>
                <a:t>︙</a:t>
              </a:r>
            </a:p>
            <a:p>
              <a:pPr algn="ctr"/>
              <a:r>
                <a:rPr kumimoji="1" lang="en-US" altLang="ja-JP" sz="1100" dirty="0"/>
                <a:t>0.02</a:t>
              </a:r>
              <a:endParaRPr kumimoji="1" lang="ja-JP" altLang="en-US" sz="1100" dirty="0"/>
            </a:p>
          </p:txBody>
        </p:sp>
        <p:sp>
          <p:nvSpPr>
            <p:cNvPr id="62" name="テキスト ボックス 61">
              <a:extLst>
                <a:ext uri="{FF2B5EF4-FFF2-40B4-BE49-F238E27FC236}">
                  <a16:creationId xmlns:a16="http://schemas.microsoft.com/office/drawing/2014/main" id="{7C8F547A-F4D4-4CF5-B32F-3EF0DBFBF0F4}"/>
                </a:ext>
              </a:extLst>
            </p:cNvPr>
            <p:cNvSpPr txBox="1"/>
            <p:nvPr/>
          </p:nvSpPr>
          <p:spPr>
            <a:xfrm>
              <a:off x="6458131" y="4882584"/>
              <a:ext cx="507109" cy="776641"/>
            </a:xfrm>
            <a:prstGeom prst="rect">
              <a:avLst/>
            </a:prstGeom>
            <a:noFill/>
          </p:spPr>
          <p:txBody>
            <a:bodyPr wrap="square" rtlCol="0">
              <a:spAutoFit/>
            </a:bodyPr>
            <a:lstStyle/>
            <a:p>
              <a:pPr algn="ctr"/>
              <a:r>
                <a:rPr kumimoji="1" lang="en-US" altLang="ja-JP" sz="1100" dirty="0"/>
                <a:t>0.11</a:t>
              </a:r>
            </a:p>
            <a:p>
              <a:pPr algn="ctr"/>
              <a:r>
                <a:rPr lang="en-US" altLang="ja-JP" sz="1100" dirty="0"/>
                <a:t>0.81</a:t>
              </a:r>
            </a:p>
            <a:p>
              <a:pPr algn="ctr"/>
              <a:r>
                <a:rPr lang="en-US" altLang="ja-JP" sz="1100" dirty="0"/>
                <a:t>︙</a:t>
              </a:r>
            </a:p>
            <a:p>
              <a:pPr algn="ctr"/>
              <a:r>
                <a:rPr kumimoji="1" lang="en-US" altLang="ja-JP" sz="1100" dirty="0"/>
                <a:t>0.28</a:t>
              </a:r>
              <a:endParaRPr kumimoji="1" lang="ja-JP" altLang="en-US" sz="1100" dirty="0"/>
            </a:p>
          </p:txBody>
        </p:sp>
        <p:sp>
          <p:nvSpPr>
            <p:cNvPr id="63" name="テキスト ボックス 62">
              <a:extLst>
                <a:ext uri="{FF2B5EF4-FFF2-40B4-BE49-F238E27FC236}">
                  <a16:creationId xmlns:a16="http://schemas.microsoft.com/office/drawing/2014/main" id="{C750E469-31FB-4E05-AD2E-66E4C9020C89}"/>
                </a:ext>
              </a:extLst>
            </p:cNvPr>
            <p:cNvSpPr txBox="1"/>
            <p:nvPr/>
          </p:nvSpPr>
          <p:spPr>
            <a:xfrm>
              <a:off x="7491824" y="2315004"/>
              <a:ext cx="507109" cy="769441"/>
            </a:xfrm>
            <a:prstGeom prst="rect">
              <a:avLst/>
            </a:prstGeom>
            <a:noFill/>
          </p:spPr>
          <p:txBody>
            <a:bodyPr wrap="square" rtlCol="0">
              <a:spAutoFit/>
            </a:bodyPr>
            <a:lstStyle/>
            <a:p>
              <a:pPr algn="ctr"/>
              <a:r>
                <a:rPr lang="en-US" altLang="ja-JP" sz="1100" dirty="0"/>
                <a:t>1</a:t>
              </a:r>
              <a:endParaRPr kumimoji="1" lang="en-US" altLang="ja-JP" sz="1100" dirty="0"/>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64" name="正方形/長方形 63">
              <a:extLst>
                <a:ext uri="{FF2B5EF4-FFF2-40B4-BE49-F238E27FC236}">
                  <a16:creationId xmlns:a16="http://schemas.microsoft.com/office/drawing/2014/main" id="{552DC1D5-3D47-413D-85B9-0BAC89007E65}"/>
                </a:ext>
              </a:extLst>
            </p:cNvPr>
            <p:cNvSpPr/>
            <p:nvPr/>
          </p:nvSpPr>
          <p:spPr>
            <a:xfrm>
              <a:off x="7495776"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3EB8354D-350A-452C-B3CB-872DA0B91B81}"/>
                </a:ext>
              </a:extLst>
            </p:cNvPr>
            <p:cNvSpPr/>
            <p:nvPr/>
          </p:nvSpPr>
          <p:spPr>
            <a:xfrm>
              <a:off x="7495776"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FC66998-8638-4094-9D05-0BBD10030E9A}"/>
                </a:ext>
              </a:extLst>
            </p:cNvPr>
            <p:cNvSpPr/>
            <p:nvPr/>
          </p:nvSpPr>
          <p:spPr>
            <a:xfrm>
              <a:off x="7495776"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7D0230A1-E5C0-408D-AF84-888FEDBF6723}"/>
                </a:ext>
              </a:extLst>
            </p:cNvPr>
            <p:cNvSpPr/>
            <p:nvPr/>
          </p:nvSpPr>
          <p:spPr>
            <a:xfrm>
              <a:off x="7495776"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8A159F-2927-4AB7-BA19-F122C0AAADED}"/>
                </a:ext>
              </a:extLst>
            </p:cNvPr>
            <p:cNvCxnSpPr>
              <a:cxnSpLocks/>
            </p:cNvCxnSpPr>
            <p:nvPr/>
          </p:nvCxnSpPr>
          <p:spPr>
            <a:xfrm>
              <a:off x="7052939"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6001DF33-3E7E-40D6-A00C-79B8FDA7E4AB}"/>
                </a:ext>
              </a:extLst>
            </p:cNvPr>
            <p:cNvCxnSpPr>
              <a:cxnSpLocks/>
            </p:cNvCxnSpPr>
            <p:nvPr/>
          </p:nvCxnSpPr>
          <p:spPr>
            <a:xfrm>
              <a:off x="7052939"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6DCAFD93-F501-4A5E-B1AD-A451E5C30A6F}"/>
                </a:ext>
              </a:extLst>
            </p:cNvPr>
            <p:cNvCxnSpPr>
              <a:cxnSpLocks/>
            </p:cNvCxnSpPr>
            <p:nvPr/>
          </p:nvCxnSpPr>
          <p:spPr>
            <a:xfrm>
              <a:off x="7052939"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8B58012A-C9E0-44F0-A484-0871463D9ED8}"/>
                </a:ext>
              </a:extLst>
            </p:cNvPr>
            <p:cNvCxnSpPr>
              <a:cxnSpLocks/>
            </p:cNvCxnSpPr>
            <p:nvPr/>
          </p:nvCxnSpPr>
          <p:spPr>
            <a:xfrm>
              <a:off x="7052939"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FD8057D4-D712-4351-A534-766A36C2724E}"/>
                </a:ext>
              </a:extLst>
            </p:cNvPr>
            <p:cNvSpPr txBox="1"/>
            <p:nvPr/>
          </p:nvSpPr>
          <p:spPr>
            <a:xfrm>
              <a:off x="7150150" y="5637514"/>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73" name="テキスト ボックス 72">
              <a:extLst>
                <a:ext uri="{FF2B5EF4-FFF2-40B4-BE49-F238E27FC236}">
                  <a16:creationId xmlns:a16="http://schemas.microsoft.com/office/drawing/2014/main" id="{BF1D92FB-BBF9-4B32-8A6C-C3DD5CA67B4C}"/>
                </a:ext>
              </a:extLst>
            </p:cNvPr>
            <p:cNvSpPr txBox="1"/>
            <p:nvPr/>
          </p:nvSpPr>
          <p:spPr>
            <a:xfrm>
              <a:off x="7491697" y="3172030"/>
              <a:ext cx="507109" cy="769441"/>
            </a:xfrm>
            <a:prstGeom prst="rect">
              <a:avLst/>
            </a:prstGeom>
            <a:noFill/>
          </p:spPr>
          <p:txBody>
            <a:bodyPr wrap="square" rtlCol="0">
              <a:spAutoFit/>
            </a:bodyPr>
            <a:lstStyle/>
            <a:p>
              <a:pPr algn="ctr"/>
              <a:r>
                <a:rPr lang="en-US" altLang="ja-JP" sz="1100" dirty="0"/>
                <a:t>1</a:t>
              </a:r>
            </a:p>
            <a:p>
              <a:pPr algn="ctr"/>
              <a:r>
                <a:rPr lang="en-US" altLang="ja-JP" sz="1100" dirty="0"/>
                <a:t>0</a:t>
              </a:r>
            </a:p>
            <a:p>
              <a:pPr algn="ctr"/>
              <a:r>
                <a:rPr lang="en-US" altLang="ja-JP" sz="1100" dirty="0"/>
                <a:t>︙</a:t>
              </a:r>
            </a:p>
            <a:p>
              <a:pPr algn="ctr"/>
              <a:r>
                <a:rPr lang="en-US" altLang="ja-JP" sz="1100" dirty="0"/>
                <a:t>0</a:t>
              </a:r>
            </a:p>
          </p:txBody>
        </p:sp>
        <p:sp>
          <p:nvSpPr>
            <p:cNvPr id="74" name="テキスト ボックス 73">
              <a:extLst>
                <a:ext uri="{FF2B5EF4-FFF2-40B4-BE49-F238E27FC236}">
                  <a16:creationId xmlns:a16="http://schemas.microsoft.com/office/drawing/2014/main" id="{65C56201-161A-44B0-9D4A-E8C13BCE92FD}"/>
                </a:ext>
              </a:extLst>
            </p:cNvPr>
            <p:cNvSpPr txBox="1"/>
            <p:nvPr/>
          </p:nvSpPr>
          <p:spPr>
            <a:xfrm>
              <a:off x="7491708" y="4027307"/>
              <a:ext cx="507109" cy="769441"/>
            </a:xfrm>
            <a:prstGeom prst="rect">
              <a:avLst/>
            </a:prstGeom>
            <a:noFill/>
          </p:spPr>
          <p:txBody>
            <a:bodyPr wrap="square" rtlCol="0">
              <a:spAutoFit/>
            </a:bodyPr>
            <a:lstStyle/>
            <a:p>
              <a:pPr algn="ctr"/>
              <a:r>
                <a:rPr kumimoji="1" lang="en-US" altLang="ja-JP" sz="1100" dirty="0"/>
                <a:t>0</a:t>
              </a:r>
            </a:p>
            <a:p>
              <a:pPr algn="ctr"/>
              <a:r>
                <a:rPr lang="en-US" altLang="ja-JP" sz="1100" dirty="0"/>
                <a:t>0</a:t>
              </a:r>
            </a:p>
            <a:p>
              <a:pPr algn="ctr"/>
              <a:r>
                <a:rPr lang="en-US" altLang="ja-JP" sz="1100" dirty="0"/>
                <a:t>︙</a:t>
              </a:r>
            </a:p>
            <a:p>
              <a:pPr algn="ctr"/>
              <a:r>
                <a:rPr lang="en-US" altLang="ja-JP" sz="1100" dirty="0"/>
                <a:t>0</a:t>
              </a:r>
            </a:p>
          </p:txBody>
        </p:sp>
        <p:sp>
          <p:nvSpPr>
            <p:cNvPr id="75" name="テキスト ボックス 74">
              <a:extLst>
                <a:ext uri="{FF2B5EF4-FFF2-40B4-BE49-F238E27FC236}">
                  <a16:creationId xmlns:a16="http://schemas.microsoft.com/office/drawing/2014/main" id="{5015089A-7E32-4AD9-8B42-787E60BAF106}"/>
                </a:ext>
              </a:extLst>
            </p:cNvPr>
            <p:cNvSpPr txBox="1"/>
            <p:nvPr/>
          </p:nvSpPr>
          <p:spPr>
            <a:xfrm>
              <a:off x="7492100" y="4882584"/>
              <a:ext cx="507109" cy="769441"/>
            </a:xfrm>
            <a:prstGeom prst="rect">
              <a:avLst/>
            </a:prstGeom>
            <a:noFill/>
          </p:spPr>
          <p:txBody>
            <a:bodyPr wrap="square" rtlCol="0">
              <a:spAutoFit/>
            </a:bodyPr>
            <a:lstStyle/>
            <a:p>
              <a:pPr algn="ctr"/>
              <a:r>
                <a:rPr lang="en-US" altLang="ja-JP" sz="1100" dirty="0"/>
                <a:t>0</a:t>
              </a:r>
            </a:p>
            <a:p>
              <a:pPr algn="ctr"/>
              <a:r>
                <a:rPr lang="en-US" altLang="ja-JP" sz="1100" dirty="0"/>
                <a:t>1</a:t>
              </a:r>
            </a:p>
            <a:p>
              <a:pPr algn="ctr"/>
              <a:r>
                <a:rPr lang="en-US" altLang="ja-JP" sz="1100" dirty="0"/>
                <a:t>︙</a:t>
              </a:r>
            </a:p>
            <a:p>
              <a:pPr algn="ctr"/>
              <a:r>
                <a:rPr lang="en-US" altLang="ja-JP" sz="1100" dirty="0"/>
                <a:t>0</a:t>
              </a:r>
            </a:p>
          </p:txBody>
        </p:sp>
        <p:grpSp>
          <p:nvGrpSpPr>
            <p:cNvPr id="76" name="グループ化 75">
              <a:extLst>
                <a:ext uri="{FF2B5EF4-FFF2-40B4-BE49-F238E27FC236}">
                  <a16:creationId xmlns:a16="http://schemas.microsoft.com/office/drawing/2014/main" id="{519BEAE1-7E09-488E-B50D-49C2A59662D3}"/>
                </a:ext>
              </a:extLst>
            </p:cNvPr>
            <p:cNvGrpSpPr/>
            <p:nvPr/>
          </p:nvGrpSpPr>
          <p:grpSpPr>
            <a:xfrm>
              <a:off x="9195008" y="2819915"/>
              <a:ext cx="553324" cy="2363982"/>
              <a:chOff x="10796627" y="2183130"/>
              <a:chExt cx="501263" cy="3086100"/>
            </a:xfrm>
          </p:grpSpPr>
          <p:sp>
            <p:nvSpPr>
              <p:cNvPr id="90" name="正方形/長方形 89">
                <a:extLst>
                  <a:ext uri="{FF2B5EF4-FFF2-40B4-BE49-F238E27FC236}">
                    <a16:creationId xmlns:a16="http://schemas.microsoft.com/office/drawing/2014/main" id="{D69948B8-E57B-4BA0-9C8D-6CA5420B19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492929F2-1D9D-4C0D-97FD-3B90E1D1251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77" name="グループ化 76">
              <a:extLst>
                <a:ext uri="{FF2B5EF4-FFF2-40B4-BE49-F238E27FC236}">
                  <a16:creationId xmlns:a16="http://schemas.microsoft.com/office/drawing/2014/main" id="{50D1BAD2-8A27-4218-B65E-50BB00E701B4}"/>
                </a:ext>
              </a:extLst>
            </p:cNvPr>
            <p:cNvGrpSpPr/>
            <p:nvPr/>
          </p:nvGrpSpPr>
          <p:grpSpPr>
            <a:xfrm>
              <a:off x="10069795" y="2819915"/>
              <a:ext cx="1235398" cy="2363982"/>
              <a:chOff x="10796627" y="2183130"/>
              <a:chExt cx="501263" cy="3086100"/>
            </a:xfrm>
          </p:grpSpPr>
          <p:sp>
            <p:nvSpPr>
              <p:cNvPr id="88" name="正方形/長方形 87">
                <a:extLst>
                  <a:ext uri="{FF2B5EF4-FFF2-40B4-BE49-F238E27FC236}">
                    <a16:creationId xmlns:a16="http://schemas.microsoft.com/office/drawing/2014/main" id="{EDD8617C-B101-4AC7-94BF-EA11671EB8A6}"/>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53DBE2C5-B0E5-4588-BA89-40F475AE2B5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78" name="楕円 77">
              <a:extLst>
                <a:ext uri="{FF2B5EF4-FFF2-40B4-BE49-F238E27FC236}">
                  <a16:creationId xmlns:a16="http://schemas.microsoft.com/office/drawing/2014/main" id="{45892696-9855-4995-9C2C-AD6400C358AC}"/>
                </a:ext>
              </a:extLst>
            </p:cNvPr>
            <p:cNvSpPr/>
            <p:nvPr/>
          </p:nvSpPr>
          <p:spPr>
            <a:xfrm>
              <a:off x="9251518" y="2924121"/>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楕円 78">
              <a:extLst>
                <a:ext uri="{FF2B5EF4-FFF2-40B4-BE49-F238E27FC236}">
                  <a16:creationId xmlns:a16="http://schemas.microsoft.com/office/drawing/2014/main" id="{E67B7E58-A5D5-453C-A780-01DD9B628480}"/>
                </a:ext>
              </a:extLst>
            </p:cNvPr>
            <p:cNvSpPr/>
            <p:nvPr/>
          </p:nvSpPr>
          <p:spPr>
            <a:xfrm>
              <a:off x="9249312" y="3353984"/>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a:extLst>
                <a:ext uri="{FF2B5EF4-FFF2-40B4-BE49-F238E27FC236}">
                  <a16:creationId xmlns:a16="http://schemas.microsoft.com/office/drawing/2014/main" id="{74B466BE-7A40-49F7-8488-788D9611A378}"/>
                </a:ext>
              </a:extLst>
            </p:cNvPr>
            <p:cNvSpPr txBox="1"/>
            <p:nvPr/>
          </p:nvSpPr>
          <p:spPr>
            <a:xfrm>
              <a:off x="5255247" y="2049125"/>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1" name="テキスト ボックス 80">
              <a:extLst>
                <a:ext uri="{FF2B5EF4-FFF2-40B4-BE49-F238E27FC236}">
                  <a16:creationId xmlns:a16="http://schemas.microsoft.com/office/drawing/2014/main" id="{5EC512D7-7FE7-4AD6-8D2F-0AB88D3E124E}"/>
                </a:ext>
              </a:extLst>
            </p:cNvPr>
            <p:cNvSpPr txBox="1"/>
            <p:nvPr/>
          </p:nvSpPr>
          <p:spPr>
            <a:xfrm>
              <a:off x="6476035" y="2049125"/>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2" name="楕円 81">
              <a:extLst>
                <a:ext uri="{FF2B5EF4-FFF2-40B4-BE49-F238E27FC236}">
                  <a16:creationId xmlns:a16="http://schemas.microsoft.com/office/drawing/2014/main" id="{0978FCD5-5958-4A4C-B447-F95D71ABBC40}"/>
                </a:ext>
              </a:extLst>
            </p:cNvPr>
            <p:cNvSpPr/>
            <p:nvPr/>
          </p:nvSpPr>
          <p:spPr>
            <a:xfrm>
              <a:off x="4791365" y="1335511"/>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err="1">
                  <a:solidFill>
                    <a:schemeClr val="tx1"/>
                  </a:solidFill>
                </a:rPr>
                <a:t>BCEWith</a:t>
              </a:r>
              <a:endParaRPr lang="en-US" altLang="ja-JP" sz="1400" b="1" dirty="0">
                <a:solidFill>
                  <a:schemeClr val="tx1"/>
                </a:solidFill>
              </a:endParaRPr>
            </a:p>
            <a:p>
              <a:pPr algn="ctr"/>
              <a:r>
                <a:rPr lang="en-US" altLang="ja-JP" sz="1400" b="1" dirty="0" err="1">
                  <a:solidFill>
                    <a:schemeClr val="tx1"/>
                  </a:solidFill>
                </a:rPr>
                <a:t>LogistsLoss</a:t>
              </a:r>
              <a:endParaRPr lang="ja-JP" altLang="en-US" sz="1400" b="1" dirty="0">
                <a:solidFill>
                  <a:schemeClr val="tx1"/>
                </a:solidFill>
              </a:endParaRPr>
            </a:p>
          </p:txBody>
        </p:sp>
        <p:cxnSp>
          <p:nvCxnSpPr>
            <p:cNvPr id="83" name="直線矢印コネクタ 82">
              <a:extLst>
                <a:ext uri="{FF2B5EF4-FFF2-40B4-BE49-F238E27FC236}">
                  <a16:creationId xmlns:a16="http://schemas.microsoft.com/office/drawing/2014/main" id="{E4E1A4B5-6018-432A-9CA9-C1BD6DBA99DC}"/>
                </a:ext>
              </a:extLst>
            </p:cNvPr>
            <p:cNvCxnSpPr/>
            <p:nvPr/>
          </p:nvCxnSpPr>
          <p:spPr>
            <a:xfrm>
              <a:off x="6378970" y="1967197"/>
              <a:ext cx="169698" cy="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4" name="楕円 83">
                  <a:extLst>
                    <a:ext uri="{FF2B5EF4-FFF2-40B4-BE49-F238E27FC236}">
                      <a16:creationId xmlns:a16="http://schemas.microsoft.com/office/drawing/2014/main" id="{28E773D1-592F-47D3-BA66-CDBA346253C1}"/>
                    </a:ext>
                  </a:extLst>
                </p:cNvPr>
                <p:cNvSpPr/>
                <p:nvPr/>
              </p:nvSpPr>
              <p:spPr>
                <a:xfrm>
                  <a:off x="6865703" y="1328443"/>
                  <a:ext cx="1757303" cy="635259"/>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T</a:t>
                  </a:r>
                  <a:r>
                    <a:rPr kumimoji="1" lang="en-US" altLang="ja-JP" sz="1400" b="1" dirty="0">
                      <a:solidFill>
                        <a:schemeClr val="tx1"/>
                      </a:solidFill>
                    </a:rPr>
                    <a:t>hreshold </a:t>
                  </a:r>
                  <a14:m>
                    <m:oMath xmlns:m="http://schemas.openxmlformats.org/officeDocument/2006/math">
                      <m:sSub>
                        <m:sSubPr>
                          <m:ctrlPr>
                            <a:rPr kumimoji="1" lang="en-US" altLang="ja-JP" sz="1400" b="1" i="1" smtClean="0">
                              <a:solidFill>
                                <a:schemeClr val="tx1"/>
                              </a:solidFill>
                              <a:latin typeface="Cambria Math" panose="02040503050406030204" pitchFamily="18" charset="0"/>
                            </a:rPr>
                          </m:ctrlPr>
                        </m:sSubPr>
                        <m:e>
                          <m:r>
                            <a:rPr kumimoji="1" lang="en-US" altLang="ja-JP" sz="1400" b="1" i="1" smtClean="0">
                              <a:solidFill>
                                <a:schemeClr val="tx1"/>
                              </a:solidFill>
                              <a:latin typeface="Cambria Math" panose="02040503050406030204" pitchFamily="18" charset="0"/>
                            </a:rPr>
                            <m:t>𝑻</m:t>
                          </m:r>
                        </m:e>
                        <m:sub>
                          <m:r>
                            <a:rPr kumimoji="1" lang="en-US" altLang="ja-JP" sz="1400" b="1" i="1" smtClean="0">
                              <a:solidFill>
                                <a:schemeClr val="tx1"/>
                              </a:solidFill>
                              <a:latin typeface="Cambria Math" panose="02040503050406030204" pitchFamily="18" charset="0"/>
                            </a:rPr>
                            <m:t>𝒉</m:t>
                          </m:r>
                        </m:sub>
                      </m:sSub>
                    </m:oMath>
                  </a14:m>
                  <a:endParaRPr kumimoji="1" lang="ja-JP" altLang="en-US" sz="1400" b="1" dirty="0">
                    <a:solidFill>
                      <a:schemeClr val="tx1"/>
                    </a:solidFill>
                  </a:endParaRPr>
                </a:p>
              </p:txBody>
            </p:sp>
          </mc:Choice>
          <mc:Fallback xmlns="">
            <p:sp>
              <p:nvSpPr>
                <p:cNvPr id="84" name="楕円 83">
                  <a:extLst>
                    <a:ext uri="{FF2B5EF4-FFF2-40B4-BE49-F238E27FC236}">
                      <a16:creationId xmlns:a16="http://schemas.microsoft.com/office/drawing/2014/main" id="{28E773D1-592F-47D3-BA66-CDBA346253C1}"/>
                    </a:ext>
                  </a:extLst>
                </p:cNvPr>
                <p:cNvSpPr>
                  <a:spLocks noRot="1" noChangeAspect="1" noMove="1" noResize="1" noEditPoints="1" noAdjustHandles="1" noChangeArrowheads="1" noChangeShapeType="1" noTextEdit="1"/>
                </p:cNvSpPr>
                <p:nvPr/>
              </p:nvSpPr>
              <p:spPr>
                <a:xfrm>
                  <a:off x="6865703" y="1328443"/>
                  <a:ext cx="1757303" cy="635259"/>
                </a:xfrm>
                <a:prstGeom prst="ellipse">
                  <a:avLst/>
                </a:prstGeom>
                <a:blipFill>
                  <a:blip r:embed="rId4"/>
                  <a:stretch>
                    <a:fillRect/>
                  </a:stretch>
                </a:blipFill>
              </p:spPr>
              <p:txBody>
                <a:bodyPr/>
                <a:lstStyle/>
                <a:p>
                  <a:r>
                    <a:rPr lang="ja-JP" altLang="en-US">
                      <a:noFill/>
                    </a:rPr>
                    <a:t> </a:t>
                  </a:r>
                </a:p>
              </p:txBody>
            </p:sp>
          </mc:Fallback>
        </mc:AlternateContent>
        <p:cxnSp>
          <p:nvCxnSpPr>
            <p:cNvPr id="85" name="直線矢印コネクタ 84">
              <a:extLst>
                <a:ext uri="{FF2B5EF4-FFF2-40B4-BE49-F238E27FC236}">
                  <a16:creationId xmlns:a16="http://schemas.microsoft.com/office/drawing/2014/main" id="{B0CA3270-05E1-495C-8AAA-0E296722DD23}"/>
                </a:ext>
              </a:extLst>
            </p:cNvPr>
            <p:cNvCxnSpPr>
              <a:cxnSpLocks/>
            </p:cNvCxnSpPr>
            <p:nvPr/>
          </p:nvCxnSpPr>
          <p:spPr>
            <a:xfrm flipH="1">
              <a:off x="7744354" y="2014501"/>
              <a:ext cx="1" cy="25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テキスト ボックス 85">
              <a:extLst>
                <a:ext uri="{FF2B5EF4-FFF2-40B4-BE49-F238E27FC236}">
                  <a16:creationId xmlns:a16="http://schemas.microsoft.com/office/drawing/2014/main" id="{B0162F61-DA2D-4B9E-AEE3-EBD96DD4AF57}"/>
                </a:ext>
              </a:extLst>
            </p:cNvPr>
            <p:cNvSpPr txBox="1"/>
            <p:nvPr/>
          </p:nvSpPr>
          <p:spPr>
            <a:xfrm>
              <a:off x="8224588" y="2441236"/>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87" name="テキスト ボックス 86">
              <a:extLst>
                <a:ext uri="{FF2B5EF4-FFF2-40B4-BE49-F238E27FC236}">
                  <a16:creationId xmlns:a16="http://schemas.microsoft.com/office/drawing/2014/main" id="{2C865A2F-B539-4746-8AD5-479EFCF7FE5B}"/>
                </a:ext>
              </a:extLst>
            </p:cNvPr>
            <p:cNvSpPr txBox="1"/>
            <p:nvPr/>
          </p:nvSpPr>
          <p:spPr>
            <a:xfrm>
              <a:off x="9660374" y="1502037"/>
              <a:ext cx="2071135" cy="461665"/>
            </a:xfrm>
            <a:prstGeom prst="rect">
              <a:avLst/>
            </a:prstGeom>
            <a:noFill/>
          </p:spPr>
          <p:txBody>
            <a:bodyPr wrap="square" rtlCol="0">
              <a:spAutoFit/>
            </a:bodyPr>
            <a:lstStyle/>
            <a:p>
              <a:pPr algn="ctr"/>
              <a:r>
                <a:rPr kumimoji="1" lang="en-US" altLang="ja-JP" sz="2400" dirty="0"/>
                <a:t>Micro activity</a:t>
              </a:r>
              <a:endParaRPr kumimoji="1" lang="ja-JP" altLang="en-US" sz="2400" dirty="0"/>
            </a:p>
          </p:txBody>
        </p:sp>
      </p:grpSp>
    </p:spTree>
    <p:extLst>
      <p:ext uri="{BB962C8B-B14F-4D97-AF65-F5344CB8AC3E}">
        <p14:creationId xmlns:p14="http://schemas.microsoft.com/office/powerpoint/2010/main" val="112530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1ABB0-D47B-494F-B269-5D5332B0D790}"/>
              </a:ext>
            </a:extLst>
          </p:cNvPr>
          <p:cNvSpPr>
            <a:spLocks noGrp="1"/>
          </p:cNvSpPr>
          <p:nvPr>
            <p:ph type="title"/>
          </p:nvPr>
        </p:nvSpPr>
        <p:spPr/>
        <p:txBody>
          <a:bodyPr/>
          <a:lstStyle/>
          <a:p>
            <a:r>
              <a:rPr kumimoji="1" lang="en-US" altLang="ja-JP" dirty="0"/>
              <a:t>Method - Model (2/2)</a:t>
            </a:r>
            <a:endParaRPr kumimoji="1" lang="ja-JP" altLang="en-US" dirty="0"/>
          </a:p>
        </p:txBody>
      </p:sp>
      <p:sp>
        <p:nvSpPr>
          <p:cNvPr id="4" name="スライド番号プレースホルダー 3">
            <a:extLst>
              <a:ext uri="{FF2B5EF4-FFF2-40B4-BE49-F238E27FC236}">
                <a16:creationId xmlns:a16="http://schemas.microsoft.com/office/drawing/2014/main" id="{F077612A-B039-4476-9655-5E39DA65A97D}"/>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5" name="グループ化 4">
            <a:extLst>
              <a:ext uri="{FF2B5EF4-FFF2-40B4-BE49-F238E27FC236}">
                <a16:creationId xmlns:a16="http://schemas.microsoft.com/office/drawing/2014/main" id="{FEE5181F-BBE4-4652-A616-86AAACCA11B4}"/>
              </a:ext>
            </a:extLst>
          </p:cNvPr>
          <p:cNvGrpSpPr/>
          <p:nvPr/>
        </p:nvGrpSpPr>
        <p:grpSpPr>
          <a:xfrm>
            <a:off x="1197465" y="1457076"/>
            <a:ext cx="9797069" cy="4948334"/>
            <a:chOff x="886806" y="1335511"/>
            <a:chExt cx="9797069" cy="4948334"/>
          </a:xfrm>
        </p:grpSpPr>
        <p:pic>
          <p:nvPicPr>
            <p:cNvPr id="6" name="図 5">
              <a:extLst>
                <a:ext uri="{FF2B5EF4-FFF2-40B4-BE49-F238E27FC236}">
                  <a16:creationId xmlns:a16="http://schemas.microsoft.com/office/drawing/2014/main" id="{1F447C36-F14F-4D0A-8164-D03732F4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3175527"/>
              <a:ext cx="645842" cy="809129"/>
            </a:xfrm>
            <a:prstGeom prst="rect">
              <a:avLst/>
            </a:prstGeom>
          </p:spPr>
        </p:pic>
        <p:pic>
          <p:nvPicPr>
            <p:cNvPr id="7" name="図 6">
              <a:extLst>
                <a:ext uri="{FF2B5EF4-FFF2-40B4-BE49-F238E27FC236}">
                  <a16:creationId xmlns:a16="http://schemas.microsoft.com/office/drawing/2014/main" id="{D7EC8914-7AD9-4886-9984-C3277E03B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4882590"/>
              <a:ext cx="645842" cy="809129"/>
            </a:xfrm>
            <a:prstGeom prst="rect">
              <a:avLst/>
            </a:prstGeom>
          </p:spPr>
        </p:pic>
        <p:pic>
          <p:nvPicPr>
            <p:cNvPr id="8" name="図 7">
              <a:extLst>
                <a:ext uri="{FF2B5EF4-FFF2-40B4-BE49-F238E27FC236}">
                  <a16:creationId xmlns:a16="http://schemas.microsoft.com/office/drawing/2014/main" id="{BF1169D0-9CBF-415D-9FD5-D754B7820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4029058"/>
              <a:ext cx="645842" cy="809129"/>
            </a:xfrm>
            <a:prstGeom prst="rect">
              <a:avLst/>
            </a:prstGeom>
          </p:spPr>
        </p:pic>
        <p:pic>
          <p:nvPicPr>
            <p:cNvPr id="9" name="図 8">
              <a:extLst>
                <a:ext uri="{FF2B5EF4-FFF2-40B4-BE49-F238E27FC236}">
                  <a16:creationId xmlns:a16="http://schemas.microsoft.com/office/drawing/2014/main" id="{230915A6-D1F8-4646-BD63-5B2A0C6D8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2321996"/>
              <a:ext cx="645842" cy="809129"/>
            </a:xfrm>
            <a:prstGeom prst="rect">
              <a:avLst/>
            </a:prstGeom>
          </p:spPr>
        </p:pic>
        <p:grpSp>
          <p:nvGrpSpPr>
            <p:cNvPr id="10" name="グループ化 9">
              <a:extLst>
                <a:ext uri="{FF2B5EF4-FFF2-40B4-BE49-F238E27FC236}">
                  <a16:creationId xmlns:a16="http://schemas.microsoft.com/office/drawing/2014/main" id="{485075EC-8382-4131-A3D4-045DE98B5D44}"/>
                </a:ext>
              </a:extLst>
            </p:cNvPr>
            <p:cNvGrpSpPr/>
            <p:nvPr/>
          </p:nvGrpSpPr>
          <p:grpSpPr>
            <a:xfrm>
              <a:off x="3099115" y="2375537"/>
              <a:ext cx="830739" cy="702047"/>
              <a:chOff x="3022637" y="1977172"/>
              <a:chExt cx="871342" cy="1031656"/>
            </a:xfrm>
          </p:grpSpPr>
          <p:sp>
            <p:nvSpPr>
              <p:cNvPr id="86" name="正方形/長方形 85">
                <a:extLst>
                  <a:ext uri="{FF2B5EF4-FFF2-40B4-BE49-F238E27FC236}">
                    <a16:creationId xmlns:a16="http://schemas.microsoft.com/office/drawing/2014/main" id="{138CE50D-CA94-446F-A3A7-6720570DE96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1970E6BC-22A3-4A22-839F-F8794628505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EF791EEA-EBD9-4F69-9781-80F783419730}"/>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53039A52-FDAE-4F25-9517-BFE01C3B945F}"/>
                </a:ext>
              </a:extLst>
            </p:cNvPr>
            <p:cNvGrpSpPr/>
            <p:nvPr/>
          </p:nvGrpSpPr>
          <p:grpSpPr>
            <a:xfrm>
              <a:off x="3099115" y="3229068"/>
              <a:ext cx="830739" cy="702047"/>
              <a:chOff x="3022637" y="1977172"/>
              <a:chExt cx="871342" cy="1031656"/>
            </a:xfrm>
          </p:grpSpPr>
          <p:sp>
            <p:nvSpPr>
              <p:cNvPr id="83" name="正方形/長方形 82">
                <a:extLst>
                  <a:ext uri="{FF2B5EF4-FFF2-40B4-BE49-F238E27FC236}">
                    <a16:creationId xmlns:a16="http://schemas.microsoft.com/office/drawing/2014/main" id="{5BEBC710-00BF-476A-9F82-3C595DDAEC5C}"/>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0B856FF3-DDFD-40AB-97F5-AEC08095946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BB5A7D6E-9C9E-434D-ACC7-E29A06C640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576E9458-A8EC-4143-9F9E-550556673C8B}"/>
                </a:ext>
              </a:extLst>
            </p:cNvPr>
            <p:cNvGrpSpPr/>
            <p:nvPr/>
          </p:nvGrpSpPr>
          <p:grpSpPr>
            <a:xfrm>
              <a:off x="3099115" y="4082599"/>
              <a:ext cx="830739" cy="702047"/>
              <a:chOff x="3022637" y="1977172"/>
              <a:chExt cx="871342" cy="1031656"/>
            </a:xfrm>
          </p:grpSpPr>
          <p:sp>
            <p:nvSpPr>
              <p:cNvPr id="80" name="正方形/長方形 79">
                <a:extLst>
                  <a:ext uri="{FF2B5EF4-FFF2-40B4-BE49-F238E27FC236}">
                    <a16:creationId xmlns:a16="http://schemas.microsoft.com/office/drawing/2014/main" id="{4FCB7831-0989-4947-88EA-AE8BAA0C426A}"/>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58724771-33CA-437A-B954-191EF81077F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A8B32DA3-29F9-4641-958E-88D00C3C0E4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1BC21682-6E5C-4009-B4DA-1CF2AF5C95BC}"/>
                </a:ext>
              </a:extLst>
            </p:cNvPr>
            <p:cNvGrpSpPr/>
            <p:nvPr/>
          </p:nvGrpSpPr>
          <p:grpSpPr>
            <a:xfrm>
              <a:off x="3099115" y="4935470"/>
              <a:ext cx="830739" cy="702047"/>
              <a:chOff x="3022637" y="1977172"/>
              <a:chExt cx="871342" cy="1031656"/>
            </a:xfrm>
          </p:grpSpPr>
          <p:sp>
            <p:nvSpPr>
              <p:cNvPr id="77" name="正方形/長方形 76">
                <a:extLst>
                  <a:ext uri="{FF2B5EF4-FFF2-40B4-BE49-F238E27FC236}">
                    <a16:creationId xmlns:a16="http://schemas.microsoft.com/office/drawing/2014/main" id="{DE1B3758-9167-4077-AB2F-65898CFBCD47}"/>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84310BE-42D8-4381-B232-A286E183F57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91697593-AE97-46DB-9541-37B2BBB81C8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8CC44B27-E3E8-48AD-B63D-41E0BF6151F2}"/>
                </a:ext>
              </a:extLst>
            </p:cNvPr>
            <p:cNvSpPr/>
            <p:nvPr/>
          </p:nvSpPr>
          <p:spPr>
            <a:xfrm>
              <a:off x="4410803" y="232199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5C17EE2-1B2B-418F-B240-7BF2FD3F4E85}"/>
                </a:ext>
              </a:extLst>
            </p:cNvPr>
            <p:cNvSpPr/>
            <p:nvPr/>
          </p:nvSpPr>
          <p:spPr>
            <a:xfrm>
              <a:off x="4410803" y="317552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4BCB1EB-12A5-41B7-B2EF-71CF7A55BED8}"/>
                </a:ext>
              </a:extLst>
            </p:cNvPr>
            <p:cNvSpPr/>
            <p:nvPr/>
          </p:nvSpPr>
          <p:spPr>
            <a:xfrm>
              <a:off x="4410803" y="4029058"/>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8DD4B66-2407-49E2-8F42-4EF1105A4127}"/>
                </a:ext>
              </a:extLst>
            </p:cNvPr>
            <p:cNvSpPr/>
            <p:nvPr/>
          </p:nvSpPr>
          <p:spPr>
            <a:xfrm>
              <a:off x="4410803" y="4882587"/>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8C451EC-F68A-4DFE-85BB-2BAD511F3E95}"/>
                </a:ext>
              </a:extLst>
            </p:cNvPr>
            <p:cNvCxnSpPr>
              <a:cxnSpLocks/>
            </p:cNvCxnSpPr>
            <p:nvPr/>
          </p:nvCxnSpPr>
          <p:spPr>
            <a:xfrm>
              <a:off x="2674434" y="27265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D1C32DBD-284F-4DA3-A4B0-34A52D11B360}"/>
                </a:ext>
              </a:extLst>
            </p:cNvPr>
            <p:cNvCxnSpPr>
              <a:cxnSpLocks/>
            </p:cNvCxnSpPr>
            <p:nvPr/>
          </p:nvCxnSpPr>
          <p:spPr>
            <a:xfrm>
              <a:off x="2675424" y="357723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D672A61-5B53-4F2A-8970-898088AB9899}"/>
                </a:ext>
              </a:extLst>
            </p:cNvPr>
            <p:cNvCxnSpPr>
              <a:cxnSpLocks/>
            </p:cNvCxnSpPr>
            <p:nvPr/>
          </p:nvCxnSpPr>
          <p:spPr>
            <a:xfrm>
              <a:off x="2675424" y="443362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CDD0CE6F-D04E-4391-9801-EEA048AC463F}"/>
                </a:ext>
              </a:extLst>
            </p:cNvPr>
            <p:cNvCxnSpPr>
              <a:cxnSpLocks/>
            </p:cNvCxnSpPr>
            <p:nvPr/>
          </p:nvCxnSpPr>
          <p:spPr>
            <a:xfrm>
              <a:off x="2675424" y="529000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0C447F2B-8914-40B6-A959-972BA4D3616D}"/>
                </a:ext>
              </a:extLst>
            </p:cNvPr>
            <p:cNvCxnSpPr>
              <a:cxnSpLocks/>
            </p:cNvCxnSpPr>
            <p:nvPr/>
          </p:nvCxnSpPr>
          <p:spPr>
            <a:xfrm>
              <a:off x="3967966" y="270478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C8692DBC-1D43-49CA-944E-B7AF2380E00F}"/>
                </a:ext>
              </a:extLst>
            </p:cNvPr>
            <p:cNvCxnSpPr>
              <a:cxnSpLocks/>
            </p:cNvCxnSpPr>
            <p:nvPr/>
          </p:nvCxnSpPr>
          <p:spPr>
            <a:xfrm>
              <a:off x="3967966" y="35554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53F63E99-B835-403B-A030-35796230AB4F}"/>
                </a:ext>
              </a:extLst>
            </p:cNvPr>
            <p:cNvCxnSpPr>
              <a:cxnSpLocks/>
            </p:cNvCxnSpPr>
            <p:nvPr/>
          </p:nvCxnSpPr>
          <p:spPr>
            <a:xfrm>
              <a:off x="3967966" y="4411845"/>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A7B9993D-F38C-41F1-A50A-84A126E34B1F}"/>
                </a:ext>
              </a:extLst>
            </p:cNvPr>
            <p:cNvCxnSpPr>
              <a:cxnSpLocks/>
            </p:cNvCxnSpPr>
            <p:nvPr/>
          </p:nvCxnSpPr>
          <p:spPr>
            <a:xfrm>
              <a:off x="3967966" y="526822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86A3B3C4-468C-4971-887F-2333B893B9B9}"/>
                </a:ext>
              </a:extLst>
            </p:cNvPr>
            <p:cNvCxnSpPr>
              <a:cxnSpLocks/>
            </p:cNvCxnSpPr>
            <p:nvPr/>
          </p:nvCxnSpPr>
          <p:spPr>
            <a:xfrm>
              <a:off x="7060384" y="2726561"/>
              <a:ext cx="975516" cy="1018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6A6D716B-BC9D-4F6A-8367-D1A3F04C223E}"/>
                </a:ext>
              </a:extLst>
            </p:cNvPr>
            <p:cNvCxnSpPr>
              <a:cxnSpLocks/>
            </p:cNvCxnSpPr>
            <p:nvPr/>
          </p:nvCxnSpPr>
          <p:spPr>
            <a:xfrm>
              <a:off x="7061374" y="3577238"/>
              <a:ext cx="975021" cy="35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BFF6F830-64A7-4B61-9D28-CAC9F0FBE02F}"/>
                </a:ext>
              </a:extLst>
            </p:cNvPr>
            <p:cNvCxnSpPr>
              <a:cxnSpLocks/>
            </p:cNvCxnSpPr>
            <p:nvPr/>
          </p:nvCxnSpPr>
          <p:spPr>
            <a:xfrm flipV="1">
              <a:off x="7061374" y="4082599"/>
              <a:ext cx="974526" cy="35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50C45A9-0A01-4D05-BAF0-112B52F073B9}"/>
                </a:ext>
              </a:extLst>
            </p:cNvPr>
            <p:cNvCxnSpPr>
              <a:cxnSpLocks/>
            </p:cNvCxnSpPr>
            <p:nvPr/>
          </p:nvCxnSpPr>
          <p:spPr>
            <a:xfrm flipV="1">
              <a:off x="7061374" y="4280841"/>
              <a:ext cx="974526" cy="100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D26382F9-0C55-46B3-9014-87BAF744C42E}"/>
                </a:ext>
              </a:extLst>
            </p:cNvPr>
            <p:cNvSpPr txBox="1"/>
            <p:nvPr/>
          </p:nvSpPr>
          <p:spPr>
            <a:xfrm>
              <a:off x="1920683" y="2076022"/>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B8F16452-E2C8-4EE3-9788-CB50B0EEB4F1}"/>
                </a:ext>
              </a:extLst>
            </p:cNvPr>
            <p:cNvSpPr txBox="1"/>
            <p:nvPr/>
          </p:nvSpPr>
          <p:spPr>
            <a:xfrm>
              <a:off x="2914577" y="1890396"/>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BA37383E-DC1F-4C2A-BB10-453233C8E7DB}"/>
                </a:ext>
              </a:extLst>
            </p:cNvPr>
            <p:cNvSpPr txBox="1"/>
            <p:nvPr/>
          </p:nvSpPr>
          <p:spPr>
            <a:xfrm>
              <a:off x="4230629" y="2049125"/>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9A092A55-2519-4DB9-BC9E-343BA11FE18D}"/>
                </a:ext>
              </a:extLst>
            </p:cNvPr>
            <p:cNvSpPr txBox="1"/>
            <p:nvPr/>
          </p:nvSpPr>
          <p:spPr>
            <a:xfrm>
              <a:off x="6457728" y="2398026"/>
              <a:ext cx="507109" cy="600164"/>
            </a:xfrm>
            <a:prstGeom prst="rect">
              <a:avLst/>
            </a:prstGeom>
            <a:noFill/>
          </p:spPr>
          <p:txBody>
            <a:bodyPr wrap="square" rtlCol="0">
              <a:spAutoFit/>
            </a:bodyPr>
            <a:lstStyle/>
            <a:p>
              <a:pPr algn="ctr"/>
              <a:r>
                <a:rPr lang="en-US" altLang="ja-JP" sz="1100" dirty="0"/>
                <a:t>0.1</a:t>
              </a:r>
            </a:p>
            <a:p>
              <a:pPr algn="ctr"/>
              <a:r>
                <a:rPr lang="en-US" altLang="ja-JP" sz="1100" dirty="0"/>
                <a:t>0.5</a:t>
              </a:r>
            </a:p>
            <a:p>
              <a:pPr algn="ctr"/>
              <a:r>
                <a:rPr kumimoji="1" lang="en-US" altLang="ja-JP" sz="1100" dirty="0"/>
                <a:t>0.9</a:t>
              </a:r>
              <a:endParaRPr kumimoji="1" lang="ja-JP" altLang="en-US" sz="1100" dirty="0"/>
            </a:p>
          </p:txBody>
        </p:sp>
        <p:sp>
          <p:nvSpPr>
            <p:cNvPr id="34" name="テキスト ボックス 33">
              <a:extLst>
                <a:ext uri="{FF2B5EF4-FFF2-40B4-BE49-F238E27FC236}">
                  <a16:creationId xmlns:a16="http://schemas.microsoft.com/office/drawing/2014/main" id="{FA245874-ACC5-4615-98C5-92CAAD4DAC5D}"/>
                </a:ext>
              </a:extLst>
            </p:cNvPr>
            <p:cNvSpPr txBox="1"/>
            <p:nvPr/>
          </p:nvSpPr>
          <p:spPr>
            <a:xfrm>
              <a:off x="1757153" y="5691718"/>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B502A8B7-E423-47C9-B29E-BB3264A034C2}"/>
                </a:ext>
              </a:extLst>
            </p:cNvPr>
            <p:cNvSpPr txBox="1"/>
            <p:nvPr/>
          </p:nvSpPr>
          <p:spPr>
            <a:xfrm>
              <a:off x="2919115" y="5637517"/>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D0F737A9-8536-486A-AD79-262C1D7ABB38}"/>
                </a:ext>
              </a:extLst>
            </p:cNvPr>
            <p:cNvSpPr txBox="1"/>
            <p:nvPr/>
          </p:nvSpPr>
          <p:spPr>
            <a:xfrm>
              <a:off x="4126128" y="5637516"/>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5E0AC9B8-A4DF-4395-960B-B01EEF2BF42D}"/>
                </a:ext>
              </a:extLst>
            </p:cNvPr>
            <p:cNvSpPr txBox="1"/>
            <p:nvPr/>
          </p:nvSpPr>
          <p:spPr>
            <a:xfrm>
              <a:off x="8367315" y="4378553"/>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ECC38DE4-84BB-4D16-977C-C89B276FB8CC}"/>
                </a:ext>
              </a:extLst>
            </p:cNvPr>
            <p:cNvSpPr txBox="1"/>
            <p:nvPr/>
          </p:nvSpPr>
          <p:spPr>
            <a:xfrm>
              <a:off x="886806" y="5129889"/>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55DDC9DA-D238-4209-A909-DAE3B6FC290C}"/>
                </a:ext>
              </a:extLst>
            </p:cNvPr>
            <p:cNvSpPr txBox="1"/>
            <p:nvPr/>
          </p:nvSpPr>
          <p:spPr>
            <a:xfrm>
              <a:off x="889559" y="4280841"/>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9661FD6E-A159-4FA3-BFFD-99685D7D6B0E}"/>
                </a:ext>
              </a:extLst>
            </p:cNvPr>
            <p:cNvSpPr txBox="1"/>
            <p:nvPr/>
          </p:nvSpPr>
          <p:spPr>
            <a:xfrm>
              <a:off x="888023" y="3431793"/>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6D9BD5D3-AA51-4446-AEC5-E3A5AE9D96D0}"/>
                </a:ext>
              </a:extLst>
            </p:cNvPr>
            <p:cNvSpPr txBox="1"/>
            <p:nvPr/>
          </p:nvSpPr>
          <p:spPr>
            <a:xfrm>
              <a:off x="901771" y="2579805"/>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6C41EE25-CC10-4980-B9C6-281E7A0F1201}"/>
                </a:ext>
              </a:extLst>
            </p:cNvPr>
            <p:cNvSpPr/>
            <p:nvPr/>
          </p:nvSpPr>
          <p:spPr>
            <a:xfrm>
              <a:off x="5437401"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5F107A41-2C65-45B9-B165-22C1D384443C}"/>
                </a:ext>
              </a:extLst>
            </p:cNvPr>
            <p:cNvSpPr/>
            <p:nvPr/>
          </p:nvSpPr>
          <p:spPr>
            <a:xfrm>
              <a:off x="5437401"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2A837A2-4B4A-452C-996E-7EBBE6F371C7}"/>
                </a:ext>
              </a:extLst>
            </p:cNvPr>
            <p:cNvSpPr/>
            <p:nvPr/>
          </p:nvSpPr>
          <p:spPr>
            <a:xfrm>
              <a:off x="5437401"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FDD20A65-47E4-4F0F-958C-D6B9557BE79D}"/>
                </a:ext>
              </a:extLst>
            </p:cNvPr>
            <p:cNvSpPr/>
            <p:nvPr/>
          </p:nvSpPr>
          <p:spPr>
            <a:xfrm>
              <a:off x="5437401"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0567970-AF2A-4548-A770-05FD75FC0B4A}"/>
                </a:ext>
              </a:extLst>
            </p:cNvPr>
            <p:cNvCxnSpPr>
              <a:cxnSpLocks/>
            </p:cNvCxnSpPr>
            <p:nvPr/>
          </p:nvCxnSpPr>
          <p:spPr>
            <a:xfrm>
              <a:off x="4994564"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8417CA70-5AA9-47D3-9522-A6FB8A77A55F}"/>
                </a:ext>
              </a:extLst>
            </p:cNvPr>
            <p:cNvCxnSpPr>
              <a:cxnSpLocks/>
            </p:cNvCxnSpPr>
            <p:nvPr/>
          </p:nvCxnSpPr>
          <p:spPr>
            <a:xfrm>
              <a:off x="4994564"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11DA3179-CEA9-4C1F-9C1D-A19A56701184}"/>
                </a:ext>
              </a:extLst>
            </p:cNvPr>
            <p:cNvCxnSpPr>
              <a:cxnSpLocks/>
            </p:cNvCxnSpPr>
            <p:nvPr/>
          </p:nvCxnSpPr>
          <p:spPr>
            <a:xfrm>
              <a:off x="4994564"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8A978EB3-D4AD-432D-B8C1-6D0A0B487AFC}"/>
                </a:ext>
              </a:extLst>
            </p:cNvPr>
            <p:cNvCxnSpPr>
              <a:cxnSpLocks/>
            </p:cNvCxnSpPr>
            <p:nvPr/>
          </p:nvCxnSpPr>
          <p:spPr>
            <a:xfrm>
              <a:off x="4994564"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F4E14511-6364-4EBF-8753-735F78D63B33}"/>
                </a:ext>
              </a:extLst>
            </p:cNvPr>
            <p:cNvSpPr txBox="1"/>
            <p:nvPr/>
          </p:nvSpPr>
          <p:spPr>
            <a:xfrm>
              <a:off x="5152726" y="5637514"/>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FF3F828F-10E9-475B-BAF9-DC31302D6B74}"/>
                </a:ext>
              </a:extLst>
            </p:cNvPr>
            <p:cNvSpPr/>
            <p:nvPr/>
          </p:nvSpPr>
          <p:spPr>
            <a:xfrm>
              <a:off x="6461807"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5252540D-7633-4BC8-8983-36C00EE9ADE5}"/>
                </a:ext>
              </a:extLst>
            </p:cNvPr>
            <p:cNvSpPr/>
            <p:nvPr/>
          </p:nvSpPr>
          <p:spPr>
            <a:xfrm>
              <a:off x="6461807"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FC854131-AE36-4A54-A4C6-DF22EA24E997}"/>
                </a:ext>
              </a:extLst>
            </p:cNvPr>
            <p:cNvSpPr/>
            <p:nvPr/>
          </p:nvSpPr>
          <p:spPr>
            <a:xfrm>
              <a:off x="6461807"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D2685E2-B69F-4247-8B9F-124B1517E6EA}"/>
                </a:ext>
              </a:extLst>
            </p:cNvPr>
            <p:cNvSpPr/>
            <p:nvPr/>
          </p:nvSpPr>
          <p:spPr>
            <a:xfrm>
              <a:off x="6461807"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6D901DEC-39DC-41E4-AEC2-1B46370ED5C7}"/>
                </a:ext>
              </a:extLst>
            </p:cNvPr>
            <p:cNvCxnSpPr>
              <a:cxnSpLocks/>
            </p:cNvCxnSpPr>
            <p:nvPr/>
          </p:nvCxnSpPr>
          <p:spPr>
            <a:xfrm>
              <a:off x="6018970"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34AF76D3-F5D0-49A1-A8CC-1CB7098078F0}"/>
                </a:ext>
              </a:extLst>
            </p:cNvPr>
            <p:cNvCxnSpPr>
              <a:cxnSpLocks/>
            </p:cNvCxnSpPr>
            <p:nvPr/>
          </p:nvCxnSpPr>
          <p:spPr>
            <a:xfrm>
              <a:off x="6018970"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DF7FC617-3F69-4AE2-BA53-2A655094CBAB}"/>
                </a:ext>
              </a:extLst>
            </p:cNvPr>
            <p:cNvCxnSpPr>
              <a:cxnSpLocks/>
            </p:cNvCxnSpPr>
            <p:nvPr/>
          </p:nvCxnSpPr>
          <p:spPr>
            <a:xfrm>
              <a:off x="6018970"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3C2F3E06-AC61-4B5B-8CBF-0FA3B3EF9ADB}"/>
                </a:ext>
              </a:extLst>
            </p:cNvPr>
            <p:cNvCxnSpPr>
              <a:cxnSpLocks/>
            </p:cNvCxnSpPr>
            <p:nvPr/>
          </p:nvCxnSpPr>
          <p:spPr>
            <a:xfrm>
              <a:off x="6018970"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3527BCA7-4AB1-4846-B7FE-3F25DBB3B795}"/>
                </a:ext>
              </a:extLst>
            </p:cNvPr>
            <p:cNvSpPr txBox="1"/>
            <p:nvPr/>
          </p:nvSpPr>
          <p:spPr>
            <a:xfrm>
              <a:off x="6177132" y="5637514"/>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C29F0D41-3B22-486D-A07D-8930CCD0434B}"/>
                </a:ext>
              </a:extLst>
            </p:cNvPr>
            <p:cNvSpPr txBox="1"/>
            <p:nvPr/>
          </p:nvSpPr>
          <p:spPr>
            <a:xfrm>
              <a:off x="6457728" y="3255920"/>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0.2</a:t>
              </a:r>
            </a:p>
            <a:p>
              <a:pPr algn="ctr"/>
              <a:r>
                <a:rPr kumimoji="1" lang="en-US" altLang="ja-JP" sz="1100" dirty="0"/>
                <a:t>0.6</a:t>
              </a:r>
              <a:endParaRPr kumimoji="1" lang="ja-JP" altLang="en-US" sz="1100" dirty="0"/>
            </a:p>
          </p:txBody>
        </p:sp>
        <p:sp>
          <p:nvSpPr>
            <p:cNvPr id="61" name="テキスト ボックス 60">
              <a:extLst>
                <a:ext uri="{FF2B5EF4-FFF2-40B4-BE49-F238E27FC236}">
                  <a16:creationId xmlns:a16="http://schemas.microsoft.com/office/drawing/2014/main" id="{CED14F68-6D11-4CE8-BCA0-5BD7F10ED63C}"/>
                </a:ext>
              </a:extLst>
            </p:cNvPr>
            <p:cNvSpPr txBox="1"/>
            <p:nvPr/>
          </p:nvSpPr>
          <p:spPr>
            <a:xfrm>
              <a:off x="6457739" y="4111197"/>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0.6</a:t>
              </a:r>
            </a:p>
            <a:p>
              <a:pPr algn="ctr"/>
              <a:r>
                <a:rPr kumimoji="1" lang="en-US" altLang="ja-JP" sz="1100" dirty="0"/>
                <a:t>0.8</a:t>
              </a:r>
              <a:endParaRPr kumimoji="1" lang="ja-JP" altLang="en-US" sz="1100" dirty="0"/>
            </a:p>
          </p:txBody>
        </p:sp>
        <p:sp>
          <p:nvSpPr>
            <p:cNvPr id="62" name="テキスト ボックス 61">
              <a:extLst>
                <a:ext uri="{FF2B5EF4-FFF2-40B4-BE49-F238E27FC236}">
                  <a16:creationId xmlns:a16="http://schemas.microsoft.com/office/drawing/2014/main" id="{C17C5A32-59A2-43A9-B187-0EA846B12024}"/>
                </a:ext>
              </a:extLst>
            </p:cNvPr>
            <p:cNvSpPr txBox="1"/>
            <p:nvPr/>
          </p:nvSpPr>
          <p:spPr>
            <a:xfrm>
              <a:off x="6458131" y="4974863"/>
              <a:ext cx="507109" cy="600164"/>
            </a:xfrm>
            <a:prstGeom prst="rect">
              <a:avLst/>
            </a:prstGeom>
            <a:noFill/>
          </p:spPr>
          <p:txBody>
            <a:bodyPr wrap="square" rtlCol="0">
              <a:spAutoFit/>
            </a:bodyPr>
            <a:lstStyle/>
            <a:p>
              <a:pPr algn="ctr"/>
              <a:r>
                <a:rPr kumimoji="1" lang="en-US" altLang="ja-JP" sz="1100" dirty="0"/>
                <a:t>0.3</a:t>
              </a:r>
            </a:p>
            <a:p>
              <a:pPr algn="ctr"/>
              <a:r>
                <a:rPr lang="en-US" altLang="ja-JP" sz="1100" dirty="0"/>
                <a:t>0.2</a:t>
              </a:r>
            </a:p>
            <a:p>
              <a:pPr algn="ctr"/>
              <a:r>
                <a:rPr kumimoji="1" lang="en-US" altLang="ja-JP" sz="1100" dirty="0"/>
                <a:t>0.7</a:t>
              </a:r>
              <a:endParaRPr kumimoji="1" lang="ja-JP" altLang="en-US" sz="1100" dirty="0"/>
            </a:p>
          </p:txBody>
        </p:sp>
        <p:sp>
          <p:nvSpPr>
            <p:cNvPr id="63" name="テキスト ボックス 62">
              <a:extLst>
                <a:ext uri="{FF2B5EF4-FFF2-40B4-BE49-F238E27FC236}">
                  <a16:creationId xmlns:a16="http://schemas.microsoft.com/office/drawing/2014/main" id="{687F29DC-C9EF-4549-8F1B-EC75C7BF86DB}"/>
                </a:ext>
              </a:extLst>
            </p:cNvPr>
            <p:cNvSpPr txBox="1"/>
            <p:nvPr/>
          </p:nvSpPr>
          <p:spPr>
            <a:xfrm>
              <a:off x="5255247" y="2049125"/>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4" name="テキスト ボックス 63">
              <a:extLst>
                <a:ext uri="{FF2B5EF4-FFF2-40B4-BE49-F238E27FC236}">
                  <a16:creationId xmlns:a16="http://schemas.microsoft.com/office/drawing/2014/main" id="{0D591C81-2335-4BE7-9B8B-D680CC90B6EB}"/>
                </a:ext>
              </a:extLst>
            </p:cNvPr>
            <p:cNvSpPr txBox="1"/>
            <p:nvPr/>
          </p:nvSpPr>
          <p:spPr>
            <a:xfrm>
              <a:off x="6476035" y="2049125"/>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5" name="楕円 64">
              <a:extLst>
                <a:ext uri="{FF2B5EF4-FFF2-40B4-BE49-F238E27FC236}">
                  <a16:creationId xmlns:a16="http://schemas.microsoft.com/office/drawing/2014/main" id="{0958F691-A82B-4DF5-8338-36A13C7C20FE}"/>
                </a:ext>
              </a:extLst>
            </p:cNvPr>
            <p:cNvSpPr/>
            <p:nvPr/>
          </p:nvSpPr>
          <p:spPr>
            <a:xfrm>
              <a:off x="4791365" y="1335511"/>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Cross</a:t>
              </a:r>
            </a:p>
            <a:p>
              <a:pPr algn="ctr"/>
              <a:r>
                <a:rPr lang="en-US" altLang="ja-JP" sz="1400" b="1" dirty="0" err="1">
                  <a:solidFill>
                    <a:schemeClr val="tx1"/>
                  </a:solidFill>
                </a:rPr>
                <a:t>EntropyLoss</a:t>
              </a:r>
              <a:endParaRPr lang="en-US" altLang="ja-JP" sz="1400" b="1" dirty="0">
                <a:solidFill>
                  <a:schemeClr val="tx1"/>
                </a:solidFill>
              </a:endParaRPr>
            </a:p>
          </p:txBody>
        </p:sp>
        <p:cxnSp>
          <p:nvCxnSpPr>
            <p:cNvPr id="66" name="直線矢印コネクタ 65">
              <a:extLst>
                <a:ext uri="{FF2B5EF4-FFF2-40B4-BE49-F238E27FC236}">
                  <a16:creationId xmlns:a16="http://schemas.microsoft.com/office/drawing/2014/main" id="{AAC6DC28-0A6C-4CD5-AE59-BF6AC121F938}"/>
                </a:ext>
              </a:extLst>
            </p:cNvPr>
            <p:cNvCxnSpPr/>
            <p:nvPr/>
          </p:nvCxnSpPr>
          <p:spPr>
            <a:xfrm>
              <a:off x="6378970" y="1967197"/>
              <a:ext cx="169698" cy="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テキスト ボックス 66">
              <a:extLst>
                <a:ext uri="{FF2B5EF4-FFF2-40B4-BE49-F238E27FC236}">
                  <a16:creationId xmlns:a16="http://schemas.microsoft.com/office/drawing/2014/main" id="{B87D7C5D-E61B-4329-B060-FBA292D07606}"/>
                </a:ext>
              </a:extLst>
            </p:cNvPr>
            <p:cNvSpPr txBox="1"/>
            <p:nvPr/>
          </p:nvSpPr>
          <p:spPr>
            <a:xfrm>
              <a:off x="7176954" y="2441236"/>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68" name="テキスト ボックス 67">
              <a:extLst>
                <a:ext uri="{FF2B5EF4-FFF2-40B4-BE49-F238E27FC236}">
                  <a16:creationId xmlns:a16="http://schemas.microsoft.com/office/drawing/2014/main" id="{7D4E0902-A691-4C85-B106-5302273F8B59}"/>
                </a:ext>
              </a:extLst>
            </p:cNvPr>
            <p:cNvSpPr txBox="1"/>
            <p:nvPr/>
          </p:nvSpPr>
          <p:spPr>
            <a:xfrm>
              <a:off x="8612740" y="1502037"/>
              <a:ext cx="2071135" cy="461665"/>
            </a:xfrm>
            <a:prstGeom prst="rect">
              <a:avLst/>
            </a:prstGeom>
            <a:noFill/>
          </p:spPr>
          <p:txBody>
            <a:bodyPr wrap="square" rtlCol="0">
              <a:spAutoFit/>
            </a:bodyPr>
            <a:lstStyle/>
            <a:p>
              <a:pPr algn="ctr"/>
              <a:r>
                <a:rPr kumimoji="1" lang="en-US" altLang="ja-JP" sz="2400" dirty="0"/>
                <a:t>Macro activity</a:t>
              </a:r>
              <a:endParaRPr kumimoji="1" lang="ja-JP" altLang="en-US" sz="2400" dirty="0"/>
            </a:p>
          </p:txBody>
        </p:sp>
        <p:grpSp>
          <p:nvGrpSpPr>
            <p:cNvPr id="69" name="グループ化 68">
              <a:extLst>
                <a:ext uri="{FF2B5EF4-FFF2-40B4-BE49-F238E27FC236}">
                  <a16:creationId xmlns:a16="http://schemas.microsoft.com/office/drawing/2014/main" id="{55725E96-26A4-4650-982A-7C662E5AD3CA}"/>
                </a:ext>
              </a:extLst>
            </p:cNvPr>
            <p:cNvGrpSpPr/>
            <p:nvPr/>
          </p:nvGrpSpPr>
          <p:grpSpPr>
            <a:xfrm>
              <a:off x="8150743" y="3600000"/>
              <a:ext cx="2108398" cy="776282"/>
              <a:chOff x="8150743" y="3586671"/>
              <a:chExt cx="2108398" cy="776282"/>
            </a:xfrm>
          </p:grpSpPr>
          <p:grpSp>
            <p:nvGrpSpPr>
              <p:cNvPr id="70" name="グループ化 69">
                <a:extLst>
                  <a:ext uri="{FF2B5EF4-FFF2-40B4-BE49-F238E27FC236}">
                    <a16:creationId xmlns:a16="http://schemas.microsoft.com/office/drawing/2014/main" id="{B5DCBD31-AA32-4649-B795-C9B70B7F2D22}"/>
                  </a:ext>
                </a:extLst>
              </p:cNvPr>
              <p:cNvGrpSpPr/>
              <p:nvPr/>
            </p:nvGrpSpPr>
            <p:grpSpPr>
              <a:xfrm>
                <a:off x="8150743" y="3586671"/>
                <a:ext cx="547200" cy="776281"/>
                <a:chOff x="10796627" y="2183130"/>
                <a:chExt cx="501263" cy="3086100"/>
              </a:xfrm>
            </p:grpSpPr>
            <p:sp>
              <p:nvSpPr>
                <p:cNvPr id="75" name="正方形/長方形 74">
                  <a:extLst>
                    <a:ext uri="{FF2B5EF4-FFF2-40B4-BE49-F238E27FC236}">
                      <a16:creationId xmlns:a16="http://schemas.microsoft.com/office/drawing/2014/main" id="{5AE2AD71-1F08-4B74-B4EF-784FC401FBC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073CB166-A2CA-4452-99E3-6ABFB2E23315}"/>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71" name="グループ化 70">
                <a:extLst>
                  <a:ext uri="{FF2B5EF4-FFF2-40B4-BE49-F238E27FC236}">
                    <a16:creationId xmlns:a16="http://schemas.microsoft.com/office/drawing/2014/main" id="{6A2F23B2-DFFF-43A6-B38C-E9C0E68F255F}"/>
                  </a:ext>
                </a:extLst>
              </p:cNvPr>
              <p:cNvGrpSpPr/>
              <p:nvPr/>
            </p:nvGrpSpPr>
            <p:grpSpPr>
              <a:xfrm>
                <a:off x="9017141" y="3586671"/>
                <a:ext cx="1242000" cy="776282"/>
                <a:chOff x="10796627" y="2183130"/>
                <a:chExt cx="501263" cy="3086100"/>
              </a:xfrm>
            </p:grpSpPr>
            <p:sp>
              <p:nvSpPr>
                <p:cNvPr id="73" name="正方形/長方形 72">
                  <a:extLst>
                    <a:ext uri="{FF2B5EF4-FFF2-40B4-BE49-F238E27FC236}">
                      <a16:creationId xmlns:a16="http://schemas.microsoft.com/office/drawing/2014/main" id="{25B3EC04-AF3E-4395-B116-332FBF29B37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637995AD-273E-46E3-A6A3-69EFA90D3479}"/>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72" name="楕円 71">
                <a:extLst>
                  <a:ext uri="{FF2B5EF4-FFF2-40B4-BE49-F238E27FC236}">
                    <a16:creationId xmlns:a16="http://schemas.microsoft.com/office/drawing/2014/main" id="{F2162507-196E-4B37-B9C1-4550A28FEDE5}"/>
                  </a:ext>
                </a:extLst>
              </p:cNvPr>
              <p:cNvSpPr/>
              <p:nvPr/>
            </p:nvSpPr>
            <p:spPr>
              <a:xfrm>
                <a:off x="8205047" y="4064660"/>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Tree>
    <p:extLst>
      <p:ext uri="{BB962C8B-B14F-4D97-AF65-F5344CB8AC3E}">
        <p14:creationId xmlns:p14="http://schemas.microsoft.com/office/powerpoint/2010/main" val="14173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89CDC4CB-C555-4A2E-8C10-E1A198A075C8}"/>
              </a:ext>
            </a:extLst>
          </p:cNvPr>
          <p:cNvGraphicFramePr>
            <a:graphicFrameLocks noGrp="1"/>
          </p:cNvGraphicFramePr>
          <p:nvPr>
            <p:extLst>
              <p:ext uri="{D42A27DB-BD31-4B8C-83A1-F6EECF244321}">
                <p14:modId xmlns:p14="http://schemas.microsoft.com/office/powerpoint/2010/main" val="2065586455"/>
              </p:ext>
            </p:extLst>
          </p:nvPr>
        </p:nvGraphicFramePr>
        <p:xfrm>
          <a:off x="2305049" y="1764000"/>
          <a:ext cx="7581897" cy="4352459"/>
        </p:xfrm>
        <a:graphic>
          <a:graphicData uri="http://schemas.openxmlformats.org/drawingml/2006/table">
            <a:tbl>
              <a:tblPr firstRow="1" firstCol="1" bandRow="1">
                <a:tableStyleId>{073A0DAA-6AF3-43AB-8588-CEC1D06C72B9}</a:tableStyleId>
              </a:tblPr>
              <a:tblGrid>
                <a:gridCol w="1618358">
                  <a:extLst>
                    <a:ext uri="{9D8B030D-6E8A-4147-A177-3AD203B41FA5}">
                      <a16:colId xmlns:a16="http://schemas.microsoft.com/office/drawing/2014/main" val="1280061160"/>
                    </a:ext>
                  </a:extLst>
                </a:gridCol>
                <a:gridCol w="1684866">
                  <a:extLst>
                    <a:ext uri="{9D8B030D-6E8A-4147-A177-3AD203B41FA5}">
                      <a16:colId xmlns:a16="http://schemas.microsoft.com/office/drawing/2014/main" val="3050910616"/>
                    </a:ext>
                  </a:extLst>
                </a:gridCol>
                <a:gridCol w="1817882">
                  <a:extLst>
                    <a:ext uri="{9D8B030D-6E8A-4147-A177-3AD203B41FA5}">
                      <a16:colId xmlns:a16="http://schemas.microsoft.com/office/drawing/2014/main" val="3342178652"/>
                    </a:ext>
                  </a:extLst>
                </a:gridCol>
                <a:gridCol w="1307988">
                  <a:extLst>
                    <a:ext uri="{9D8B030D-6E8A-4147-A177-3AD203B41FA5}">
                      <a16:colId xmlns:a16="http://schemas.microsoft.com/office/drawing/2014/main" val="1964878053"/>
                    </a:ext>
                  </a:extLst>
                </a:gridCol>
                <a:gridCol w="1152803">
                  <a:extLst>
                    <a:ext uri="{9D8B030D-6E8A-4147-A177-3AD203B41FA5}">
                      <a16:colId xmlns:a16="http://schemas.microsoft.com/office/drawing/2014/main" val="2756147213"/>
                    </a:ext>
                  </a:extLst>
                </a:gridCol>
              </a:tblGrid>
              <a:tr h="836893">
                <a:tc>
                  <a:txBody>
                    <a:bodyPr/>
                    <a:lstStyle/>
                    <a:p>
                      <a:pPr algn="ctr" fontAlgn="ctr"/>
                      <a:r>
                        <a:rPr lang="en-US" sz="1100" u="none" strike="noStrike" dirty="0">
                          <a:effectLst/>
                        </a:rPr>
                        <a:t>Activity type</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Train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Test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 accuracy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 loss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20113347"/>
                  </a:ext>
                </a:extLst>
              </a:tr>
              <a:tr h="435557">
                <a:tc rowSpan="4">
                  <a:txBody>
                    <a:bodyPr/>
                    <a:lstStyle/>
                    <a:p>
                      <a:pPr algn="ctr" fontAlgn="ctr"/>
                      <a:r>
                        <a:rPr lang="en-US" sz="1100" u="none" strike="noStrike" dirty="0">
                          <a:effectLst/>
                        </a:rPr>
                        <a:t>Micro</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370994094"/>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0.497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0.445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48242043"/>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0.424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886737637"/>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0.521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167520124"/>
                  </a:ext>
                </a:extLst>
              </a:tr>
              <a:tr h="435557">
                <a:tc rowSpan="4">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0.522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59231425"/>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0.416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1.094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7901696"/>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1.050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215996993"/>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0.491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1.067 </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880556583"/>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spTree>
    <p:extLst>
      <p:ext uri="{BB962C8B-B14F-4D97-AF65-F5344CB8AC3E}">
        <p14:creationId xmlns:p14="http://schemas.microsoft.com/office/powerpoint/2010/main" val="11671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BEC5E-2887-4F5D-90F6-19351ACCA0EC}"/>
              </a:ext>
            </a:extLst>
          </p:cNvPr>
          <p:cNvSpPr>
            <a:spLocks noGrp="1"/>
          </p:cNvSpPr>
          <p:nvPr>
            <p:ph type="title"/>
          </p:nvPr>
        </p:nvSpPr>
        <p:spPr/>
        <p:txBody>
          <a:bodyPr/>
          <a:lstStyle/>
          <a:p>
            <a:r>
              <a:rPr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657A6E39-C80D-4A99-9719-29E17F8010BE}"/>
              </a:ext>
            </a:extLst>
          </p:cNvPr>
          <p:cNvSpPr>
            <a:spLocks noGrp="1"/>
          </p:cNvSpPr>
          <p:nvPr>
            <p:ph idx="1"/>
          </p:nvPr>
        </p:nvSpPr>
        <p:spPr>
          <a:xfrm>
            <a:off x="838200" y="1825625"/>
            <a:ext cx="10515600" cy="1391400"/>
          </a:xfrm>
        </p:spPr>
        <p:txBody>
          <a:bodyPr/>
          <a:lstStyle/>
          <a:p>
            <a:r>
              <a:rPr kumimoji="1" lang="en-US" altLang="ja-JP" dirty="0"/>
              <a:t>Our model uses convolution layer and LSTM.</a:t>
            </a:r>
          </a:p>
          <a:p>
            <a:r>
              <a:rPr kumimoji="1" lang="en-US" altLang="ja-JP" dirty="0"/>
              <a:t>The evaluation results showed that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p>
        </p:txBody>
      </p:sp>
      <p:sp>
        <p:nvSpPr>
          <p:cNvPr id="4" name="スライド番号プレースホルダー 3">
            <a:extLst>
              <a:ext uri="{FF2B5EF4-FFF2-40B4-BE49-F238E27FC236}">
                <a16:creationId xmlns:a16="http://schemas.microsoft.com/office/drawing/2014/main" id="{D75FBEC3-CA0C-4891-9664-F93E54838413}"/>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grpSp>
        <p:nvGrpSpPr>
          <p:cNvPr id="7" name="グループ化 6">
            <a:extLst>
              <a:ext uri="{FF2B5EF4-FFF2-40B4-BE49-F238E27FC236}">
                <a16:creationId xmlns:a16="http://schemas.microsoft.com/office/drawing/2014/main" id="{27A01424-D9E2-4DFA-A675-F8BD499AAF52}"/>
              </a:ext>
            </a:extLst>
          </p:cNvPr>
          <p:cNvGrpSpPr/>
          <p:nvPr/>
        </p:nvGrpSpPr>
        <p:grpSpPr>
          <a:xfrm>
            <a:off x="5518265" y="4148050"/>
            <a:ext cx="5037513" cy="1200329"/>
            <a:chOff x="1313411" y="3649287"/>
            <a:chExt cx="5037513" cy="1200329"/>
          </a:xfrm>
        </p:grpSpPr>
        <p:sp>
          <p:nvSpPr>
            <p:cNvPr id="5" name="正方形/長方形 4">
              <a:extLst>
                <a:ext uri="{FF2B5EF4-FFF2-40B4-BE49-F238E27FC236}">
                  <a16:creationId xmlns:a16="http://schemas.microsoft.com/office/drawing/2014/main" id="{31DBC112-9CFD-434C-BA4E-A015134BFBD4}"/>
                </a:ext>
              </a:extLst>
            </p:cNvPr>
            <p:cNvSpPr/>
            <p:nvPr/>
          </p:nvSpPr>
          <p:spPr>
            <a:xfrm>
              <a:off x="1313411" y="3649287"/>
              <a:ext cx="5037513" cy="1200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03E140A-AA99-4C78-89C8-CA731133E94E}"/>
                </a:ext>
              </a:extLst>
            </p:cNvPr>
            <p:cNvSpPr txBox="1"/>
            <p:nvPr/>
          </p:nvSpPr>
          <p:spPr>
            <a:xfrm>
              <a:off x="1313411" y="3649287"/>
              <a:ext cx="5037513" cy="1200329"/>
            </a:xfrm>
            <a:prstGeom prst="rect">
              <a:avLst/>
            </a:prstGeom>
            <a:noFill/>
          </p:spPr>
          <p:txBody>
            <a:bodyPr wrap="square" rtlCol="0">
              <a:spAutoFit/>
            </a:bodyPr>
            <a:lstStyle/>
            <a:p>
              <a:r>
                <a:rPr kumimoji="1" lang="en-US" altLang="ja-JP" dirty="0"/>
                <a:t>OS: Windows 10 Pro</a:t>
              </a:r>
            </a:p>
            <a:p>
              <a:r>
                <a:rPr kumimoji="1" lang="en-US" altLang="ja-JP" dirty="0"/>
                <a:t>CPU: Intel Core i7-8700K 3.7GHz</a:t>
              </a:r>
            </a:p>
            <a:p>
              <a:r>
                <a:rPr kumimoji="1" lang="en-US" altLang="ja-JP" dirty="0"/>
                <a:t>RAM: DDR4 64GB</a:t>
              </a:r>
            </a:p>
            <a:p>
              <a:r>
                <a:rPr kumimoji="1" lang="en-US" altLang="ja-JP" dirty="0"/>
                <a:t>GPU: NVIDIA GeForce RTX 2080Ti GDDR6 11GB</a:t>
              </a:r>
            </a:p>
          </p:txBody>
        </p:sp>
      </p:grpSp>
      <p:graphicFrame>
        <p:nvGraphicFramePr>
          <p:cNvPr id="8" name="表 7">
            <a:extLst>
              <a:ext uri="{FF2B5EF4-FFF2-40B4-BE49-F238E27FC236}">
                <a16:creationId xmlns:a16="http://schemas.microsoft.com/office/drawing/2014/main" id="{F7FA6BE5-E543-441C-B53B-E647FA3AD59E}"/>
              </a:ext>
            </a:extLst>
          </p:cNvPr>
          <p:cNvGraphicFramePr>
            <a:graphicFrameLocks noGrp="1"/>
          </p:cNvGraphicFramePr>
          <p:nvPr>
            <p:extLst>
              <p:ext uri="{D42A27DB-BD31-4B8C-83A1-F6EECF244321}">
                <p14:modId xmlns:p14="http://schemas.microsoft.com/office/powerpoint/2010/main" val="1556429850"/>
              </p:ext>
            </p:extLst>
          </p:nvPr>
        </p:nvGraphicFramePr>
        <p:xfrm>
          <a:off x="1870363" y="4143149"/>
          <a:ext cx="3017519" cy="1205230"/>
        </p:xfrm>
        <a:graphic>
          <a:graphicData uri="http://schemas.openxmlformats.org/drawingml/2006/table">
            <a:tbl>
              <a:tblPr firstRow="1" firstCol="1" bandRow="1">
                <a:tableStyleId>{073A0DAA-6AF3-43AB-8588-CEC1D06C72B9}</a:tableStyleId>
              </a:tblPr>
              <a:tblGrid>
                <a:gridCol w="953588">
                  <a:extLst>
                    <a:ext uri="{9D8B030D-6E8A-4147-A177-3AD203B41FA5}">
                      <a16:colId xmlns:a16="http://schemas.microsoft.com/office/drawing/2014/main" val="179165822"/>
                    </a:ext>
                  </a:extLst>
                </a:gridCol>
                <a:gridCol w="992776">
                  <a:extLst>
                    <a:ext uri="{9D8B030D-6E8A-4147-A177-3AD203B41FA5}">
                      <a16:colId xmlns:a16="http://schemas.microsoft.com/office/drawing/2014/main" val="1854759921"/>
                    </a:ext>
                  </a:extLst>
                </a:gridCol>
                <a:gridCol w="1071155">
                  <a:extLst>
                    <a:ext uri="{9D8B030D-6E8A-4147-A177-3AD203B41FA5}">
                      <a16:colId xmlns:a16="http://schemas.microsoft.com/office/drawing/2014/main" val="3416211541"/>
                    </a:ext>
                  </a:extLst>
                </a:gridCol>
              </a:tblGrid>
              <a:tr h="173282">
                <a:tc>
                  <a:txBody>
                    <a:bodyPr/>
                    <a:lstStyle/>
                    <a:p>
                      <a:pPr algn="ctr" fontAlgn="ctr"/>
                      <a:r>
                        <a:rPr lang="en-US" sz="1100" u="none" strike="noStrike">
                          <a:effectLst/>
                        </a:rPr>
                        <a:t>Resource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685066543"/>
                  </a:ext>
                </a:extLst>
              </a:tr>
              <a:tr h="173282">
                <a:tc>
                  <a:txBody>
                    <a:bodyPr/>
                    <a:lstStyle/>
                    <a:p>
                      <a:pPr algn="ctr" fontAlgn="ctr"/>
                      <a:r>
                        <a:rPr lang="en-US" sz="1100" u="none" strike="noStrike">
                          <a:effectLst/>
                        </a:rPr>
                        <a:t>CPU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44514403"/>
                  </a:ext>
                </a:extLst>
              </a:tr>
              <a:tr h="173282">
                <a:tc>
                  <a:txBody>
                    <a:bodyPr/>
                    <a:lstStyle/>
                    <a:p>
                      <a:pPr algn="ctr" fontAlgn="ctr"/>
                      <a:r>
                        <a:rPr lang="en-US" sz="1100" u="none" strike="noStrike">
                          <a:effectLst/>
                        </a:rPr>
                        <a:t>GPU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1.6GB</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1.6GB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95801203"/>
                  </a:ext>
                </a:extLst>
              </a:tr>
              <a:tr h="340241">
                <a:tc>
                  <a:txBody>
                    <a:bodyPr/>
                    <a:lstStyle/>
                    <a:p>
                      <a:pPr algn="ctr" fontAlgn="ctr"/>
                      <a:r>
                        <a:rPr lang="en-US" sz="1100" u="none" strike="noStrike">
                          <a:effectLst/>
                        </a:rPr>
                        <a:t>Training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28.891s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21.554s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9733198"/>
                  </a:ext>
                </a:extLst>
              </a:tr>
              <a:tr h="340241">
                <a:tc>
                  <a:txBody>
                    <a:bodyPr/>
                    <a:lstStyle/>
                    <a:p>
                      <a:pPr algn="ctr" fontAlgn="ctr"/>
                      <a:r>
                        <a:rPr lang="en-US" sz="1100" u="none" strike="noStrike">
                          <a:effectLst/>
                        </a:rPr>
                        <a:t>Testing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59.299s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58.042s</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54063978"/>
                  </a:ext>
                </a:extLst>
              </a:tr>
            </a:tbl>
          </a:graphicData>
        </a:graphic>
      </p:graphicFrame>
    </p:spTree>
    <p:extLst>
      <p:ext uri="{BB962C8B-B14F-4D97-AF65-F5344CB8AC3E}">
        <p14:creationId xmlns:p14="http://schemas.microsoft.com/office/powerpoint/2010/main" val="183625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732717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25035</TotalTime>
  <Words>3253</Words>
  <Application>Microsoft Office PowerPoint</Application>
  <PresentationFormat>ワイド画面</PresentationFormat>
  <Paragraphs>693</Paragraphs>
  <Slides>13</Slides>
  <Notes>13</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 (1/2)</vt:lpstr>
      <vt:lpstr>Method - Model (2/2)</vt:lpstr>
      <vt:lpstr>Result</vt:lpstr>
      <vt:lpstr>Conclusion</vt:lpstr>
      <vt:lpstr>Dataset (1/2)</vt:lpstr>
      <vt:lpstr>Method - Preprocessing</vt:lpstr>
      <vt:lpstr>Method - Model</vt:lpstr>
      <vt:lpstr>Method - Loss Function and Optimizer</vt:lpstr>
      <vt:lpstr>Method - Final activation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藤井 敦寛</cp:lastModifiedBy>
  <cp:revision>898</cp:revision>
  <cp:lastPrinted>2017-08-07T15:32:37Z</cp:lastPrinted>
  <dcterms:created xsi:type="dcterms:W3CDTF">2017-07-21T13:52:12Z</dcterms:created>
  <dcterms:modified xsi:type="dcterms:W3CDTF">2020-08-23T16:15:11Z</dcterms:modified>
</cp:coreProperties>
</file>