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63895" autoAdjust="0"/>
  </p:normalViewPr>
  <p:slideViewPr>
    <p:cSldViewPr snapToGrid="0">
      <p:cViewPr varScale="1">
        <p:scale>
          <a:sx n="72" d="100"/>
          <a:sy n="72" d="100"/>
        </p:scale>
        <p:origin x="10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everyone.</a:t>
            </a:r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Atsuhiro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Fujii</a:t>
            </a:r>
            <a:r>
              <a:rPr kumimoji="1" lang="en-US" altLang="ja-JP" dirty="0"/>
              <a:t> from </a:t>
            </a:r>
            <a:r>
              <a:rPr kumimoji="1" lang="en-US" altLang="ja-JP" dirty="0" err="1"/>
              <a:t>Ritsumeikan</a:t>
            </a:r>
            <a:r>
              <a:rPr kumimoji="1" lang="en-US" altLang="ja-JP" dirty="0"/>
              <a:t> University in Japan.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Now, I will talk about our Bento Packaging Activity Recognition method.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(00:15)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0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conducted the evaluation experiment with subjects 1, 2, and 3 in leave-one-subject-out manner.</a:t>
            </a:r>
          </a:p>
          <a:p>
            <a:r>
              <a:rPr kumimoji="1" lang="en-US" altLang="ja-JP" dirty="0"/>
              <a:t>Even if we take into account the fact that it is a classification of 10 labels, this accuracy is not high.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training dataset could have contained missing data and incorrect activity labels due to the complexity of the motion capture sensor setup.</a:t>
            </a:r>
          </a:p>
          <a:p>
            <a:r>
              <a:rPr kumimoji="1" lang="en-US" altLang="ja-JP" dirty="0"/>
              <a:t>However, we did not take any action on the data with incorrect activity labels, and there was a possibility that training was performed based on the wrong activity labels.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It was thought that the accuracy became low due to training on incorrect activity labels.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(04:50)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0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conclusion.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Thank you for your attention.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(05:00)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24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 will explain about the given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We were given train dataset and test dataset.</a:t>
            </a:r>
            <a:endParaRPr lang="en-US" altLang="ja-JP" sz="1200" b="0" i="0" u="none" strike="noStrike" baseline="0" dirty="0">
              <a:latin typeface="TeXGyreTerme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Four subjects had attached one motion capture system with 29 markers.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markers may be labeled incorrectly in some cases due to the complex setting.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1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five activities were identified.</a:t>
            </a:r>
          </a:p>
          <a:p>
            <a:r>
              <a:rPr kumimoji="1" lang="en-US" altLang="ja-JP" dirty="0"/>
              <a:t>Then, these activities are classified into a total of 10 labels because of the orientation of their 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(01:00)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8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!! Three subjects' data were given as training data, !! and one subject's data was given as test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We need to classify what activities are included in the 48 segments of subject 4.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(01:20)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the proposed method, preprocessing is performed before feeding the data into the classification model.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First, Reading data process reads the motion capture data from the file for each part. !!</a:t>
            </a:r>
          </a:p>
          <a:p>
            <a:r>
              <a:rPr kumimoji="1" lang="en-US" altLang="ja-JP" dirty="0"/>
              <a:t>Converting process converts motion capture data to velocity data. !!</a:t>
            </a:r>
          </a:p>
          <a:p>
            <a:r>
              <a:rPr kumimoji="1" lang="en-US" altLang="ja-JP" dirty="0"/>
              <a:t>This velocity data contains repetitive behaviors, so it is divided into files for each motion by Partitioning process. !!</a:t>
            </a:r>
          </a:p>
          <a:p>
            <a:r>
              <a:rPr kumimoji="1" lang="en-US" altLang="ja-JP" dirty="0"/>
              <a:t>Finally, feature values are extracted from each velocity data.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(02:00)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1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the detail of Converting process.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First, the process interpolate the missing values in the raw data.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If t is 100 and t+4 is 900, increasing by 200, !! then t+1 is 300, !! t+2 is 500, !! and t+3 is 700.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method calculates the difference between adjacent values, !! and then divides by 0.01 to calculate the velocity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(02:30)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6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process of divide the given data of approximately 60 s into data for one operation. !!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kumimoji="1" lang="en-US" altLang="ja-JP" dirty="0"/>
              <a:t>The data given is the velocity data of the time series after Converting process. !!</a:t>
            </a:r>
          </a:p>
          <a:p>
            <a:r>
              <a:rPr kumimoji="1" lang="en-US" altLang="ja-JP" dirty="0"/>
              <a:t>The process sums the data for all axes and calculates the composite wave. !!</a:t>
            </a:r>
          </a:p>
          <a:p>
            <a:r>
              <a:rPr kumimoji="1" lang="en-US" altLang="ja-JP" dirty="0"/>
              <a:t>An autocorrelation function is applied to the calculated synthetic wave, and the data is divided into separate data for each repetitive action.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(03:00)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1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baseline="0" dirty="0">
                <a:latin typeface="TeXGyreTermes-Regular"/>
              </a:rPr>
              <a:t>Feature extraction process extract the feature values from the single behavior </a:t>
            </a:r>
            <a:r>
              <a:rPr kumimoji="1" lang="en-US" altLang="ja-JP" dirty="0"/>
              <a:t>velocity data</a:t>
            </a:r>
            <a:r>
              <a:rPr lang="en-US" altLang="ja-JP" sz="1200" b="0" i="0" u="none" strike="noStrike" baseline="0" dirty="0">
                <a:latin typeface="TeXGyreTermes-Regular"/>
              </a:rPr>
              <a:t>. !!</a:t>
            </a: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These features are calculated over a 400 milliseconds-window slid in steps of 50 milliseconds.</a:t>
            </a:r>
          </a:p>
          <a:p>
            <a:pPr algn="l"/>
            <a:endParaRPr lang="en-US" altLang="ja-JP" sz="1200" b="0" i="0" u="none" strike="noStrike" baseline="0" dirty="0">
              <a:latin typeface="TeXGyreTermes-Regular"/>
            </a:endParaRP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(03:10)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8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our classification model.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preprocessed features are 21-dimensional. !!</a:t>
            </a:r>
          </a:p>
          <a:p>
            <a:r>
              <a:rPr kumimoji="1" lang="en-US" altLang="ja-JP" dirty="0"/>
              <a:t>In Conv1d layer, the </a:t>
            </a:r>
            <a:r>
              <a:rPr kumimoji="1" lang="en-US" altLang="ja-JP" dirty="0" err="1"/>
              <a:t>mapsize</a:t>
            </a:r>
            <a:r>
              <a:rPr kumimoji="1" lang="en-US" altLang="ja-JP" dirty="0"/>
              <a:t> was set to 6. !!</a:t>
            </a:r>
          </a:p>
          <a:p>
            <a:r>
              <a:rPr kumimoji="1" lang="en-US" altLang="ja-JP" dirty="0"/>
              <a:t>Then, in LSTM layer, that features are inputted to form a 24-dimensional feature. !!</a:t>
            </a:r>
          </a:p>
          <a:p>
            <a:r>
              <a:rPr kumimoji="1" lang="en-US" altLang="ja-JP" dirty="0"/>
              <a:t>Linear layer compresses 24 dimensional features into 10 dimensional ones. !!</a:t>
            </a:r>
          </a:p>
          <a:p>
            <a:r>
              <a:rPr kumimoji="1" lang="en-US" altLang="ja-JP" dirty="0"/>
              <a:t>In Sigmoid layer, sigmoid function is applied. !!</a:t>
            </a:r>
          </a:p>
          <a:p>
            <a:r>
              <a:rPr kumimoji="1" lang="en-US" altLang="ja-JP" dirty="0"/>
              <a:t>In Final activation layer, a majority vote is taken. !!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training phase, </a:t>
            </a:r>
            <a:r>
              <a:rPr kumimoji="1" lang="en-US" altLang="ja-JP" dirty="0" err="1"/>
              <a:t>BCEWithLogistsLoss</a:t>
            </a:r>
            <a:r>
              <a:rPr kumimoji="1" lang="en-US" altLang="ja-JP" dirty="0"/>
              <a:t> was used for the loss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(03:50)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077FB5-61FB-4D6B-988E-A8C60525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47" y="2637708"/>
            <a:ext cx="7843513" cy="37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7896-8A01-4E47-90F9-C8A6499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70B6FBD-B05A-4CAF-8627-90AA3B9B3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05745"/>
              </p:ext>
            </p:extLst>
          </p:nvPr>
        </p:nvGraphicFramePr>
        <p:xfrm>
          <a:off x="1763337" y="1460503"/>
          <a:ext cx="866532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65">
                  <a:extLst>
                    <a:ext uri="{9D8B030D-6E8A-4147-A177-3AD203B41FA5}">
                      <a16:colId xmlns:a16="http://schemas.microsoft.com/office/drawing/2014/main" val="3451544334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61411378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372907783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975780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3043840"/>
                    </a:ext>
                  </a:extLst>
                </a:gridCol>
              </a:tblGrid>
              <a:tr h="2451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position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3476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7811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36344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2676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9003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9738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7345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728292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719376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2203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26024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698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1713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08429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96831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96587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3550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1314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8972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B0D92-A66F-40F3-B9B9-FCF5C3C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95BB-415C-4895-B66C-805C5AA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C5BB0-50AE-44B3-858E-C12E6CF2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8055" cy="4351338"/>
          </a:xfrm>
        </p:spPr>
        <p:txBody>
          <a:bodyPr/>
          <a:lstStyle/>
          <a:p>
            <a:r>
              <a:rPr lang="en-US" altLang="ja-JP" dirty="0"/>
              <a:t>Our</a:t>
            </a:r>
            <a:r>
              <a:rPr kumimoji="1" lang="en-US" altLang="ja-JP" dirty="0"/>
              <a:t> method used the autocorrelation function in a preprocessing.</a:t>
            </a:r>
          </a:p>
          <a:p>
            <a:r>
              <a:rPr kumimoji="1" lang="en-US" altLang="ja-JP" dirty="0"/>
              <a:t>The model consisted of Convolution layer and LSTM.</a:t>
            </a:r>
          </a:p>
          <a:p>
            <a:r>
              <a:rPr kumimoji="1" lang="en-US" altLang="ja-JP" dirty="0"/>
              <a:t>The accuracy was approximately 0.12.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855A9-8780-41F8-8573-63617204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D2C3DFF1-C8B7-4DFA-B9B4-C10D2B08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85743"/>
              </p:ext>
            </p:extLst>
          </p:nvPr>
        </p:nvGraphicFramePr>
        <p:xfrm>
          <a:off x="1197960" y="4123108"/>
          <a:ext cx="4230252" cy="1288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465">
                  <a:extLst>
                    <a:ext uri="{9D8B030D-6E8A-4147-A177-3AD203B41FA5}">
                      <a16:colId xmlns:a16="http://schemas.microsoft.com/office/drawing/2014/main" val="1022860680"/>
                    </a:ext>
                  </a:extLst>
                </a:gridCol>
                <a:gridCol w="1296787">
                  <a:extLst>
                    <a:ext uri="{9D8B030D-6E8A-4147-A177-3AD203B41FA5}">
                      <a16:colId xmlns:a16="http://schemas.microsoft.com/office/drawing/2014/main" val="2530445329"/>
                    </a:ext>
                  </a:extLst>
                </a:gridCol>
              </a:tblGrid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3,043MB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86729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4625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time (during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1,112.233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7401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time (at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5.577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49193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288A1E-7938-431F-89D7-97AF0D1CB755}"/>
              </a:ext>
            </a:extLst>
          </p:cNvPr>
          <p:cNvSpPr/>
          <p:nvPr/>
        </p:nvSpPr>
        <p:spPr>
          <a:xfrm>
            <a:off x="5823522" y="4123108"/>
            <a:ext cx="5170518" cy="128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Windows 10 Pro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Intel Core i9-10900K 3.70GHz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DDR4 128GB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 NVIDIA GeForce RTX 3060 GDDR6 12GB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00657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4A075EE-D116-4ED1-935A-4F0D024231D0}"/>
              </a:ext>
            </a:extLst>
          </p:cNvPr>
          <p:cNvSpPr/>
          <p:nvPr/>
        </p:nvSpPr>
        <p:spPr>
          <a:xfrm>
            <a:off x="2582910" y="3428999"/>
            <a:ext cx="7026177" cy="1116497"/>
          </a:xfrm>
          <a:prstGeom prst="roundRect">
            <a:avLst>
              <a:gd name="adj" fmla="val 717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B860611-7C92-423F-B3F5-F2CB5BE307AF}"/>
              </a:ext>
            </a:extLst>
          </p:cNvPr>
          <p:cNvSpPr/>
          <p:nvPr/>
        </p:nvSpPr>
        <p:spPr>
          <a:xfrm>
            <a:off x="2582910" y="4545496"/>
            <a:ext cx="7026177" cy="3518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2835CF-09B2-4A7F-846D-EE509D7048AD}"/>
              </a:ext>
            </a:extLst>
          </p:cNvPr>
          <p:cNvSpPr/>
          <p:nvPr/>
        </p:nvSpPr>
        <p:spPr>
          <a:xfrm>
            <a:off x="1845424" y="2019993"/>
            <a:ext cx="1679172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5239DAA-FFAB-48BB-AEEF-26F5FB724360}"/>
              </a:ext>
            </a:extLst>
          </p:cNvPr>
          <p:cNvSpPr/>
          <p:nvPr/>
        </p:nvSpPr>
        <p:spPr>
          <a:xfrm>
            <a:off x="6422968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953DA3-3D68-46E6-A359-406B1BAF93E7}"/>
              </a:ext>
            </a:extLst>
          </p:cNvPr>
          <p:cNvSpPr/>
          <p:nvPr/>
        </p:nvSpPr>
        <p:spPr>
          <a:xfrm>
            <a:off x="8237913" y="2019993"/>
            <a:ext cx="2186247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82896-3373-4F2B-B50A-51F878968100}"/>
              </a:ext>
            </a:extLst>
          </p:cNvPr>
          <p:cNvSpPr/>
          <p:nvPr/>
        </p:nvSpPr>
        <p:spPr>
          <a:xfrm>
            <a:off x="4139738" y="3490023"/>
            <a:ext cx="230351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CAD82-DE32-46F0-9217-06AACB12AACE}"/>
              </a:ext>
            </a:extLst>
          </p:cNvPr>
          <p:cNvSpPr/>
          <p:nvPr/>
        </p:nvSpPr>
        <p:spPr>
          <a:xfrm rot="16200000">
            <a:off x="3486673" y="3748209"/>
            <a:ext cx="1788272" cy="45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EF05A6-A31B-435B-BB27-054F67244C47}"/>
              </a:ext>
            </a:extLst>
          </p:cNvPr>
          <p:cNvSpPr/>
          <p:nvPr/>
        </p:nvSpPr>
        <p:spPr>
          <a:xfrm>
            <a:off x="3815001" y="3514962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0B2C56-B8EF-45FE-9605-F5C950C10FF8}"/>
              </a:ext>
            </a:extLst>
          </p:cNvPr>
          <p:cNvSpPr/>
          <p:nvPr/>
        </p:nvSpPr>
        <p:spPr>
          <a:xfrm>
            <a:off x="4258881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onverting to velocity data from the raw data.</a:t>
            </a:r>
          </a:p>
          <a:p>
            <a:r>
              <a:rPr lang="en-US" altLang="ja-JP" dirty="0"/>
              <a:t>T</a:t>
            </a:r>
            <a:r>
              <a:rPr kumimoji="1" lang="en-US" altLang="ja-JP" dirty="0"/>
              <a:t>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445629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630295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BB28890-571A-4707-8500-E97C44D7A3A2}"/>
              </a:ext>
            </a:extLst>
          </p:cNvPr>
          <p:cNvSpPr/>
          <p:nvPr/>
        </p:nvSpPr>
        <p:spPr>
          <a:xfrm>
            <a:off x="1056029" y="3276924"/>
            <a:ext cx="4162979" cy="689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7009-3960-4F93-984A-9606726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Model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6945921-08BD-4779-B6F5-F4FD013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1" y="1992592"/>
            <a:ext cx="10414157" cy="435345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7F975-33ED-4F92-8366-83ECCF9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4209FF-1607-4B7E-9B32-3F14824B9FF1}"/>
              </a:ext>
            </a:extLst>
          </p:cNvPr>
          <p:cNvGrpSpPr/>
          <p:nvPr/>
        </p:nvGrpSpPr>
        <p:grpSpPr>
          <a:xfrm>
            <a:off x="6981570" y="1166367"/>
            <a:ext cx="1684962" cy="1576833"/>
            <a:chOff x="6981570" y="1166367"/>
            <a:chExt cx="1684962" cy="1576833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6D4239F-9897-48E4-896C-65BD8FB1968D}"/>
                </a:ext>
              </a:extLst>
            </p:cNvPr>
            <p:cNvSpPr/>
            <p:nvPr/>
          </p:nvSpPr>
          <p:spPr>
            <a:xfrm>
              <a:off x="6981570" y="1166367"/>
              <a:ext cx="1684962" cy="75969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BCEWith</a:t>
              </a:r>
              <a:endParaRPr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LogitsLoss</a:t>
              </a:r>
              <a:endParaRPr kumimoji="1" lang="ja-JP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F8175D6-1813-4C4D-8512-F02E6EB05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5695" y="1992592"/>
              <a:ext cx="415636" cy="7506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B60C-B684-4368-A0A1-CAF083369594}"/>
              </a:ext>
            </a:extLst>
          </p:cNvPr>
          <p:cNvSpPr/>
          <p:nvPr/>
        </p:nvSpPr>
        <p:spPr>
          <a:xfrm rot="16200000">
            <a:off x="610471" y="3764834"/>
            <a:ext cx="1788272" cy="45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62230D-3712-4B3F-B781-CE160C12CEE2}"/>
              </a:ext>
            </a:extLst>
          </p:cNvPr>
          <p:cNvSpPr/>
          <p:nvPr/>
        </p:nvSpPr>
        <p:spPr>
          <a:xfrm>
            <a:off x="938799" y="3531587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2822741-F23A-47B0-BD7E-DA67BCED8C1B}"/>
              </a:ext>
            </a:extLst>
          </p:cNvPr>
          <p:cNvSpPr/>
          <p:nvPr/>
        </p:nvSpPr>
        <p:spPr>
          <a:xfrm>
            <a:off x="1969673" y="1992591"/>
            <a:ext cx="1047848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EC2015-BF91-40F2-93F5-FD79C20C5396}"/>
              </a:ext>
            </a:extLst>
          </p:cNvPr>
          <p:cNvSpPr/>
          <p:nvPr/>
        </p:nvSpPr>
        <p:spPr>
          <a:xfrm>
            <a:off x="3274230" y="1992590"/>
            <a:ext cx="1530525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C673C12-7177-4339-96FC-44F9CD4C7624}"/>
              </a:ext>
            </a:extLst>
          </p:cNvPr>
          <p:cNvSpPr/>
          <p:nvPr/>
        </p:nvSpPr>
        <p:spPr>
          <a:xfrm>
            <a:off x="5025984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A02FB8E-9599-4BD2-9515-5434AEBF6E3B}"/>
              </a:ext>
            </a:extLst>
          </p:cNvPr>
          <p:cNvSpPr/>
          <p:nvPr/>
        </p:nvSpPr>
        <p:spPr>
          <a:xfrm>
            <a:off x="6317497" y="1996746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C023482-AD4F-427B-938B-06C974CCB247}"/>
              </a:ext>
            </a:extLst>
          </p:cNvPr>
          <p:cNvSpPr/>
          <p:nvPr/>
        </p:nvSpPr>
        <p:spPr>
          <a:xfrm>
            <a:off x="7611608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CB817-867C-40F0-A288-63E5E57B6F10}"/>
              </a:ext>
            </a:extLst>
          </p:cNvPr>
          <p:cNvSpPr/>
          <p:nvPr/>
        </p:nvSpPr>
        <p:spPr>
          <a:xfrm>
            <a:off x="9418323" y="4929448"/>
            <a:ext cx="435668" cy="340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9EF9BF-F21E-414D-B44B-E34E69D551DE}"/>
              </a:ext>
            </a:extLst>
          </p:cNvPr>
          <p:cNvSpPr txBox="1"/>
          <p:nvPr/>
        </p:nvSpPr>
        <p:spPr>
          <a:xfrm>
            <a:off x="10217684" y="4311318"/>
            <a:ext cx="144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Fix/rearranging</a:t>
            </a:r>
          </a:p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Inward</a:t>
            </a:r>
            <a:r>
              <a:rPr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9956DB0-F8EC-4B51-86B4-A602206D6F66}"/>
              </a:ext>
            </a:extLst>
          </p:cNvPr>
          <p:cNvSpPr/>
          <p:nvPr/>
        </p:nvSpPr>
        <p:spPr>
          <a:xfrm>
            <a:off x="10254918" y="3632662"/>
            <a:ext cx="1345721" cy="14090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1231</Words>
  <Application>Microsoft Office PowerPoint</Application>
  <PresentationFormat>ワイド画面</PresentationFormat>
  <Paragraphs>314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TeXGyreTermes-Regular</vt:lpstr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  <vt:lpstr>Method – Model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522</cp:revision>
  <dcterms:created xsi:type="dcterms:W3CDTF">2020-11-23T05:14:16Z</dcterms:created>
  <dcterms:modified xsi:type="dcterms:W3CDTF">2021-10-22T04:29:36Z</dcterms:modified>
</cp:coreProperties>
</file>