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37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56653-A8E7-427E-B0F6-DD72399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8952A1-344F-4C88-A94A-CEB8ED67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ホーム</a:t>
            </a:r>
            <a:r>
              <a:rPr lang="en-US" altLang="ja-JP" dirty="0"/>
              <a:t>Wi-Fi</a:t>
            </a:r>
            <a:r>
              <a:rPr kumimoji="1" lang="ja-JP" altLang="en-US" dirty="0"/>
              <a:t>ネットワークを使用した水量推定手法</a:t>
            </a:r>
            <a:r>
              <a:rPr kumimoji="1" lang="en-US" altLang="ja-JP" dirty="0"/>
              <a:t>[1]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指はじき動作による水量推定手法</a:t>
            </a:r>
            <a:r>
              <a:rPr lang="en-US" altLang="ja-JP" dirty="0"/>
              <a:t>[2]</a:t>
            </a:r>
          </a:p>
          <a:p>
            <a:pPr>
              <a:lnSpc>
                <a:spcPct val="150000"/>
              </a:lnSpc>
            </a:pPr>
            <a:r>
              <a:rPr kumimoji="1" lang="ja-JP" altLang="en-US" dirty="0"/>
              <a:t>プローブ音とインパルス応答を用いた水量推定手法</a:t>
            </a:r>
            <a:r>
              <a:rPr kumimoji="1" lang="en-US" altLang="ja-JP" dirty="0"/>
              <a:t>[3]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Ren et al.: Liquid Sensing Using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Signals.arXiv:2106.10356.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Kurita et al.: Water Volume Estimation by a Flicking Motion based on the Glass Harp Acoustics. Journal of the Robotics Society of Japan. 29. 361-368 (2011).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[3] Fan et al.: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SoQr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: sonically quantifying the content level inside containers. In Proceedings of the 2015 ACM International Joint Conference on Pervasive and Ubiquitous Computing. 3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14 (2015).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4DAA01-C45C-46CE-B41F-0C8F3A42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9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2ED54-F836-46AD-B669-2DFB2C51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（処理の流れ）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96F915-1766-45A0-A9AA-F010C65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3B296838-1E11-429B-96AD-9FFFC434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45" y="1875754"/>
            <a:ext cx="6875045" cy="43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1AA49-F515-4F05-A812-383DBF80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（特徴抽出）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279C9A-2B7C-4D41-A019-62DE0E1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F9F3D52-6B9F-4655-8B07-B251E732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0590" y="1893888"/>
            <a:ext cx="3663541" cy="206586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E02934AD-FF5A-43C1-BAF6-168CAF654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7871" y="1893887"/>
            <a:ext cx="3171542" cy="2065867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A0DA32CB-6A62-4CDE-91AE-B3126E5E2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0063" y="4162953"/>
            <a:ext cx="3591874" cy="2060820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E8D763-6BD8-4C40-B041-B3190E350DD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084131" y="2926821"/>
            <a:ext cx="20237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7BCFBF5C-F019-4760-BBBC-18E387EDE22A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7675986" y="4175706"/>
            <a:ext cx="1233609" cy="8017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E4E967-5DBA-41D1-8B40-0E9F7D261E0A}"/>
              </a:ext>
            </a:extLst>
          </p:cNvPr>
          <p:cNvSpPr txBox="1"/>
          <p:nvPr/>
        </p:nvSpPr>
        <p:spPr>
          <a:xfrm>
            <a:off x="5043965" y="2520591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librosa.feature.mfcc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CC55DA-F1DD-4374-B8E1-3B44D859999A}"/>
              </a:ext>
            </a:extLst>
          </p:cNvPr>
          <p:cNvSpPr txBox="1"/>
          <p:nvPr/>
        </p:nvSpPr>
        <p:spPr>
          <a:xfrm>
            <a:off x="5043965" y="2994498"/>
            <a:ext cx="210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n_mfcc</a:t>
            </a:r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92D445-C940-4427-929C-824B3CD70935}"/>
              </a:ext>
            </a:extLst>
          </p:cNvPr>
          <p:cNvSpPr txBox="1"/>
          <p:nvPr/>
        </p:nvSpPr>
        <p:spPr>
          <a:xfrm>
            <a:off x="8693642" y="4407281"/>
            <a:ext cx="2706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time average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8026B74-E870-428F-82FD-1AF80E02966F}"/>
              </a:ext>
            </a:extLst>
          </p:cNvPr>
          <p:cNvSpPr/>
          <p:nvPr/>
        </p:nvSpPr>
        <p:spPr>
          <a:xfrm>
            <a:off x="1329267" y="1811867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7BB6CAB-18C7-45E3-BE35-A18B2FD30259}"/>
              </a:ext>
            </a:extLst>
          </p:cNvPr>
          <p:cNvSpPr/>
          <p:nvPr/>
        </p:nvSpPr>
        <p:spPr>
          <a:xfrm>
            <a:off x="7006269" y="1811867"/>
            <a:ext cx="3348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68FF53B-592D-49B5-852C-6FC6C658D579}"/>
              </a:ext>
            </a:extLst>
          </p:cNvPr>
          <p:cNvSpPr/>
          <p:nvPr/>
        </p:nvSpPr>
        <p:spPr>
          <a:xfrm>
            <a:off x="4167767" y="4075763"/>
            <a:ext cx="3856464" cy="2235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8EC41C-C947-4CD6-B54B-FC78F28AF730}"/>
              </a:ext>
            </a:extLst>
          </p:cNvPr>
          <p:cNvSpPr txBox="1"/>
          <p:nvPr/>
        </p:nvSpPr>
        <p:spPr>
          <a:xfrm>
            <a:off x="995940" y="4870197"/>
            <a:ext cx="303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メル周波数ケプストラム係数（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kumimoji="1" lang="ja-JP" altLang="en-US" dirty="0"/>
              <a:t>）を特徴量に使用</a:t>
            </a:r>
          </a:p>
        </p:txBody>
      </p:sp>
    </p:spTree>
    <p:extLst>
      <p:ext uri="{BB962C8B-B14F-4D97-AF65-F5344CB8AC3E}">
        <p14:creationId xmlns:p14="http://schemas.microsoft.com/office/powerpoint/2010/main" val="1255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31167C-23A7-4A54-AA29-1AB4D952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提案手法 （識別モデル）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9332F-F5AC-4857-85C2-EA4FE794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EE2B95FA-0A3C-40AC-A4F4-7FDA87771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206827" y="2221309"/>
            <a:ext cx="1036196" cy="479728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E5F5B11B-0046-4EC0-B9D8-DCF00C10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637" y="2085203"/>
            <a:ext cx="643467" cy="735006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3ADA7042-F477-4C3D-BFCC-297F4C0A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579" y="1934608"/>
            <a:ext cx="639925" cy="1036196"/>
          </a:xfrm>
          <a:prstGeom prst="rect">
            <a:avLst/>
          </a:prstGeom>
        </p:spPr>
      </p:pic>
      <p:pic>
        <p:nvPicPr>
          <p:cNvPr id="94" name="図 93">
            <a:extLst>
              <a:ext uri="{FF2B5EF4-FFF2-40B4-BE49-F238E27FC236}">
                <a16:creationId xmlns:a16="http://schemas.microsoft.com/office/drawing/2014/main" id="{5F591B7A-D207-4DA1-A2DA-088DA5E33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637" y="4193123"/>
            <a:ext cx="639925" cy="955228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2D9DE8A1-309C-426C-9594-2E9641749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51" y="2093670"/>
            <a:ext cx="643467" cy="735006"/>
          </a:xfrm>
          <a:prstGeom prst="rect">
            <a:avLst/>
          </a:prstGeom>
        </p:spPr>
      </p:pic>
      <p:pic>
        <p:nvPicPr>
          <p:cNvPr id="96" name="図 95">
            <a:extLst>
              <a:ext uri="{FF2B5EF4-FFF2-40B4-BE49-F238E27FC236}">
                <a16:creationId xmlns:a16="http://schemas.microsoft.com/office/drawing/2014/main" id="{B1A0A02E-704A-4320-973B-95308F1BF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266" y="2090747"/>
            <a:ext cx="643467" cy="735006"/>
          </a:xfrm>
          <a:prstGeom prst="rect">
            <a:avLst/>
          </a:prstGeom>
        </p:spPr>
      </p:pic>
      <p:pic>
        <p:nvPicPr>
          <p:cNvPr id="98" name="図 97">
            <a:extLst>
              <a:ext uri="{FF2B5EF4-FFF2-40B4-BE49-F238E27FC236}">
                <a16:creationId xmlns:a16="http://schemas.microsoft.com/office/drawing/2014/main" id="{CD4C5ECD-6EF7-4B22-9101-BA1C90A62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350" y="1934608"/>
            <a:ext cx="639925" cy="1036196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82A87757-C829-42C0-A7E2-4EBDC818F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121" y="1934608"/>
            <a:ext cx="639925" cy="103619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B539CE-0230-4A12-9554-ACEB1E0DE1A2}"/>
              </a:ext>
            </a:extLst>
          </p:cNvPr>
          <p:cNvCxnSpPr>
            <a:cxnSpLocks/>
          </p:cNvCxnSpPr>
          <p:nvPr/>
        </p:nvCxnSpPr>
        <p:spPr>
          <a:xfrm>
            <a:off x="21166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6151947-29F8-4C07-BEE0-712D1744B5CD}"/>
              </a:ext>
            </a:extLst>
          </p:cNvPr>
          <p:cNvCxnSpPr>
            <a:cxnSpLocks/>
          </p:cNvCxnSpPr>
          <p:nvPr/>
        </p:nvCxnSpPr>
        <p:spPr>
          <a:xfrm>
            <a:off x="3589867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10439EF-9902-441F-8AF6-01A920A406D4}"/>
              </a:ext>
            </a:extLst>
          </p:cNvPr>
          <p:cNvCxnSpPr>
            <a:cxnSpLocks/>
          </p:cNvCxnSpPr>
          <p:nvPr/>
        </p:nvCxnSpPr>
        <p:spPr>
          <a:xfrm>
            <a:off x="5083633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A7B1-8A64-434B-A829-4A49DC402C16}"/>
              </a:ext>
            </a:extLst>
          </p:cNvPr>
          <p:cNvCxnSpPr>
            <a:cxnSpLocks/>
          </p:cNvCxnSpPr>
          <p:nvPr/>
        </p:nvCxnSpPr>
        <p:spPr>
          <a:xfrm>
            <a:off x="6548368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3399DD-CEBC-41A1-9C19-83A968D565DD}"/>
              </a:ext>
            </a:extLst>
          </p:cNvPr>
          <p:cNvCxnSpPr>
            <a:cxnSpLocks/>
          </p:cNvCxnSpPr>
          <p:nvPr/>
        </p:nvCxnSpPr>
        <p:spPr>
          <a:xfrm>
            <a:off x="8051579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F893278-2EAD-47D5-89E6-EF8CD8758A10}"/>
              </a:ext>
            </a:extLst>
          </p:cNvPr>
          <p:cNvCxnSpPr>
            <a:cxnSpLocks/>
          </p:cNvCxnSpPr>
          <p:nvPr/>
        </p:nvCxnSpPr>
        <p:spPr>
          <a:xfrm>
            <a:off x="9530746" y="246117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F2897A-6814-4D03-91E1-6A780A9D2E3E}"/>
              </a:ext>
            </a:extLst>
          </p:cNvPr>
          <p:cNvSpPr txBox="1"/>
          <p:nvPr/>
        </p:nvSpPr>
        <p:spPr>
          <a:xfrm>
            <a:off x="1149192" y="2970804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A5F33D-48F7-4C67-9C67-9E36ECCB834D}"/>
              </a:ext>
            </a:extLst>
          </p:cNvPr>
          <p:cNvSpPr txBox="1"/>
          <p:nvPr/>
        </p:nvSpPr>
        <p:spPr>
          <a:xfrm>
            <a:off x="2551637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FED90C2-D770-4B99-9D35-376B20BFD507}"/>
              </a:ext>
            </a:extLst>
          </p:cNvPr>
          <p:cNvSpPr txBox="1"/>
          <p:nvPr/>
        </p:nvSpPr>
        <p:spPr>
          <a:xfrm>
            <a:off x="4034179" y="2970803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94D6D4C-2B73-4635-A798-9126A244A03B}"/>
              </a:ext>
            </a:extLst>
          </p:cNvPr>
          <p:cNvSpPr txBox="1"/>
          <p:nvPr/>
        </p:nvSpPr>
        <p:spPr>
          <a:xfrm>
            <a:off x="5423345" y="29708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800B671-5EBA-48E6-9F92-1723CC42019E}"/>
              </a:ext>
            </a:extLst>
          </p:cNvPr>
          <p:cNvSpPr txBox="1"/>
          <p:nvPr/>
        </p:nvSpPr>
        <p:spPr>
          <a:xfrm>
            <a:off x="7002808" y="2970802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09DC3DD-3E25-4E38-8D3D-51B81466A6B0}"/>
              </a:ext>
            </a:extLst>
          </p:cNvPr>
          <p:cNvSpPr txBox="1"/>
          <p:nvPr/>
        </p:nvSpPr>
        <p:spPr>
          <a:xfrm>
            <a:off x="8483579" y="2970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B66380-4F4F-4A46-B27C-C83C55172207}"/>
              </a:ext>
            </a:extLst>
          </p:cNvPr>
          <p:cNvSpPr txBox="1"/>
          <p:nvPr/>
        </p:nvSpPr>
        <p:spPr>
          <a:xfrm>
            <a:off x="9872745" y="2970801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MaxPool1d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415B7BC-4465-4837-A3AB-D6225A32FCFD}"/>
              </a:ext>
            </a:extLst>
          </p:cNvPr>
          <p:cNvSpPr/>
          <p:nvPr/>
        </p:nvSpPr>
        <p:spPr>
          <a:xfrm>
            <a:off x="8809366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3A63C5B-79E7-429D-9B2C-010E7AB17750}"/>
              </a:ext>
            </a:extLst>
          </p:cNvPr>
          <p:cNvCxnSpPr>
            <a:cxnSpLocks/>
          </p:cNvCxnSpPr>
          <p:nvPr/>
        </p:nvCxnSpPr>
        <p:spPr>
          <a:xfrm>
            <a:off x="9530746" y="4645336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C013671-B46E-46A4-8554-9AB9EE073A8E}"/>
              </a:ext>
            </a:extLst>
          </p:cNvPr>
          <p:cNvSpPr/>
          <p:nvPr/>
        </p:nvSpPr>
        <p:spPr>
          <a:xfrm>
            <a:off x="4359966" y="3849760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C2EBFE9-D182-4DD7-A0C0-4D58FA1F22E6}"/>
              </a:ext>
            </a:extLst>
          </p:cNvPr>
          <p:cNvSpPr txBox="1"/>
          <p:nvPr/>
        </p:nvSpPr>
        <p:spPr>
          <a:xfrm>
            <a:off x="4359966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985A6-8485-4960-A60B-60416FE8675C}"/>
              </a:ext>
            </a:extLst>
          </p:cNvPr>
          <p:cNvSpPr/>
          <p:nvPr/>
        </p:nvSpPr>
        <p:spPr>
          <a:xfrm>
            <a:off x="5840735" y="3849761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9BB4D61-F411-4FA4-95EC-CE08CCF90A1C}"/>
              </a:ext>
            </a:extLst>
          </p:cNvPr>
          <p:cNvSpPr/>
          <p:nvPr/>
        </p:nvSpPr>
        <p:spPr>
          <a:xfrm>
            <a:off x="7328597" y="3849759"/>
            <a:ext cx="499892" cy="1681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kumimoji="1" lang="en-US" altLang="ja-JP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︙</a:t>
            </a:r>
            <a:endParaRPr kumimoji="1" lang="en-US" altLang="ja-JP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</a:t>
            </a:r>
            <a:endParaRPr kumimoji="1" lang="ja-JP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0AC35B9-6690-453F-8357-6EED94E37723}"/>
              </a:ext>
            </a:extLst>
          </p:cNvPr>
          <p:cNvSpPr txBox="1"/>
          <p:nvPr/>
        </p:nvSpPr>
        <p:spPr>
          <a:xfrm>
            <a:off x="5840735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82D387D-D72A-4862-B244-31EAEBA4199A}"/>
              </a:ext>
            </a:extLst>
          </p:cNvPr>
          <p:cNvSpPr txBox="1"/>
          <p:nvPr/>
        </p:nvSpPr>
        <p:spPr>
          <a:xfrm>
            <a:off x="7329970" y="3588149"/>
            <a:ext cx="499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ja-JP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C4813-E922-4C47-BFB2-D6DC1D23E2C7}"/>
              </a:ext>
            </a:extLst>
          </p:cNvPr>
          <p:cNvCxnSpPr>
            <a:cxnSpLocks/>
          </p:cNvCxnSpPr>
          <p:nvPr/>
        </p:nvCxnSpPr>
        <p:spPr>
          <a:xfrm>
            <a:off x="3644300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72DF596D-7573-4D67-B6DA-93C54B86364C}"/>
              </a:ext>
            </a:extLst>
          </p:cNvPr>
          <p:cNvCxnSpPr>
            <a:cxnSpLocks/>
          </p:cNvCxnSpPr>
          <p:nvPr/>
        </p:nvCxnSpPr>
        <p:spPr>
          <a:xfrm>
            <a:off x="5083633" y="462291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9687079-DEF1-4454-8E06-606B55AE03A1}"/>
              </a:ext>
            </a:extLst>
          </p:cNvPr>
          <p:cNvCxnSpPr>
            <a:cxnSpLocks/>
          </p:cNvCxnSpPr>
          <p:nvPr/>
        </p:nvCxnSpPr>
        <p:spPr>
          <a:xfrm>
            <a:off x="6568934" y="4634242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725868E-954A-40CB-866F-03CD60190E11}"/>
              </a:ext>
            </a:extLst>
          </p:cNvPr>
          <p:cNvCxnSpPr>
            <a:cxnSpLocks/>
          </p:cNvCxnSpPr>
          <p:nvPr/>
        </p:nvCxnSpPr>
        <p:spPr>
          <a:xfrm>
            <a:off x="8051579" y="4639845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5137830-2021-4A52-9A6D-C17178FD9F3E}"/>
              </a:ext>
            </a:extLst>
          </p:cNvPr>
          <p:cNvCxnSpPr>
            <a:cxnSpLocks/>
          </p:cNvCxnSpPr>
          <p:nvPr/>
        </p:nvCxnSpPr>
        <p:spPr>
          <a:xfrm>
            <a:off x="2091266" y="4631379"/>
            <a:ext cx="558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B0F2AE5-36F0-46B5-8B21-45B0B44A33E5}"/>
              </a:ext>
            </a:extLst>
          </p:cNvPr>
          <p:cNvSpPr txBox="1"/>
          <p:nvPr/>
        </p:nvSpPr>
        <p:spPr>
          <a:xfrm>
            <a:off x="9422208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066663C-9865-4395-90D1-869FDCDDF191}"/>
              </a:ext>
            </a:extLst>
          </p:cNvPr>
          <p:cNvSpPr txBox="1"/>
          <p:nvPr/>
        </p:nvSpPr>
        <p:spPr>
          <a:xfrm>
            <a:off x="691120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A7DFDF3-3678-4698-98C7-C62215CF1B73}"/>
              </a:ext>
            </a:extLst>
          </p:cNvPr>
          <p:cNvSpPr txBox="1"/>
          <p:nvPr/>
        </p:nvSpPr>
        <p:spPr>
          <a:xfrm>
            <a:off x="5423343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4B8F53-31CD-4A74-B16E-B397869E41A5}"/>
              </a:ext>
            </a:extLst>
          </p:cNvPr>
          <p:cNvSpPr txBox="1"/>
          <p:nvPr/>
        </p:nvSpPr>
        <p:spPr>
          <a:xfrm>
            <a:off x="3942574" y="5594303"/>
            <a:ext cx="133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Adaptive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AvgPool1d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322F88-30F0-417A-A200-D4D47EE52905}"/>
              </a:ext>
            </a:extLst>
          </p:cNvPr>
          <p:cNvSpPr txBox="1"/>
          <p:nvPr/>
        </p:nvSpPr>
        <p:spPr>
          <a:xfrm>
            <a:off x="2454714" y="5594303"/>
            <a:ext cx="133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Conv1d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B919DE-0EC4-4762-B58A-9DB5E105878E}"/>
              </a:ext>
            </a:extLst>
          </p:cNvPr>
          <p:cNvSpPr txBox="1"/>
          <p:nvPr/>
        </p:nvSpPr>
        <p:spPr>
          <a:xfrm>
            <a:off x="10106754" y="4460670"/>
            <a:ext cx="13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80%~90%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3C3D873-F12E-40E2-B35A-4BDCA5B4BD6A}"/>
              </a:ext>
            </a:extLst>
          </p:cNvPr>
          <p:cNvSpPr/>
          <p:nvPr/>
        </p:nvSpPr>
        <p:spPr>
          <a:xfrm>
            <a:off x="8730883" y="3792089"/>
            <a:ext cx="2614450" cy="180221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37717276-D901-4EA4-8563-7EAE7AE1BF32}"/>
              </a:ext>
            </a:extLst>
          </p:cNvPr>
          <p:cNvSpPr/>
          <p:nvPr/>
        </p:nvSpPr>
        <p:spPr>
          <a:xfrm>
            <a:off x="9882257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C50039E-607A-4A23-821C-641368ADB0B0}"/>
              </a:ext>
            </a:extLst>
          </p:cNvPr>
          <p:cNvSpPr/>
          <p:nvPr/>
        </p:nvSpPr>
        <p:spPr>
          <a:xfrm>
            <a:off x="1059666" y="1798512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5D765B53-5DDC-4C7A-A6D9-2C08411B94EF}"/>
              </a:ext>
            </a:extLst>
          </p:cNvPr>
          <p:cNvSpPr/>
          <p:nvPr/>
        </p:nvSpPr>
        <p:spPr>
          <a:xfrm>
            <a:off x="2461988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6CD0B95-086C-47DB-813A-F2F620500462}"/>
              </a:ext>
            </a:extLst>
          </p:cNvPr>
          <p:cNvSpPr/>
          <p:nvPr/>
        </p:nvSpPr>
        <p:spPr>
          <a:xfrm>
            <a:off x="3944463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095F3992-C840-46DE-9B46-48BD065FE5F1}"/>
              </a:ext>
            </a:extLst>
          </p:cNvPr>
          <p:cNvSpPr/>
          <p:nvPr/>
        </p:nvSpPr>
        <p:spPr>
          <a:xfrm>
            <a:off x="543397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4F0CB23-9EA4-4EAE-8345-BF5E4D300E9F}"/>
              </a:ext>
            </a:extLst>
          </p:cNvPr>
          <p:cNvSpPr/>
          <p:nvPr/>
        </p:nvSpPr>
        <p:spPr>
          <a:xfrm>
            <a:off x="6920716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93BFEF3F-58CD-4AC5-B209-5CB3C09A0226}"/>
              </a:ext>
            </a:extLst>
          </p:cNvPr>
          <p:cNvSpPr/>
          <p:nvPr/>
        </p:nvSpPr>
        <p:spPr>
          <a:xfrm>
            <a:off x="8403025" y="1795953"/>
            <a:ext cx="1325163" cy="16267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E2A02981-CC9F-4C12-BBCC-CE27A9AEA308}"/>
              </a:ext>
            </a:extLst>
          </p:cNvPr>
          <p:cNvSpPr/>
          <p:nvPr/>
        </p:nvSpPr>
        <p:spPr>
          <a:xfrm>
            <a:off x="3930565" y="3577090"/>
            <a:ext cx="1361957" cy="27270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5203A36-BA7D-4AB8-928B-56805EC5C733}"/>
              </a:ext>
            </a:extLst>
          </p:cNvPr>
          <p:cNvSpPr/>
          <p:nvPr/>
        </p:nvSpPr>
        <p:spPr>
          <a:xfrm>
            <a:off x="2448104" y="3932374"/>
            <a:ext cx="1361957" cy="20958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38E23EBB-160C-41BC-B347-93D8B004538A}"/>
              </a:ext>
            </a:extLst>
          </p:cNvPr>
          <p:cNvSpPr/>
          <p:nvPr/>
        </p:nvSpPr>
        <p:spPr>
          <a:xfrm>
            <a:off x="5420479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A1508CBB-3AB4-4200-B96C-E014F34AE03B}"/>
              </a:ext>
            </a:extLst>
          </p:cNvPr>
          <p:cNvSpPr/>
          <p:nvPr/>
        </p:nvSpPr>
        <p:spPr>
          <a:xfrm>
            <a:off x="6901766" y="3567794"/>
            <a:ext cx="1361957" cy="23958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9818732-6684-4830-B8AF-942B1B5268F8}"/>
              </a:ext>
            </a:extLst>
          </p:cNvPr>
          <p:cNvSpPr/>
          <p:nvPr/>
        </p:nvSpPr>
        <p:spPr>
          <a:xfrm>
            <a:off x="8562456" y="3588149"/>
            <a:ext cx="2969143" cy="23754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865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3" grpId="0" animBg="1"/>
      <p:bldP spid="73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375</Words>
  <Application>Microsoft Office PowerPoint</Application>
  <PresentationFormat>ワイド画面</PresentationFormat>
  <Paragraphs>76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Tw Cen MT</vt:lpstr>
      <vt:lpstr>Office テーマ</vt:lpstr>
      <vt:lpstr>注水音を用いた容器内水位推定手法の提案</vt:lpstr>
      <vt:lpstr>研究背景</vt:lpstr>
      <vt:lpstr>研究目的</vt:lpstr>
      <vt:lpstr>関連研究</vt:lpstr>
      <vt:lpstr>提案手法 （処理の流れ）</vt:lpstr>
      <vt:lpstr>提案手法 （特徴抽出）</vt:lpstr>
      <vt:lpstr>提案手法 （識別モデル）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256</cp:revision>
  <dcterms:created xsi:type="dcterms:W3CDTF">2020-11-23T05:09:51Z</dcterms:created>
  <dcterms:modified xsi:type="dcterms:W3CDTF">2021-12-16T13:54:33Z</dcterms:modified>
</cp:coreProperties>
</file>