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9" r:id="rId3"/>
    <p:sldId id="260" r:id="rId4"/>
    <p:sldId id="261" r:id="rId5"/>
    <p:sldId id="267" r:id="rId6"/>
    <p:sldId id="262" r:id="rId7"/>
    <p:sldId id="264" r:id="rId8"/>
    <p:sldId id="263" r:id="rId9"/>
    <p:sldId id="265" r:id="rId10"/>
    <p:sldId id="266" r:id="rId11"/>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0319" autoAdjust="0"/>
  </p:normalViewPr>
  <p:slideViewPr>
    <p:cSldViewPr snapToGrid="0">
      <p:cViewPr varScale="1">
        <p:scale>
          <a:sx n="76" d="100"/>
          <a:sy n="76" d="100"/>
        </p:scale>
        <p:origin x="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2020/8/21</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we will explain the rules and goals of the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challenge, we are given a data set obtained by four subjects performing cooking activities with sensors attached to their bodies.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dataset contains training data for three subjects and test data for one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Each team comes up with an optimal </a:t>
            </a:r>
            <a:r>
              <a:rPr kumimoji="1" lang="en-US" altLang="ja-JP" dirty="0"/>
              <a:t>identification</a:t>
            </a:r>
            <a:r>
              <a:rPr lang="en-US" altLang="ja-JP" dirty="0"/>
              <a:t> model and competes on the </a:t>
            </a:r>
            <a:r>
              <a:rPr kumimoji="1" lang="en-US" altLang="ja-JP" dirty="0"/>
              <a:t>identification</a:t>
            </a:r>
            <a:r>
              <a:rPr lang="en-US" altLang="ja-JP" dirty="0"/>
              <a:t> accuracy of the test data.</a:t>
            </a:r>
          </a:p>
          <a:p>
            <a:endParaRPr kumimoji="1" lang="en-US" altLang="ja-JP" b="0" dirty="0">
              <a:latin typeface="+mn-lt"/>
            </a:endParaRPr>
          </a:p>
          <a:p>
            <a:endParaRPr kumimoji="1" lang="en-US" altLang="ja-JP" b="0" dirty="0">
              <a:latin typeface="+mn-lt"/>
            </a:endParaRPr>
          </a:p>
          <a:p>
            <a:endParaRPr kumimoji="1" lang="en-US" altLang="ja-JP" b="0" dirty="0">
              <a:latin typeface="+mn-lt"/>
            </a:endParaRPr>
          </a:p>
          <a:p>
            <a:r>
              <a:rPr kumimoji="1" lang="en-US" altLang="ja-JP" b="0" dirty="0">
                <a:latin typeface="+mn-lt"/>
              </a:rPr>
              <a:t>“</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r>
              <a:rPr kumimoji="1" lang="ja-JP" altLang="en-US" b="0" dirty="0">
                <a:latin typeface="+mn-lt"/>
              </a:rPr>
              <a:t>について説明する．</a:t>
            </a:r>
            <a:endParaRPr kumimoji="1" lang="en-US" altLang="ja-JP" b="0" dirty="0">
              <a:latin typeface="+mn-lt"/>
            </a:endParaRPr>
          </a:p>
          <a:p>
            <a:r>
              <a:rPr kumimoji="1" lang="ja-JP" altLang="en-US" b="0" dirty="0">
                <a:latin typeface="+mn-lt"/>
              </a:rPr>
              <a:t>まず，チャレンジのルールとゴールを説明する．</a:t>
            </a:r>
            <a:endParaRPr kumimoji="1" lang="en-US" altLang="ja-JP" b="0" dirty="0">
              <a:latin typeface="+mn-lt"/>
            </a:endParaRPr>
          </a:p>
          <a:p>
            <a:r>
              <a:rPr kumimoji="1" lang="ja-JP" altLang="en-US" b="0" dirty="0">
                <a:latin typeface="+mn-lt"/>
              </a:rPr>
              <a:t>このチャレンジでは，</a:t>
            </a:r>
            <a:r>
              <a:rPr kumimoji="1" lang="en-US" altLang="ja-JP" b="0" dirty="0">
                <a:latin typeface="+mn-lt"/>
              </a:rPr>
              <a:t>4</a:t>
            </a:r>
            <a:r>
              <a:rPr kumimoji="1" lang="ja-JP" altLang="en-US" b="0" dirty="0">
                <a:latin typeface="+mn-lt"/>
              </a:rPr>
              <a:t>人の被験者が体にセンサを取り付けて調理活動を行うことで得られたデータセットが我々に与えられる．</a:t>
            </a:r>
            <a:endParaRPr kumimoji="1" lang="en-US" altLang="ja-JP" b="0" dirty="0">
              <a:latin typeface="+mn-lt"/>
            </a:endParaRPr>
          </a:p>
          <a:p>
            <a:r>
              <a:rPr kumimoji="1" lang="ja-JP" altLang="en-US" b="0" dirty="0">
                <a:latin typeface="+mn-lt"/>
              </a:rPr>
              <a:t>このデータセットには，</a:t>
            </a:r>
            <a:r>
              <a:rPr kumimoji="1" lang="en-US" altLang="ja-JP" b="0" dirty="0">
                <a:latin typeface="+mn-lt"/>
              </a:rPr>
              <a:t>3</a:t>
            </a:r>
            <a:r>
              <a:rPr kumimoji="1" lang="ja-JP" altLang="en-US" b="0" dirty="0">
                <a:latin typeface="+mn-lt"/>
              </a:rPr>
              <a:t>人分の被験者の学習データと</a:t>
            </a:r>
            <a:r>
              <a:rPr kumimoji="1" lang="en-US" altLang="ja-JP" b="0" dirty="0">
                <a:latin typeface="+mn-lt"/>
              </a:rPr>
              <a:t>1</a:t>
            </a:r>
            <a:r>
              <a:rPr kumimoji="1" lang="ja-JP" altLang="en-US" b="0" dirty="0">
                <a:latin typeface="+mn-lt"/>
              </a:rPr>
              <a:t>人の被験者のテストデータが含まれる．</a:t>
            </a: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n-lt"/>
              </a:rPr>
              <a:t>各チームは最適な識別モデルを考え，テストデータの識別精度を競う．</a:t>
            </a:r>
            <a:endParaRPr kumimoji="1" lang="en-US" altLang="ja-JP" b="0" dirty="0">
              <a:latin typeface="+mn-lt"/>
            </a:endParaRPr>
          </a:p>
          <a:p>
            <a:endParaRPr kumimoji="1" lang="ja-JP" altLang="en-US" b="0" dirty="0">
              <a:latin typeface="+mn-lt"/>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endParaRPr kumimoji="1" lang="en-US" altLang="ja-JP" dirty="0"/>
          </a:p>
          <a:p>
            <a:endParaRPr kumimoji="1" lang="en-US" altLang="ja-JP" dirty="0"/>
          </a:p>
          <a:p>
            <a:r>
              <a:rPr kumimoji="1" lang="en-US" altLang="ja-JP" dirty="0"/>
              <a:t>Length</a:t>
            </a:r>
            <a:r>
              <a:rPr kumimoji="1" lang="ja-JP" altLang="en-US" dirty="0"/>
              <a:t>は</a:t>
            </a:r>
            <a:r>
              <a:rPr kumimoji="1" lang="en-US" altLang="ja-JP" dirty="0"/>
              <a:t>8000</a:t>
            </a:r>
            <a:r>
              <a:rPr kumimoji="1" lang="ja-JP" altLang="en-US" dirty="0"/>
              <a:t>から</a:t>
            </a:r>
            <a:r>
              <a:rPr kumimoji="1" lang="en-US" altLang="ja-JP" dirty="0"/>
              <a:t>0</a:t>
            </a:r>
            <a:r>
              <a:rPr kumimoji="1" lang="ja-JP" altLang="en-US" dirty="0"/>
              <a:t>まである．</a:t>
            </a:r>
            <a:r>
              <a:rPr kumimoji="1" lang="en-US" altLang="ja-JP" dirty="0"/>
              <a:t>0</a:t>
            </a:r>
            <a:r>
              <a:rPr kumimoji="1" lang="ja-JP" altLang="en-US" dirty="0"/>
              <a:t>の場合はデータが欠損している．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241209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This table shows maximum accuracy and minimum loss of micro and macro activities over 1,000 epochs by changing training data and test data.</a:t>
            </a:r>
          </a:p>
          <a:p>
            <a:pPr algn="l"/>
            <a:r>
              <a:rPr lang="en-US" altLang="ja-JP" sz="1800" b="0" i="0" u="none" strike="noStrike" baseline="0" dirty="0">
                <a:latin typeface="TeXGyreTermes-Regular"/>
              </a:rPr>
              <a:t>This is average value of the four sensor positions.</a:t>
            </a:r>
          </a:p>
          <a:p>
            <a:pPr algn="l"/>
            <a:r>
              <a:rPr lang="en-US" altLang="ja-JP" sz="1800" b="0" i="0" u="none" strike="noStrike" baseline="0" dirty="0">
                <a:latin typeface="TeXGyreTermes-Regular"/>
              </a:rPr>
              <a:t>The accuracy was calculated using the one-hot vectors in the activation layer.</a:t>
            </a:r>
          </a:p>
          <a:p>
            <a:pPr algn="l"/>
            <a:r>
              <a:rPr lang="en-US" altLang="ja-JP" sz="1800" b="0" i="0" u="none" strike="noStrike" baseline="0" dirty="0">
                <a:latin typeface="TeXGyreTermes-Regular"/>
              </a:rPr>
              <a:t>The loss was calculated using the vectors in the sigmoid layer.</a:t>
            </a:r>
          </a:p>
          <a:p>
            <a:pPr algn="l"/>
            <a:endParaRPr kumimoji="1" lang="en-US" altLang="ja-JP" sz="1800" b="0" i="0" u="none" strike="noStrike" baseline="0" dirty="0">
              <a:latin typeface="TeXGyreTermes-Regular"/>
            </a:endParaRPr>
          </a:p>
          <a:p>
            <a:pPr algn="l"/>
            <a:r>
              <a:rPr lang="en-US" altLang="ja-JP" sz="1800" b="0" i="0" u="none" strike="noStrike" baseline="0" dirty="0">
                <a:latin typeface="TeXGyreTermes-Regular"/>
              </a:rPr>
              <a:t>From these results,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 while 0.491 accuracy for 3-class macro activity can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Now all finished. Thank you for listening.</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この表は、トレーニングデータとテストデータを変化させて、</a:t>
            </a:r>
            <a:r>
              <a:rPr kumimoji="1" lang="en-US" altLang="ja-JP" dirty="0"/>
              <a:t>1,000</a:t>
            </a:r>
            <a:r>
              <a:rPr kumimoji="1" lang="ja-JP" altLang="en-US" dirty="0"/>
              <a:t>エポック以上のミクロ活動とマクロ活動の最大精度と最小損失を示したものです。</a:t>
            </a:r>
            <a:endParaRPr kumimoji="1" lang="en-US" altLang="ja-JP" dirty="0"/>
          </a:p>
          <a:p>
            <a:pPr algn="l"/>
            <a:r>
              <a:rPr kumimoji="1" lang="en-US" altLang="ja-JP" dirty="0"/>
              <a:t>4</a:t>
            </a:r>
            <a:r>
              <a:rPr kumimoji="1" lang="ja-JP" altLang="en-US" dirty="0"/>
              <a:t>つのセンサ位置の平均値である。</a:t>
            </a:r>
            <a:endParaRPr kumimoji="1" lang="en-US" altLang="ja-JP" dirty="0"/>
          </a:p>
          <a:p>
            <a:pPr algn="l"/>
            <a:r>
              <a:rPr kumimoji="1" lang="ja-JP" altLang="en-US" dirty="0"/>
              <a:t>精度は活性化層のワンホットベクトルを用いて計算した。</a:t>
            </a:r>
            <a:endParaRPr kumimoji="1" lang="en-US" altLang="ja-JP" dirty="0"/>
          </a:p>
          <a:p>
            <a:pPr algn="l"/>
            <a:r>
              <a:rPr kumimoji="1" lang="ja-JP" altLang="en-US" dirty="0"/>
              <a:t>損失関数はシグモイド層のベクトルを用いて計算した。</a:t>
            </a:r>
            <a:endParaRPr kumimoji="1" lang="en-US" altLang="ja-JP" dirty="0"/>
          </a:p>
          <a:p>
            <a:pPr algn="l"/>
            <a:r>
              <a:rPr kumimoji="1" lang="ja-JP" altLang="en-US" dirty="0"/>
              <a:t>これらの結果から、被験者 </a:t>
            </a:r>
            <a:r>
              <a:rPr kumimoji="1" lang="en-US" altLang="ja-JP" dirty="0"/>
              <a:t>1,2,3 </a:t>
            </a:r>
            <a:r>
              <a:rPr kumimoji="1" lang="ja-JP" altLang="en-US" dirty="0"/>
              <a:t>の間では、マイクロアクティビティとマクロアクティビティの平均精度がそれぞれ </a:t>
            </a:r>
            <a:r>
              <a:rPr kumimoji="1" lang="en-US" altLang="ja-JP" dirty="0"/>
              <a:t>0.521, 0.491 </a:t>
            </a:r>
            <a:r>
              <a:rPr kumimoji="1" lang="ja-JP" altLang="en-US" dirty="0"/>
              <a:t>となった。</a:t>
            </a:r>
            <a:endParaRPr kumimoji="1" lang="en-US" altLang="ja-JP" dirty="0"/>
          </a:p>
          <a:p>
            <a:pPr algn="l"/>
            <a:r>
              <a:rPr kumimoji="1" lang="en-US" altLang="ja-JP" dirty="0"/>
              <a:t>10 </a:t>
            </a:r>
            <a:r>
              <a:rPr kumimoji="1" lang="ja-JP" altLang="en-US" dirty="0"/>
              <a:t>個のマルチラベルのマイクロアクティビティを考慮すると、</a:t>
            </a:r>
            <a:r>
              <a:rPr kumimoji="1" lang="en-US" altLang="ja-JP" dirty="0"/>
              <a:t>0.521 </a:t>
            </a:r>
            <a:r>
              <a:rPr kumimoji="1" lang="ja-JP" altLang="en-US" dirty="0"/>
              <a:t>の精度は良好であるが、</a:t>
            </a:r>
            <a:r>
              <a:rPr kumimoji="1" lang="en-US" altLang="ja-JP" dirty="0"/>
              <a:t>3 </a:t>
            </a:r>
            <a:r>
              <a:rPr kumimoji="1" lang="ja-JP" altLang="en-US" dirty="0"/>
              <a:t>クラスのマクロアクティビティでは </a:t>
            </a:r>
            <a:r>
              <a:rPr kumimoji="1" lang="en-US" altLang="ja-JP" dirty="0"/>
              <a:t>0.491 </a:t>
            </a:r>
            <a:r>
              <a:rPr kumimoji="1" lang="ja-JP" altLang="en-US" dirty="0"/>
              <a:t>の精度が向上する可能性があると言えるだろう。</a:t>
            </a:r>
            <a:endParaRPr kumimoji="1" lang="en-US" altLang="ja-JP" dirty="0"/>
          </a:p>
          <a:p>
            <a:pPr algn="l"/>
            <a:endParaRPr kumimoji="1" lang="en-US" altLang="ja-JP" dirty="0"/>
          </a:p>
          <a:p>
            <a:pPr algn="l"/>
            <a:r>
              <a:rPr kumimoji="1" lang="ja-JP" altLang="en-US" dirty="0"/>
              <a:t>我々は被験者</a:t>
            </a:r>
            <a:r>
              <a:rPr kumimoji="1" lang="en-US" altLang="ja-JP" dirty="0"/>
              <a:t>1,2,3</a:t>
            </a:r>
            <a:r>
              <a:rPr kumimoji="1" lang="ja-JP" altLang="en-US" dirty="0"/>
              <a:t>のデータでこのモデルを学習させ，被験者</a:t>
            </a:r>
            <a:r>
              <a:rPr kumimoji="1" lang="en-US" altLang="ja-JP" dirty="0"/>
              <a:t>4</a:t>
            </a:r>
            <a:r>
              <a:rPr kumimoji="1" lang="ja-JP" altLang="en-US" dirty="0"/>
              <a:t>のデータの予測結果を得た．</a:t>
            </a:r>
            <a:endParaRPr kumimoji="1" lang="en-US" altLang="ja-JP" dirty="0"/>
          </a:p>
          <a:p>
            <a:pPr algn="l"/>
            <a:r>
              <a:rPr kumimoji="1" lang="ja-JP" altLang="en-US" dirty="0"/>
              <a:t>そして，その結果を提出した．</a:t>
            </a:r>
            <a:endParaRPr kumimoji="1" lang="en-US" altLang="ja-JP" dirty="0"/>
          </a:p>
          <a:p>
            <a:pPr algn="l"/>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507" name="図 506">
            <a:extLst>
              <a:ext uri="{FF2B5EF4-FFF2-40B4-BE49-F238E27FC236}">
                <a16:creationId xmlns:a16="http://schemas.microsoft.com/office/drawing/2014/main" id="{2CB0A849-743B-4967-956E-AACEDBB755EE}"/>
              </a:ext>
            </a:extLst>
          </p:cNvPr>
          <p:cNvPicPr>
            <a:picLocks noChangeAspect="1"/>
          </p:cNvPicPr>
          <p:nvPr/>
        </p:nvPicPr>
        <p:blipFill>
          <a:blip r:embed="rId3"/>
          <a:stretch>
            <a:fillRect/>
          </a:stretch>
        </p:blipFill>
        <p:spPr>
          <a:xfrm>
            <a:off x="1606231" y="2819085"/>
            <a:ext cx="8979538" cy="3586326"/>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513530082"/>
              </p:ext>
            </p:extLst>
          </p:nvPr>
        </p:nvGraphicFramePr>
        <p:xfrm>
          <a:off x="1525583" y="1764000"/>
          <a:ext cx="9140826" cy="4352454"/>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508145">
                  <a:extLst>
                    <a:ext uri="{9D8B030D-6E8A-4147-A177-3AD203B41FA5}">
                      <a16:colId xmlns:a16="http://schemas.microsoft.com/office/drawing/2014/main" val="3179252813"/>
                    </a:ext>
                  </a:extLst>
                </a:gridCol>
                <a:gridCol w="1085128">
                  <a:extLst>
                    <a:ext uri="{9D8B030D-6E8A-4147-A177-3AD203B41FA5}">
                      <a16:colId xmlns:a16="http://schemas.microsoft.com/office/drawing/2014/main" val="1073528951"/>
                    </a:ext>
                  </a:extLst>
                </a:gridCol>
                <a:gridCol w="634524">
                  <a:extLst>
                    <a:ext uri="{9D8B030D-6E8A-4147-A177-3AD203B41FA5}">
                      <a16:colId xmlns:a16="http://schemas.microsoft.com/office/drawing/2014/main" val="745145067"/>
                    </a:ext>
                  </a:extLst>
                </a:gridCol>
                <a:gridCol w="634524">
                  <a:extLst>
                    <a:ext uri="{9D8B030D-6E8A-4147-A177-3AD203B41FA5}">
                      <a16:colId xmlns:a16="http://schemas.microsoft.com/office/drawing/2014/main" val="675967030"/>
                    </a:ext>
                  </a:extLst>
                </a:gridCol>
                <a:gridCol w="63452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100" u="none" strike="noStrike">
                          <a:effectLst/>
                        </a:rPr>
                        <a:t>Subject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Body part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segments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gridSpan="3">
                  <a:txBody>
                    <a:bodyPr/>
                    <a:lstStyle/>
                    <a:p>
                      <a:pPr algn="ctr" fontAlgn="ctr"/>
                      <a:r>
                        <a:rPr lang="en-US" sz="1100" u="none" strike="noStrike">
                          <a:effectLst/>
                        </a:rPr>
                        <a:t># of 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u="none" strike="noStrike">
                          <a:effectLst/>
                        </a:rPr>
                        <a:t>Length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100" u="none" strike="noStrike" dirty="0">
                          <a:effectLst/>
                        </a:rPr>
                        <a:t>1</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8191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2945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8257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4484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100" u="none" strike="noStrike">
                          <a:effectLst/>
                        </a:rPr>
                        <a:t>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428.3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2171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1500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1272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2992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2465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100" u="none" strike="noStrike">
                          <a:effectLst/>
                        </a:rPr>
                        <a:t>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429.3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5529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774.6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1594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1182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164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5938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3559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100" u="none" strike="noStrike">
                          <a:effectLst/>
                        </a:rPr>
                        <a:t>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534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406.7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7143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1233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8761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2080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0</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6D83325-9A13-4C52-A4B7-21C0AA039C5B}"/>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sp>
        <p:nvSpPr>
          <p:cNvPr id="5" name="正方形/長方形 4">
            <a:extLst>
              <a:ext uri="{FF2B5EF4-FFF2-40B4-BE49-F238E27FC236}">
                <a16:creationId xmlns:a16="http://schemas.microsoft.com/office/drawing/2014/main" id="{5D785663-605F-4B4D-99E4-550D99CAF3B4}"/>
              </a:ext>
            </a:extLst>
          </p:cNvPr>
          <p:cNvSpPr/>
          <p:nvPr/>
        </p:nvSpPr>
        <p:spPr>
          <a:xfrm>
            <a:off x="1521229" y="9809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833CCA3-B2F0-4D0B-8648-3202E94E71D4}"/>
                  </a:ext>
                </a:extLst>
              </p:cNvPr>
              <p:cNvSpPr txBox="1"/>
              <p:nvPr/>
            </p:nvSpPr>
            <p:spPr>
              <a:xfrm>
                <a:off x="1521229" y="980901"/>
                <a:ext cx="446393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F833CCA3-B2F0-4D0B-8648-3202E94E71D4}"/>
                  </a:ext>
                </a:extLst>
              </p:cNvPr>
              <p:cNvSpPr txBox="1">
                <a:spLocks noRot="1" noChangeAspect="1" noMove="1" noResize="1" noEditPoints="1" noAdjustHandles="1" noChangeArrowheads="1" noChangeShapeType="1" noTextEdit="1"/>
              </p:cNvSpPr>
              <p:nvPr/>
            </p:nvSpPr>
            <p:spPr>
              <a:xfrm>
                <a:off x="1521229" y="980901"/>
                <a:ext cx="4463935" cy="461665"/>
              </a:xfrm>
              <a:prstGeom prst="rect">
                <a:avLst/>
              </a:prstGeom>
              <a:blipFill>
                <a:blip r:embed="rId2"/>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79D7A1D7-D32B-4D60-BA02-6DF07E41EE2A}"/>
              </a:ext>
            </a:extLst>
          </p:cNvPr>
          <p:cNvCxnSpPr>
            <a:cxnSpLocks/>
          </p:cNvCxnSpPr>
          <p:nvPr/>
        </p:nvCxnSpPr>
        <p:spPr>
          <a:xfrm>
            <a:off x="1521229" y="1548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8225341A-9DAD-4B52-9690-EB2D094A8005}"/>
              </a:ext>
            </a:extLst>
          </p:cNvPr>
          <p:cNvCxnSpPr>
            <a:cxnSpLocks/>
          </p:cNvCxnSpPr>
          <p:nvPr/>
        </p:nvCxnSpPr>
        <p:spPr>
          <a:xfrm>
            <a:off x="2097578" y="1548000"/>
            <a:ext cx="0" cy="224444"/>
          </a:xfrm>
          <a:prstGeom prst="line">
            <a:avLst/>
          </a:prstGeom>
          <a:ln w="12700"/>
        </p:spPr>
        <p:style>
          <a:lnRef idx="1">
            <a:schemeClr val="dk1"/>
          </a:lnRef>
          <a:fillRef idx="0">
            <a:schemeClr val="dk1"/>
          </a:fillRef>
          <a:effectRef idx="0">
            <a:schemeClr val="dk1"/>
          </a:effectRef>
          <a:fontRef idx="minor">
            <a:schemeClr val="tx1"/>
          </a:fontRef>
        </p:style>
      </p:cxnSp>
      <p:sp>
        <p:nvSpPr>
          <p:cNvPr id="14" name="円弧 13">
            <a:extLst>
              <a:ext uri="{FF2B5EF4-FFF2-40B4-BE49-F238E27FC236}">
                <a16:creationId xmlns:a16="http://schemas.microsoft.com/office/drawing/2014/main" id="{06205C0E-7D79-433D-81A7-A86FB2FF8FE9}"/>
              </a:ext>
            </a:extLst>
          </p:cNvPr>
          <p:cNvSpPr/>
          <p:nvPr/>
        </p:nvSpPr>
        <p:spPr>
          <a:xfrm>
            <a:off x="3441473" y="7147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EFCE4A46-79BB-456A-9760-A5A041662312}"/>
              </a:ext>
            </a:extLst>
          </p:cNvPr>
          <p:cNvSpPr/>
          <p:nvPr/>
        </p:nvSpPr>
        <p:spPr>
          <a:xfrm flipH="1">
            <a:off x="1521228" y="6774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CD211E5-CFB3-4FDC-9223-AC867C37473F}"/>
              </a:ext>
            </a:extLst>
          </p:cNvPr>
          <p:cNvSpPr txBox="1"/>
          <p:nvPr/>
        </p:nvSpPr>
        <p:spPr>
          <a:xfrm>
            <a:off x="3129741" y="4907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20" name="直線コネクタ 19">
            <a:extLst>
              <a:ext uri="{FF2B5EF4-FFF2-40B4-BE49-F238E27FC236}">
                <a16:creationId xmlns:a16="http://schemas.microsoft.com/office/drawing/2014/main" id="{89C7B3E0-9C53-4B2C-A5AF-0F949EA03B85}"/>
              </a:ext>
            </a:extLst>
          </p:cNvPr>
          <p:cNvCxnSpPr/>
          <p:nvPr/>
        </p:nvCxnSpPr>
        <p:spPr>
          <a:xfrm>
            <a:off x="1521228" y="1699953"/>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324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5023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2065586455"/>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100" u="none" strike="noStrike" dirty="0">
                          <a:effectLst/>
                        </a:rPr>
                        <a:t>Activity type</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Train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Test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 accuracy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 loss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100" u="none" strike="noStrike" dirty="0">
                          <a:effectLst/>
                        </a:rPr>
                        <a:t>Micro</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0.497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0.445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0.424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0.521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0.522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0.416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1.094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1.050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0.491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1.067 </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24645</TotalTime>
  <Words>2569</Words>
  <Application>Microsoft Office PowerPoint</Application>
  <PresentationFormat>ワイド画面</PresentationFormat>
  <Paragraphs>499</Paragraphs>
  <Slides>10</Slides>
  <Notes>9</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PowerPoint プレゼンテーション</vt:lpstr>
      <vt:lpstr>Method - Model</vt:lpstr>
      <vt:lpstr>Method - Loss Function and Optimizer</vt:lpstr>
      <vt:lpstr>Method - Final activation</vt:lpstr>
      <vt:lpstr>Result</vt:lpstr>
      <vt:lpstr>Dataset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706</cp:revision>
  <cp:lastPrinted>2017-08-07T15:32:37Z</cp:lastPrinted>
  <dcterms:created xsi:type="dcterms:W3CDTF">2017-07-21T13:52:12Z</dcterms:created>
  <dcterms:modified xsi:type="dcterms:W3CDTF">2020-08-21T10:48:41Z</dcterms:modified>
</cp:coreProperties>
</file>