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1C9"/>
    <a:srgbClr val="008000"/>
    <a:srgbClr val="00FF00"/>
    <a:srgbClr val="A7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82002" autoAdjust="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スマートウォッチは心拍数も含めたデータを取得し，動作のアノテーション（寝ているとか，運動しているとか）などを行い，総合的な身体情報を記録していく．</a:t>
            </a:r>
            <a:endParaRPr kumimoji="1" lang="en-US" altLang="ja-JP" dirty="0"/>
          </a:p>
          <a:p>
            <a:r>
              <a:rPr kumimoji="1" lang="ja-JP" altLang="en-US" dirty="0"/>
              <a:t>そのため，心拍数が取得できないと，正常に動作しない可能性がある．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09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C0FADC-491F-46A4-82DC-D477C50CB68B}"/>
              </a:ext>
            </a:extLst>
          </p:cNvPr>
          <p:cNvCxnSpPr/>
          <p:nvPr userDrawn="1"/>
        </p:nvCxnSpPr>
        <p:spPr>
          <a:xfrm>
            <a:off x="7410617" y="1881346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0C7F33D-7A10-4D26-B8B8-920BB725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83A77EB-09A1-42D6-A7C2-B9F2036EA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ディスプレイを用いた</a:t>
            </a:r>
            <a:br>
              <a:rPr lang="en-US" altLang="ja-JP" dirty="0"/>
            </a:br>
            <a:r>
              <a:rPr lang="ja-JP" altLang="en-US" dirty="0"/>
              <a:t>擬似的脈波生成手法の検討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D89FCC0B-5307-4B4B-9468-F28DB65D0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＊藤井敦寛（立命館大学）</a:t>
            </a:r>
            <a:endParaRPr lang="en-US" altLang="ja-JP" dirty="0"/>
          </a:p>
          <a:p>
            <a:r>
              <a:rPr lang="ja-JP" altLang="en-US" b="0" dirty="0"/>
              <a:t>村尾和哉（立命館大学，</a:t>
            </a:r>
            <a:r>
              <a:rPr lang="en-US" altLang="ja-JP" b="0" dirty="0"/>
              <a:t>JST</a:t>
            </a:r>
            <a:r>
              <a:rPr lang="ja-JP" altLang="en-US" b="0"/>
              <a:t>さきがけ）</a:t>
            </a:r>
            <a:endParaRPr lang="en-US" altLang="ja-JP" b="0"/>
          </a:p>
        </p:txBody>
      </p:sp>
    </p:spTree>
    <p:extLst>
      <p:ext uri="{BB962C8B-B14F-4D97-AF65-F5344CB8AC3E}">
        <p14:creationId xmlns:p14="http://schemas.microsoft.com/office/powerpoint/2010/main" val="36867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EE775-A58E-4CE6-9013-B87100F8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850119-D639-454F-B88F-189304EB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生体情報を記録するウェアラブルデバイスが普及</a:t>
            </a:r>
            <a:endParaRPr kumimoji="1" lang="en-US" altLang="ja-JP" dirty="0"/>
          </a:p>
          <a:p>
            <a:pPr lvl="1"/>
            <a:r>
              <a:rPr lang="ja-JP" altLang="en-US" dirty="0"/>
              <a:t>心拍数，</a:t>
            </a:r>
            <a:r>
              <a:rPr kumimoji="1" lang="ja-JP" altLang="en-US" dirty="0"/>
              <a:t>呼吸数</a:t>
            </a:r>
            <a:r>
              <a:rPr lang="ja-JP" altLang="en-US" dirty="0"/>
              <a:t>，体温，活動量</a:t>
            </a:r>
            <a:r>
              <a:rPr kumimoji="1" lang="ja-JP" altLang="en-US" dirty="0"/>
              <a:t>など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光電式容積脈波記録法（</a:t>
            </a:r>
            <a:r>
              <a:rPr lang="en-US" altLang="ja-JP" dirty="0"/>
              <a:t>PPG</a:t>
            </a:r>
            <a:r>
              <a:rPr lang="ja-JP" altLang="en-US" dirty="0"/>
              <a:t>）で脈波を取得</a:t>
            </a:r>
            <a:endParaRPr lang="en-US" altLang="ja-JP" dirty="0"/>
          </a:p>
          <a:p>
            <a:pPr lvl="1"/>
            <a:r>
              <a:rPr lang="en-US" altLang="ja-JP" dirty="0"/>
              <a:t>LED</a:t>
            </a:r>
            <a:r>
              <a:rPr lang="ja-JP" altLang="en-US" dirty="0"/>
              <a:t>を皮膚に照射し，</a:t>
            </a:r>
            <a:r>
              <a:rPr lang="ja-JP" altLang="en-US" dirty="0">
                <a:solidFill>
                  <a:srgbClr val="FF0000"/>
                </a:solidFill>
              </a:rPr>
              <a:t>血管を通して反射した光</a:t>
            </a:r>
            <a:r>
              <a:rPr lang="ja-JP" altLang="en-US" dirty="0"/>
              <a:t>の変化で計測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B83A6F-EDF0-4D49-A012-59EF0667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8FCA5D5-3A65-4B02-AB83-A7CCC7A23186}"/>
              </a:ext>
            </a:extLst>
          </p:cNvPr>
          <p:cNvSpPr/>
          <p:nvPr/>
        </p:nvSpPr>
        <p:spPr>
          <a:xfrm>
            <a:off x="1944129" y="2726724"/>
            <a:ext cx="271849" cy="28008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E94AB50-B0EB-4EE9-B4D4-C06C5E20E7E0}"/>
              </a:ext>
            </a:extLst>
          </p:cNvPr>
          <p:cNvSpPr/>
          <p:nvPr/>
        </p:nvSpPr>
        <p:spPr>
          <a:xfrm rot="2701862">
            <a:off x="4356980" y="3923102"/>
            <a:ext cx="261507" cy="4889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5C6CD7-B490-48E1-8D23-44A07F700788}"/>
              </a:ext>
            </a:extLst>
          </p:cNvPr>
          <p:cNvSpPr/>
          <p:nvPr/>
        </p:nvSpPr>
        <p:spPr>
          <a:xfrm>
            <a:off x="2631192" y="4415481"/>
            <a:ext cx="2965622" cy="543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血管がなければ測定不可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A221C4-EAD6-4C53-A5BA-5A8A7D960F28}"/>
              </a:ext>
            </a:extLst>
          </p:cNvPr>
          <p:cNvSpPr txBox="1"/>
          <p:nvPr/>
        </p:nvSpPr>
        <p:spPr>
          <a:xfrm>
            <a:off x="2099851" y="5016844"/>
            <a:ext cx="402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例：義手にスマートウォッチを装着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1584F69-E073-4CC5-B31E-9BFC523ED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6" t="26596" r="26428" b="3503"/>
          <a:stretch/>
        </p:blipFill>
        <p:spPr>
          <a:xfrm>
            <a:off x="6160473" y="4155304"/>
            <a:ext cx="2314833" cy="2092411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AB722DD-0D4B-41E4-B716-2AA298CB7963}"/>
              </a:ext>
            </a:extLst>
          </p:cNvPr>
          <p:cNvGrpSpPr/>
          <p:nvPr/>
        </p:nvGrpSpPr>
        <p:grpSpPr>
          <a:xfrm>
            <a:off x="9038965" y="4167578"/>
            <a:ext cx="1724093" cy="2059185"/>
            <a:chOff x="8980975" y="4183792"/>
            <a:chExt cx="1724093" cy="2059185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1B103AA-1D79-4924-9615-E1F64A89B63C}"/>
                </a:ext>
              </a:extLst>
            </p:cNvPr>
            <p:cNvSpPr txBox="1"/>
            <p:nvPr/>
          </p:nvSpPr>
          <p:spPr>
            <a:xfrm>
              <a:off x="9058319" y="5907885"/>
              <a:ext cx="1569404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TicWatch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 Pro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図 23" descr="グリーン, 座る, 屋内, 電子 が含まれている画像&#10;&#10;自動的に生成された説明">
              <a:extLst>
                <a:ext uri="{FF2B5EF4-FFF2-40B4-BE49-F238E27FC236}">
                  <a16:creationId xmlns:a16="http://schemas.microsoft.com/office/drawing/2014/main" id="{6F98CF6E-B80B-4BA3-A406-E8D5A66EA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975" y="4183792"/>
              <a:ext cx="1724093" cy="1724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85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84EA7-465C-4784-9335-90ACF1C7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207F4-C6BE-4FD0-A436-20A3C5E9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ディスプレイ</a:t>
            </a:r>
            <a:r>
              <a:rPr kumimoji="1" lang="ja-JP" altLang="en-US" dirty="0"/>
              <a:t>を用いて</a:t>
            </a:r>
            <a:r>
              <a:rPr kumimoji="1" lang="ja-JP" altLang="en-US" dirty="0">
                <a:solidFill>
                  <a:srgbClr val="FF0000"/>
                </a:solidFill>
              </a:rPr>
              <a:t>擬似的</a:t>
            </a:r>
            <a:r>
              <a:rPr kumimoji="1" lang="ja-JP" altLang="en-US" dirty="0"/>
              <a:t>に脈波を生成</a:t>
            </a:r>
            <a:endParaRPr kumimoji="1" lang="en-US" altLang="ja-JP" dirty="0"/>
          </a:p>
          <a:p>
            <a:pPr lvl="1"/>
            <a:r>
              <a:rPr lang="ja-JP" altLang="en-US" dirty="0"/>
              <a:t>血管を必要としない</a:t>
            </a:r>
            <a:endParaRPr lang="en-US" altLang="ja-JP" dirty="0"/>
          </a:p>
          <a:p>
            <a:pPr lvl="2"/>
            <a:r>
              <a:rPr lang="ja-JP" altLang="en-US" dirty="0"/>
              <a:t>義手などにも応用可能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dirty="0"/>
              <a:t>任意の脈波を入力可能</a:t>
            </a:r>
            <a:endParaRPr lang="en-US" altLang="ja-JP" dirty="0"/>
          </a:p>
          <a:p>
            <a:pPr lvl="2"/>
            <a:r>
              <a:rPr lang="ja-JP" altLang="en-US" dirty="0"/>
              <a:t>他の身体部位から得られた脈波を再現できる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➔ 実際の脈波値を使用できる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r>
              <a:rPr lang="ja-JP" altLang="en-US" dirty="0"/>
              <a:t>ディスプレイで脈波センサの取得値の操作が可能か調査</a:t>
            </a:r>
            <a:endParaRPr lang="en-US" altLang="ja-JP" dirty="0"/>
          </a:p>
          <a:p>
            <a:pPr lvl="1"/>
            <a:r>
              <a:rPr lang="ja-JP" altLang="en-US" dirty="0"/>
              <a:t>事前に取得した実際の脈波データの再現を試みる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A7AF94-B6A0-4204-ACEA-524E437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7F41319-34B9-4F29-9E91-1F0827F14BE9}"/>
              </a:ext>
            </a:extLst>
          </p:cNvPr>
          <p:cNvSpPr/>
          <p:nvPr/>
        </p:nvSpPr>
        <p:spPr>
          <a:xfrm>
            <a:off x="8765059" y="1825625"/>
            <a:ext cx="2520778" cy="313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ディスプレイに</a:t>
            </a:r>
            <a:r>
              <a:rPr kumimoji="1" lang="en-US" altLang="ja-JP" dirty="0"/>
              <a:t>watch</a:t>
            </a:r>
            <a:r>
              <a:rPr kumimoji="1" lang="ja-JP" altLang="en-US" dirty="0"/>
              <a:t>を乗せた画像</a:t>
            </a:r>
          </a:p>
        </p:txBody>
      </p:sp>
    </p:spTree>
    <p:extLst>
      <p:ext uri="{BB962C8B-B14F-4D97-AF65-F5344CB8AC3E}">
        <p14:creationId xmlns:p14="http://schemas.microsoft.com/office/powerpoint/2010/main" val="393070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F0B29-C688-4DC4-BED4-BC7AB544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3862A-0456-44A6-BFBC-7491F789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低強度の活動時に取得される心拍数の精度の計測</a:t>
            </a:r>
            <a:r>
              <a:rPr lang="en-US" altLang="ja-JP" dirty="0"/>
              <a:t>[1]</a:t>
            </a:r>
          </a:p>
          <a:p>
            <a:r>
              <a:rPr kumimoji="1" lang="ja-JP" altLang="en-US" dirty="0"/>
              <a:t>心拍データから疲労度を検出する手法</a:t>
            </a:r>
            <a:r>
              <a:rPr kumimoji="1" lang="en-US" altLang="ja-JP" dirty="0"/>
              <a:t>[2]</a:t>
            </a:r>
          </a:p>
          <a:p>
            <a:r>
              <a:rPr kumimoji="1" lang="ja-JP" altLang="en-US" dirty="0"/>
              <a:t>脈波データから不整脈を検出する手法</a:t>
            </a:r>
            <a:r>
              <a:rPr kumimoji="1" lang="en-US" altLang="ja-JP" dirty="0"/>
              <a:t>[3]</a:t>
            </a:r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1600" dirty="0"/>
              <a:t>[1] S. </a:t>
            </a:r>
            <a:r>
              <a:rPr lang="en-US" altLang="ja-JP" sz="1600" dirty="0" err="1"/>
              <a:t>Spinsante</a:t>
            </a:r>
            <a:r>
              <a:rPr lang="en-US" altLang="ja-JP" sz="1600" dirty="0"/>
              <a:t> et al.: Accuracy of Heart Rate Measurements by a Smartwatch in Low Intensity Activities, MeMeA2019, pp. 1-6 (2019).</a:t>
            </a:r>
          </a:p>
          <a:p>
            <a:pPr marL="0" indent="0">
              <a:buNone/>
            </a:pPr>
            <a:r>
              <a:rPr kumimoji="1" lang="en-US" altLang="ja-JP" sz="1600" dirty="0"/>
              <a:t>[2] </a:t>
            </a:r>
            <a:r>
              <a:rPr lang="ja-JP" altLang="en-US" sz="1600" dirty="0"/>
              <a:t>今井ら</a:t>
            </a:r>
            <a:r>
              <a:rPr lang="en-US" altLang="ja-JP" sz="1600" dirty="0"/>
              <a:t>: </a:t>
            </a:r>
            <a:r>
              <a:rPr lang="ja-JP" altLang="en-US" sz="1600" dirty="0"/>
              <a:t>スマートウォッチを用いた疲労度検出の試行に関する研究</a:t>
            </a:r>
            <a:r>
              <a:rPr lang="en-US" altLang="ja-JP" sz="1600" dirty="0"/>
              <a:t>, </a:t>
            </a:r>
            <a:r>
              <a:rPr lang="ja-JP" altLang="en-US" sz="1600" dirty="0"/>
              <a:t>日本知能情報ファジィ学会 ファジィ システム シンポジウム 講演論文集</a:t>
            </a:r>
            <a:r>
              <a:rPr lang="en-US" altLang="ja-JP" sz="1600" dirty="0"/>
              <a:t>, Vol. 34, pp. 407-408 (2018).</a:t>
            </a:r>
          </a:p>
          <a:p>
            <a:pPr marL="0" indent="0">
              <a:buNone/>
            </a:pPr>
            <a:r>
              <a:rPr lang="en-US" altLang="ja-JP" sz="1600" dirty="0"/>
              <a:t>[3] Han et al.: Premature Atrial and Ventricular Contraction Detection using </a:t>
            </a:r>
            <a:r>
              <a:rPr lang="en-US" altLang="ja-JP" sz="1600" dirty="0" err="1"/>
              <a:t>Photoplethysmographic</a:t>
            </a:r>
            <a:r>
              <a:rPr lang="en-US" altLang="ja-JP" sz="1600" dirty="0"/>
              <a:t> Data from a Smartwatch, Sensors, Vol. 20, No. 19, pp. 5683 (2020).</a:t>
            </a:r>
            <a:endParaRPr kumimoji="1" lang="ja-JP" altLang="en-US" sz="1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CB914C-8316-4890-9571-2781F73E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9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1C383-A9F0-4AFE-9E94-E1285769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予備実験（取得条件）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69060-6A0F-44FF-9C29-60134A2A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事前収集</a:t>
            </a:r>
            <a:endParaRPr lang="en-US" altLang="ja-JP" dirty="0"/>
          </a:p>
          <a:p>
            <a:pPr lvl="1"/>
            <a:r>
              <a:rPr lang="ja-JP" altLang="en-US" dirty="0"/>
              <a:t>被験者：</a:t>
            </a:r>
            <a:r>
              <a:rPr lang="en-US" altLang="ja-JP" dirty="0"/>
              <a:t>20</a:t>
            </a:r>
            <a:r>
              <a:rPr lang="ja-JP" altLang="en-US" dirty="0"/>
              <a:t>代 男性 </a:t>
            </a:r>
            <a:r>
              <a:rPr lang="en-US" altLang="ja-JP" dirty="0"/>
              <a:t>1</a:t>
            </a:r>
            <a:r>
              <a:rPr lang="ja-JP" altLang="en-US" dirty="0"/>
              <a:t>名</a:t>
            </a:r>
            <a:endParaRPr lang="en-US" altLang="ja-JP" dirty="0"/>
          </a:p>
          <a:p>
            <a:pPr lvl="1"/>
            <a:r>
              <a:rPr lang="ja-JP" altLang="en-US" dirty="0"/>
              <a:t>光電式容積脈波記録法（</a:t>
            </a:r>
            <a:r>
              <a:rPr lang="en-US" altLang="ja-JP" dirty="0"/>
              <a:t>pulsesensor.com</a:t>
            </a:r>
            <a:r>
              <a:rPr lang="ja-JP" altLang="en-US" dirty="0"/>
              <a:t>製）の脈波センサを使用</a:t>
            </a:r>
            <a:endParaRPr lang="en-US" altLang="ja-JP" dirty="0"/>
          </a:p>
          <a:p>
            <a:pPr lvl="1"/>
            <a:r>
              <a:rPr lang="ja-JP" altLang="en-US" dirty="0"/>
              <a:t>サンプリング周波数：約</a:t>
            </a:r>
            <a:r>
              <a:rPr lang="en-US" altLang="ja-JP" dirty="0"/>
              <a:t>90Hz</a:t>
            </a:r>
          </a:p>
          <a:p>
            <a:pPr lvl="1"/>
            <a:r>
              <a:rPr lang="ja-JP" altLang="en-US" dirty="0"/>
              <a:t>左手人差し指から</a:t>
            </a:r>
            <a:r>
              <a:rPr lang="en-US" altLang="ja-JP" dirty="0"/>
              <a:t>10</a:t>
            </a:r>
            <a:r>
              <a:rPr lang="ja-JP" altLang="en-US" dirty="0"/>
              <a:t>秒間取得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擬似脈波の取得</a:t>
            </a:r>
            <a:endParaRPr kumimoji="1" lang="en-US" altLang="ja-JP" dirty="0"/>
          </a:p>
          <a:p>
            <a:pPr lvl="1"/>
            <a:r>
              <a:rPr lang="ja-JP" altLang="en-US" dirty="0"/>
              <a:t>ディスプレイに脈波センサを貼り付けて取得</a:t>
            </a:r>
            <a:endParaRPr lang="en-US" altLang="ja-JP" dirty="0"/>
          </a:p>
          <a:p>
            <a:pPr lvl="1"/>
            <a:r>
              <a:rPr lang="ja-JP" altLang="en-US" dirty="0"/>
              <a:t>その他の条件は事前収集時と同じ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430761-AB99-4441-BE19-7280B87B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FFC9DD93-056F-4F42-9F1B-3D7F00C59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5391" y="3600431"/>
            <a:ext cx="4166697" cy="23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AFA9E-42A6-4487-856A-C6DC95C5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予備実験（画面制御）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F1EE61-00DB-45D4-8A9A-7BB4981F6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JavaScript</a:t>
                </a:r>
                <a:r>
                  <a:rPr lang="ja-JP" altLang="en-US" dirty="0"/>
                  <a:t>で画面色を変更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CSS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background</a:t>
                </a:r>
                <a:r>
                  <a:rPr lang="ja-JP" altLang="en-US" dirty="0"/>
                  <a:t>の値を制御</a:t>
                </a:r>
                <a:endParaRPr lang="en-US" altLang="ja-JP" dirty="0"/>
              </a:p>
              <a:p>
                <a:r>
                  <a:rPr lang="ja-JP" altLang="en-US" dirty="0"/>
                  <a:t>事前に収集した脈波データを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サンプル（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ja-JP" altLang="en-US" dirty="0"/>
                  <a:t>）ずつ処理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ja-JP" altLang="en-US" dirty="0"/>
                  <a:t>に応じた色を表示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&lt;465</m:t>
                    </m:r>
                  </m:oMath>
                </a14:m>
                <a:r>
                  <a:rPr lang="ja-JP" altLang="en-US" dirty="0"/>
                  <a:t>：</a:t>
                </a:r>
                <a:r>
                  <a:rPr lang="pt-BR" altLang="ja-JP" dirty="0"/>
                  <a:t>R:157</a:t>
                </a:r>
                <a:r>
                  <a:rPr lang="ja-JP" altLang="en-US" dirty="0"/>
                  <a:t>，</a:t>
                </a:r>
                <a:r>
                  <a:rPr lang="pt-BR" altLang="ja-JP" dirty="0"/>
                  <a:t>G:26</a:t>
                </a:r>
                <a:r>
                  <a:rPr lang="ja-JP" altLang="en-US" dirty="0"/>
                  <a:t>，</a:t>
                </a:r>
                <a:r>
                  <a:rPr lang="pt-BR" altLang="ja-JP" dirty="0"/>
                  <a:t>B:27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465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685</m:t>
                    </m:r>
                  </m:oMath>
                </a14:m>
                <a:r>
                  <a:rPr lang="ja-JP" altLang="en-US" dirty="0"/>
                  <a:t>：</a:t>
                </a:r>
                <a:r>
                  <a:rPr lang="pt-BR" altLang="ja-JP" dirty="0"/>
                  <a:t>R:156</a:t>
                </a:r>
                <a:r>
                  <a:rPr lang="ja-JP" altLang="en-US" dirty="0"/>
                  <a:t>，</a:t>
                </a:r>
                <a:r>
                  <a:rPr lang="pt-BR" altLang="ja-JP" dirty="0"/>
                  <a:t>G:25</a:t>
                </a:r>
                <a:r>
                  <a:rPr lang="ja-JP" altLang="en-US" dirty="0"/>
                  <a:t>，</a:t>
                </a:r>
                <a:r>
                  <a:rPr lang="pt-BR" altLang="ja-JP" dirty="0"/>
                  <a:t>B:26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685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ja-JP" altLang="en-US" dirty="0"/>
                  <a:t>：</a:t>
                </a:r>
                <a:r>
                  <a:rPr lang="pt-BR" altLang="ja-JP" dirty="0"/>
                  <a:t>R:150</a:t>
                </a:r>
                <a:r>
                  <a:rPr lang="ja-JP" altLang="en-US" dirty="0"/>
                  <a:t>，</a:t>
                </a:r>
                <a:r>
                  <a:rPr lang="pt-BR" altLang="ja-JP" dirty="0"/>
                  <a:t>G:19</a:t>
                </a:r>
                <a:r>
                  <a:rPr lang="ja-JP" altLang="en-US" dirty="0"/>
                  <a:t>，</a:t>
                </a:r>
                <a:r>
                  <a:rPr lang="pt-BR" altLang="ja-JP" dirty="0"/>
                  <a:t>B:20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サンプルの処理ごとに</a:t>
                </a:r>
                <a:r>
                  <a:rPr kumimoji="1" lang="en-US" altLang="ja-JP" dirty="0"/>
                  <a:t>10[</a:t>
                </a:r>
                <a:r>
                  <a:rPr kumimoji="1" lang="en-US" altLang="ja-JP" dirty="0" err="1"/>
                  <a:t>ms</a:t>
                </a:r>
                <a:r>
                  <a:rPr kumimoji="1" lang="en-US" altLang="ja-JP" dirty="0"/>
                  <a:t>]</a:t>
                </a:r>
                <a:r>
                  <a:rPr kumimoji="1" lang="ja-JP" altLang="en-US" dirty="0"/>
                  <a:t>待機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全サンプルを処理したら，再度繰り返す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F1EE61-00DB-45D4-8A9A-7BB4981F6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743FCD-A595-487A-B5EF-ACFA6E04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90B1FC-D428-4C8D-8397-6C1B2DBFF9B2}"/>
              </a:ext>
            </a:extLst>
          </p:cNvPr>
          <p:cNvSpPr/>
          <p:nvPr/>
        </p:nvSpPr>
        <p:spPr>
          <a:xfrm>
            <a:off x="7825946" y="3912973"/>
            <a:ext cx="3888259" cy="18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ブラウザのスクショ</a:t>
            </a:r>
          </a:p>
        </p:txBody>
      </p:sp>
    </p:spTree>
    <p:extLst>
      <p:ext uri="{BB962C8B-B14F-4D97-AF65-F5344CB8AC3E}">
        <p14:creationId xmlns:p14="http://schemas.microsoft.com/office/powerpoint/2010/main" val="179694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532</Words>
  <Application>Microsoft Office PowerPoint</Application>
  <PresentationFormat>ワイド画面</PresentationFormat>
  <Paragraphs>64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ディスプレイを用いた 擬似的脈波生成手法の検討</vt:lpstr>
      <vt:lpstr>研究背景</vt:lpstr>
      <vt:lpstr>研究目的</vt:lpstr>
      <vt:lpstr>関連研究</vt:lpstr>
      <vt:lpstr>予備実験（取得条件）</vt:lpstr>
      <vt:lpstr>予備実験（画面制御）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135</cp:revision>
  <dcterms:created xsi:type="dcterms:W3CDTF">2020-11-23T05:09:51Z</dcterms:created>
  <dcterms:modified xsi:type="dcterms:W3CDTF">2020-11-29T15:07:16Z</dcterms:modified>
</cp:coreProperties>
</file>