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FEF679-267A-4481-8BB5-8AE24A51FDA5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4414EE84-21C5-4DE2-80BD-A61E1035E4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1473" y="6387211"/>
            <a:ext cx="453787" cy="496800"/>
          </a:xfrm>
          <a:prstGeom prst="rect">
            <a:avLst/>
          </a:prstGeom>
        </p:spPr>
      </p:pic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A72-48A1-4555-B025-9E588A91CA3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85D-4259-4660-A5D8-31AE797DEB74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3084C91-8755-4AAC-AFE0-7B115819D492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International Symposium on Wearable Computers (ISWC ’21), September 21–26, 2021, Virtual, USA.</a:t>
            </a:r>
            <a:endParaRPr lang="ja-JP" altLang="en-US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6B4E5D5C-5BA3-4438-ABC1-24AB3C1A3B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1473" y="6387211"/>
            <a:ext cx="453787" cy="496800"/>
          </a:xfrm>
          <a:prstGeom prst="rect">
            <a:avLst/>
          </a:prstGeom>
        </p:spPr>
      </p:pic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EA2-A236-49D5-8409-DCC10462AD0E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FC6C-21C0-445A-94A6-E925111F326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B3FA-BBC1-43DD-ADF6-8D080A2E5DC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35DB-A148-4974-9BFC-0A331FCD9062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4565-5BF9-4302-9F00-5A1141F7DEE6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F9ED-D4C4-416C-ADBC-38051F9EAD4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DA4-7D4F-48AF-A29D-CD7A49845DE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E14B-8AAD-43F5-9FA1-198095C07BAB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9371" y="1933893"/>
            <a:ext cx="7759691" cy="593176"/>
          </a:xfrm>
        </p:spPr>
        <p:txBody>
          <a:bodyPr/>
          <a:lstStyle/>
          <a:p>
            <a:r>
              <a:rPr lang="en-US" altLang="ja-JP" sz="2200" u="sng" dirty="0" err="1"/>
              <a:t>Atsuhiro</a:t>
            </a:r>
            <a:r>
              <a:rPr lang="en-US" altLang="ja-JP" sz="2200" u="sng" dirty="0"/>
              <a:t> FUJII</a:t>
            </a:r>
            <a:r>
              <a:rPr lang="en-US" altLang="ja-JP" sz="2200" b="0" baseline="30000" dirty="0"/>
              <a:t>1</a:t>
            </a:r>
            <a:r>
              <a:rPr lang="en-US" altLang="ja-JP" sz="2200" dirty="0"/>
              <a:t>, Kazuya MURAO</a:t>
            </a:r>
            <a:r>
              <a:rPr lang="en-US" altLang="ja-JP" sz="2200" b="0" baseline="30000" dirty="0"/>
              <a:t>1, 3</a:t>
            </a:r>
            <a:r>
              <a:rPr lang="en-US" altLang="ja-JP" sz="2200" dirty="0"/>
              <a:t>, </a:t>
            </a:r>
            <a:r>
              <a:rPr lang="en-US" altLang="ja-JP" sz="2200" dirty="0" err="1"/>
              <a:t>Naoji</a:t>
            </a:r>
            <a:r>
              <a:rPr lang="en-US" altLang="ja-JP" sz="2200" dirty="0"/>
              <a:t> Matsuhisa</a:t>
            </a:r>
            <a:r>
              <a:rPr lang="en-US" altLang="ja-JP" sz="2200" b="0" baseline="30000" dirty="0"/>
              <a:t>2, 3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Disp2ppg</a:t>
            </a:r>
            <a:br>
              <a:rPr kumimoji="1" lang="en-US" altLang="ja-JP" sz="3200" dirty="0"/>
            </a:br>
            <a:r>
              <a:rPr kumimoji="1" lang="en-US" altLang="ja-JP" sz="3200" dirty="0"/>
              <a:t>Pulse Wave Generation to PPG Sensor using Display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A1BC16-4BB1-4575-906C-932AE023F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6" r="1642"/>
          <a:stretch/>
        </p:blipFill>
        <p:spPr>
          <a:xfrm>
            <a:off x="255782" y="2758347"/>
            <a:ext cx="5636541" cy="3396490"/>
          </a:xfrm>
          <a:prstGeom prst="rect">
            <a:avLst/>
          </a:prstGeom>
        </p:spPr>
      </p:pic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278581-7222-41F8-8493-2354DC00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680ADB-6E51-4628-81D8-CF1884B8B2A6}"/>
              </a:ext>
            </a:extLst>
          </p:cNvPr>
          <p:cNvSpPr txBox="1"/>
          <p:nvPr/>
        </p:nvSpPr>
        <p:spPr>
          <a:xfrm>
            <a:off x="6043824" y="2476238"/>
            <a:ext cx="6005238" cy="71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Ritsumeikan University, Japan / </a:t>
            </a:r>
            <a:r>
              <a:rPr kumimoji="1" lang="en-US" altLang="ja-JP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2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Keio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University, Japan /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Japan Science and Technology Agency, PRESTO</a:t>
            </a:r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171C6-4C27-4BEE-83CC-C6609A0D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DC7C03-C300-405F-B724-EFD3F43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Wearable devices are widely used.</a:t>
            </a:r>
          </a:p>
          <a:p>
            <a:endParaRPr lang="en-US" altLang="ja-JP" dirty="0"/>
          </a:p>
          <a:p>
            <a:r>
              <a:rPr kumimoji="1" lang="en-US" altLang="ja-JP" dirty="0"/>
              <a:t>It has the following functions.</a:t>
            </a:r>
          </a:p>
          <a:p>
            <a:pPr lvl="1"/>
            <a:r>
              <a:rPr kumimoji="1" lang="en-US" altLang="ja-JP" dirty="0"/>
              <a:t>Call, message, clock, and payment functions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/>
              <a:t>Biometric recording function.</a:t>
            </a:r>
          </a:p>
          <a:p>
            <a:pPr lvl="2"/>
            <a:r>
              <a:rPr kumimoji="1" lang="en-US" altLang="ja-JP" dirty="0"/>
              <a:t>Heart rate, respiratory rate, body temperature, etc.</a:t>
            </a:r>
          </a:p>
          <a:p>
            <a:pPr lvl="1"/>
            <a:r>
              <a:rPr kumimoji="1" lang="en-US" altLang="ja-JP" dirty="0"/>
              <a:t>Activity annotation function</a:t>
            </a:r>
            <a:r>
              <a:rPr lang="en-US" altLang="ja-JP" dirty="0"/>
              <a:t>.</a:t>
            </a:r>
          </a:p>
          <a:p>
            <a:pPr lvl="2"/>
            <a:r>
              <a:rPr kumimoji="1" lang="en-US" altLang="ja-JP" dirty="0"/>
              <a:t>Walking, eating, sleeping, etc.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CA0D73-3112-4085-853B-B63538BF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0F1292-80BE-4F4D-8A1A-6DA3D527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7" name="図 6" descr="食品, 部屋 が含まれている画像&#10;&#10;自動的に生成された説明">
            <a:extLst>
              <a:ext uri="{FF2B5EF4-FFF2-40B4-BE49-F238E27FC236}">
                <a16:creationId xmlns:a16="http://schemas.microsoft.com/office/drawing/2014/main" id="{899230F7-B401-4921-86EC-2D4A7E94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71" y="2700352"/>
            <a:ext cx="2882973" cy="26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C8307-61D5-464B-AD88-1C70C9D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(2/3)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21D43-3AF1-4498-B050-63BC98D4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most common technique of recording pulse data is called photoplethysmography (PPG).</a:t>
            </a:r>
          </a:p>
          <a:p>
            <a:r>
              <a:rPr kumimoji="1" lang="en-US" altLang="ja-JP" dirty="0"/>
              <a:t>It measures pulse data by irradiating LED light onto the skin and detecting changes in the light reflected through blood vessels.</a:t>
            </a:r>
          </a:p>
          <a:p>
            <a:pPr lvl="1"/>
            <a:r>
              <a:rPr kumimoji="1" lang="en-US" altLang="ja-JP" dirty="0"/>
              <a:t>Oxidized hemoglobin has the property of absorbing this LED light.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→ </a:t>
            </a:r>
            <a:r>
              <a:rPr lang="en-US" altLang="ja-JP" dirty="0">
                <a:solidFill>
                  <a:srgbClr val="FF0000"/>
                </a:solidFill>
              </a:rPr>
              <a:t>Need blood flow.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EF740-EF2F-4608-B6A9-9A843C8C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099FA5-82F4-43E5-9B70-F0651CA7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1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205</Words>
  <Application>Microsoft Office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Disp2ppg Pulse Wave Generation to PPG Sensor using Display</vt:lpstr>
      <vt:lpstr>Background (1/3)</vt:lpstr>
      <vt:lpstr>Background (2/3)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112</cp:revision>
  <dcterms:created xsi:type="dcterms:W3CDTF">2020-11-23T05:14:16Z</dcterms:created>
  <dcterms:modified xsi:type="dcterms:W3CDTF">2021-08-24T12:38:41Z</dcterms:modified>
</cp:coreProperties>
</file>