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7" r:id="rId11"/>
    <p:sldId id="266" r:id="rId12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87064" autoAdjust="0"/>
  </p:normalViewPr>
  <p:slideViewPr>
    <p:cSldViewPr snapToGrid="0">
      <p:cViewPr varScale="1">
        <p:scale>
          <a:sx n="104" d="100"/>
          <a:sy n="104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立命館大学情報理工学部の村尾和哉です．</a:t>
            </a:r>
            <a:endParaRPr kumimoji="1" lang="en-US" altLang="ja-JP" dirty="0"/>
          </a:p>
          <a:p>
            <a:r>
              <a:rPr kumimoji="1" lang="ja-JP" altLang="en-US" dirty="0"/>
              <a:t>システムからの通知にユーザが対応できないことを利用したセンサデータのアノテーションという研究提案について説明します．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四輪車ではおなじみであるが，二輪車でも採用されつつある．</a:t>
            </a:r>
            <a:endParaRPr kumimoji="1" lang="en-US" altLang="ja-JP" dirty="0"/>
          </a:p>
          <a:p>
            <a:r>
              <a:rPr kumimoji="1" lang="ja-JP" altLang="en-US" dirty="0"/>
              <a:t>頭部の要素を用いたい．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小さなバッテリー，メットホルダーで充電．</a:t>
            </a:r>
            <a:endParaRPr kumimoji="1" lang="en-US" altLang="ja-JP" dirty="0"/>
          </a:p>
          <a:p>
            <a:r>
              <a:rPr kumimoji="1" lang="ja-JP" altLang="en-US" dirty="0"/>
              <a:t>分解不可能な部分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頭頂部など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に仕込み，盗難にあえば，位置情報を送信，アラームを鳴らし続け使用不可能に．</a:t>
            </a:r>
            <a:endParaRPr kumimoji="1" lang="en-US" altLang="ja-JP" dirty="0"/>
          </a:p>
          <a:p>
            <a:r>
              <a:rPr kumimoji="1" lang="ja-JP" altLang="en-US" dirty="0"/>
              <a:t>するとバイクに備え付けておける．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小さなバッテリー，メットホルダーで充電．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68F0E-2C72-4B55-9AC0-76438B7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判別 </a:t>
            </a:r>
            <a:r>
              <a:rPr kumimoji="1" lang="en-US" altLang="ja-JP" dirty="0"/>
              <a:t>1/2)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463A93-773A-43C8-970B-233CBCF9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E4CD0-41A6-46D1-8650-7C5E7E833D17}"/>
              </a:ext>
            </a:extLst>
          </p:cNvPr>
          <p:cNvSpPr txBox="1"/>
          <p:nvPr/>
        </p:nvSpPr>
        <p:spPr>
          <a:xfrm>
            <a:off x="1164069" y="5377441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特徴があり，かなり良い結果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6D9D4-8C9E-4A4A-BEC3-5EEE24C8F3F3}"/>
              </a:ext>
            </a:extLst>
          </p:cNvPr>
          <p:cNvSpPr txBox="1"/>
          <p:nvPr/>
        </p:nvSpPr>
        <p:spPr>
          <a:xfrm>
            <a:off x="6446691" y="5377441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被り方のずれもあったのか，少し悪い結果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247A616-272D-4208-BC86-30067974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027" y="1690688"/>
            <a:ext cx="4787322" cy="359439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73952729-4DA2-4AD0-A6D1-2DB4432AF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3648" y="1690688"/>
            <a:ext cx="4787322" cy="35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F855-443D-446A-BF58-6F9D2C8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判別 </a:t>
            </a:r>
            <a:r>
              <a:rPr lang="en-US" altLang="ja-JP" dirty="0"/>
              <a:t>2/2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A6005-AE66-4204-8C48-BE5B259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F8A12-556F-4F84-A96C-AFA82116A699}"/>
              </a:ext>
            </a:extLst>
          </p:cNvPr>
          <p:cNvSpPr txBox="1"/>
          <p:nvPr/>
        </p:nvSpPr>
        <p:spPr>
          <a:xfrm>
            <a:off x="6216799" y="5617362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エラー率：</a:t>
            </a:r>
            <a:r>
              <a:rPr lang="ja-JP" altLang="en-US" sz="2800" b="1" dirty="0">
                <a:highlight>
                  <a:srgbClr val="FFFF00"/>
                </a:highlight>
              </a:rPr>
              <a:t>約</a:t>
            </a:r>
            <a:r>
              <a:rPr lang="en-US" altLang="ja-JP" sz="2800" b="1" dirty="0">
                <a:highlight>
                  <a:srgbClr val="FFFF00"/>
                </a:highlight>
              </a:rPr>
              <a:t>3%</a:t>
            </a:r>
            <a:endParaRPr kumimoji="1" lang="ja-JP" altLang="en-US" sz="2800" b="1" dirty="0">
              <a:highlight>
                <a:srgbClr val="FFFF00"/>
              </a:highlight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033A74E-8856-44DF-9300-49B2316E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342" y="1690688"/>
            <a:ext cx="4877167" cy="366184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2ACAAD59-5DDE-4DF9-B4F4-CDC0D572F341}"/>
              </a:ext>
            </a:extLst>
          </p:cNvPr>
          <p:cNvSpPr/>
          <p:nvPr/>
        </p:nvSpPr>
        <p:spPr>
          <a:xfrm>
            <a:off x="3266265" y="4356676"/>
            <a:ext cx="675322" cy="7019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B683B4-9528-4225-97F4-CB7E72CB7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98" y="5144655"/>
            <a:ext cx="1172029" cy="1782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90692BD-2B4D-432F-930A-8D2C65C04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6478" y="1690688"/>
            <a:ext cx="4877167" cy="3661847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3932F40-3B97-4CC2-8C1C-D166AC35AF78}"/>
              </a:ext>
            </a:extLst>
          </p:cNvPr>
          <p:cNvCxnSpPr>
            <a:cxnSpLocks/>
          </p:cNvCxnSpPr>
          <p:nvPr/>
        </p:nvCxnSpPr>
        <p:spPr>
          <a:xfrm flipV="1">
            <a:off x="6762470" y="3947392"/>
            <a:ext cx="2012076" cy="1520535"/>
          </a:xfrm>
          <a:prstGeom prst="bentConnector3">
            <a:avLst>
              <a:gd name="adj1" fmla="val 423"/>
            </a:avLst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鍵をポケットに入れたままでエンジンスタート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紛失や盗難の恐れ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乗車に必要な</a:t>
            </a:r>
            <a:r>
              <a:rPr lang="ja-JP" altLang="en-US" sz="2800" b="1" dirty="0">
                <a:solidFill>
                  <a:srgbClr val="FF0000"/>
                </a:solidFill>
              </a:rPr>
              <a:t>ヘルメット</a:t>
            </a:r>
            <a:r>
              <a:rPr lang="ja-JP" altLang="en-US" sz="2800" b="1" dirty="0"/>
              <a:t>で認証，鍵の代用に？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10BAB1-DF34-4129-A06B-95CEB8867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20" y="2791543"/>
            <a:ext cx="3131513" cy="33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</a:t>
            </a:r>
            <a:r>
              <a:rPr lang="ja-JP" altLang="en-US" sz="2800" b="1" dirty="0">
                <a:highlight>
                  <a:srgbClr val="FFFF00"/>
                </a:highlight>
              </a:rPr>
              <a:t>視界を遮る</a:t>
            </a:r>
            <a:r>
              <a:rPr lang="ja-JP" altLang="en-US" sz="2800" b="1" dirty="0"/>
              <a:t>可能性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ヘルメットを用いた本人認証</a:t>
            </a:r>
            <a:endParaRPr kumimoji="1" lang="en-US" altLang="ja-JP" dirty="0"/>
          </a:p>
          <a:p>
            <a:pPr lvl="1"/>
            <a:r>
              <a:rPr lang="ja-JP" altLang="en-US" dirty="0"/>
              <a:t>鍵を持ち運ぶ必要がない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頭部形状</a:t>
            </a:r>
            <a:r>
              <a:rPr lang="ja-JP" altLang="en-US" dirty="0"/>
              <a:t>を要素として個人識別</a:t>
            </a:r>
            <a:endParaRPr kumimoji="1" lang="en-US" altLang="ja-JP" dirty="0"/>
          </a:p>
          <a:p>
            <a:pPr lvl="1"/>
            <a:r>
              <a:rPr lang="ja-JP" altLang="en-US" dirty="0"/>
              <a:t>個人差があり，かつ複製が難しい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2046122-C5F6-42F7-B8EF-FAE8E1675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25" y="2798617"/>
            <a:ext cx="2570101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ハードウェア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ヘルメットに装着</a:t>
            </a:r>
            <a:endParaRPr kumimoji="1" lang="en-US" altLang="ja-JP" dirty="0"/>
          </a:p>
          <a:p>
            <a:pPr lvl="1"/>
            <a:r>
              <a:rPr lang="ja-JP" altLang="en-US" dirty="0"/>
              <a:t>コンパクトである必要</a:t>
            </a:r>
            <a:endParaRPr kumimoji="1" lang="en-US" altLang="ja-JP" dirty="0"/>
          </a:p>
          <a:p>
            <a:r>
              <a:rPr kumimoji="1" lang="ja-JP" altLang="en-US" dirty="0"/>
              <a:t>頭部形状を取得</a:t>
            </a:r>
            <a:endParaRPr kumimoji="1" lang="en-US" altLang="ja-JP" dirty="0"/>
          </a:p>
          <a:p>
            <a:pPr lvl="1"/>
            <a:r>
              <a:rPr lang="ja-JP" altLang="en-US" dirty="0"/>
              <a:t>触れ方により値が変化するセンサ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>
                <a:highlight>
                  <a:srgbClr val="FFFF00"/>
                </a:highlight>
              </a:rPr>
              <a:t>圧力センサ</a:t>
            </a:r>
            <a:r>
              <a:rPr lang="ja-JP" altLang="en-US" sz="2800" b="1" dirty="0"/>
              <a:t>をヘルメットの内装に挟んで実装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4723129"/>
            <a:ext cx="1417121" cy="15680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4718202"/>
            <a:ext cx="2090744" cy="1568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59BD-9AEA-4548-A976-382D3966E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58" y="4718202"/>
            <a:ext cx="1536697" cy="1568058"/>
          </a:xfrm>
          <a:prstGeom prst="rect">
            <a:avLst/>
          </a:prstGeom>
        </p:spPr>
      </p:pic>
      <p:sp>
        <p:nvSpPr>
          <p:cNvPr id="10" name="加算記号 9">
            <a:extLst>
              <a:ext uri="{FF2B5EF4-FFF2-40B4-BE49-F238E27FC236}">
                <a16:creationId xmlns:a16="http://schemas.microsoft.com/office/drawing/2014/main" id="{BD8F8C76-02F4-45DE-AA85-A3DD1DB9F7C7}"/>
              </a:ext>
            </a:extLst>
          </p:cNvPr>
          <p:cNvSpPr/>
          <p:nvPr/>
        </p:nvSpPr>
        <p:spPr>
          <a:xfrm>
            <a:off x="3670410" y="5089234"/>
            <a:ext cx="903091" cy="8259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次の値と等しい 10">
            <a:extLst>
              <a:ext uri="{FF2B5EF4-FFF2-40B4-BE49-F238E27FC236}">
                <a16:creationId xmlns:a16="http://schemas.microsoft.com/office/drawing/2014/main" id="{5359304C-920D-424F-A1F6-913D268DFD83}"/>
              </a:ext>
            </a:extLst>
          </p:cNvPr>
          <p:cNvSpPr/>
          <p:nvPr/>
        </p:nvSpPr>
        <p:spPr>
          <a:xfrm>
            <a:off x="7442189" y="5089235"/>
            <a:ext cx="903091" cy="8259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31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識別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3744D8-522B-417D-960C-41D1C599EC5B}"/>
              </a:ext>
            </a:extLst>
          </p:cNvPr>
          <p:cNvSpPr txBox="1"/>
          <p:nvPr/>
        </p:nvSpPr>
        <p:spPr>
          <a:xfrm>
            <a:off x="5601854" y="1971620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あらかじめ複数サンプル登録しておく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365F2-BF22-4F8C-ACA1-3F27F9841C88}"/>
              </a:ext>
            </a:extLst>
          </p:cNvPr>
          <p:cNvSpPr txBox="1"/>
          <p:nvPr/>
        </p:nvSpPr>
        <p:spPr>
          <a:xfrm>
            <a:off x="5601854" y="4299472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所有者のデータ群と入力データの距離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B95E7-7FA5-4196-B399-16459FD849BB}"/>
              </a:ext>
            </a:extLst>
          </p:cNvPr>
          <p:cNvSpPr txBox="1"/>
          <p:nvPr/>
        </p:nvSpPr>
        <p:spPr>
          <a:xfrm>
            <a:off x="5601854" y="3134341"/>
            <a:ext cx="53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32</a:t>
            </a:r>
            <a:r>
              <a:rPr kumimoji="1" lang="ja-JP" altLang="en-US" dirty="0"/>
              <a:t>個の圧力センサの電圧値</a:t>
            </a:r>
            <a:r>
              <a:rPr kumimoji="1" lang="en-US" altLang="ja-JP" dirty="0"/>
              <a:t>(32</a:t>
            </a:r>
            <a:r>
              <a:rPr kumimoji="1" lang="ja-JP" altLang="en-US" dirty="0"/>
              <a:t>次元のベクトル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33F59-EA21-4650-993A-AEDEB57C3323}"/>
              </a:ext>
            </a:extLst>
          </p:cNvPr>
          <p:cNvSpPr txBox="1"/>
          <p:nvPr/>
        </p:nvSpPr>
        <p:spPr>
          <a:xfrm>
            <a:off x="5601853" y="5460620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距離が閾値未満で認証，閾値以上で拒否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B8AE73E-6E35-451B-B59C-BFFBFBDB0616}"/>
              </a:ext>
            </a:extLst>
          </p:cNvPr>
          <p:cNvSpPr/>
          <p:nvPr/>
        </p:nvSpPr>
        <p:spPr>
          <a:xfrm rot="5400000">
            <a:off x="3372101" y="4544679"/>
            <a:ext cx="487872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101B49-7D54-472A-B068-B6C94AD7116F}"/>
              </a:ext>
            </a:extLst>
          </p:cNvPr>
          <p:cNvSpPr/>
          <p:nvPr/>
        </p:nvSpPr>
        <p:spPr>
          <a:xfrm rot="5400000">
            <a:off x="3142509" y="3627467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AE62E1-3BA4-4083-9335-B2B7951663A9}"/>
              </a:ext>
            </a:extLst>
          </p:cNvPr>
          <p:cNvSpPr/>
          <p:nvPr/>
        </p:nvSpPr>
        <p:spPr>
          <a:xfrm rot="5400000">
            <a:off x="3142509" y="2480662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B10176-1894-4E62-BD2D-0B776BCA4353}"/>
              </a:ext>
            </a:extLst>
          </p:cNvPr>
          <p:cNvSpPr/>
          <p:nvPr/>
        </p:nvSpPr>
        <p:spPr>
          <a:xfrm>
            <a:off x="1935019" y="5294305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6C7532-8774-46E2-ADD5-7940F2DEF211}"/>
              </a:ext>
            </a:extLst>
          </p:cNvPr>
          <p:cNvSpPr/>
          <p:nvPr/>
        </p:nvSpPr>
        <p:spPr>
          <a:xfrm>
            <a:off x="1935019" y="2972009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DA3F83-BE0F-4E2C-8E00-E4498F197AFF}"/>
              </a:ext>
            </a:extLst>
          </p:cNvPr>
          <p:cNvSpPr/>
          <p:nvPr/>
        </p:nvSpPr>
        <p:spPr>
          <a:xfrm>
            <a:off x="1935019" y="1810861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40FC80-FE28-4EBC-9EC1-FE5373D46BE1}"/>
              </a:ext>
            </a:extLst>
          </p:cNvPr>
          <p:cNvSpPr/>
          <p:nvPr/>
        </p:nvSpPr>
        <p:spPr>
          <a:xfrm>
            <a:off x="1935019" y="4133157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3DB7E-50CD-4100-86AC-3A39A2B721D3}"/>
              </a:ext>
            </a:extLst>
          </p:cNvPr>
          <p:cNvSpPr txBox="1"/>
          <p:nvPr/>
        </p:nvSpPr>
        <p:spPr>
          <a:xfrm>
            <a:off x="2239818" y="1956231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所有者のデータを登録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17FD38-AA0A-422D-8B3C-B7522350ED93}"/>
              </a:ext>
            </a:extLst>
          </p:cNvPr>
          <p:cNvSpPr txBox="1"/>
          <p:nvPr/>
        </p:nvSpPr>
        <p:spPr>
          <a:xfrm>
            <a:off x="1847272" y="3118952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000" b="1" dirty="0"/>
              <a:t>未知のユーザのデータが来る</a:t>
            </a:r>
            <a:endParaRPr kumimoji="1" lang="ja-JP" altLang="en-US" sz="20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CFA99D-A55B-4668-9B68-B042524384BB}"/>
              </a:ext>
            </a:extLst>
          </p:cNvPr>
          <p:cNvSpPr txBox="1"/>
          <p:nvPr/>
        </p:nvSpPr>
        <p:spPr>
          <a:xfrm>
            <a:off x="1847272" y="4133156"/>
            <a:ext cx="353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登録データ群との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マハラノビス距離</a:t>
            </a:r>
            <a:r>
              <a:rPr kumimoji="1" lang="ja-JP" altLang="en-US" sz="2000" b="1" dirty="0"/>
              <a:t>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2C7FED-6C04-4EB6-A03E-AAD69EB5F12D}"/>
              </a:ext>
            </a:extLst>
          </p:cNvPr>
          <p:cNvSpPr txBox="1"/>
          <p:nvPr/>
        </p:nvSpPr>
        <p:spPr>
          <a:xfrm>
            <a:off x="1847272" y="5445231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閾値を用いて判別</a:t>
            </a:r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439B0-7B87-46E2-B7D3-792DC1EA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頭部に密着</a:t>
            </a:r>
            <a:r>
              <a:rPr kumimoji="1" lang="ja-JP" altLang="en-US" dirty="0"/>
              <a:t>させるため，フルフェイス型を採用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内装をウレタンスポンジに交換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切り込みを入れ，圧力センサを挿入</a:t>
            </a:r>
            <a:endParaRPr lang="en-US" altLang="ja-JP" dirty="0"/>
          </a:p>
          <a:p>
            <a:r>
              <a:rPr kumimoji="1" lang="ja-JP" altLang="en-US" dirty="0"/>
              <a:t>プリント基板で</a:t>
            </a:r>
            <a:r>
              <a:rPr kumimoji="1" lang="en-US" altLang="ja-JP" dirty="0"/>
              <a:t>10KΩ</a:t>
            </a:r>
            <a:r>
              <a:rPr kumimoji="1" lang="ja-JP" altLang="en-US" dirty="0"/>
              <a:t>の抵抗を配線</a:t>
            </a:r>
            <a:endParaRPr kumimoji="1" lang="en-US" altLang="ja-JP" dirty="0"/>
          </a:p>
          <a:p>
            <a:r>
              <a:rPr kumimoji="1" lang="en-US" altLang="ja-JP" dirty="0"/>
              <a:t>Arduino MEGA2560 R3</a:t>
            </a:r>
            <a:r>
              <a:rPr kumimoji="1" lang="ja-JP" altLang="en-US" dirty="0"/>
              <a:t>で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kumimoji="1" lang="ja-JP" altLang="en-US" dirty="0"/>
              <a:t>接続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1C6865-F865-43A9-A498-600D6DB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ハードウェア実装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E8275-8230-408F-898D-B7D83B66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2888439-9E03-4DD1-A9CB-5CF43FEB9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45" y="2650836"/>
            <a:ext cx="4701503" cy="35261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E9EF14E-7C8E-44DB-9EC5-9E00D3B83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0" y="4727139"/>
            <a:ext cx="2050040" cy="122324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610DE62-97AB-49B3-A146-8DBA0EE8AD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1" y="4241945"/>
            <a:ext cx="1935018" cy="19350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043962-E21F-48F9-BB7B-B0AC5E5652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96" y="755826"/>
            <a:ext cx="1761740" cy="17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矢印: 右 19">
            <a:extLst>
              <a:ext uri="{FF2B5EF4-FFF2-40B4-BE49-F238E27FC236}">
                <a16:creationId xmlns:a16="http://schemas.microsoft.com/office/drawing/2014/main" id="{8B812EE3-5BE5-4261-8859-FBF0A5D29DAC}"/>
              </a:ext>
            </a:extLst>
          </p:cNvPr>
          <p:cNvSpPr/>
          <p:nvPr/>
        </p:nvSpPr>
        <p:spPr>
          <a:xfrm>
            <a:off x="8639859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439D-C8F4-4C89-B67A-A6FD8A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DCEF2-F700-4610-8E50-53CDADEB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180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被験者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pPr lvl="1"/>
            <a:r>
              <a:rPr lang="ja-JP" altLang="en-US" dirty="0"/>
              <a:t>男性 平均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ヘルメットを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秒間着用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サンプリングレート約</a:t>
            </a:r>
            <a:r>
              <a:rPr kumimoji="1" lang="en-US" altLang="ja-JP" dirty="0"/>
              <a:t>30Hz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2</a:t>
            </a:r>
            <a:r>
              <a:rPr lang="ja-JP" altLang="en-US" dirty="0">
                <a:highlight>
                  <a:srgbClr val="FFFF00"/>
                </a:highlight>
              </a:rPr>
              <a:t>秒間の平均値</a:t>
            </a:r>
            <a:r>
              <a:rPr lang="ja-JP" altLang="en-US" dirty="0"/>
              <a:t>を使用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人につき</a:t>
            </a:r>
            <a:r>
              <a:rPr lang="en-US" altLang="ja-JP" dirty="0"/>
              <a:t>10</a:t>
            </a:r>
            <a:r>
              <a:rPr lang="ja-JP" altLang="en-US" dirty="0"/>
              <a:t>セット取得</a:t>
            </a:r>
            <a:endParaRPr lang="en-US" altLang="ja-JP" dirty="0"/>
          </a:p>
          <a:p>
            <a:pPr lvl="1"/>
            <a:r>
              <a:rPr lang="ja-JP" altLang="en-US" dirty="0"/>
              <a:t>つまり</a:t>
            </a:r>
            <a:r>
              <a:rPr lang="en-US" altLang="ja-JP" dirty="0"/>
              <a:t>20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日最大</a:t>
            </a:r>
            <a:r>
              <a:rPr lang="en-US" altLang="ja-JP" dirty="0"/>
              <a:t>4</a:t>
            </a:r>
            <a:r>
              <a:rPr lang="ja-JP" altLang="en-US" dirty="0"/>
              <a:t>セット</a:t>
            </a:r>
            <a:endParaRPr lang="en-US" altLang="ja-JP" dirty="0"/>
          </a:p>
          <a:p>
            <a:pPr lvl="1"/>
            <a:r>
              <a:rPr lang="en-US" altLang="ja-JP" dirty="0"/>
              <a:t>30</a:t>
            </a:r>
            <a:r>
              <a:rPr lang="ja-JP" altLang="en-US" dirty="0"/>
              <a:t>分以上の休憩時間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D3B1D-1359-4314-8951-9B778FB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7B8BEF-AE4D-484E-9B68-E9FCCF8E781A}"/>
              </a:ext>
            </a:extLst>
          </p:cNvPr>
          <p:cNvSpPr/>
          <p:nvPr/>
        </p:nvSpPr>
        <p:spPr>
          <a:xfrm>
            <a:off x="6734925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64A3DB-9D7F-49B6-B00B-285FEB5593B7}"/>
              </a:ext>
            </a:extLst>
          </p:cNvPr>
          <p:cNvSpPr/>
          <p:nvPr/>
        </p:nvSpPr>
        <p:spPr>
          <a:xfrm>
            <a:off x="4995623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DE57EF-1241-4161-8515-D33A70601731}"/>
              </a:ext>
            </a:extLst>
          </p:cNvPr>
          <p:cNvSpPr/>
          <p:nvPr/>
        </p:nvSpPr>
        <p:spPr>
          <a:xfrm>
            <a:off x="7218594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1D3D4-FD6B-4DFE-8583-10E21D556831}"/>
              </a:ext>
            </a:extLst>
          </p:cNvPr>
          <p:cNvSpPr txBox="1"/>
          <p:nvPr/>
        </p:nvSpPr>
        <p:spPr>
          <a:xfrm>
            <a:off x="5164969" y="5586824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秒間取得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A0EB2B-D2B2-48D9-9CA7-59738A7A08FA}"/>
              </a:ext>
            </a:extLst>
          </p:cNvPr>
          <p:cNvSpPr txBox="1"/>
          <p:nvPr/>
        </p:nvSpPr>
        <p:spPr>
          <a:xfrm>
            <a:off x="7459308" y="5586715"/>
            <a:ext cx="1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被り直し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D76030-907A-4C17-8C7F-4B48AAE8908E}"/>
              </a:ext>
            </a:extLst>
          </p:cNvPr>
          <p:cNvSpPr txBox="1"/>
          <p:nvPr/>
        </p:nvSpPr>
        <p:spPr>
          <a:xfrm>
            <a:off x="4995623" y="4996470"/>
            <a:ext cx="17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セットの流れ</a:t>
            </a:r>
            <a:endParaRPr kumimoji="1" lang="ja-JP" alt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A46212-BC59-4B26-8B04-E13C4676B59A}"/>
              </a:ext>
            </a:extLst>
          </p:cNvPr>
          <p:cNvSpPr/>
          <p:nvPr/>
        </p:nvSpPr>
        <p:spPr>
          <a:xfrm>
            <a:off x="9441565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368A2-9087-40E7-A20A-959CA398AF9B}"/>
              </a:ext>
            </a:extLst>
          </p:cNvPr>
          <p:cNvSpPr txBox="1"/>
          <p:nvPr/>
        </p:nvSpPr>
        <p:spPr>
          <a:xfrm>
            <a:off x="9610911" y="5582731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秒間取得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440557B-89F7-48E4-97FE-E8633E6A1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2" y="817075"/>
            <a:ext cx="5364781" cy="40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933C-C01A-47DB-B58E-2BA6B467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全データで主成分分析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次元に圧縮</a:t>
            </a:r>
            <a:endParaRPr lang="en-US" altLang="ja-JP" dirty="0"/>
          </a:p>
          <a:p>
            <a:r>
              <a:rPr lang="ja-JP" altLang="en-US" dirty="0"/>
              <a:t>同一被験者でのばらつき</a:t>
            </a:r>
            <a:endParaRPr lang="en-US" altLang="ja-JP" dirty="0"/>
          </a:p>
          <a:p>
            <a:pPr lvl="1"/>
            <a:r>
              <a:rPr lang="ja-JP" altLang="en-US" dirty="0"/>
              <a:t>装着位置のずれ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>
                <a:highlight>
                  <a:srgbClr val="FFFF00"/>
                </a:highlight>
              </a:rPr>
              <a:t>被験者ごと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重なりが</a:t>
            </a:r>
            <a:r>
              <a:rPr lang="ja-JP" altLang="en-US" dirty="0">
                <a:highlight>
                  <a:srgbClr val="FFFF00"/>
                </a:highlight>
              </a:rPr>
              <a:t>小さい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距離</a:t>
            </a:r>
            <a:r>
              <a:rPr lang="ja-JP" altLang="en-US" b="1" dirty="0"/>
              <a:t>による判別が可能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EF35-80F9-4B83-A6B7-AFCCFB7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データ群距離の確認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7850B-79F4-42DE-9772-A30D6A5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9472772-E6AB-49B9-81E5-3497C4D8E29B}"/>
              </a:ext>
            </a:extLst>
          </p:cNvPr>
          <p:cNvSpPr/>
          <p:nvPr/>
        </p:nvSpPr>
        <p:spPr>
          <a:xfrm rot="5400000">
            <a:off x="3132000" y="458014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8F7B699-707C-4530-B552-8A2CC50A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90688"/>
            <a:ext cx="56575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24396</TotalTime>
  <Words>583</Words>
  <Application>Microsoft Office PowerPoint</Application>
  <PresentationFormat>ワイド画面</PresentationFormat>
  <Paragraphs>102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提案手法(ハードウェア)</vt:lpstr>
      <vt:lpstr>提案手法(識別)</vt:lpstr>
      <vt:lpstr>ハードウェア実装</vt:lpstr>
      <vt:lpstr>評価実験</vt:lpstr>
      <vt:lpstr>結果(データ群距離の確認)</vt:lpstr>
      <vt:lpstr>結果(判別 1/2)</vt:lpstr>
      <vt:lpstr>結果(判別 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568</cp:revision>
  <cp:lastPrinted>2017-08-07T15:32:37Z</cp:lastPrinted>
  <dcterms:created xsi:type="dcterms:W3CDTF">2017-07-21T13:52:12Z</dcterms:created>
  <dcterms:modified xsi:type="dcterms:W3CDTF">2019-12-14T09:59:30Z</dcterms:modified>
</cp:coreProperties>
</file>