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2" r:id="rId6"/>
    <p:sldId id="273" r:id="rId7"/>
    <p:sldId id="265" r:id="rId8"/>
    <p:sldId id="274" r:id="rId9"/>
    <p:sldId id="266" r:id="rId10"/>
    <p:sldId id="268" r:id="rId11"/>
    <p:sldId id="270" r:id="rId12"/>
    <p:sldId id="264" r:id="rId13"/>
    <p:sldId id="263" r:id="rId14"/>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7078" autoAdjust="0"/>
  </p:normalViewPr>
  <p:slideViewPr>
    <p:cSldViewPr snapToGrid="0">
      <p:cViewPr varScale="1">
        <p:scale>
          <a:sx n="70" d="100"/>
          <a:sy n="70" d="100"/>
        </p:scale>
        <p:origin x="11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2020/8/26</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90870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69300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endParaRPr lang="en-US" altLang="ja-JP" sz="1200" b="0" i="0" u="none" strike="noStrike" baseline="0" dirty="0">
              <a:latin typeface="TeXGyreTermes-Regular"/>
            </a:endParaRPr>
          </a:p>
          <a:p>
            <a:pPr algn="l"/>
            <a:r>
              <a:rPr lang="en-US" altLang="ja-JP" sz="1200" b="0" i="0" u="none" strike="noStrike" baseline="0" dirty="0">
                <a:latin typeface="TeXGyreTermes-Regular"/>
              </a:rPr>
              <a:t>Micro-activities consist of ten labels, and macro-activities consist of three labels.</a:t>
            </a:r>
          </a:p>
          <a:p>
            <a:r>
              <a:rPr kumimoji="1" lang="en-US" altLang="ja-JP" dirty="0"/>
              <a:t>***</a:t>
            </a:r>
          </a:p>
          <a:p>
            <a:endParaRPr kumimoji="1" lang="en-US" altLang="ja-JP" dirty="0"/>
          </a:p>
          <a:p>
            <a:endParaRPr kumimoji="1" lang="en-US" altLang="ja-JP" dirty="0"/>
          </a:p>
          <a:p>
            <a:r>
              <a:rPr kumimoji="1" lang="ja-JP" altLang="en-US" dirty="0"/>
              <a:t>与えられたデータセットについて説明する。</a:t>
            </a:r>
          </a:p>
          <a:p>
            <a:r>
              <a:rPr kumimoji="1" lang="ja-JP" altLang="en-US" dirty="0"/>
              <a:t>与えられたデータセットは、訓練データセットとテストデータセットである。</a:t>
            </a:r>
          </a:p>
          <a:p>
            <a:r>
              <a:rPr kumimoji="1" lang="ja-JP" altLang="en-US" dirty="0"/>
              <a:t>マイクロアクティビティは</a:t>
            </a:r>
            <a:r>
              <a:rPr kumimoji="1" lang="en-US" altLang="ja-JP" dirty="0"/>
              <a:t>10</a:t>
            </a:r>
            <a:r>
              <a:rPr kumimoji="1" lang="ja-JP" altLang="en-US" dirty="0"/>
              <a:t>個のラベルで構成され、マクロアクティビティは</a:t>
            </a:r>
            <a:r>
              <a:rPr kumimoji="1" lang="en-US" altLang="ja-JP" dirty="0"/>
              <a:t>3</a:t>
            </a:r>
            <a:r>
              <a:rPr kumimoji="1" lang="ja-JP" altLang="en-US" dirty="0"/>
              <a:t>個のラベルで構成されています。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r>
              <a:rPr kumimoji="1" lang="ja-JP" altLang="en-US" dirty="0"/>
              <a:t> </a:t>
            </a:r>
            <a:r>
              <a:rPr kumimoji="1" lang="en-US" altLang="ja-JP" dirty="0"/>
              <a:t>!!</a:t>
            </a:r>
          </a:p>
          <a:p>
            <a:endParaRPr kumimoji="1" lang="en-US" altLang="ja-JP" dirty="0"/>
          </a:p>
          <a:p>
            <a:r>
              <a:rPr kumimoji="1" lang="en-US" altLang="ja-JP" dirty="0"/>
              <a:t>Each segment contains one macro behavior !! and up to six micro behaviors. !!</a:t>
            </a:r>
          </a:p>
          <a:p>
            <a:endParaRPr kumimoji="1" lang="en-US" altLang="ja-JP" dirty="0"/>
          </a:p>
          <a:p>
            <a:r>
              <a:rPr kumimoji="1" lang="en-US" altLang="ja-JP" dirty="0"/>
              <a:t>The length of the data ranges from 0 to about 9000.</a:t>
            </a:r>
          </a:p>
          <a:p>
            <a:r>
              <a:rPr kumimoji="1" lang="en-US" altLang="ja-JP" dirty="0"/>
              <a:t>Zero length means that the data is missing.</a:t>
            </a:r>
          </a:p>
          <a:p>
            <a:endParaRPr kumimoji="1" lang="en-US" altLang="ja-JP" dirty="0"/>
          </a:p>
          <a:p>
            <a:r>
              <a:rPr kumimoji="1" lang="en-US" altLang="ja-JP" dirty="0"/>
              <a:t>The data for Subjects 1, 2, and 3 are for training and the data for Subject 4 are for testing.</a:t>
            </a:r>
          </a:p>
          <a:p>
            <a:r>
              <a:rPr kumimoji="1" lang="en-US" altLang="ja-JP" dirty="0"/>
              <a:t>***</a:t>
            </a:r>
          </a:p>
          <a:p>
            <a:endParaRPr kumimoji="1" lang="en-US" altLang="ja-JP" dirty="0"/>
          </a:p>
          <a:p>
            <a:endParaRPr kumimoji="1" lang="en-US" altLang="ja-JP" dirty="0"/>
          </a:p>
          <a:p>
            <a:r>
              <a:rPr kumimoji="1" lang="ja-JP" altLang="en-US" dirty="0"/>
              <a:t>これがデータセットの詳細です。</a:t>
            </a:r>
          </a:p>
          <a:p>
            <a:r>
              <a:rPr kumimoji="1" lang="ja-JP" altLang="en-US" dirty="0"/>
              <a:t>各セグメントには、</a:t>
            </a:r>
            <a:r>
              <a:rPr kumimoji="1" lang="en-US" altLang="ja-JP" dirty="0"/>
              <a:t>1</a:t>
            </a:r>
            <a:r>
              <a:rPr kumimoji="1" lang="ja-JP" altLang="en-US" dirty="0"/>
              <a:t>つのマクロ行動と最大</a:t>
            </a:r>
            <a:r>
              <a:rPr kumimoji="1" lang="en-US" altLang="ja-JP" dirty="0"/>
              <a:t>6</a:t>
            </a:r>
            <a:r>
              <a:rPr kumimoji="1" lang="ja-JP" altLang="en-US" dirty="0"/>
              <a:t>つのマイクロ行動が含まれています。</a:t>
            </a:r>
          </a:p>
          <a:p>
            <a:r>
              <a:rPr kumimoji="1" lang="ja-JP" altLang="en-US" dirty="0"/>
              <a:t>データの長さは</a:t>
            </a:r>
            <a:r>
              <a:rPr kumimoji="1" lang="en-US" altLang="ja-JP" dirty="0"/>
              <a:t>0</a:t>
            </a:r>
            <a:r>
              <a:rPr kumimoji="1" lang="ja-JP" altLang="en-US" dirty="0"/>
              <a:t>から約</a:t>
            </a:r>
            <a:r>
              <a:rPr kumimoji="1" lang="en-US" altLang="ja-JP" dirty="0"/>
              <a:t>9000</a:t>
            </a:r>
            <a:r>
              <a:rPr kumimoji="1" lang="ja-JP" altLang="en-US" dirty="0"/>
              <a:t>までの範囲です。</a:t>
            </a:r>
          </a:p>
          <a:p>
            <a:r>
              <a:rPr kumimoji="1" lang="ja-JP" altLang="en-US" dirty="0"/>
              <a:t>長さが</a:t>
            </a:r>
            <a:r>
              <a:rPr kumimoji="1" lang="en-US" altLang="ja-JP" dirty="0"/>
              <a:t>0</a:t>
            </a:r>
            <a:r>
              <a:rPr kumimoji="1" lang="ja-JP" altLang="en-US" dirty="0"/>
              <a:t>の場合は、データが欠落していることを意味します。</a:t>
            </a:r>
          </a:p>
          <a:p>
            <a:r>
              <a:rPr kumimoji="1" lang="ja-JP" altLang="en-US" dirty="0"/>
              <a:t>被験者</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のデータはトレーニング用で、被験者</a:t>
            </a:r>
            <a:r>
              <a:rPr kumimoji="1" lang="en-US" altLang="ja-JP" dirty="0"/>
              <a:t>4</a:t>
            </a:r>
            <a:r>
              <a:rPr kumimoji="1" lang="ja-JP" altLang="en-US" dirty="0"/>
              <a:t>のデータはテスト用です。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These features are calculated over </a:t>
            </a:r>
            <a:r>
              <a:rPr lang="en-US" altLang="ja-JP" sz="1800" b="0" i="0" u="none" strike="noStrike" baseline="0">
                <a:latin typeface="TeXGyreTermes-Regular"/>
              </a:rPr>
              <a:t>a 50 milliseconds-window </a:t>
            </a:r>
            <a:r>
              <a:rPr lang="en-US" altLang="ja-JP" sz="1800" b="0" i="0" u="none" strike="noStrike" baseline="0" dirty="0">
                <a:latin typeface="TeXGyreTermes-Regular"/>
              </a:rPr>
              <a:t>slid in steps of 3 seconds.</a:t>
            </a:r>
          </a:p>
          <a:p>
            <a:pPr algn="l"/>
            <a:r>
              <a:rPr lang="en-US" altLang="ja-JP" sz="1800" b="0" i="0" u="none" strike="noStrike" baseline="0" dirty="0">
                <a:latin typeface="TeXGyreTermes-Regular"/>
              </a:rPr>
              <a:t>From the preprocessing, 21 dimensions feature are obtained for one sensor.</a:t>
            </a:r>
          </a:p>
          <a:p>
            <a:pPr algn="l"/>
            <a:r>
              <a:rPr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a:t>
            </a:r>
            <a:r>
              <a:rPr kumimoji="1" lang="en-US" altLang="ja-JP"/>
              <a:t>model. !!</a:t>
            </a:r>
            <a:endParaRPr kumimoji="1" lang="en-US" altLang="ja-JP" dirty="0"/>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 !!</a:t>
            </a:r>
          </a:p>
          <a:p>
            <a:endParaRPr kumimoji="1" lang="en-US" altLang="ja-JP" dirty="0"/>
          </a:p>
          <a:p>
            <a:r>
              <a:rPr kumimoji="1" lang="en-US" altLang="ja-JP" dirty="0"/>
              <a:t>Then, in the "LSTM layer", that features are inputted to form a 24-dimensional feature. !!</a:t>
            </a:r>
          </a:p>
          <a:p>
            <a:endParaRPr kumimoji="1" lang="en-US" altLang="ja-JP" dirty="0"/>
          </a:p>
          <a:p>
            <a:r>
              <a:rPr kumimoji="1" lang="en-US" altLang="ja-JP" dirty="0"/>
              <a:t>"Linear layer" compresses 24 dimensional features into 10 dimensional ones.</a:t>
            </a:r>
          </a:p>
          <a:p>
            <a:r>
              <a:rPr kumimoji="1" lang="en-US" altLang="ja-JP" dirty="0"/>
              <a:t>In training phase, that output data are inputted to "</a:t>
            </a:r>
            <a:r>
              <a:rPr kumimoji="1" lang="en-US" altLang="ja-JP" dirty="0" err="1"/>
              <a:t>BCEWithLogistsLoss</a:t>
            </a:r>
            <a:r>
              <a:rPr kumimoji="1" lang="en-US" altLang="ja-JP" dirty="0"/>
              <a:t>“ in </a:t>
            </a:r>
            <a:r>
              <a:rPr kumimoji="1" lang="en-US" altLang="ja-JP" dirty="0" err="1"/>
              <a:t>Pytorch</a:t>
            </a:r>
            <a:r>
              <a:rPr kumimoji="1" lang="en-US" altLang="ja-JP" dirty="0"/>
              <a:t> library, and train model. !!</a:t>
            </a:r>
          </a:p>
          <a:p>
            <a:endParaRPr kumimoji="1" lang="en-US" altLang="ja-JP" dirty="0"/>
          </a:p>
          <a:p>
            <a:r>
              <a:rPr kumimoji="1" lang="en-US" altLang="ja-JP" dirty="0"/>
              <a:t>In the "Sigmoid layer", Sigmoid function is applied. !!</a:t>
            </a:r>
          </a:p>
          <a:p>
            <a:endParaRPr kumimoji="1" lang="en-US" altLang="ja-JP" dirty="0"/>
          </a:p>
          <a:p>
            <a:r>
              <a:rPr kumimoji="1" lang="en-US" altLang="ja-JP" dirty="0"/>
              <a:t>Next, we obtain one-hot vectors in the "activation layer" using the threshold </a:t>
            </a:r>
            <a:r>
              <a:rPr kumimoji="1" lang="en-US" altLang="ja-JP" dirty="0" err="1"/>
              <a:t>T_h</a:t>
            </a:r>
            <a:r>
              <a:rPr kumimoji="1" lang="en-US" altLang="ja-JP" dirty="0"/>
              <a:t>.</a:t>
            </a:r>
          </a:p>
          <a:p>
            <a:r>
              <a:rPr kumimoji="1" lang="en-US" altLang="ja-JP" dirty="0"/>
              <a:t>This </a:t>
            </a:r>
            <a:r>
              <a:rPr kumimoji="1" lang="en-US" altLang="ja-JP" dirty="0" err="1"/>
              <a:t>T_h</a:t>
            </a:r>
            <a:r>
              <a:rPr kumimoji="1" lang="en-US" altLang="ja-JP" dirty="0"/>
              <a:t> is the threshold at which the most accuracy is achieved in the tests within the training data. !!</a:t>
            </a:r>
          </a:p>
          <a:p>
            <a:endParaRPr kumimoji="1" lang="en-US" altLang="ja-JP" dirty="0"/>
          </a:p>
          <a:p>
            <a:r>
              <a:rPr kumimoji="1" lang="en-US" altLang="ja-JP" dirty="0"/>
              <a:t>In "Final activation layer", a majority vote is taken.</a:t>
            </a:r>
          </a:p>
          <a:p>
            <a:r>
              <a:rPr kumimoji="1" lang="en-US" altLang="ja-JP" dirty="0"/>
              <a:t>The one-hot vectors of each position obtained by the "activation layer" are added together, and the label with a result of 2 or more is output as the result.</a:t>
            </a:r>
          </a:p>
          <a:p>
            <a:r>
              <a:rPr kumimoji="1" lang="en-US" altLang="ja-JP" dirty="0"/>
              <a:t>However, if the number of sensors is 2 or less because of missing data, we adopt a label with a result of 1 or more.</a:t>
            </a:r>
          </a:p>
          <a:p>
            <a:r>
              <a:rPr kumimoji="1" lang="en-US" altLang="ja-JP" dirty="0"/>
              <a:t>***</a:t>
            </a:r>
          </a:p>
          <a:p>
            <a:endParaRPr kumimoji="1" lang="en-US" altLang="ja-JP" dirty="0"/>
          </a:p>
          <a:p>
            <a:endParaRPr kumimoji="1" lang="en-US" altLang="ja-JP" dirty="0"/>
          </a:p>
          <a:p>
            <a:r>
              <a:rPr kumimoji="1" lang="ja-JP" altLang="en-US" dirty="0"/>
              <a:t>これが私達の識別モデルです．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10</a:t>
            </a:r>
            <a:r>
              <a:rPr kumimoji="1" lang="ja-JP" altLang="en-US" dirty="0"/>
              <a:t>次元の特徴量に圧縮する。</a:t>
            </a:r>
          </a:p>
          <a:p>
            <a:r>
              <a:rPr kumimoji="1" lang="ja-JP" altLang="en-US" dirty="0"/>
              <a:t>訓練段階では、その出力データを</a:t>
            </a:r>
            <a:r>
              <a:rPr kumimoji="1" lang="en-US" altLang="ja-JP" dirty="0" err="1"/>
              <a:t>Pytorch</a:t>
            </a:r>
            <a:r>
              <a:rPr kumimoji="1" lang="ja-JP" altLang="en-US" dirty="0"/>
              <a:t>ライブラリの </a:t>
            </a:r>
            <a:r>
              <a:rPr kumimoji="1" lang="en-US" altLang="ja-JP" dirty="0"/>
              <a:t>"</a:t>
            </a:r>
            <a:r>
              <a:rPr kumimoji="1" lang="en-US" altLang="ja-JP" dirty="0" err="1"/>
              <a:t>BCEWithLogistsLoss</a:t>
            </a:r>
            <a:r>
              <a:rPr kumimoji="1" lang="en-US" altLang="ja-JP" dirty="0"/>
              <a:t> "</a:t>
            </a:r>
            <a:r>
              <a:rPr kumimoji="1" lang="ja-JP" altLang="en-US" dirty="0"/>
              <a:t>に入力し、モデルを訓練する。</a:t>
            </a:r>
            <a:endParaRPr kumimoji="1" lang="en-US" altLang="ja-JP" dirty="0"/>
          </a:p>
          <a:p>
            <a:r>
              <a:rPr kumimoji="1" lang="en-US" altLang="ja-JP" dirty="0"/>
              <a:t>“Sigmoid layer”</a:t>
            </a:r>
            <a:r>
              <a:rPr kumimoji="1" lang="ja-JP" altLang="en-US" dirty="0"/>
              <a:t>では</a:t>
            </a:r>
            <a:r>
              <a:rPr kumimoji="1" lang="en-US" altLang="ja-JP" dirty="0"/>
              <a:t>” </a:t>
            </a:r>
            <a:r>
              <a:rPr kumimoji="1" lang="en-US" altLang="ja-JP" dirty="0" err="1"/>
              <a:t>BCEWithLogistsLoss</a:t>
            </a:r>
            <a:r>
              <a:rPr kumimoji="1" lang="en-US" altLang="ja-JP" dirty="0"/>
              <a:t>”</a:t>
            </a:r>
            <a:r>
              <a:rPr kumimoji="1" lang="ja-JP" altLang="en-US" dirty="0"/>
              <a:t>を適用する．</a:t>
            </a:r>
            <a:endParaRPr kumimoji="1" lang="en-US" altLang="ja-JP" dirty="0"/>
          </a:p>
          <a:p>
            <a:r>
              <a:rPr kumimoji="1" lang="ja-JP" altLang="en-US" dirty="0"/>
              <a:t>次に</a:t>
            </a:r>
            <a:r>
              <a:rPr kumimoji="1" lang="en-US" altLang="ja-JP" dirty="0"/>
              <a:t>“Activation layer”</a:t>
            </a:r>
            <a:r>
              <a:rPr kumimoji="1" lang="ja-JP" altLang="en-US" dirty="0"/>
              <a:t>で閾値</a:t>
            </a:r>
            <a:r>
              <a:rPr kumimoji="1" lang="en-US" altLang="ja-JP" dirty="0" err="1"/>
              <a:t>T_h</a:t>
            </a:r>
            <a:r>
              <a:rPr kumimoji="1" lang="ja-JP" altLang="en-US" dirty="0"/>
              <a:t>を使って，</a:t>
            </a:r>
            <a:r>
              <a:rPr kumimoji="1" lang="en-US" altLang="ja-JP" dirty="0"/>
              <a:t>one-hot vector</a:t>
            </a:r>
            <a:r>
              <a:rPr kumimoji="1" lang="ja-JP" altLang="en-US" dirty="0"/>
              <a:t>を取得する．</a:t>
            </a:r>
          </a:p>
          <a:p>
            <a:r>
              <a:rPr kumimoji="1" lang="ja-JP" altLang="en-US" dirty="0"/>
              <a:t>この</a:t>
            </a:r>
            <a:r>
              <a:rPr kumimoji="1" lang="en-US" altLang="ja-JP" dirty="0" err="1"/>
              <a:t>T_h</a:t>
            </a:r>
            <a:r>
              <a:rPr kumimoji="1" lang="ja-JP" altLang="en-US" dirty="0"/>
              <a:t>は，学習データ内でのテストにおいて，最も精度が高くなった閾値である．</a:t>
            </a:r>
            <a:endParaRPr kumimoji="1" lang="en-US" altLang="ja-JP" dirty="0"/>
          </a:p>
          <a:p>
            <a:r>
              <a:rPr kumimoji="1" lang="en-US" altLang="ja-JP" dirty="0"/>
              <a:t>“Final activation layer”</a:t>
            </a:r>
            <a:r>
              <a:rPr kumimoji="1" lang="ja-JP" altLang="en-US" dirty="0"/>
              <a:t>では多数決を行う．</a:t>
            </a:r>
            <a:endParaRPr kumimoji="1" lang="en-US" altLang="ja-JP" dirty="0"/>
          </a:p>
          <a:p>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18626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On the other hand, for macro activities, !! in training phase, we apply "</a:t>
            </a:r>
            <a:r>
              <a:rPr kumimoji="1" lang="en-US" altLang="ja-JP" dirty="0" err="1"/>
              <a:t>CrossEntropyLoss“after</a:t>
            </a:r>
            <a:r>
              <a:rPr kumimoji="1" lang="en-US" altLang="ja-JP" dirty="0"/>
              <a:t> the “Linear layer“, and train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Then, the results obtained by the "Sigmoid layer“ !! are added together and the label with the largest value is adopted.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一方、マクロ活動については、学習段階で</a:t>
            </a:r>
            <a:r>
              <a:rPr kumimoji="1" lang="en-US" altLang="ja-JP" dirty="0"/>
              <a:t>“Linear layer“</a:t>
            </a:r>
            <a:r>
              <a:rPr kumimoji="1" lang="ja-JP" altLang="en-US" dirty="0"/>
              <a:t>の後に</a:t>
            </a:r>
            <a:r>
              <a:rPr kumimoji="1" lang="en-US" altLang="ja-JP" dirty="0" err="1"/>
              <a:t>CrossEntropyLoss</a:t>
            </a:r>
            <a:r>
              <a:rPr kumimoji="1" lang="en-US" altLang="ja-JP" dirty="0"/>
              <a:t>”</a:t>
            </a:r>
            <a:r>
              <a:rPr kumimoji="1" lang="ja-JP" altLang="en-US" dirty="0"/>
              <a:t>を適用し、モデルを学習します。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a:t>
            </a:r>
            <a:r>
              <a:rPr kumimoji="1" lang="en-US" altLang="ja-JP" dirty="0"/>
              <a:t>“Sigmoid layer”</a:t>
            </a:r>
            <a:r>
              <a:rPr kumimoji="1" lang="ja-JP" altLang="en-US" dirty="0"/>
              <a:t>で得られた結果を加算し、最も値の大きいラベルを採用します。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6505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From these results, !! the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a:t>
            </a:r>
          </a:p>
          <a:p>
            <a:pPr algn="l"/>
            <a:r>
              <a:rPr lang="en-US" altLang="ja-JP" sz="1800" b="0" i="0" u="none" strike="noStrike" baseline="0" dirty="0">
                <a:latin typeface="TeXGyreTermes-Regular"/>
              </a:rPr>
              <a:t>On the other hand, 0.491 accuracy for 3-class macro activity may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r>
              <a:rPr kumimoji="1" lang="en-US" altLang="ja-JP" sz="1800" b="0" i="0" u="none" strike="noStrike" baseline="0" dirty="0">
                <a:latin typeface="TeXGyreTermes-Regular"/>
              </a:rPr>
              <a:t>***</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sz="1800" b="0" i="0" u="none" strike="noStrike" baseline="0" dirty="0">
                <a:latin typeface="TeXGyreTermes-Regular"/>
              </a:rPr>
              <a:t>これらの結果から、被験者１、被験者２、被験者３の間では、マイクロアクティビティ、マクロアクティビティについて、それぞれ</a:t>
            </a:r>
            <a:r>
              <a:rPr kumimoji="1" lang="en-US" altLang="ja-JP" sz="1800" b="0" i="0" u="none" strike="noStrike" baseline="0" dirty="0">
                <a:latin typeface="TeXGyreTermes-Regular"/>
              </a:rPr>
              <a:t>Leave-one-subject-out</a:t>
            </a:r>
            <a:r>
              <a:rPr kumimoji="1" lang="ja-JP" altLang="en-US" sz="1800" b="0" i="0" u="none" strike="noStrike" baseline="0" dirty="0">
                <a:latin typeface="TeXGyreTermes-Regular"/>
              </a:rPr>
              <a:t>方式で平均</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の精度が得られた。</a:t>
            </a:r>
          </a:p>
          <a:p>
            <a:pPr algn="l"/>
            <a:r>
              <a:rPr kumimoji="1" lang="en-US" altLang="ja-JP" sz="1800" b="0" i="0" u="none" strike="noStrike" baseline="0" dirty="0">
                <a:latin typeface="TeXGyreTermes-Regular"/>
              </a:rPr>
              <a:t>10</a:t>
            </a:r>
            <a:r>
              <a:rPr kumimoji="1" lang="ja-JP" altLang="en-US" sz="1800" b="0" i="0" u="none" strike="noStrike" baseline="0" dirty="0">
                <a:latin typeface="TeXGyreTermes-Regular"/>
              </a:rPr>
              <a:t>個のマルチラベルのマイクロアクティビティを考えると、</a:t>
            </a:r>
            <a:r>
              <a:rPr kumimoji="1" lang="en-US" altLang="ja-JP" sz="1800" b="0" i="0" u="none" strike="noStrike" baseline="0" dirty="0">
                <a:latin typeface="TeXGyreTermes-Regular"/>
              </a:rPr>
              <a:t>0.521</a:t>
            </a:r>
            <a:r>
              <a:rPr kumimoji="1" lang="ja-JP" altLang="en-US" sz="1800" b="0" i="0" u="none" strike="noStrike" baseline="0" dirty="0">
                <a:latin typeface="TeXGyreTermes-Regular"/>
              </a:rPr>
              <a:t>の精度が良いと言えるだろう。</a:t>
            </a:r>
          </a:p>
          <a:p>
            <a:pPr algn="l"/>
            <a:r>
              <a:rPr kumimoji="1" lang="ja-JP" altLang="en-US" sz="1800" b="0" i="0" u="none" strike="noStrike" baseline="0" dirty="0">
                <a:latin typeface="TeXGyreTermes-Regular"/>
              </a:rPr>
              <a:t>一方、</a:t>
            </a:r>
            <a:r>
              <a:rPr kumimoji="1" lang="en-US" altLang="ja-JP" sz="1800" b="0" i="0" u="none" strike="noStrike" baseline="0" dirty="0">
                <a:latin typeface="TeXGyreTermes-Regular"/>
              </a:rPr>
              <a:t>3</a:t>
            </a:r>
            <a:r>
              <a:rPr kumimoji="1" lang="ja-JP" altLang="en-US" sz="1800" b="0" i="0" u="none" strike="noStrike" baseline="0" dirty="0">
                <a:latin typeface="TeXGyreTermes-Regular"/>
              </a:rPr>
              <a:t>クラスのマクロアクティビティについては、</a:t>
            </a:r>
            <a:r>
              <a:rPr kumimoji="1" lang="en-US" altLang="ja-JP" sz="1800" b="0" i="0" u="none" strike="noStrike" baseline="0" dirty="0">
                <a:latin typeface="TeXGyreTermes-Regular"/>
              </a:rPr>
              <a:t>0.491</a:t>
            </a:r>
            <a:r>
              <a:rPr kumimoji="1" lang="ja-JP" altLang="en-US" sz="1800" b="0" i="0" u="none" strike="noStrike" baseline="0" dirty="0">
                <a:latin typeface="TeXGyreTermes-Regular"/>
              </a:rPr>
              <a:t>の精度が改善される可能性がある。</a:t>
            </a:r>
          </a:p>
          <a:p>
            <a:pPr algn="l"/>
            <a:endParaRPr kumimoji="1" lang="ja-JP" altLang="en-US" sz="1800" b="0" i="0" u="none" strike="noStrike" baseline="0" dirty="0">
              <a:latin typeface="TeXGyreTermes-Regular"/>
            </a:endParaRPr>
          </a:p>
          <a:p>
            <a:pPr algn="l"/>
            <a:r>
              <a:rPr kumimoji="1" lang="ja-JP" altLang="en-US" sz="1800" b="0" i="0" u="none" strike="noStrike" baseline="0" dirty="0">
                <a:latin typeface="TeXGyreTermes-Regular"/>
              </a:rPr>
              <a:t>そこで、被験者</a:t>
            </a:r>
            <a:r>
              <a:rPr kumimoji="1" lang="en-US" altLang="ja-JP" sz="1800" b="0" i="0" u="none" strike="noStrike" baseline="0" dirty="0">
                <a:latin typeface="TeXGyreTermes-Regular"/>
              </a:rPr>
              <a:t>1,2,3</a:t>
            </a:r>
            <a:r>
              <a:rPr kumimoji="1" lang="ja-JP" altLang="en-US" sz="1800" b="0" i="0" u="none" strike="noStrike" baseline="0" dirty="0">
                <a:latin typeface="TeXGyreTermes-Regular"/>
              </a:rPr>
              <a:t>のデータに対してモデルを学習させ、被験者</a:t>
            </a:r>
            <a:r>
              <a:rPr kumimoji="1" lang="en-US" altLang="ja-JP" sz="1800" b="0" i="0" u="none" strike="noStrike" baseline="0" dirty="0">
                <a:latin typeface="TeXGyreTermes-Regular"/>
              </a:rPr>
              <a:t>4</a:t>
            </a:r>
            <a:r>
              <a:rPr kumimoji="1" lang="ja-JP" altLang="en-US" sz="1800" b="0" i="0" u="none" strike="noStrike" baseline="0" dirty="0">
                <a:latin typeface="TeXGyreTermes-Regular"/>
              </a:rPr>
              <a:t>のデータに対して予測結果を得て、その結果を提出した。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Conclusion, o</a:t>
            </a:r>
            <a:r>
              <a:rPr kumimoji="1" lang="en-US" altLang="ja-JP" dirty="0"/>
              <a:t>ur model uses convolution layer and LSTM.</a:t>
            </a:r>
          </a:p>
          <a:p>
            <a:r>
              <a:rPr kumimoji="1" lang="en-US" altLang="ja-JP" dirty="0"/>
              <a:t>The evaluation results showed that the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baseline="0" dirty="0">
                <a:latin typeface="TeXGyreTermes-Regular"/>
              </a:rPr>
              <a:t>Now all finished. Thank you for listening.</a:t>
            </a:r>
          </a:p>
          <a:p>
            <a:r>
              <a:rPr kumimoji="1" lang="en-US" altLang="ja-JP" dirty="0"/>
              <a:t>***</a:t>
            </a:r>
          </a:p>
          <a:p>
            <a:endParaRPr kumimoji="1" lang="en-US" altLang="ja-JP" dirty="0"/>
          </a:p>
          <a:p>
            <a:endParaRPr kumimoji="1" lang="en-US" altLang="ja-JP" dirty="0"/>
          </a:p>
          <a:p>
            <a:r>
              <a:rPr kumimoji="1" lang="ja-JP" altLang="en-US" dirty="0"/>
              <a:t>結論として、我々のモデルは畳み込み層と</a:t>
            </a:r>
            <a:r>
              <a:rPr kumimoji="1" lang="en-US" altLang="ja-JP" dirty="0"/>
              <a:t>LSTM</a:t>
            </a:r>
            <a:r>
              <a:rPr kumimoji="1" lang="ja-JP" altLang="en-US" dirty="0"/>
              <a:t>を使用している。</a:t>
            </a:r>
          </a:p>
          <a:p>
            <a:r>
              <a:rPr kumimoji="1" lang="ja-JP" altLang="en-US" dirty="0"/>
              <a:t>評価の結果、ミクロとマクロの平均精度は</a:t>
            </a:r>
            <a:r>
              <a:rPr kumimoji="1" lang="en-US" altLang="ja-JP" dirty="0"/>
              <a:t>0.521</a:t>
            </a:r>
            <a:r>
              <a:rPr kumimoji="1" lang="ja-JP" altLang="en-US" dirty="0"/>
              <a:t>、</a:t>
            </a:r>
            <a:r>
              <a:rPr kumimoji="1" lang="en-US" altLang="ja-JP" dirty="0"/>
              <a:t>0.491</a:t>
            </a:r>
            <a:r>
              <a:rPr kumimoji="1" lang="ja-JP" altLang="en-US" dirty="0"/>
              <a:t>であった。</a:t>
            </a:r>
          </a:p>
          <a:p>
            <a:endParaRPr kumimoji="1" lang="ja-JP" altLang="en-US" dirty="0"/>
          </a:p>
          <a:p>
            <a:r>
              <a:rPr kumimoji="1" lang="ja-JP" altLang="en-US" dirty="0"/>
              <a:t>以上で全て終了です。ご清聴ありがとうございました。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412704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5385546"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4A2E74CD-E103-4485-9887-F2DBC69AF6E1}"/>
              </a:ext>
            </a:extLst>
          </p:cNvPr>
          <p:cNvPicPr>
            <a:picLocks noChangeAspect="1"/>
          </p:cNvPicPr>
          <p:nvPr/>
        </p:nvPicPr>
        <p:blipFill>
          <a:blip r:embed="rId3"/>
          <a:stretch>
            <a:fillRect/>
          </a:stretch>
        </p:blipFill>
        <p:spPr>
          <a:xfrm>
            <a:off x="1936564" y="2449727"/>
            <a:ext cx="8318872" cy="4028239"/>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518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8191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840510956"/>
              </p:ext>
            </p:extLst>
          </p:nvPr>
        </p:nvGraphicFramePr>
        <p:xfrm>
          <a:off x="1525583" y="1576432"/>
          <a:ext cx="9140826" cy="4555279"/>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056285">
                  <a:extLst>
                    <a:ext uri="{9D8B030D-6E8A-4147-A177-3AD203B41FA5}">
                      <a16:colId xmlns:a16="http://schemas.microsoft.com/office/drawing/2014/main" val="3179252813"/>
                    </a:ext>
                  </a:extLst>
                </a:gridCol>
                <a:gridCol w="926123">
                  <a:extLst>
                    <a:ext uri="{9D8B030D-6E8A-4147-A177-3AD203B41FA5}">
                      <a16:colId xmlns:a16="http://schemas.microsoft.com/office/drawing/2014/main" val="1073528951"/>
                    </a:ext>
                  </a:extLst>
                </a:gridCol>
                <a:gridCol w="867508">
                  <a:extLst>
                    <a:ext uri="{9D8B030D-6E8A-4147-A177-3AD203B41FA5}">
                      <a16:colId xmlns:a16="http://schemas.microsoft.com/office/drawing/2014/main" val="745145067"/>
                    </a:ext>
                  </a:extLst>
                </a:gridCol>
                <a:gridCol w="820615">
                  <a:extLst>
                    <a:ext uri="{9D8B030D-6E8A-4147-A177-3AD203B41FA5}">
                      <a16:colId xmlns:a16="http://schemas.microsoft.com/office/drawing/2014/main" val="675967030"/>
                    </a:ext>
                  </a:extLst>
                </a:gridCol>
                <a:gridCol w="82631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400" u="none" strike="noStrike">
                          <a:effectLst/>
                          <a:latin typeface="Arial" panose="020B0604020202020204" pitchFamily="34" charset="0"/>
                          <a:cs typeface="Arial" panose="020B0604020202020204" pitchFamily="34" charset="0"/>
                        </a:rPr>
                        <a:t>Subject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Body part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of segments</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 of macro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gridSpan="3">
                  <a:txBody>
                    <a:bodyPr/>
                    <a:lstStyle/>
                    <a:p>
                      <a:pPr algn="ctr" fontAlgn="ctr"/>
                      <a:r>
                        <a:rPr lang="en-US" sz="1400" u="none" strike="noStrike">
                          <a:effectLst/>
                          <a:latin typeface="Arial" panose="020B0604020202020204" pitchFamily="34" charset="0"/>
                          <a:cs typeface="Arial" panose="020B0604020202020204" pitchFamily="34" charset="0"/>
                        </a:rPr>
                        <a:t># of micro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400" u="none" strike="noStrike">
                          <a:effectLst/>
                          <a:latin typeface="Arial" panose="020B0604020202020204" pitchFamily="34" charset="0"/>
                          <a:cs typeface="Arial" panose="020B0604020202020204" pitchFamily="34" charset="0"/>
                        </a:rPr>
                        <a:t>Length</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ja-JP" altLang="en-US" sz="1400" u="none" strike="noStrike">
                          <a:effectLst/>
                          <a:latin typeface="Arial" panose="020B0604020202020204" pitchFamily="34" charset="0"/>
                          <a:cs typeface="Arial" panose="020B0604020202020204" pitchFamily="34" charset="0"/>
                        </a:rPr>
                        <a:t>　</a:t>
                      </a:r>
                      <a:endParaRPr lang="ja-JP" alt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mean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dirty="0">
                          <a:effectLst/>
                          <a:latin typeface="Arial" panose="020B0604020202020204" pitchFamily="34" charset="0"/>
                          <a:cs typeface="Arial" panose="020B0604020202020204" pitchFamily="34" charset="0"/>
                        </a:rPr>
                        <a:t>min</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mean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min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1</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2.09</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131.9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8191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2945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1470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1309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8257</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4484</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105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6</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2.26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505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428.3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5986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2171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1500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1272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2992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2465</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103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dirty="0">
                          <a:effectLst/>
                          <a:latin typeface="Arial" panose="020B0604020202020204" pitchFamily="34" charset="0"/>
                          <a:cs typeface="Arial" panose="020B0604020202020204" pitchFamily="34" charset="0"/>
                        </a:rPr>
                        <a:t>6</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2.3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519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429.3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32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5529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774.6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1594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1182</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164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400" u="none" strike="noStrike" dirty="0">
                          <a:effectLst/>
                          <a:latin typeface="Arial" panose="020B0604020202020204" pitchFamily="34" charset="0"/>
                          <a:cs typeface="Arial" panose="020B0604020202020204" pitchFamily="34" charset="0"/>
                        </a:rPr>
                        <a:t>right wrist</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5938</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3559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left hip</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altLang="ja-JP" sz="1400" u="none" strike="noStrike">
                          <a:effectLst/>
                          <a:latin typeface="Arial" panose="020B0604020202020204" pitchFamily="34" charset="0"/>
                          <a:cs typeface="Arial" panose="020B0604020202020204" pitchFamily="34" charset="0"/>
                        </a:rPr>
                        <a:t>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rowSpan="4">
                  <a:txBody>
                    <a:bodyPr/>
                    <a:lstStyle/>
                    <a:p>
                      <a:pPr algn="ctr" fontAlgn="ctr"/>
                      <a:r>
                        <a:rPr lang="en-US" sz="1400" u="none" strike="noStrike">
                          <a:effectLst/>
                          <a:latin typeface="Arial" panose="020B0604020202020204" pitchFamily="34" charset="0"/>
                          <a:cs typeface="Arial" panose="020B0604020202020204" pitchFamily="34" charset="0"/>
                        </a:rPr>
                        <a:t>Unknown</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534</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406.7</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46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left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7143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1126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arm</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1479</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1233</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86</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right wrist</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8761</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2080</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0</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
        <p:nvSpPr>
          <p:cNvPr id="3" name="四角形: 角を丸くする 2">
            <a:extLst>
              <a:ext uri="{FF2B5EF4-FFF2-40B4-BE49-F238E27FC236}">
                <a16:creationId xmlns:a16="http://schemas.microsoft.com/office/drawing/2014/main" id="{5C501757-B881-47A3-91E9-DFBAF6346DA8}"/>
              </a:ext>
            </a:extLst>
          </p:cNvPr>
          <p:cNvSpPr/>
          <p:nvPr/>
        </p:nvSpPr>
        <p:spPr>
          <a:xfrm>
            <a:off x="5334000" y="2250831"/>
            <a:ext cx="890954"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08240FD-7DE8-438D-AB78-E03DE2B4AC34}"/>
              </a:ext>
            </a:extLst>
          </p:cNvPr>
          <p:cNvSpPr/>
          <p:nvPr/>
        </p:nvSpPr>
        <p:spPr>
          <a:xfrm>
            <a:off x="6224954" y="2250831"/>
            <a:ext cx="890954"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D98A0C8-A7C6-4EF6-A4DE-28B6A29BA4ED}"/>
              </a:ext>
            </a:extLst>
          </p:cNvPr>
          <p:cNvSpPr/>
          <p:nvPr/>
        </p:nvSpPr>
        <p:spPr>
          <a:xfrm>
            <a:off x="10009925" y="2459922"/>
            <a:ext cx="656484" cy="2579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2930FA40-336A-4589-88C9-ADE31D1E828D}"/>
              </a:ext>
            </a:extLst>
          </p:cNvPr>
          <p:cNvSpPr/>
          <p:nvPr/>
        </p:nvSpPr>
        <p:spPr>
          <a:xfrm>
            <a:off x="8743833" y="2459922"/>
            <a:ext cx="656484" cy="2579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ECF646E8-4113-4A93-AC38-DA0F3F0CA702}"/>
              </a:ext>
            </a:extLst>
          </p:cNvPr>
          <p:cNvSpPr/>
          <p:nvPr/>
        </p:nvSpPr>
        <p:spPr>
          <a:xfrm>
            <a:off x="7902983" y="2250831"/>
            <a:ext cx="877762" cy="2719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579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8"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45" name="グループ化 44">
            <a:extLst>
              <a:ext uri="{FF2B5EF4-FFF2-40B4-BE49-F238E27FC236}">
                <a16:creationId xmlns:a16="http://schemas.microsoft.com/office/drawing/2014/main" id="{B9AE9895-6681-4F27-A567-1DF542EF9914}"/>
              </a:ext>
            </a:extLst>
          </p:cNvPr>
          <p:cNvGrpSpPr/>
          <p:nvPr/>
        </p:nvGrpSpPr>
        <p:grpSpPr>
          <a:xfrm>
            <a:off x="1194055" y="2448133"/>
            <a:ext cx="9803889" cy="3861645"/>
            <a:chOff x="1194051" y="2319521"/>
            <a:chExt cx="9803889" cy="3861645"/>
          </a:xfrm>
        </p:grpSpPr>
        <p:sp>
          <p:nvSpPr>
            <p:cNvPr id="47" name="正方形/長方形 46">
              <a:extLst>
                <a:ext uri="{FF2B5EF4-FFF2-40B4-BE49-F238E27FC236}">
                  <a16:creationId xmlns:a16="http://schemas.microsoft.com/office/drawing/2014/main" id="{0DEFD6C4-7A66-4C04-A9AA-26359B26AD2F}"/>
                </a:ext>
              </a:extLst>
            </p:cNvPr>
            <p:cNvSpPr/>
            <p:nvPr/>
          </p:nvSpPr>
          <p:spPr>
            <a:xfrm>
              <a:off x="1194059" y="28097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DEF5C25-7C3C-4630-AC2A-B9A72B4153A5}"/>
                    </a:ext>
                  </a:extLst>
                </p:cNvPr>
                <p:cNvSpPr txBox="1"/>
                <p:nvPr/>
              </p:nvSpPr>
              <p:spPr>
                <a:xfrm>
                  <a:off x="1194059" y="2809701"/>
                  <a:ext cx="44639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xmlns="">
            <p:sp>
              <p:nvSpPr>
                <p:cNvPr id="48" name="テキスト ボックス 47">
                  <a:extLst>
                    <a:ext uri="{FF2B5EF4-FFF2-40B4-BE49-F238E27FC236}">
                      <a16:creationId xmlns:a16="http://schemas.microsoft.com/office/drawing/2014/main" id="{3DEF5C25-7C3C-4630-AC2A-B9A72B4153A5}"/>
                    </a:ext>
                  </a:extLst>
                </p:cNvPr>
                <p:cNvSpPr txBox="1">
                  <a:spLocks noRot="1" noChangeAspect="1" noMove="1" noResize="1" noEditPoints="1" noAdjustHandles="1" noChangeArrowheads="1" noChangeShapeType="1" noTextEdit="1"/>
                </p:cNvSpPr>
                <p:nvPr/>
              </p:nvSpPr>
              <p:spPr>
                <a:xfrm>
                  <a:off x="1194059" y="2809701"/>
                  <a:ext cx="4463935" cy="461665"/>
                </a:xfrm>
                <a:prstGeom prst="rect">
                  <a:avLst/>
                </a:prstGeom>
                <a:blipFill>
                  <a:blip r:embed="rId3"/>
                  <a:stretch>
                    <a:fillRect/>
                  </a:stretch>
                </a:blipFill>
              </p:spPr>
              <p:txBody>
                <a:bodyPr/>
                <a:lstStyle/>
                <a:p>
                  <a:r>
                    <a:rPr lang="ja-JP" altLang="en-US">
                      <a:noFill/>
                    </a:rPr>
                    <a:t> </a:t>
                  </a:r>
                </a:p>
              </p:txBody>
            </p:sp>
          </mc:Fallback>
        </mc:AlternateContent>
        <p:sp>
          <p:nvSpPr>
            <p:cNvPr id="50" name="円弧 49">
              <a:extLst>
                <a:ext uri="{FF2B5EF4-FFF2-40B4-BE49-F238E27FC236}">
                  <a16:creationId xmlns:a16="http://schemas.microsoft.com/office/drawing/2014/main" id="{849851C3-8560-4DB7-A6B0-F244EF741134}"/>
                </a:ext>
              </a:extLst>
            </p:cNvPr>
            <p:cNvSpPr/>
            <p:nvPr/>
          </p:nvSpPr>
          <p:spPr>
            <a:xfrm>
              <a:off x="3114303" y="25435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円弧 51">
              <a:extLst>
                <a:ext uri="{FF2B5EF4-FFF2-40B4-BE49-F238E27FC236}">
                  <a16:creationId xmlns:a16="http://schemas.microsoft.com/office/drawing/2014/main" id="{6E15C26D-EF41-4A9C-98A6-4881335D95EF}"/>
                </a:ext>
              </a:extLst>
            </p:cNvPr>
            <p:cNvSpPr/>
            <p:nvPr/>
          </p:nvSpPr>
          <p:spPr>
            <a:xfrm flipH="1">
              <a:off x="1194058" y="25062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02F85BB-F167-477D-8B31-CFF9CE6B20A3}"/>
                </a:ext>
              </a:extLst>
            </p:cNvPr>
            <p:cNvSpPr txBox="1"/>
            <p:nvPr/>
          </p:nvSpPr>
          <p:spPr>
            <a:xfrm>
              <a:off x="2802571" y="23195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54" name="直線コネクタ 53">
              <a:extLst>
                <a:ext uri="{FF2B5EF4-FFF2-40B4-BE49-F238E27FC236}">
                  <a16:creationId xmlns:a16="http://schemas.microsoft.com/office/drawing/2014/main" id="{439E2242-5589-4E51-9A50-E4A98CADE25A}"/>
                </a:ext>
              </a:extLst>
            </p:cNvPr>
            <p:cNvCxnSpPr>
              <a:cxnSpLocks/>
            </p:cNvCxnSpPr>
            <p:nvPr/>
          </p:nvCxnSpPr>
          <p:spPr>
            <a:xfrm>
              <a:off x="1194059" y="33768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35D57F9-48A2-44FE-8197-B0A95E02DDB0}"/>
                </a:ext>
              </a:extLst>
            </p:cNvPr>
            <p:cNvCxnSpPr>
              <a:cxnSpLocks/>
            </p:cNvCxnSpPr>
            <p:nvPr/>
          </p:nvCxnSpPr>
          <p:spPr>
            <a:xfrm>
              <a:off x="1770408" y="33768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F0430516-7175-4C6D-B201-0B5DB6D74E41}"/>
                </a:ext>
              </a:extLst>
            </p:cNvPr>
            <p:cNvCxnSpPr/>
            <p:nvPr/>
          </p:nvCxnSpPr>
          <p:spPr>
            <a:xfrm>
              <a:off x="1194058" y="34956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F4D8AA62-E610-4984-A12E-145DEE59393F}"/>
                </a:ext>
              </a:extLst>
            </p:cNvPr>
            <p:cNvCxnSpPr>
              <a:cxnSpLocks/>
            </p:cNvCxnSpPr>
            <p:nvPr/>
          </p:nvCxnSpPr>
          <p:spPr>
            <a:xfrm>
              <a:off x="1346459" y="35292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CE6E1036-8B00-49AE-8D33-322C324FB727}"/>
                </a:ext>
              </a:extLst>
            </p:cNvPr>
            <p:cNvCxnSpPr>
              <a:cxnSpLocks/>
            </p:cNvCxnSpPr>
            <p:nvPr/>
          </p:nvCxnSpPr>
          <p:spPr>
            <a:xfrm>
              <a:off x="1922808" y="35292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1741D5-461F-4752-8959-D3D44903E6ED}"/>
                </a:ext>
              </a:extLst>
            </p:cNvPr>
            <p:cNvCxnSpPr/>
            <p:nvPr/>
          </p:nvCxnSpPr>
          <p:spPr>
            <a:xfrm>
              <a:off x="1346458" y="36480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0C96CF7B-75C8-4D2C-BF07-EB4756AB6AB8}"/>
                </a:ext>
              </a:extLst>
            </p:cNvPr>
            <p:cNvCxnSpPr>
              <a:cxnSpLocks/>
            </p:cNvCxnSpPr>
            <p:nvPr/>
          </p:nvCxnSpPr>
          <p:spPr>
            <a:xfrm>
              <a:off x="1498859" y="36816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825D2A9-5DF7-40BD-A8AC-ED2376516435}"/>
                </a:ext>
              </a:extLst>
            </p:cNvPr>
            <p:cNvCxnSpPr>
              <a:cxnSpLocks/>
            </p:cNvCxnSpPr>
            <p:nvPr/>
          </p:nvCxnSpPr>
          <p:spPr>
            <a:xfrm>
              <a:off x="2075208" y="36816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DA0F83A9-E6D1-4ABB-B758-7E5EA9AD03C4}"/>
                </a:ext>
              </a:extLst>
            </p:cNvPr>
            <p:cNvCxnSpPr/>
            <p:nvPr/>
          </p:nvCxnSpPr>
          <p:spPr>
            <a:xfrm>
              <a:off x="1498858" y="38004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56BE02-A6F4-4C74-ACFE-5D70FE0977FF}"/>
                </a:ext>
              </a:extLst>
            </p:cNvPr>
            <p:cNvCxnSpPr>
              <a:cxnSpLocks/>
            </p:cNvCxnSpPr>
            <p:nvPr/>
          </p:nvCxnSpPr>
          <p:spPr>
            <a:xfrm>
              <a:off x="4889413" y="3834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4E2809BE-546C-4868-93D9-94816E3F3951}"/>
                </a:ext>
              </a:extLst>
            </p:cNvPr>
            <p:cNvCxnSpPr>
              <a:cxnSpLocks/>
            </p:cNvCxnSpPr>
            <p:nvPr/>
          </p:nvCxnSpPr>
          <p:spPr>
            <a:xfrm>
              <a:off x="5465762" y="38340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B48F933-5B0A-4E6E-B3B2-88322057F466}"/>
                </a:ext>
              </a:extLst>
            </p:cNvPr>
            <p:cNvCxnSpPr/>
            <p:nvPr/>
          </p:nvCxnSpPr>
          <p:spPr>
            <a:xfrm>
              <a:off x="4889412" y="39528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7A27977F-44E1-45B3-B7DF-9B94934F9A3E}"/>
                </a:ext>
              </a:extLst>
            </p:cNvPr>
            <p:cNvCxnSpPr>
              <a:cxnSpLocks/>
            </p:cNvCxnSpPr>
            <p:nvPr/>
          </p:nvCxnSpPr>
          <p:spPr>
            <a:xfrm>
              <a:off x="5041813" y="39864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3B23871-6E9E-4B52-B352-8116323931AC}"/>
                </a:ext>
              </a:extLst>
            </p:cNvPr>
            <p:cNvCxnSpPr>
              <a:cxnSpLocks/>
            </p:cNvCxnSpPr>
            <p:nvPr/>
          </p:nvCxnSpPr>
          <p:spPr>
            <a:xfrm>
              <a:off x="5618162" y="39864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8E55712-82EA-4062-BD22-C98E2116B3FC}"/>
                </a:ext>
              </a:extLst>
            </p:cNvPr>
            <p:cNvCxnSpPr/>
            <p:nvPr/>
          </p:nvCxnSpPr>
          <p:spPr>
            <a:xfrm>
              <a:off x="5041812" y="41052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2C32D97B-C962-48CA-BF18-DDFDA8A7C5AB}"/>
                </a:ext>
              </a:extLst>
            </p:cNvPr>
            <p:cNvSpPr txBox="1"/>
            <p:nvPr/>
          </p:nvSpPr>
          <p:spPr>
            <a:xfrm>
              <a:off x="2583713" y="3666077"/>
              <a:ext cx="1729250" cy="369332"/>
            </a:xfrm>
            <a:prstGeom prst="rect">
              <a:avLst/>
            </a:prstGeom>
            <a:noFill/>
          </p:spPr>
          <p:txBody>
            <a:bodyPr wrap="square" rtlCol="0">
              <a:spAutoFit/>
            </a:bodyPr>
            <a:lstStyle/>
            <a:p>
              <a:pPr algn="ctr"/>
              <a:r>
                <a:rPr kumimoji="1" lang="ja-JP" altLang="en-US" dirty="0"/>
                <a:t>・・・・・・・・・・</a:t>
              </a:r>
            </a:p>
          </p:txBody>
        </p:sp>
        <p:sp>
          <p:nvSpPr>
            <p:cNvPr id="85" name="円弧 84">
              <a:extLst>
                <a:ext uri="{FF2B5EF4-FFF2-40B4-BE49-F238E27FC236}">
                  <a16:creationId xmlns:a16="http://schemas.microsoft.com/office/drawing/2014/main" id="{512FD869-3C8B-4FFF-A670-DF3AA3BABC6E}"/>
                </a:ext>
              </a:extLst>
            </p:cNvPr>
            <p:cNvSpPr/>
            <p:nvPr/>
          </p:nvSpPr>
          <p:spPr>
            <a:xfrm rot="16200000" flipH="1">
              <a:off x="1558434" y="367434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4AAF7B5E-1924-4415-B8A4-62630845ABE3}"/>
                </a:ext>
              </a:extLst>
            </p:cNvPr>
            <p:cNvSpPr txBox="1"/>
            <p:nvPr/>
          </p:nvSpPr>
          <p:spPr>
            <a:xfrm>
              <a:off x="1457698" y="3922207"/>
              <a:ext cx="658669"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88" name="円弧 87">
              <a:extLst>
                <a:ext uri="{FF2B5EF4-FFF2-40B4-BE49-F238E27FC236}">
                  <a16:creationId xmlns:a16="http://schemas.microsoft.com/office/drawing/2014/main" id="{E8EEFBAD-3A6E-432B-BCEC-B7F7A0398043}"/>
                </a:ext>
              </a:extLst>
            </p:cNvPr>
            <p:cNvSpPr/>
            <p:nvPr/>
          </p:nvSpPr>
          <p:spPr>
            <a:xfrm rot="5400000">
              <a:off x="1729020" y="367532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CAA84964-BA76-4FFC-874E-2D43D2897EF3}"/>
                </a:ext>
              </a:extLst>
            </p:cNvPr>
            <p:cNvCxnSpPr>
              <a:cxnSpLocks/>
            </p:cNvCxnSpPr>
            <p:nvPr/>
          </p:nvCxnSpPr>
          <p:spPr>
            <a:xfrm flipH="1">
              <a:off x="1194056" y="3592800"/>
              <a:ext cx="2" cy="16650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3052AD5A-803F-4A29-A5D6-57FE785644C0}"/>
                </a:ext>
              </a:extLst>
            </p:cNvPr>
            <p:cNvCxnSpPr>
              <a:cxnSpLocks/>
            </p:cNvCxnSpPr>
            <p:nvPr/>
          </p:nvCxnSpPr>
          <p:spPr>
            <a:xfrm>
              <a:off x="1346458" y="3681600"/>
              <a:ext cx="0" cy="952635"/>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3" name="円弧 92">
              <a:extLst>
                <a:ext uri="{FF2B5EF4-FFF2-40B4-BE49-F238E27FC236}">
                  <a16:creationId xmlns:a16="http://schemas.microsoft.com/office/drawing/2014/main" id="{25F372B3-9817-4135-856D-740FAA2A2DBD}"/>
                </a:ext>
              </a:extLst>
            </p:cNvPr>
            <p:cNvSpPr/>
            <p:nvPr/>
          </p:nvSpPr>
          <p:spPr>
            <a:xfrm rot="5400000">
              <a:off x="1162255" y="4526948"/>
              <a:ext cx="215999" cy="152396"/>
            </a:xfrm>
            <a:prstGeom prst="arc">
              <a:avLst>
                <a:gd name="adj1" fmla="val 16200000"/>
                <a:gd name="adj2" fmla="val 5913712"/>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70E022D3-242B-41C7-A63B-359855B5988A}"/>
                </a:ext>
              </a:extLst>
            </p:cNvPr>
            <p:cNvSpPr txBox="1"/>
            <p:nvPr/>
          </p:nvSpPr>
          <p:spPr>
            <a:xfrm>
              <a:off x="1240477" y="5061755"/>
              <a:ext cx="746943" cy="369332"/>
            </a:xfrm>
            <a:prstGeom prst="rect">
              <a:avLst/>
            </a:prstGeom>
            <a:noFill/>
          </p:spPr>
          <p:txBody>
            <a:bodyPr wrap="square" rtlCol="0">
              <a:spAutoFit/>
            </a:bodyPr>
            <a:lstStyle/>
            <a:p>
              <a:pPr algn="ctr"/>
              <a:r>
                <a:rPr kumimoji="1" lang="en-US" altLang="ja-JP" dirty="0"/>
                <a:t>50 </a:t>
              </a:r>
              <a:r>
                <a:rPr kumimoji="1" lang="en-US" altLang="ja-JP" dirty="0" err="1"/>
                <a:t>ms</a:t>
              </a:r>
              <a:endParaRPr kumimoji="1" lang="ja-JP" altLang="en-US" dirty="0"/>
            </a:p>
          </p:txBody>
        </p:sp>
        <p:cxnSp>
          <p:nvCxnSpPr>
            <p:cNvPr id="95" name="直線コネクタ 94">
              <a:extLst>
                <a:ext uri="{FF2B5EF4-FFF2-40B4-BE49-F238E27FC236}">
                  <a16:creationId xmlns:a16="http://schemas.microsoft.com/office/drawing/2014/main" id="{3BB90C4A-030B-476F-A891-97C445150D5F}"/>
                </a:ext>
              </a:extLst>
            </p:cNvPr>
            <p:cNvCxnSpPr>
              <a:cxnSpLocks/>
            </p:cNvCxnSpPr>
            <p:nvPr/>
          </p:nvCxnSpPr>
          <p:spPr>
            <a:xfrm>
              <a:off x="5618162" y="4202400"/>
              <a:ext cx="0" cy="10554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6" name="円弧 95">
              <a:extLst>
                <a:ext uri="{FF2B5EF4-FFF2-40B4-BE49-F238E27FC236}">
                  <a16:creationId xmlns:a16="http://schemas.microsoft.com/office/drawing/2014/main" id="{1BBCBB04-0249-41D3-BCC8-500FEB61D556}"/>
                </a:ext>
              </a:extLst>
            </p:cNvPr>
            <p:cNvSpPr/>
            <p:nvPr/>
          </p:nvSpPr>
          <p:spPr>
            <a:xfrm rot="10800000">
              <a:off x="1194051" y="4465141"/>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CB42586C-2F6A-4B66-95F3-FC17B049B34C}"/>
                </a:ext>
              </a:extLst>
            </p:cNvPr>
            <p:cNvSpPr/>
            <p:nvPr/>
          </p:nvSpPr>
          <p:spPr>
            <a:xfrm rot="10800000" flipH="1">
              <a:off x="3888906" y="4465140"/>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460A46-2D5C-4070-9686-398F303BCB05}"/>
                    </a:ext>
                  </a:extLst>
                </p:cNvPr>
                <p:cNvSpPr txBox="1"/>
                <p:nvPr/>
              </p:nvSpPr>
              <p:spPr>
                <a:xfrm>
                  <a:off x="2583713" y="5719501"/>
                  <a:ext cx="17292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oMath>
                    </m:oMathPara>
                  </a14:m>
                  <a:endParaRPr kumimoji="1" lang="ja-JP" altLang="en-US" sz="2400" dirty="0"/>
                </a:p>
              </p:txBody>
            </p:sp>
          </mc:Choice>
          <mc:Fallback xmlns="">
            <p:sp>
              <p:nvSpPr>
                <p:cNvPr id="98" name="テキスト ボックス 97">
                  <a:extLst>
                    <a:ext uri="{FF2B5EF4-FFF2-40B4-BE49-F238E27FC236}">
                      <a16:creationId xmlns:a16="http://schemas.microsoft.com/office/drawing/2014/main" id="{57460A46-2D5C-4070-9686-398F303BCB05}"/>
                    </a:ext>
                  </a:extLst>
                </p:cNvPr>
                <p:cNvSpPr txBox="1">
                  <a:spLocks noRot="1" noChangeAspect="1" noMove="1" noResize="1" noEditPoints="1" noAdjustHandles="1" noChangeArrowheads="1" noChangeShapeType="1" noTextEdit="1"/>
                </p:cNvSpPr>
                <p:nvPr/>
              </p:nvSpPr>
              <p:spPr>
                <a:xfrm>
                  <a:off x="2583713" y="5719501"/>
                  <a:ext cx="17292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7955A713-627B-4135-AD47-FD75D176E69D}"/>
                    </a:ext>
                  </a:extLst>
                </p:cNvPr>
                <p:cNvSpPr/>
                <p:nvPr/>
              </p:nvSpPr>
              <p:spPr>
                <a:xfrm>
                  <a:off x="6727661" y="470232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𝑥</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99" name="正方形/長方形 98">
                  <a:extLst>
                    <a:ext uri="{FF2B5EF4-FFF2-40B4-BE49-F238E27FC236}">
                      <a16:creationId xmlns:a16="http://schemas.microsoft.com/office/drawing/2014/main" id="{7955A713-627B-4135-AD47-FD75D176E69D}"/>
                    </a:ext>
                  </a:extLst>
                </p:cNvPr>
                <p:cNvSpPr>
                  <a:spLocks noRot="1" noChangeAspect="1" noMove="1" noResize="1" noEditPoints="1" noAdjustHandles="1" noChangeArrowheads="1" noChangeShapeType="1" noTextEdit="1"/>
                </p:cNvSpPr>
                <p:nvPr/>
              </p:nvSpPr>
              <p:spPr>
                <a:xfrm>
                  <a:off x="6727661" y="4702324"/>
                  <a:ext cx="3701990" cy="94868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6F22D9E0-FC6A-4448-9351-707DDD72A940}"/>
                    </a:ext>
                  </a:extLst>
                </p:cNvPr>
                <p:cNvSpPr/>
                <p:nvPr/>
              </p:nvSpPr>
              <p:spPr>
                <a:xfrm>
                  <a:off x="6727662" y="280496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𝑧</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0" name="正方形/長方形 99">
                  <a:extLst>
                    <a:ext uri="{FF2B5EF4-FFF2-40B4-BE49-F238E27FC236}">
                      <a16:creationId xmlns:a16="http://schemas.microsoft.com/office/drawing/2014/main" id="{6F22D9E0-FC6A-4448-9351-707DDD72A940}"/>
                    </a:ext>
                  </a:extLst>
                </p:cNvPr>
                <p:cNvSpPr>
                  <a:spLocks noRot="1" noChangeAspect="1" noMove="1" noResize="1" noEditPoints="1" noAdjustHandles="1" noChangeArrowheads="1" noChangeShapeType="1" noTextEdit="1"/>
                </p:cNvSpPr>
                <p:nvPr/>
              </p:nvSpPr>
              <p:spPr>
                <a:xfrm>
                  <a:off x="6727662" y="2804964"/>
                  <a:ext cx="3701990" cy="94868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正方形/長方形 100">
                  <a:extLst>
                    <a:ext uri="{FF2B5EF4-FFF2-40B4-BE49-F238E27FC236}">
                      <a16:creationId xmlns:a16="http://schemas.microsoft.com/office/drawing/2014/main" id="{D0C6DC0C-01DE-4926-AAA9-78156012CF04}"/>
                    </a:ext>
                  </a:extLst>
                </p:cNvPr>
                <p:cNvSpPr/>
                <p:nvPr/>
              </p:nvSpPr>
              <p:spPr>
                <a:xfrm>
                  <a:off x="6727662" y="375364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𝑦</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1" name="正方形/長方形 100">
                  <a:extLst>
                    <a:ext uri="{FF2B5EF4-FFF2-40B4-BE49-F238E27FC236}">
                      <a16:creationId xmlns:a16="http://schemas.microsoft.com/office/drawing/2014/main" id="{D0C6DC0C-01DE-4926-AAA9-78156012CF04}"/>
                    </a:ext>
                  </a:extLst>
                </p:cNvPr>
                <p:cNvSpPr>
                  <a:spLocks noRot="1" noChangeAspect="1" noMove="1" noResize="1" noEditPoints="1" noAdjustHandles="1" noChangeArrowheads="1" noChangeShapeType="1" noTextEdit="1"/>
                </p:cNvSpPr>
                <p:nvPr/>
              </p:nvSpPr>
              <p:spPr>
                <a:xfrm>
                  <a:off x="6727662" y="3753644"/>
                  <a:ext cx="3701990" cy="94868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102" name="矢印: 右 101">
              <a:extLst>
                <a:ext uri="{FF2B5EF4-FFF2-40B4-BE49-F238E27FC236}">
                  <a16:creationId xmlns:a16="http://schemas.microsoft.com/office/drawing/2014/main" id="{65AC92B5-896E-4CB3-A0E6-78D50817624D}"/>
                </a:ext>
              </a:extLst>
            </p:cNvPr>
            <p:cNvSpPr/>
            <p:nvPr/>
          </p:nvSpPr>
          <p:spPr>
            <a:xfrm>
              <a:off x="5858319" y="4977782"/>
              <a:ext cx="629171" cy="39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弧 102">
              <a:extLst>
                <a:ext uri="{FF2B5EF4-FFF2-40B4-BE49-F238E27FC236}">
                  <a16:creationId xmlns:a16="http://schemas.microsoft.com/office/drawing/2014/main" id="{2E386F59-2C56-4BA4-8D5A-7735DF2A1162}"/>
                </a:ext>
              </a:extLst>
            </p:cNvPr>
            <p:cNvSpPr/>
            <p:nvPr/>
          </p:nvSpPr>
          <p:spPr>
            <a:xfrm flipH="1" flipV="1">
              <a:off x="6727645"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4" name="円弧 103">
              <a:extLst>
                <a:ext uri="{FF2B5EF4-FFF2-40B4-BE49-F238E27FC236}">
                  <a16:creationId xmlns:a16="http://schemas.microsoft.com/office/drawing/2014/main" id="{CB0DD723-0DFF-4328-BE73-9300804947D8}"/>
                </a:ext>
              </a:extLst>
            </p:cNvPr>
            <p:cNvSpPr/>
            <p:nvPr/>
          </p:nvSpPr>
          <p:spPr>
            <a:xfrm flipV="1">
              <a:off x="8583748"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4ADEFEDB-3FF0-4625-88A9-DE1069928C6A}"/>
                    </a:ext>
                  </a:extLst>
                </p:cNvPr>
                <p:cNvSpPr txBox="1"/>
                <p:nvPr/>
              </p:nvSpPr>
              <p:spPr>
                <a:xfrm>
                  <a:off x="8055241" y="5719500"/>
                  <a:ext cx="105701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05" name="テキスト ボックス 104">
                  <a:extLst>
                    <a:ext uri="{FF2B5EF4-FFF2-40B4-BE49-F238E27FC236}">
                      <a16:creationId xmlns:a16="http://schemas.microsoft.com/office/drawing/2014/main" id="{4ADEFEDB-3FF0-4625-88A9-DE1069928C6A}"/>
                    </a:ext>
                  </a:extLst>
                </p:cNvPr>
                <p:cNvSpPr txBox="1">
                  <a:spLocks noRot="1" noChangeAspect="1" noMove="1" noResize="1" noEditPoints="1" noAdjustHandles="1" noChangeArrowheads="1" noChangeShapeType="1" noTextEdit="1"/>
                </p:cNvSpPr>
                <p:nvPr/>
              </p:nvSpPr>
              <p:spPr>
                <a:xfrm>
                  <a:off x="8055241" y="5719500"/>
                  <a:ext cx="1057013" cy="461665"/>
                </a:xfrm>
                <a:prstGeom prst="rect">
                  <a:avLst/>
                </a:prstGeom>
                <a:blipFill>
                  <a:blip r:embed="rId8"/>
                  <a:stretch>
                    <a:fillRect/>
                  </a:stretch>
                </a:blipFill>
              </p:spPr>
              <p:txBody>
                <a:bodyPr/>
                <a:lstStyle/>
                <a:p>
                  <a:r>
                    <a:rPr lang="ja-JP" altLang="en-US">
                      <a:noFill/>
                    </a:rPr>
                    <a:t> </a:t>
                  </a:r>
                </a:p>
              </p:txBody>
            </p:sp>
          </mc:Fallback>
        </mc:AlternateContent>
        <p:sp>
          <p:nvSpPr>
            <p:cNvPr id="106" name="円弧 105">
              <a:extLst>
                <a:ext uri="{FF2B5EF4-FFF2-40B4-BE49-F238E27FC236}">
                  <a16:creationId xmlns:a16="http://schemas.microsoft.com/office/drawing/2014/main" id="{07D1B5F4-3002-493F-B689-20E25205D12F}"/>
                </a:ext>
              </a:extLst>
            </p:cNvPr>
            <p:cNvSpPr/>
            <p:nvPr/>
          </p:nvSpPr>
          <p:spPr>
            <a:xfrm rot="16200000" flipV="1">
              <a:off x="10131333" y="2784368"/>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213A2B40-45DD-41DB-8E89-E2A4F5793F55}"/>
                </a:ext>
              </a:extLst>
            </p:cNvPr>
            <p:cNvSpPr txBox="1"/>
            <p:nvPr/>
          </p:nvSpPr>
          <p:spPr>
            <a:xfrm rot="5400000">
              <a:off x="9710095" y="3997152"/>
              <a:ext cx="21140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FF0000"/>
                  </a:solidFill>
                  <a:effectLst/>
                  <a:uLnTx/>
                  <a:uFillTx/>
                  <a:latin typeface="Times New Roman"/>
                  <a:ea typeface="ＭＳ Ｐゴシック"/>
                  <a:cs typeface="+mn-cs"/>
                </a:rPr>
                <a:t>21 dimensions</a:t>
              </a:r>
              <a:endParaRPr kumimoji="1" lang="ja-JP" altLang="en-US" sz="2400" b="1"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8" name="円弧 107">
              <a:extLst>
                <a:ext uri="{FF2B5EF4-FFF2-40B4-BE49-F238E27FC236}">
                  <a16:creationId xmlns:a16="http://schemas.microsoft.com/office/drawing/2014/main" id="{86071A75-8F11-43B1-AC6A-F303C4F7AF58}"/>
                </a:ext>
              </a:extLst>
            </p:cNvPr>
            <p:cNvSpPr/>
            <p:nvPr/>
          </p:nvSpPr>
          <p:spPr>
            <a:xfrm rot="16200000" flipH="1" flipV="1">
              <a:off x="10131333" y="5054416"/>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DAF5ACA8-366C-41FF-8BC9-7AB161BC38C4}"/>
                </a:ext>
              </a:extLst>
            </p:cNvPr>
            <p:cNvGrpSpPr/>
            <p:nvPr/>
          </p:nvGrpSpPr>
          <p:grpSpPr>
            <a:xfrm>
              <a:off x="2394087" y="4395348"/>
              <a:ext cx="2935901" cy="1199159"/>
              <a:chOff x="987827" y="5092867"/>
              <a:chExt cx="3473337" cy="1305114"/>
            </a:xfrm>
          </p:grpSpPr>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947AC3C4-810C-44A3-9560-8E9C062B7944}"/>
                      </a:ext>
                    </a:extLst>
                  </p:cNvPr>
                  <p:cNvSpPr txBox="1"/>
                  <p:nvPr/>
                </p:nvSpPr>
                <p:spPr>
                  <a:xfrm>
                    <a:off x="987827" y="5092867"/>
                    <a:ext cx="3473336" cy="130511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tx1"/>
                            </a:solidFill>
                            <a:latin typeface="Cambria Math" panose="02040503050406030204" pitchFamily="18" charset="0"/>
                          </a:rPr>
                          <m:t>𝑥</m:t>
                        </m:r>
                        <m:r>
                          <a:rPr kumimoji="1" lang="en-US" altLang="ja-JP" sz="1600" b="0" i="1" smtClean="0">
                            <a:solidFill>
                              <a:schemeClr val="tx1"/>
                            </a:solidFill>
                            <a:latin typeface="Cambria Math" panose="02040503050406030204" pitchFamily="18" charset="0"/>
                          </a:rPr>
                          <m:t> </m:t>
                        </m:r>
                      </m:oMath>
                    </a14:m>
                    <a:r>
                      <a:rPr kumimoji="1" lang="en-US" altLang="ja-JP" sz="1600" dirty="0"/>
                      <a:t>mean,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variance,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max,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min,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root mean square,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interquartile range,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zero crossing rate</a:t>
                    </a:r>
                    <a:endParaRPr kumimoji="1" lang="ja-JP" altLang="en-US" sz="1600" dirty="0"/>
                  </a:p>
                </p:txBody>
              </p:sp>
            </mc:Choice>
            <mc:Fallback xmlns="">
              <p:sp>
                <p:nvSpPr>
                  <p:cNvPr id="111" name="テキスト ボックス 110">
                    <a:extLst>
                      <a:ext uri="{FF2B5EF4-FFF2-40B4-BE49-F238E27FC236}">
                        <a16:creationId xmlns:a16="http://schemas.microsoft.com/office/drawing/2014/main" id="{947AC3C4-810C-44A3-9560-8E9C062B7944}"/>
                      </a:ext>
                    </a:extLst>
                  </p:cNvPr>
                  <p:cNvSpPr txBox="1">
                    <a:spLocks noRot="1" noChangeAspect="1" noMove="1" noResize="1" noEditPoints="1" noAdjustHandles="1" noChangeArrowheads="1" noChangeShapeType="1" noTextEdit="1"/>
                  </p:cNvSpPr>
                  <p:nvPr/>
                </p:nvSpPr>
                <p:spPr>
                  <a:xfrm>
                    <a:off x="987827" y="5092867"/>
                    <a:ext cx="3473336" cy="1305114"/>
                  </a:xfrm>
                  <a:prstGeom prst="rect">
                    <a:avLst/>
                  </a:prstGeom>
                  <a:blipFill>
                    <a:blip r:embed="rId9"/>
                    <a:stretch>
                      <a:fillRect t="-1523" r="-3950"/>
                    </a:stretch>
                  </a:blipFill>
                </p:spPr>
                <p:txBody>
                  <a:bodyPr/>
                  <a:lstStyle/>
                  <a:p>
                    <a:r>
                      <a:rPr lang="ja-JP" altLang="en-US">
                        <a:noFill/>
                      </a:rPr>
                      <a:t> </a:t>
                    </a:r>
                  </a:p>
                </p:txBody>
              </p:sp>
            </mc:Fallback>
          </mc:AlternateContent>
          <p:sp>
            <p:nvSpPr>
              <p:cNvPr id="112" name="正方形/長方形 111">
                <a:extLst>
                  <a:ext uri="{FF2B5EF4-FFF2-40B4-BE49-F238E27FC236}">
                    <a16:creationId xmlns:a16="http://schemas.microsoft.com/office/drawing/2014/main" id="{BE3FCB1C-4DD2-488D-BADD-90CF3F3103BB}"/>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矢印コネクタ 109">
              <a:extLst>
                <a:ext uri="{FF2B5EF4-FFF2-40B4-BE49-F238E27FC236}">
                  <a16:creationId xmlns:a16="http://schemas.microsoft.com/office/drawing/2014/main" id="{1F630FF4-D34F-4EBA-914F-BE6D2C28C48B}"/>
                </a:ext>
              </a:extLst>
            </p:cNvPr>
            <p:cNvCxnSpPr/>
            <p:nvPr/>
          </p:nvCxnSpPr>
          <p:spPr>
            <a:xfrm flipH="1" flipV="1">
              <a:off x="1300042" y="4780862"/>
              <a:ext cx="76199" cy="264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 name="直線矢印コネクタ 5">
            <a:extLst>
              <a:ext uri="{FF2B5EF4-FFF2-40B4-BE49-F238E27FC236}">
                <a16:creationId xmlns:a16="http://schemas.microsoft.com/office/drawing/2014/main" id="{D664FD84-C814-45B3-BF62-1CC9D64D95A7}"/>
              </a:ext>
            </a:extLst>
          </p:cNvPr>
          <p:cNvCxnSpPr/>
          <p:nvPr/>
        </p:nvCxnSpPr>
        <p:spPr>
          <a:xfrm>
            <a:off x="2151898" y="4209214"/>
            <a:ext cx="198146" cy="233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89800A6-9895-46C3-B583-BCDEFAB6DD55}"/>
                  </a:ext>
                </a:extLst>
              </p:cNvPr>
              <p:cNvSpPr txBox="1"/>
              <p:nvPr/>
            </p:nvSpPr>
            <p:spPr>
              <a:xfrm>
                <a:off x="2921806" y="4081412"/>
                <a:ext cx="1596021" cy="461665"/>
              </a:xfrm>
              <a:prstGeom prst="rect">
                <a:avLst/>
              </a:prstGeom>
              <a:noFill/>
            </p:spPr>
            <p:txBody>
              <a:bodyPr wrap="square" rtlCol="0">
                <a:spAutoFit/>
              </a:bodyPr>
              <a:lstStyle/>
              <a:p>
                <a:pPr lvl="0" algn="ctr"/>
                <a14:m>
                  <m:oMath xmlns:m="http://schemas.openxmlformats.org/officeDocument/2006/math">
                    <m:r>
                      <a:rPr lang="en-US" altLang="ja-JP" sz="2400" i="1">
                        <a:solidFill>
                          <a:prstClr val="black"/>
                        </a:solidFill>
                        <a:latin typeface="Cambria Math" panose="02040503050406030204" pitchFamily="18" charset="0"/>
                      </a:rPr>
                      <m:t>𝑥</m:t>
                    </m:r>
                  </m:oMath>
                </a14:m>
                <a:r>
                  <a:rPr lang="ja-JP" altLang="en-US" sz="2400" dirty="0">
                    <a:solidFill>
                      <a:prstClr val="black"/>
                    </a:solidFill>
                  </a:rPr>
                  <a:t> </a:t>
                </a:r>
                <a:r>
                  <a:rPr lang="en-US" altLang="ja-JP" sz="2400" dirty="0">
                    <a:solidFill>
                      <a:prstClr val="black"/>
                    </a:solidFill>
                  </a:rPr>
                  <a:t>features</a:t>
                </a:r>
                <a:endParaRPr lang="ja-JP" altLang="en-US" sz="2400" dirty="0">
                  <a:solidFill>
                    <a:prstClr val="black"/>
                  </a:solidFill>
                </a:endParaRPr>
              </a:p>
            </p:txBody>
          </p:sp>
        </mc:Choice>
        <mc:Fallback xmlns="">
          <p:sp>
            <p:nvSpPr>
              <p:cNvPr id="5" name="テキスト ボックス 4">
                <a:extLst>
                  <a:ext uri="{FF2B5EF4-FFF2-40B4-BE49-F238E27FC236}">
                    <a16:creationId xmlns:a16="http://schemas.microsoft.com/office/drawing/2014/main" id="{D89800A6-9895-46C3-B583-BCDEFAB6DD55}"/>
                  </a:ext>
                </a:extLst>
              </p:cNvPr>
              <p:cNvSpPr txBox="1">
                <a:spLocks noRot="1" noChangeAspect="1" noMove="1" noResize="1" noEditPoints="1" noAdjustHandles="1" noChangeArrowheads="1" noChangeShapeType="1" noTextEdit="1"/>
              </p:cNvSpPr>
              <p:nvPr/>
            </p:nvSpPr>
            <p:spPr>
              <a:xfrm>
                <a:off x="2921806" y="4081412"/>
                <a:ext cx="1596021" cy="461665"/>
              </a:xfrm>
              <a:prstGeom prst="rect">
                <a:avLst/>
              </a:prstGeom>
              <a:blipFill>
                <a:blip r:embed="rId10"/>
                <a:stretch>
                  <a:fillRect t="-10667" b="-30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E1B3F-D327-4343-8B40-07B3EE63A382}"/>
              </a:ext>
            </a:extLst>
          </p:cNvPr>
          <p:cNvSpPr>
            <a:spLocks noGrp="1"/>
          </p:cNvSpPr>
          <p:nvPr>
            <p:ph type="title"/>
          </p:nvPr>
        </p:nvSpPr>
        <p:spPr/>
        <p:txBody>
          <a:bodyPr/>
          <a:lstStyle/>
          <a:p>
            <a:r>
              <a:rPr kumimoji="1" lang="en-US" altLang="ja-JP" dirty="0"/>
              <a:t>Method - Model (1/2)</a:t>
            </a:r>
            <a:endParaRPr kumimoji="1" lang="ja-JP" altLang="en-US" dirty="0"/>
          </a:p>
        </p:txBody>
      </p:sp>
      <p:sp>
        <p:nvSpPr>
          <p:cNvPr id="4" name="スライド番号プレースホルダー 3">
            <a:extLst>
              <a:ext uri="{FF2B5EF4-FFF2-40B4-BE49-F238E27FC236}">
                <a16:creationId xmlns:a16="http://schemas.microsoft.com/office/drawing/2014/main" id="{306AD568-4D33-4905-B062-1024B2FFE7CA}"/>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122" name="グループ化 121">
            <a:extLst>
              <a:ext uri="{FF2B5EF4-FFF2-40B4-BE49-F238E27FC236}">
                <a16:creationId xmlns:a16="http://schemas.microsoft.com/office/drawing/2014/main" id="{4494F871-D2C4-462E-8EFD-020F496AA39F}"/>
              </a:ext>
            </a:extLst>
          </p:cNvPr>
          <p:cNvGrpSpPr/>
          <p:nvPr/>
        </p:nvGrpSpPr>
        <p:grpSpPr>
          <a:xfrm>
            <a:off x="678809" y="1450008"/>
            <a:ext cx="10844703" cy="4955402"/>
            <a:chOff x="678809" y="1450008"/>
            <a:chExt cx="10844703" cy="4955402"/>
          </a:xfrm>
        </p:grpSpPr>
        <p:pic>
          <p:nvPicPr>
            <p:cNvPr id="6" name="図 5">
              <a:extLst>
                <a:ext uri="{FF2B5EF4-FFF2-40B4-BE49-F238E27FC236}">
                  <a16:creationId xmlns:a16="http://schemas.microsoft.com/office/drawing/2014/main" id="{398A5BD7-E9ED-4541-A200-4DE7B0068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3297092"/>
              <a:ext cx="645842" cy="809129"/>
            </a:xfrm>
            <a:prstGeom prst="rect">
              <a:avLst/>
            </a:prstGeom>
          </p:spPr>
        </p:pic>
        <p:pic>
          <p:nvPicPr>
            <p:cNvPr id="7" name="図 6">
              <a:extLst>
                <a:ext uri="{FF2B5EF4-FFF2-40B4-BE49-F238E27FC236}">
                  <a16:creationId xmlns:a16="http://schemas.microsoft.com/office/drawing/2014/main" id="{F3E201DF-AA08-4955-8213-785B3A90E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5004155"/>
              <a:ext cx="645842" cy="809129"/>
            </a:xfrm>
            <a:prstGeom prst="rect">
              <a:avLst/>
            </a:prstGeom>
          </p:spPr>
        </p:pic>
        <p:pic>
          <p:nvPicPr>
            <p:cNvPr id="8" name="図 7">
              <a:extLst>
                <a:ext uri="{FF2B5EF4-FFF2-40B4-BE49-F238E27FC236}">
                  <a16:creationId xmlns:a16="http://schemas.microsoft.com/office/drawing/2014/main" id="{4DFD0D03-E2E9-42AB-B67B-D58E07392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4150623"/>
              <a:ext cx="645842" cy="809129"/>
            </a:xfrm>
            <a:prstGeom prst="rect">
              <a:avLst/>
            </a:prstGeom>
          </p:spPr>
        </p:pic>
        <p:pic>
          <p:nvPicPr>
            <p:cNvPr id="9" name="図 8">
              <a:extLst>
                <a:ext uri="{FF2B5EF4-FFF2-40B4-BE49-F238E27FC236}">
                  <a16:creationId xmlns:a16="http://schemas.microsoft.com/office/drawing/2014/main" id="{EE10824E-E83F-468F-93E3-21A636F05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45" y="2443561"/>
              <a:ext cx="645842" cy="809129"/>
            </a:xfrm>
            <a:prstGeom prst="rect">
              <a:avLst/>
            </a:prstGeom>
          </p:spPr>
        </p:pic>
        <p:grpSp>
          <p:nvGrpSpPr>
            <p:cNvPr id="10" name="グループ化 9">
              <a:extLst>
                <a:ext uri="{FF2B5EF4-FFF2-40B4-BE49-F238E27FC236}">
                  <a16:creationId xmlns:a16="http://schemas.microsoft.com/office/drawing/2014/main" id="{577A6653-1F32-440B-8FF4-F53214F60674}"/>
                </a:ext>
              </a:extLst>
            </p:cNvPr>
            <p:cNvGrpSpPr/>
            <p:nvPr/>
          </p:nvGrpSpPr>
          <p:grpSpPr>
            <a:xfrm>
              <a:off x="2891118" y="2497102"/>
              <a:ext cx="830739" cy="702047"/>
              <a:chOff x="3022637" y="1977172"/>
              <a:chExt cx="871342" cy="1031656"/>
            </a:xfrm>
          </p:grpSpPr>
          <p:sp>
            <p:nvSpPr>
              <p:cNvPr id="101" name="正方形/長方形 100">
                <a:extLst>
                  <a:ext uri="{FF2B5EF4-FFF2-40B4-BE49-F238E27FC236}">
                    <a16:creationId xmlns:a16="http://schemas.microsoft.com/office/drawing/2014/main" id="{961358C2-4CAB-4247-B77D-C424673C2E9E}"/>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0140DB78-178A-4906-9F23-9F573D32225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E48D69F-A449-413C-814F-DA39DE7B7B3A}"/>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36F47B15-F46C-4232-82ED-AAEF13462083}"/>
                </a:ext>
              </a:extLst>
            </p:cNvPr>
            <p:cNvGrpSpPr/>
            <p:nvPr/>
          </p:nvGrpSpPr>
          <p:grpSpPr>
            <a:xfrm>
              <a:off x="2891118" y="3350633"/>
              <a:ext cx="830739" cy="702047"/>
              <a:chOff x="3022637" y="1977172"/>
              <a:chExt cx="871342" cy="1031656"/>
            </a:xfrm>
          </p:grpSpPr>
          <p:sp>
            <p:nvSpPr>
              <p:cNvPr id="98" name="正方形/長方形 97">
                <a:extLst>
                  <a:ext uri="{FF2B5EF4-FFF2-40B4-BE49-F238E27FC236}">
                    <a16:creationId xmlns:a16="http://schemas.microsoft.com/office/drawing/2014/main" id="{D3711C85-4679-4987-99BA-DDEE0191C6B9}"/>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F181F1A7-B418-4983-8D9B-78AE2B8B7324}"/>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DF91B352-E249-4998-A3C3-8C8859B5BAA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9A6BE25F-5E88-4F15-8421-4F87EA29389D}"/>
                </a:ext>
              </a:extLst>
            </p:cNvPr>
            <p:cNvGrpSpPr/>
            <p:nvPr/>
          </p:nvGrpSpPr>
          <p:grpSpPr>
            <a:xfrm>
              <a:off x="2891118" y="4204164"/>
              <a:ext cx="830739" cy="702047"/>
              <a:chOff x="3022637" y="1977172"/>
              <a:chExt cx="871342" cy="1031656"/>
            </a:xfrm>
          </p:grpSpPr>
          <p:sp>
            <p:nvSpPr>
              <p:cNvPr id="95" name="正方形/長方形 94">
                <a:extLst>
                  <a:ext uri="{FF2B5EF4-FFF2-40B4-BE49-F238E27FC236}">
                    <a16:creationId xmlns:a16="http://schemas.microsoft.com/office/drawing/2014/main" id="{FCA0BAFD-D119-42EF-A5E4-96B40F2E3BD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EE19D10A-7B07-40B0-A2EA-457CC04D7BD0}"/>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669A70A0-FEB1-420C-80B0-4F36F65282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A4BD326B-B361-4E7B-A725-C71A4424671F}"/>
                </a:ext>
              </a:extLst>
            </p:cNvPr>
            <p:cNvGrpSpPr/>
            <p:nvPr/>
          </p:nvGrpSpPr>
          <p:grpSpPr>
            <a:xfrm>
              <a:off x="2891118" y="5057035"/>
              <a:ext cx="830739" cy="702047"/>
              <a:chOff x="3022637" y="1977172"/>
              <a:chExt cx="871342" cy="1031656"/>
            </a:xfrm>
          </p:grpSpPr>
          <p:sp>
            <p:nvSpPr>
              <p:cNvPr id="92" name="正方形/長方形 91">
                <a:extLst>
                  <a:ext uri="{FF2B5EF4-FFF2-40B4-BE49-F238E27FC236}">
                    <a16:creationId xmlns:a16="http://schemas.microsoft.com/office/drawing/2014/main" id="{DD769EE6-A42E-4B94-AB77-647B0C218746}"/>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98670521-8947-4D25-A993-54E3558190A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5FD77F9-64DA-41CA-B324-6782A44CA072}"/>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DF60FFD3-4E78-4A6B-BF91-52430B49869E}"/>
                </a:ext>
              </a:extLst>
            </p:cNvPr>
            <p:cNvSpPr/>
            <p:nvPr/>
          </p:nvSpPr>
          <p:spPr>
            <a:xfrm>
              <a:off x="4202806" y="244356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961F368-AA9C-444B-AFE9-EEBC71FDB269}"/>
                </a:ext>
              </a:extLst>
            </p:cNvPr>
            <p:cNvSpPr/>
            <p:nvPr/>
          </p:nvSpPr>
          <p:spPr>
            <a:xfrm>
              <a:off x="4202806" y="329709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EE3450E-BDC1-4DFF-A113-6A062F05F109}"/>
                </a:ext>
              </a:extLst>
            </p:cNvPr>
            <p:cNvSpPr/>
            <p:nvPr/>
          </p:nvSpPr>
          <p:spPr>
            <a:xfrm>
              <a:off x="4202806" y="4150623"/>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F8AD0024-CFB0-4E59-83D5-BE423CE46F8E}"/>
                </a:ext>
              </a:extLst>
            </p:cNvPr>
            <p:cNvSpPr/>
            <p:nvPr/>
          </p:nvSpPr>
          <p:spPr>
            <a:xfrm>
              <a:off x="4202806" y="5004152"/>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2624C593-A3CC-4AF5-90B1-74E86D2055E4}"/>
                </a:ext>
              </a:extLst>
            </p:cNvPr>
            <p:cNvCxnSpPr>
              <a:cxnSpLocks/>
            </p:cNvCxnSpPr>
            <p:nvPr/>
          </p:nvCxnSpPr>
          <p:spPr>
            <a:xfrm>
              <a:off x="2466437" y="28481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5D0ADBA-4749-48E2-BDEA-B8369861A504}"/>
                </a:ext>
              </a:extLst>
            </p:cNvPr>
            <p:cNvCxnSpPr>
              <a:cxnSpLocks/>
            </p:cNvCxnSpPr>
            <p:nvPr/>
          </p:nvCxnSpPr>
          <p:spPr>
            <a:xfrm>
              <a:off x="2467427" y="369880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29652EE7-B85D-4F95-8016-4BE8DB307F97}"/>
                </a:ext>
              </a:extLst>
            </p:cNvPr>
            <p:cNvCxnSpPr>
              <a:cxnSpLocks/>
            </p:cNvCxnSpPr>
            <p:nvPr/>
          </p:nvCxnSpPr>
          <p:spPr>
            <a:xfrm>
              <a:off x="2467427" y="455518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B2D45DE-E9F1-473D-B2E4-4C2D3052FCCA}"/>
                </a:ext>
              </a:extLst>
            </p:cNvPr>
            <p:cNvCxnSpPr>
              <a:cxnSpLocks/>
            </p:cNvCxnSpPr>
            <p:nvPr/>
          </p:nvCxnSpPr>
          <p:spPr>
            <a:xfrm>
              <a:off x="2467427" y="541157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8D52EC9-9172-4C08-B439-8A40A0F26106}"/>
                </a:ext>
              </a:extLst>
            </p:cNvPr>
            <p:cNvCxnSpPr>
              <a:cxnSpLocks/>
            </p:cNvCxnSpPr>
            <p:nvPr/>
          </p:nvCxnSpPr>
          <p:spPr>
            <a:xfrm>
              <a:off x="3759969" y="282634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0807B5E-990D-4E84-8F07-78DCFAD9EC82}"/>
                </a:ext>
              </a:extLst>
            </p:cNvPr>
            <p:cNvCxnSpPr>
              <a:cxnSpLocks/>
            </p:cNvCxnSpPr>
            <p:nvPr/>
          </p:nvCxnSpPr>
          <p:spPr>
            <a:xfrm>
              <a:off x="3759969" y="36770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2ABC2E2C-0BBA-4913-8FFB-9646A80911C2}"/>
                </a:ext>
              </a:extLst>
            </p:cNvPr>
            <p:cNvCxnSpPr>
              <a:cxnSpLocks/>
            </p:cNvCxnSpPr>
            <p:nvPr/>
          </p:nvCxnSpPr>
          <p:spPr>
            <a:xfrm>
              <a:off x="3759969" y="4533410"/>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65CC5495-F1E0-4589-8C38-5ED594E5E646}"/>
                </a:ext>
              </a:extLst>
            </p:cNvPr>
            <p:cNvCxnSpPr>
              <a:cxnSpLocks/>
            </p:cNvCxnSpPr>
            <p:nvPr/>
          </p:nvCxnSpPr>
          <p:spPr>
            <a:xfrm>
              <a:off x="3759969" y="538979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A0155C5F-38CC-49BD-ADBE-12F1548D6466}"/>
                </a:ext>
              </a:extLst>
            </p:cNvPr>
            <p:cNvCxnSpPr>
              <a:cxnSpLocks/>
            </p:cNvCxnSpPr>
            <p:nvPr/>
          </p:nvCxnSpPr>
          <p:spPr>
            <a:xfrm>
              <a:off x="7900021" y="2848126"/>
              <a:ext cx="99554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A73C3F10-1F08-4F64-B215-7EE95DCFF90B}"/>
                </a:ext>
              </a:extLst>
            </p:cNvPr>
            <p:cNvCxnSpPr>
              <a:cxnSpLocks/>
            </p:cNvCxnSpPr>
            <p:nvPr/>
          </p:nvCxnSpPr>
          <p:spPr>
            <a:xfrm>
              <a:off x="7901011" y="3698803"/>
              <a:ext cx="994550" cy="18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6670629-9A1A-4AE0-A635-DACA97816B6A}"/>
                </a:ext>
              </a:extLst>
            </p:cNvPr>
            <p:cNvCxnSpPr>
              <a:cxnSpLocks/>
            </p:cNvCxnSpPr>
            <p:nvPr/>
          </p:nvCxnSpPr>
          <p:spPr>
            <a:xfrm flipV="1">
              <a:off x="7901011" y="4355682"/>
              <a:ext cx="994550" cy="19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8723604-2A1C-4F3C-9ED4-B5B7CD4DCBA4}"/>
                </a:ext>
              </a:extLst>
            </p:cNvPr>
            <p:cNvCxnSpPr>
              <a:cxnSpLocks/>
            </p:cNvCxnSpPr>
            <p:nvPr/>
          </p:nvCxnSpPr>
          <p:spPr>
            <a:xfrm flipV="1">
              <a:off x="7901011" y="4906209"/>
              <a:ext cx="994550" cy="50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EDE4C7E8-875A-410A-86A1-0765AABBD7B1}"/>
                </a:ext>
              </a:extLst>
            </p:cNvPr>
            <p:cNvSpPr txBox="1"/>
            <p:nvPr/>
          </p:nvSpPr>
          <p:spPr>
            <a:xfrm>
              <a:off x="1712686" y="2197587"/>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6B00A0DE-4C0C-4080-8A05-85F8DE70B59C}"/>
                </a:ext>
              </a:extLst>
            </p:cNvPr>
            <p:cNvSpPr txBox="1"/>
            <p:nvPr/>
          </p:nvSpPr>
          <p:spPr>
            <a:xfrm>
              <a:off x="2706580" y="2011961"/>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219B8B61-DED1-43D3-AD47-D1CED914CBC7}"/>
                </a:ext>
              </a:extLst>
            </p:cNvPr>
            <p:cNvSpPr txBox="1"/>
            <p:nvPr/>
          </p:nvSpPr>
          <p:spPr>
            <a:xfrm>
              <a:off x="4022632" y="2170690"/>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6F24323E-5CCA-433C-8780-92664EE1BE2A}"/>
                </a:ext>
              </a:extLst>
            </p:cNvPr>
            <p:cNvSpPr txBox="1"/>
            <p:nvPr/>
          </p:nvSpPr>
          <p:spPr>
            <a:xfrm>
              <a:off x="6249858" y="2436569"/>
              <a:ext cx="507109" cy="769441"/>
            </a:xfrm>
            <a:prstGeom prst="rect">
              <a:avLst/>
            </a:prstGeom>
            <a:noFill/>
          </p:spPr>
          <p:txBody>
            <a:bodyPr wrap="square" rtlCol="0">
              <a:spAutoFit/>
            </a:bodyPr>
            <a:lstStyle/>
            <a:p>
              <a:pPr algn="ctr"/>
              <a:r>
                <a:rPr lang="en-US" altLang="ja-JP" sz="1100" dirty="0"/>
                <a:t>0.72</a:t>
              </a:r>
            </a:p>
            <a:p>
              <a:pPr algn="ctr"/>
              <a:r>
                <a:rPr lang="en-US" altLang="ja-JP" sz="1100" dirty="0"/>
                <a:t>0.2</a:t>
              </a:r>
            </a:p>
            <a:p>
              <a:pPr algn="ctr"/>
              <a:r>
                <a:rPr lang="en-US" altLang="ja-JP" sz="1100" dirty="0"/>
                <a:t>︙</a:t>
              </a:r>
            </a:p>
            <a:p>
              <a:pPr algn="ctr"/>
              <a:r>
                <a:rPr kumimoji="1" lang="en-US" altLang="ja-JP" sz="1100" dirty="0"/>
                <a:t>0.4</a:t>
              </a:r>
              <a:endParaRPr kumimoji="1" lang="ja-JP" altLang="en-US" sz="1100" dirty="0"/>
            </a:p>
          </p:txBody>
        </p:sp>
        <p:sp>
          <p:nvSpPr>
            <p:cNvPr id="34" name="テキスト ボックス 33">
              <a:extLst>
                <a:ext uri="{FF2B5EF4-FFF2-40B4-BE49-F238E27FC236}">
                  <a16:creationId xmlns:a16="http://schemas.microsoft.com/office/drawing/2014/main" id="{41981741-5AA5-4742-BE07-273A3BEB55C5}"/>
                </a:ext>
              </a:extLst>
            </p:cNvPr>
            <p:cNvSpPr txBox="1"/>
            <p:nvPr/>
          </p:nvSpPr>
          <p:spPr>
            <a:xfrm>
              <a:off x="1549156" y="5813283"/>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EDC21C17-B533-4106-8A05-8F30BF989E35}"/>
                </a:ext>
              </a:extLst>
            </p:cNvPr>
            <p:cNvSpPr txBox="1"/>
            <p:nvPr/>
          </p:nvSpPr>
          <p:spPr>
            <a:xfrm>
              <a:off x="2711118" y="5759082"/>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67AA20E3-87FA-4603-8D43-9A918E3B5098}"/>
                </a:ext>
              </a:extLst>
            </p:cNvPr>
            <p:cNvSpPr txBox="1"/>
            <p:nvPr/>
          </p:nvSpPr>
          <p:spPr>
            <a:xfrm>
              <a:off x="3918131" y="5759081"/>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1F25AE87-DDFF-4C6E-AB07-756AEC150CEF}"/>
                </a:ext>
              </a:extLst>
            </p:cNvPr>
            <p:cNvSpPr txBox="1"/>
            <p:nvPr/>
          </p:nvSpPr>
          <p:spPr>
            <a:xfrm>
              <a:off x="9206952" y="5305462"/>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0F701465-C75E-4CBF-A4DB-5102E2A03748}"/>
                </a:ext>
              </a:extLst>
            </p:cNvPr>
            <p:cNvSpPr txBox="1"/>
            <p:nvPr/>
          </p:nvSpPr>
          <p:spPr>
            <a:xfrm>
              <a:off x="678809" y="5251454"/>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6723EECF-B8C6-462B-B511-550EA48FFBA2}"/>
                </a:ext>
              </a:extLst>
            </p:cNvPr>
            <p:cNvSpPr txBox="1"/>
            <p:nvPr/>
          </p:nvSpPr>
          <p:spPr>
            <a:xfrm>
              <a:off x="681562" y="4402406"/>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7E7008B6-5061-4AA5-B5AE-9F74628FED03}"/>
                </a:ext>
              </a:extLst>
            </p:cNvPr>
            <p:cNvSpPr txBox="1"/>
            <p:nvPr/>
          </p:nvSpPr>
          <p:spPr>
            <a:xfrm>
              <a:off x="680026" y="3553358"/>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D81375AB-4C13-40D2-8CF8-B858C1010EB0}"/>
                </a:ext>
              </a:extLst>
            </p:cNvPr>
            <p:cNvSpPr txBox="1"/>
            <p:nvPr/>
          </p:nvSpPr>
          <p:spPr>
            <a:xfrm>
              <a:off x="693774" y="2701370"/>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C4777C7A-3B68-40F0-9FE9-09F88BCF9A0B}"/>
                </a:ext>
              </a:extLst>
            </p:cNvPr>
            <p:cNvSpPr/>
            <p:nvPr/>
          </p:nvSpPr>
          <p:spPr>
            <a:xfrm>
              <a:off x="5229404"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C3ACA11-6E44-4B33-89D2-21E1C997B9C4}"/>
                </a:ext>
              </a:extLst>
            </p:cNvPr>
            <p:cNvSpPr/>
            <p:nvPr/>
          </p:nvSpPr>
          <p:spPr>
            <a:xfrm>
              <a:off x="5229404"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E50F31D-6576-4A61-ADA4-F090F73D3D84}"/>
                </a:ext>
              </a:extLst>
            </p:cNvPr>
            <p:cNvSpPr/>
            <p:nvPr/>
          </p:nvSpPr>
          <p:spPr>
            <a:xfrm>
              <a:off x="5229404"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3A97057-BA8B-4180-B793-62699CA427EF}"/>
                </a:ext>
              </a:extLst>
            </p:cNvPr>
            <p:cNvSpPr/>
            <p:nvPr/>
          </p:nvSpPr>
          <p:spPr>
            <a:xfrm>
              <a:off x="5229404"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A569F2BE-4660-4561-9C36-2F6AA83DD7EB}"/>
                </a:ext>
              </a:extLst>
            </p:cNvPr>
            <p:cNvCxnSpPr>
              <a:cxnSpLocks/>
            </p:cNvCxnSpPr>
            <p:nvPr/>
          </p:nvCxnSpPr>
          <p:spPr>
            <a:xfrm>
              <a:off x="4786567"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FBF10A0C-8895-40D0-A366-B3419109B0F0}"/>
                </a:ext>
              </a:extLst>
            </p:cNvPr>
            <p:cNvCxnSpPr>
              <a:cxnSpLocks/>
            </p:cNvCxnSpPr>
            <p:nvPr/>
          </p:nvCxnSpPr>
          <p:spPr>
            <a:xfrm>
              <a:off x="4786567"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01712DF2-9030-46F0-ADBB-C1A675EA06CA}"/>
                </a:ext>
              </a:extLst>
            </p:cNvPr>
            <p:cNvCxnSpPr>
              <a:cxnSpLocks/>
            </p:cNvCxnSpPr>
            <p:nvPr/>
          </p:nvCxnSpPr>
          <p:spPr>
            <a:xfrm>
              <a:off x="4786567"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E77E02C-7148-4E7A-B6E5-6738D992B09A}"/>
                </a:ext>
              </a:extLst>
            </p:cNvPr>
            <p:cNvCxnSpPr>
              <a:cxnSpLocks/>
            </p:cNvCxnSpPr>
            <p:nvPr/>
          </p:nvCxnSpPr>
          <p:spPr>
            <a:xfrm>
              <a:off x="4786567"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E1834B9E-A1D0-4C38-8720-9FD3670CEF2D}"/>
                </a:ext>
              </a:extLst>
            </p:cNvPr>
            <p:cNvSpPr txBox="1"/>
            <p:nvPr/>
          </p:nvSpPr>
          <p:spPr>
            <a:xfrm>
              <a:off x="4944729" y="575907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EA6D0B9D-2333-4289-863A-523030CC7B62}"/>
                </a:ext>
              </a:extLst>
            </p:cNvPr>
            <p:cNvSpPr/>
            <p:nvPr/>
          </p:nvSpPr>
          <p:spPr>
            <a:xfrm>
              <a:off x="6253810"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D9D26DB-B892-4412-BB7D-1C377519C90B}"/>
                </a:ext>
              </a:extLst>
            </p:cNvPr>
            <p:cNvSpPr/>
            <p:nvPr/>
          </p:nvSpPr>
          <p:spPr>
            <a:xfrm>
              <a:off x="6253810"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BEB07386-890A-43F7-A5F9-4DBF0C6A03C4}"/>
                </a:ext>
              </a:extLst>
            </p:cNvPr>
            <p:cNvSpPr/>
            <p:nvPr/>
          </p:nvSpPr>
          <p:spPr>
            <a:xfrm>
              <a:off x="6253810"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65AAA1DA-08A4-4E14-9D6F-A625010610A2}"/>
                </a:ext>
              </a:extLst>
            </p:cNvPr>
            <p:cNvSpPr/>
            <p:nvPr/>
          </p:nvSpPr>
          <p:spPr>
            <a:xfrm>
              <a:off x="6253810"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969FF64-A968-4026-9BDB-548DADB7DFE2}"/>
                </a:ext>
              </a:extLst>
            </p:cNvPr>
            <p:cNvCxnSpPr>
              <a:cxnSpLocks/>
            </p:cNvCxnSpPr>
            <p:nvPr/>
          </p:nvCxnSpPr>
          <p:spPr>
            <a:xfrm>
              <a:off x="5810973"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E5E82C12-58BD-478F-8E7B-782E133629EC}"/>
                </a:ext>
              </a:extLst>
            </p:cNvPr>
            <p:cNvCxnSpPr>
              <a:cxnSpLocks/>
            </p:cNvCxnSpPr>
            <p:nvPr/>
          </p:nvCxnSpPr>
          <p:spPr>
            <a:xfrm>
              <a:off x="5810973"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116BE752-E4F2-4854-9673-14D6487927AC}"/>
                </a:ext>
              </a:extLst>
            </p:cNvPr>
            <p:cNvCxnSpPr>
              <a:cxnSpLocks/>
            </p:cNvCxnSpPr>
            <p:nvPr/>
          </p:nvCxnSpPr>
          <p:spPr>
            <a:xfrm>
              <a:off x="5810973"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42F93C7B-B013-4B8E-8364-CAE3D652F836}"/>
                </a:ext>
              </a:extLst>
            </p:cNvPr>
            <p:cNvCxnSpPr>
              <a:cxnSpLocks/>
            </p:cNvCxnSpPr>
            <p:nvPr/>
          </p:nvCxnSpPr>
          <p:spPr>
            <a:xfrm>
              <a:off x="5810973"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D56DF50-9C45-4A34-B136-EA98FBFE0105}"/>
                </a:ext>
              </a:extLst>
            </p:cNvPr>
            <p:cNvSpPr txBox="1"/>
            <p:nvPr/>
          </p:nvSpPr>
          <p:spPr>
            <a:xfrm>
              <a:off x="5969135" y="575907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8388FB2D-56EB-47A2-B6F8-B1D6FF8A4BAC}"/>
                </a:ext>
              </a:extLst>
            </p:cNvPr>
            <p:cNvSpPr txBox="1"/>
            <p:nvPr/>
          </p:nvSpPr>
          <p:spPr>
            <a:xfrm>
              <a:off x="6249731" y="3293595"/>
              <a:ext cx="507109" cy="776641"/>
            </a:xfrm>
            <a:prstGeom prst="rect">
              <a:avLst/>
            </a:prstGeom>
            <a:noFill/>
          </p:spPr>
          <p:txBody>
            <a:bodyPr wrap="square" rtlCol="0">
              <a:spAutoFit/>
            </a:bodyPr>
            <a:lstStyle/>
            <a:p>
              <a:pPr algn="ctr"/>
              <a:r>
                <a:rPr kumimoji="1" lang="en-US" altLang="ja-JP" sz="1100" dirty="0"/>
                <a:t>0.8</a:t>
              </a:r>
            </a:p>
            <a:p>
              <a:pPr algn="ctr"/>
              <a:r>
                <a:rPr lang="en-US" altLang="ja-JP" sz="1100" dirty="0"/>
                <a:t>0.3</a:t>
              </a:r>
            </a:p>
            <a:p>
              <a:pPr algn="ctr"/>
              <a:r>
                <a:rPr lang="en-US" altLang="ja-JP" sz="1100" dirty="0"/>
                <a:t>︙</a:t>
              </a:r>
            </a:p>
            <a:p>
              <a:pPr algn="ctr"/>
              <a:r>
                <a:rPr kumimoji="1" lang="en-US" altLang="ja-JP" sz="1100" dirty="0"/>
                <a:t>0.13</a:t>
              </a:r>
              <a:endParaRPr kumimoji="1" lang="ja-JP" altLang="en-US" sz="1100" dirty="0"/>
            </a:p>
          </p:txBody>
        </p:sp>
        <p:sp>
          <p:nvSpPr>
            <p:cNvPr id="61" name="テキスト ボックス 60">
              <a:extLst>
                <a:ext uri="{FF2B5EF4-FFF2-40B4-BE49-F238E27FC236}">
                  <a16:creationId xmlns:a16="http://schemas.microsoft.com/office/drawing/2014/main" id="{D96038DC-41D4-4F2D-AF38-ED5693E9CF10}"/>
                </a:ext>
              </a:extLst>
            </p:cNvPr>
            <p:cNvSpPr txBox="1"/>
            <p:nvPr/>
          </p:nvSpPr>
          <p:spPr>
            <a:xfrm>
              <a:off x="6249742" y="4148872"/>
              <a:ext cx="507109" cy="776641"/>
            </a:xfrm>
            <a:prstGeom prst="rect">
              <a:avLst/>
            </a:prstGeom>
            <a:noFill/>
          </p:spPr>
          <p:txBody>
            <a:bodyPr wrap="square" rtlCol="0">
              <a:spAutoFit/>
            </a:bodyPr>
            <a:lstStyle/>
            <a:p>
              <a:pPr algn="ctr"/>
              <a:r>
                <a:rPr kumimoji="1" lang="en-US" altLang="ja-JP" sz="1100" dirty="0"/>
                <a:t>0.2</a:t>
              </a:r>
            </a:p>
            <a:p>
              <a:pPr algn="ctr"/>
              <a:r>
                <a:rPr lang="en-US" altLang="ja-JP" sz="1100" dirty="0"/>
                <a:t>0.13</a:t>
              </a:r>
            </a:p>
            <a:p>
              <a:pPr algn="ctr"/>
              <a:r>
                <a:rPr lang="en-US" altLang="ja-JP" sz="1100" dirty="0"/>
                <a:t>︙</a:t>
              </a:r>
            </a:p>
            <a:p>
              <a:pPr algn="ctr"/>
              <a:r>
                <a:rPr kumimoji="1" lang="en-US" altLang="ja-JP" sz="1100" dirty="0"/>
                <a:t>0.02</a:t>
              </a:r>
              <a:endParaRPr kumimoji="1" lang="ja-JP" altLang="en-US" sz="1100" dirty="0"/>
            </a:p>
          </p:txBody>
        </p:sp>
        <p:sp>
          <p:nvSpPr>
            <p:cNvPr id="62" name="テキスト ボックス 61">
              <a:extLst>
                <a:ext uri="{FF2B5EF4-FFF2-40B4-BE49-F238E27FC236}">
                  <a16:creationId xmlns:a16="http://schemas.microsoft.com/office/drawing/2014/main" id="{7C8F547A-F4D4-4CF5-B32F-3EF0DBFBF0F4}"/>
                </a:ext>
              </a:extLst>
            </p:cNvPr>
            <p:cNvSpPr txBox="1"/>
            <p:nvPr/>
          </p:nvSpPr>
          <p:spPr>
            <a:xfrm>
              <a:off x="6250134" y="5004149"/>
              <a:ext cx="507109" cy="776641"/>
            </a:xfrm>
            <a:prstGeom prst="rect">
              <a:avLst/>
            </a:prstGeom>
            <a:noFill/>
          </p:spPr>
          <p:txBody>
            <a:bodyPr wrap="square" rtlCol="0">
              <a:spAutoFit/>
            </a:bodyPr>
            <a:lstStyle/>
            <a:p>
              <a:pPr algn="ctr"/>
              <a:r>
                <a:rPr kumimoji="1" lang="en-US" altLang="ja-JP" sz="1100" dirty="0"/>
                <a:t>0.11</a:t>
              </a:r>
            </a:p>
            <a:p>
              <a:pPr algn="ctr"/>
              <a:r>
                <a:rPr lang="en-US" altLang="ja-JP" sz="1100" dirty="0"/>
                <a:t>0.81</a:t>
              </a:r>
            </a:p>
            <a:p>
              <a:pPr algn="ctr"/>
              <a:r>
                <a:rPr lang="en-US" altLang="ja-JP" sz="1100" dirty="0"/>
                <a:t>︙</a:t>
              </a:r>
            </a:p>
            <a:p>
              <a:pPr algn="ctr"/>
              <a:r>
                <a:rPr kumimoji="1" lang="en-US" altLang="ja-JP" sz="1100" dirty="0"/>
                <a:t>0.28</a:t>
              </a:r>
              <a:endParaRPr kumimoji="1" lang="ja-JP" altLang="en-US" sz="1100" dirty="0"/>
            </a:p>
          </p:txBody>
        </p:sp>
        <p:sp>
          <p:nvSpPr>
            <p:cNvPr id="63" name="テキスト ボックス 62">
              <a:extLst>
                <a:ext uri="{FF2B5EF4-FFF2-40B4-BE49-F238E27FC236}">
                  <a16:creationId xmlns:a16="http://schemas.microsoft.com/office/drawing/2014/main" id="{C750E469-31FB-4E05-AD2E-66E4C9020C89}"/>
                </a:ext>
              </a:extLst>
            </p:cNvPr>
            <p:cNvSpPr txBox="1"/>
            <p:nvPr/>
          </p:nvSpPr>
          <p:spPr>
            <a:xfrm>
              <a:off x="7283827" y="2436569"/>
              <a:ext cx="507109" cy="769441"/>
            </a:xfrm>
            <a:prstGeom prst="rect">
              <a:avLst/>
            </a:prstGeom>
            <a:noFill/>
          </p:spPr>
          <p:txBody>
            <a:bodyPr wrap="square" rtlCol="0">
              <a:spAutoFit/>
            </a:bodyPr>
            <a:lstStyle/>
            <a:p>
              <a:pPr algn="ctr"/>
              <a:r>
                <a:rPr lang="en-US" altLang="ja-JP" sz="1100" dirty="0"/>
                <a:t>1</a:t>
              </a:r>
              <a:endParaRPr kumimoji="1" lang="en-US" altLang="ja-JP" sz="1100" dirty="0"/>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64" name="正方形/長方形 63">
              <a:extLst>
                <a:ext uri="{FF2B5EF4-FFF2-40B4-BE49-F238E27FC236}">
                  <a16:creationId xmlns:a16="http://schemas.microsoft.com/office/drawing/2014/main" id="{552DC1D5-3D47-413D-85B9-0BAC89007E65}"/>
                </a:ext>
              </a:extLst>
            </p:cNvPr>
            <p:cNvSpPr/>
            <p:nvPr/>
          </p:nvSpPr>
          <p:spPr>
            <a:xfrm>
              <a:off x="7287779"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3EB8354D-350A-452C-B3CB-872DA0B91B81}"/>
                </a:ext>
              </a:extLst>
            </p:cNvPr>
            <p:cNvSpPr/>
            <p:nvPr/>
          </p:nvSpPr>
          <p:spPr>
            <a:xfrm>
              <a:off x="7287779"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FC66998-8638-4094-9D05-0BBD10030E9A}"/>
                </a:ext>
              </a:extLst>
            </p:cNvPr>
            <p:cNvSpPr/>
            <p:nvPr/>
          </p:nvSpPr>
          <p:spPr>
            <a:xfrm>
              <a:off x="7287779"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7D0230A1-E5C0-408D-AF84-888FEDBF6723}"/>
                </a:ext>
              </a:extLst>
            </p:cNvPr>
            <p:cNvSpPr/>
            <p:nvPr/>
          </p:nvSpPr>
          <p:spPr>
            <a:xfrm>
              <a:off x="7287779"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8A159F-2927-4AB7-BA19-F122C0AAADED}"/>
                </a:ext>
              </a:extLst>
            </p:cNvPr>
            <p:cNvCxnSpPr>
              <a:cxnSpLocks/>
            </p:cNvCxnSpPr>
            <p:nvPr/>
          </p:nvCxnSpPr>
          <p:spPr>
            <a:xfrm>
              <a:off x="6844942"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6001DF33-3E7E-40D6-A00C-79B8FDA7E4AB}"/>
                </a:ext>
              </a:extLst>
            </p:cNvPr>
            <p:cNvCxnSpPr>
              <a:cxnSpLocks/>
            </p:cNvCxnSpPr>
            <p:nvPr/>
          </p:nvCxnSpPr>
          <p:spPr>
            <a:xfrm>
              <a:off x="6844942"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6DCAFD93-F501-4A5E-B1AD-A451E5C30A6F}"/>
                </a:ext>
              </a:extLst>
            </p:cNvPr>
            <p:cNvCxnSpPr>
              <a:cxnSpLocks/>
            </p:cNvCxnSpPr>
            <p:nvPr/>
          </p:nvCxnSpPr>
          <p:spPr>
            <a:xfrm>
              <a:off x="6844942"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8B58012A-C9E0-44F0-A484-0871463D9ED8}"/>
                </a:ext>
              </a:extLst>
            </p:cNvPr>
            <p:cNvCxnSpPr>
              <a:cxnSpLocks/>
            </p:cNvCxnSpPr>
            <p:nvPr/>
          </p:nvCxnSpPr>
          <p:spPr>
            <a:xfrm>
              <a:off x="6844942"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FD8057D4-D712-4351-A534-766A36C2724E}"/>
                </a:ext>
              </a:extLst>
            </p:cNvPr>
            <p:cNvSpPr txBox="1"/>
            <p:nvPr/>
          </p:nvSpPr>
          <p:spPr>
            <a:xfrm>
              <a:off x="6942153" y="575907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73" name="テキスト ボックス 72">
              <a:extLst>
                <a:ext uri="{FF2B5EF4-FFF2-40B4-BE49-F238E27FC236}">
                  <a16:creationId xmlns:a16="http://schemas.microsoft.com/office/drawing/2014/main" id="{BF1D92FB-BBF9-4B32-8A6C-C3DD5CA67B4C}"/>
                </a:ext>
              </a:extLst>
            </p:cNvPr>
            <p:cNvSpPr txBox="1"/>
            <p:nvPr/>
          </p:nvSpPr>
          <p:spPr>
            <a:xfrm>
              <a:off x="7283700" y="3293595"/>
              <a:ext cx="507109" cy="769441"/>
            </a:xfrm>
            <a:prstGeom prst="rect">
              <a:avLst/>
            </a:prstGeom>
            <a:noFill/>
          </p:spPr>
          <p:txBody>
            <a:bodyPr wrap="square" rtlCol="0">
              <a:spAutoFit/>
            </a:bodyPr>
            <a:lstStyle/>
            <a:p>
              <a:pPr algn="ctr"/>
              <a:r>
                <a:rPr lang="en-US" altLang="ja-JP" sz="1100" dirty="0"/>
                <a:t>1</a:t>
              </a:r>
            </a:p>
            <a:p>
              <a:pPr algn="ctr"/>
              <a:r>
                <a:rPr lang="en-US" altLang="ja-JP" sz="1100" dirty="0"/>
                <a:t>0</a:t>
              </a:r>
            </a:p>
            <a:p>
              <a:pPr algn="ctr"/>
              <a:r>
                <a:rPr lang="en-US" altLang="ja-JP" sz="1100" dirty="0"/>
                <a:t>︙</a:t>
              </a:r>
            </a:p>
            <a:p>
              <a:pPr algn="ctr"/>
              <a:r>
                <a:rPr lang="en-US" altLang="ja-JP" sz="1100" dirty="0"/>
                <a:t>0</a:t>
              </a:r>
            </a:p>
          </p:txBody>
        </p:sp>
        <p:sp>
          <p:nvSpPr>
            <p:cNvPr id="74" name="テキスト ボックス 73">
              <a:extLst>
                <a:ext uri="{FF2B5EF4-FFF2-40B4-BE49-F238E27FC236}">
                  <a16:creationId xmlns:a16="http://schemas.microsoft.com/office/drawing/2014/main" id="{65C56201-161A-44B0-9D4A-E8C13BCE92FD}"/>
                </a:ext>
              </a:extLst>
            </p:cNvPr>
            <p:cNvSpPr txBox="1"/>
            <p:nvPr/>
          </p:nvSpPr>
          <p:spPr>
            <a:xfrm>
              <a:off x="7283711" y="4148872"/>
              <a:ext cx="507109" cy="769441"/>
            </a:xfrm>
            <a:prstGeom prst="rect">
              <a:avLst/>
            </a:prstGeom>
            <a:noFill/>
          </p:spPr>
          <p:txBody>
            <a:bodyPr wrap="square" rtlCol="0">
              <a:spAutoFit/>
            </a:bodyPr>
            <a:lstStyle/>
            <a:p>
              <a:pPr algn="ctr"/>
              <a:r>
                <a:rPr kumimoji="1" lang="en-US" altLang="ja-JP" sz="1100" dirty="0"/>
                <a:t>0</a:t>
              </a:r>
            </a:p>
            <a:p>
              <a:pPr algn="ctr"/>
              <a:r>
                <a:rPr lang="en-US" altLang="ja-JP" sz="1100" dirty="0"/>
                <a:t>0</a:t>
              </a:r>
            </a:p>
            <a:p>
              <a:pPr algn="ctr"/>
              <a:r>
                <a:rPr lang="en-US" altLang="ja-JP" sz="1100" dirty="0"/>
                <a:t>︙</a:t>
              </a:r>
            </a:p>
            <a:p>
              <a:pPr algn="ctr"/>
              <a:r>
                <a:rPr lang="en-US" altLang="ja-JP" sz="1100" dirty="0"/>
                <a:t>0</a:t>
              </a:r>
            </a:p>
          </p:txBody>
        </p:sp>
        <p:sp>
          <p:nvSpPr>
            <p:cNvPr id="75" name="テキスト ボックス 74">
              <a:extLst>
                <a:ext uri="{FF2B5EF4-FFF2-40B4-BE49-F238E27FC236}">
                  <a16:creationId xmlns:a16="http://schemas.microsoft.com/office/drawing/2014/main" id="{5015089A-7E32-4AD9-8B42-787E60BAF106}"/>
                </a:ext>
              </a:extLst>
            </p:cNvPr>
            <p:cNvSpPr txBox="1"/>
            <p:nvPr/>
          </p:nvSpPr>
          <p:spPr>
            <a:xfrm>
              <a:off x="7284103" y="5004149"/>
              <a:ext cx="507109" cy="769441"/>
            </a:xfrm>
            <a:prstGeom prst="rect">
              <a:avLst/>
            </a:prstGeom>
            <a:noFill/>
          </p:spPr>
          <p:txBody>
            <a:bodyPr wrap="square" rtlCol="0">
              <a:spAutoFit/>
            </a:bodyPr>
            <a:lstStyle/>
            <a:p>
              <a:pPr algn="ctr"/>
              <a:r>
                <a:rPr lang="en-US" altLang="ja-JP" sz="1100" dirty="0"/>
                <a:t>0</a:t>
              </a:r>
            </a:p>
            <a:p>
              <a:pPr algn="ctr"/>
              <a:r>
                <a:rPr lang="en-US" altLang="ja-JP" sz="1100" dirty="0"/>
                <a:t>1</a:t>
              </a:r>
            </a:p>
            <a:p>
              <a:pPr algn="ctr"/>
              <a:r>
                <a:rPr lang="en-US" altLang="ja-JP" sz="1100" dirty="0"/>
                <a:t>︙</a:t>
              </a:r>
            </a:p>
            <a:p>
              <a:pPr algn="ctr"/>
              <a:r>
                <a:rPr lang="en-US" altLang="ja-JP" sz="1100" dirty="0"/>
                <a:t>0</a:t>
              </a:r>
            </a:p>
          </p:txBody>
        </p:sp>
        <p:grpSp>
          <p:nvGrpSpPr>
            <p:cNvPr id="76" name="グループ化 75">
              <a:extLst>
                <a:ext uri="{FF2B5EF4-FFF2-40B4-BE49-F238E27FC236}">
                  <a16:creationId xmlns:a16="http://schemas.microsoft.com/office/drawing/2014/main" id="{519BEAE1-7E09-488E-B50D-49C2A59662D3}"/>
                </a:ext>
              </a:extLst>
            </p:cNvPr>
            <p:cNvGrpSpPr/>
            <p:nvPr/>
          </p:nvGrpSpPr>
          <p:grpSpPr>
            <a:xfrm>
              <a:off x="8987011" y="2941480"/>
              <a:ext cx="553324" cy="2363982"/>
              <a:chOff x="10796627" y="2183130"/>
              <a:chExt cx="501263" cy="3086100"/>
            </a:xfrm>
          </p:grpSpPr>
          <p:sp>
            <p:nvSpPr>
              <p:cNvPr id="90" name="正方形/長方形 89">
                <a:extLst>
                  <a:ext uri="{FF2B5EF4-FFF2-40B4-BE49-F238E27FC236}">
                    <a16:creationId xmlns:a16="http://schemas.microsoft.com/office/drawing/2014/main" id="{D69948B8-E57B-4BA0-9C8D-6CA5420B19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492929F2-1D9D-4C0D-97FD-3B90E1D1251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77" name="グループ化 76">
              <a:extLst>
                <a:ext uri="{FF2B5EF4-FFF2-40B4-BE49-F238E27FC236}">
                  <a16:creationId xmlns:a16="http://schemas.microsoft.com/office/drawing/2014/main" id="{50D1BAD2-8A27-4218-B65E-50BB00E701B4}"/>
                </a:ext>
              </a:extLst>
            </p:cNvPr>
            <p:cNvGrpSpPr/>
            <p:nvPr/>
          </p:nvGrpSpPr>
          <p:grpSpPr>
            <a:xfrm>
              <a:off x="9861798" y="2941480"/>
              <a:ext cx="1235398" cy="2363982"/>
              <a:chOff x="10796627" y="2183130"/>
              <a:chExt cx="501263" cy="3086100"/>
            </a:xfrm>
          </p:grpSpPr>
          <p:sp>
            <p:nvSpPr>
              <p:cNvPr id="88" name="正方形/長方形 87">
                <a:extLst>
                  <a:ext uri="{FF2B5EF4-FFF2-40B4-BE49-F238E27FC236}">
                    <a16:creationId xmlns:a16="http://schemas.microsoft.com/office/drawing/2014/main" id="{EDD8617C-B101-4AC7-94BF-EA11671EB8A6}"/>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53DBE2C5-B0E5-4588-BA89-40F475AE2B5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80" name="テキスト ボックス 79">
              <a:extLst>
                <a:ext uri="{FF2B5EF4-FFF2-40B4-BE49-F238E27FC236}">
                  <a16:creationId xmlns:a16="http://schemas.microsoft.com/office/drawing/2014/main" id="{74B466BE-7A40-49F7-8488-788D9611A378}"/>
                </a:ext>
              </a:extLst>
            </p:cNvPr>
            <p:cNvSpPr txBox="1"/>
            <p:nvPr/>
          </p:nvSpPr>
          <p:spPr>
            <a:xfrm>
              <a:off x="5047250" y="2170690"/>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1" name="テキスト ボックス 80">
              <a:extLst>
                <a:ext uri="{FF2B5EF4-FFF2-40B4-BE49-F238E27FC236}">
                  <a16:creationId xmlns:a16="http://schemas.microsoft.com/office/drawing/2014/main" id="{5EC512D7-7FE7-4AD6-8D2F-0AB88D3E124E}"/>
                </a:ext>
              </a:extLst>
            </p:cNvPr>
            <p:cNvSpPr txBox="1"/>
            <p:nvPr/>
          </p:nvSpPr>
          <p:spPr>
            <a:xfrm>
              <a:off x="6068747" y="2170690"/>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2" name="楕円 81">
              <a:extLst>
                <a:ext uri="{FF2B5EF4-FFF2-40B4-BE49-F238E27FC236}">
                  <a16:creationId xmlns:a16="http://schemas.microsoft.com/office/drawing/2014/main" id="{0978FCD5-5958-4A4C-B447-F95D71ABBC40}"/>
                </a:ext>
              </a:extLst>
            </p:cNvPr>
            <p:cNvSpPr/>
            <p:nvPr/>
          </p:nvSpPr>
          <p:spPr>
            <a:xfrm>
              <a:off x="5251579" y="1457076"/>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err="1">
                  <a:solidFill>
                    <a:schemeClr val="tx1"/>
                  </a:solidFill>
                </a:rPr>
                <a:t>BCEWith</a:t>
              </a:r>
              <a:endParaRPr lang="en-US" altLang="ja-JP" sz="1400" b="1" dirty="0">
                <a:solidFill>
                  <a:schemeClr val="tx1"/>
                </a:solidFill>
              </a:endParaRPr>
            </a:p>
            <a:p>
              <a:pPr algn="ctr"/>
              <a:r>
                <a:rPr lang="en-US" altLang="ja-JP" sz="1400" b="1" dirty="0" err="1">
                  <a:solidFill>
                    <a:schemeClr val="tx1"/>
                  </a:solidFill>
                </a:rPr>
                <a:t>LogistsLoss</a:t>
              </a:r>
              <a:endParaRPr lang="ja-JP" altLang="en-US" sz="1400" b="1" dirty="0">
                <a:solidFill>
                  <a:schemeClr val="tx1"/>
                </a:solidFill>
              </a:endParaRPr>
            </a:p>
          </p:txBody>
        </p:sp>
        <p:cxnSp>
          <p:nvCxnSpPr>
            <p:cNvPr id="83" name="直線矢印コネクタ 82">
              <a:extLst>
                <a:ext uri="{FF2B5EF4-FFF2-40B4-BE49-F238E27FC236}">
                  <a16:creationId xmlns:a16="http://schemas.microsoft.com/office/drawing/2014/main" id="{E4E1A4B5-6018-432A-9CA9-C1BD6DBA99DC}"/>
                </a:ext>
              </a:extLst>
            </p:cNvPr>
            <p:cNvCxnSpPr>
              <a:cxnSpLocks/>
            </p:cNvCxnSpPr>
            <p:nvPr/>
          </p:nvCxnSpPr>
          <p:spPr>
            <a:xfrm flipV="1">
              <a:off x="5865162" y="2205859"/>
              <a:ext cx="195743" cy="426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楕円 83">
                  <a:extLst>
                    <a:ext uri="{FF2B5EF4-FFF2-40B4-BE49-F238E27FC236}">
                      <a16:creationId xmlns:a16="http://schemas.microsoft.com/office/drawing/2014/main" id="{28E773D1-592F-47D3-BA66-CDBA346253C1}"/>
                    </a:ext>
                  </a:extLst>
                </p:cNvPr>
                <p:cNvSpPr/>
                <p:nvPr/>
              </p:nvSpPr>
              <p:spPr>
                <a:xfrm>
                  <a:off x="7325917" y="1450008"/>
                  <a:ext cx="1757303" cy="635259"/>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T</a:t>
                  </a:r>
                  <a:r>
                    <a:rPr kumimoji="1" lang="en-US" altLang="ja-JP" sz="1400" b="1" dirty="0">
                      <a:solidFill>
                        <a:schemeClr val="tx1"/>
                      </a:solidFill>
                    </a:rPr>
                    <a:t>hreshold </a:t>
                  </a:r>
                  <a14:m>
                    <m:oMath xmlns:m="http://schemas.openxmlformats.org/officeDocument/2006/math">
                      <m:sSub>
                        <m:sSubPr>
                          <m:ctrlPr>
                            <a:rPr kumimoji="1" lang="en-US" altLang="ja-JP" sz="1400" b="1" i="1" smtClean="0">
                              <a:solidFill>
                                <a:schemeClr val="tx1"/>
                              </a:solidFill>
                              <a:latin typeface="Cambria Math" panose="02040503050406030204" pitchFamily="18" charset="0"/>
                            </a:rPr>
                          </m:ctrlPr>
                        </m:sSubPr>
                        <m:e>
                          <m:r>
                            <a:rPr kumimoji="1" lang="en-US" altLang="ja-JP" sz="1400" b="1" i="1" smtClean="0">
                              <a:solidFill>
                                <a:schemeClr val="tx1"/>
                              </a:solidFill>
                              <a:latin typeface="Cambria Math" panose="02040503050406030204" pitchFamily="18" charset="0"/>
                            </a:rPr>
                            <m:t>𝑻</m:t>
                          </m:r>
                        </m:e>
                        <m:sub>
                          <m:r>
                            <a:rPr kumimoji="1" lang="en-US" altLang="ja-JP" sz="1400" b="1" i="1" smtClean="0">
                              <a:solidFill>
                                <a:schemeClr val="tx1"/>
                              </a:solidFill>
                              <a:latin typeface="Cambria Math" panose="02040503050406030204" pitchFamily="18" charset="0"/>
                            </a:rPr>
                            <m:t>𝒉</m:t>
                          </m:r>
                        </m:sub>
                      </m:sSub>
                    </m:oMath>
                  </a14:m>
                  <a:endParaRPr kumimoji="1" lang="ja-JP" altLang="en-US" sz="1400" b="1" dirty="0">
                    <a:solidFill>
                      <a:schemeClr val="tx1"/>
                    </a:solidFill>
                  </a:endParaRPr>
                </a:p>
              </p:txBody>
            </p:sp>
          </mc:Choice>
          <mc:Fallback xmlns="">
            <p:sp>
              <p:nvSpPr>
                <p:cNvPr id="84" name="楕円 83">
                  <a:extLst>
                    <a:ext uri="{FF2B5EF4-FFF2-40B4-BE49-F238E27FC236}">
                      <a16:creationId xmlns:a16="http://schemas.microsoft.com/office/drawing/2014/main" id="{28E773D1-592F-47D3-BA66-CDBA346253C1}"/>
                    </a:ext>
                  </a:extLst>
                </p:cNvPr>
                <p:cNvSpPr>
                  <a:spLocks noRot="1" noChangeAspect="1" noMove="1" noResize="1" noEditPoints="1" noAdjustHandles="1" noChangeArrowheads="1" noChangeShapeType="1" noTextEdit="1"/>
                </p:cNvSpPr>
                <p:nvPr/>
              </p:nvSpPr>
              <p:spPr>
                <a:xfrm>
                  <a:off x="7325917" y="1450008"/>
                  <a:ext cx="1757303" cy="635259"/>
                </a:xfrm>
                <a:prstGeom prst="ellipse">
                  <a:avLst/>
                </a:prstGeom>
                <a:blipFill>
                  <a:blip r:embed="rId4"/>
                  <a:stretch>
                    <a:fillRect/>
                  </a:stretch>
                </a:blipFill>
              </p:spPr>
              <p:txBody>
                <a:bodyPr/>
                <a:lstStyle/>
                <a:p>
                  <a:r>
                    <a:rPr lang="ja-JP" altLang="en-US">
                      <a:noFill/>
                    </a:rPr>
                    <a:t> </a:t>
                  </a:r>
                </a:p>
              </p:txBody>
            </p:sp>
          </mc:Fallback>
        </mc:AlternateContent>
        <p:cxnSp>
          <p:nvCxnSpPr>
            <p:cNvPr id="85" name="直線矢印コネクタ 84">
              <a:extLst>
                <a:ext uri="{FF2B5EF4-FFF2-40B4-BE49-F238E27FC236}">
                  <a16:creationId xmlns:a16="http://schemas.microsoft.com/office/drawing/2014/main" id="{B0CA3270-05E1-495C-8AAA-0E296722DD23}"/>
                </a:ext>
              </a:extLst>
            </p:cNvPr>
            <p:cNvCxnSpPr>
              <a:cxnSpLocks/>
            </p:cNvCxnSpPr>
            <p:nvPr/>
          </p:nvCxnSpPr>
          <p:spPr>
            <a:xfrm rot="10800000" flipV="1">
              <a:off x="7537254" y="2100426"/>
              <a:ext cx="117915" cy="270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B0162F61-DA2D-4B9E-AEE3-EBD96DD4AF57}"/>
                </a:ext>
              </a:extLst>
            </p:cNvPr>
            <p:cNvSpPr txBox="1"/>
            <p:nvPr/>
          </p:nvSpPr>
          <p:spPr>
            <a:xfrm>
              <a:off x="8016591" y="2562801"/>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87" name="テキスト ボックス 86">
              <a:extLst>
                <a:ext uri="{FF2B5EF4-FFF2-40B4-BE49-F238E27FC236}">
                  <a16:creationId xmlns:a16="http://schemas.microsoft.com/office/drawing/2014/main" id="{2C865A2F-B539-4746-8AD5-479EFCF7FE5B}"/>
                </a:ext>
              </a:extLst>
            </p:cNvPr>
            <p:cNvSpPr txBox="1"/>
            <p:nvPr/>
          </p:nvSpPr>
          <p:spPr>
            <a:xfrm>
              <a:off x="9452377" y="1623602"/>
              <a:ext cx="2071135" cy="461665"/>
            </a:xfrm>
            <a:prstGeom prst="rect">
              <a:avLst/>
            </a:prstGeom>
            <a:noFill/>
          </p:spPr>
          <p:txBody>
            <a:bodyPr wrap="square" rtlCol="0">
              <a:spAutoFit/>
            </a:bodyPr>
            <a:lstStyle/>
            <a:p>
              <a:pPr algn="ctr"/>
              <a:r>
                <a:rPr kumimoji="1" lang="en-US" altLang="ja-JP" sz="2400" dirty="0"/>
                <a:t>Micro activity</a:t>
              </a:r>
              <a:endParaRPr kumimoji="1" lang="ja-JP" altLang="en-US" sz="2400" dirty="0"/>
            </a:p>
          </p:txBody>
        </p:sp>
      </p:grpSp>
      <p:sp>
        <p:nvSpPr>
          <p:cNvPr id="113" name="四角形: 角を丸くする 112">
            <a:extLst>
              <a:ext uri="{FF2B5EF4-FFF2-40B4-BE49-F238E27FC236}">
                <a16:creationId xmlns:a16="http://schemas.microsoft.com/office/drawing/2014/main" id="{4FFC3A6E-913C-43D5-A535-715FF1560AB3}"/>
              </a:ext>
            </a:extLst>
          </p:cNvPr>
          <p:cNvSpPr/>
          <p:nvPr/>
        </p:nvSpPr>
        <p:spPr>
          <a:xfrm>
            <a:off x="2732633" y="2011961"/>
            <a:ext cx="1054062" cy="436729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四角形: 角を丸くする 114">
            <a:extLst>
              <a:ext uri="{FF2B5EF4-FFF2-40B4-BE49-F238E27FC236}">
                <a16:creationId xmlns:a16="http://schemas.microsoft.com/office/drawing/2014/main" id="{F5C7A486-4617-4301-B8E0-968B7D62FBC5}"/>
              </a:ext>
            </a:extLst>
          </p:cNvPr>
          <p:cNvSpPr/>
          <p:nvPr/>
        </p:nvSpPr>
        <p:spPr>
          <a:xfrm>
            <a:off x="3928853"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四角形: 角を丸くする 115">
            <a:extLst>
              <a:ext uri="{FF2B5EF4-FFF2-40B4-BE49-F238E27FC236}">
                <a16:creationId xmlns:a16="http://schemas.microsoft.com/office/drawing/2014/main" id="{CE528F90-700E-4678-94E4-8E22056EA27E}"/>
              </a:ext>
            </a:extLst>
          </p:cNvPr>
          <p:cNvSpPr/>
          <p:nvPr/>
        </p:nvSpPr>
        <p:spPr>
          <a:xfrm>
            <a:off x="4948994"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D6DCEE4E-D642-479E-B871-A7BD4181EE9B}"/>
              </a:ext>
            </a:extLst>
          </p:cNvPr>
          <p:cNvSpPr/>
          <p:nvPr/>
        </p:nvSpPr>
        <p:spPr>
          <a:xfrm>
            <a:off x="5965405"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四角形: 角を丸くする 117">
            <a:extLst>
              <a:ext uri="{FF2B5EF4-FFF2-40B4-BE49-F238E27FC236}">
                <a16:creationId xmlns:a16="http://schemas.microsoft.com/office/drawing/2014/main" id="{E12BC7CB-A472-45C2-951A-248B7635A0BF}"/>
              </a:ext>
            </a:extLst>
          </p:cNvPr>
          <p:cNvSpPr/>
          <p:nvPr/>
        </p:nvSpPr>
        <p:spPr>
          <a:xfrm>
            <a:off x="7005764" y="2164598"/>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四角形: 角を丸くする 119">
            <a:extLst>
              <a:ext uri="{FF2B5EF4-FFF2-40B4-BE49-F238E27FC236}">
                <a16:creationId xmlns:a16="http://schemas.microsoft.com/office/drawing/2014/main" id="{FE270D5B-A241-46BC-B5DC-F386F2AE0CEA}"/>
              </a:ext>
            </a:extLst>
          </p:cNvPr>
          <p:cNvSpPr/>
          <p:nvPr/>
        </p:nvSpPr>
        <p:spPr>
          <a:xfrm>
            <a:off x="9017172" y="3050554"/>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四角形: 角を丸くする 120">
            <a:extLst>
              <a:ext uri="{FF2B5EF4-FFF2-40B4-BE49-F238E27FC236}">
                <a16:creationId xmlns:a16="http://schemas.microsoft.com/office/drawing/2014/main" id="{6D09F9A9-968F-49B0-BB4F-F003529F3B40}"/>
              </a:ext>
            </a:extLst>
          </p:cNvPr>
          <p:cNvSpPr/>
          <p:nvPr/>
        </p:nvSpPr>
        <p:spPr>
          <a:xfrm>
            <a:off x="9024790" y="3479935"/>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530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3" grpId="1" animBg="1"/>
      <p:bldP spid="115" grpId="0" animBg="1"/>
      <p:bldP spid="115" grpId="1" animBg="1"/>
      <p:bldP spid="116" grpId="0" animBg="1"/>
      <p:bldP spid="116" grpId="1" animBg="1"/>
      <p:bldP spid="117" grpId="0" animBg="1"/>
      <p:bldP spid="117" grpId="1" animBg="1"/>
      <p:bldP spid="118" grpId="0" animBg="1"/>
      <p:bldP spid="118" grpId="1" animBg="1"/>
      <p:bldP spid="120" grpId="0" animBg="1"/>
      <p:bldP spid="1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1ABB0-D47B-494F-B269-5D5332B0D790}"/>
              </a:ext>
            </a:extLst>
          </p:cNvPr>
          <p:cNvSpPr>
            <a:spLocks noGrp="1"/>
          </p:cNvSpPr>
          <p:nvPr>
            <p:ph type="title"/>
          </p:nvPr>
        </p:nvSpPr>
        <p:spPr/>
        <p:txBody>
          <a:bodyPr/>
          <a:lstStyle/>
          <a:p>
            <a:r>
              <a:rPr kumimoji="1" lang="en-US" altLang="ja-JP" dirty="0"/>
              <a:t>Method - Model (2/2)</a:t>
            </a:r>
            <a:endParaRPr kumimoji="1" lang="ja-JP" altLang="en-US" dirty="0"/>
          </a:p>
        </p:txBody>
      </p:sp>
      <p:sp>
        <p:nvSpPr>
          <p:cNvPr id="4" name="スライド番号プレースホルダー 3">
            <a:extLst>
              <a:ext uri="{FF2B5EF4-FFF2-40B4-BE49-F238E27FC236}">
                <a16:creationId xmlns:a16="http://schemas.microsoft.com/office/drawing/2014/main" id="{F077612A-B039-4476-9655-5E39DA65A97D}"/>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3" name="グループ化 2">
            <a:extLst>
              <a:ext uri="{FF2B5EF4-FFF2-40B4-BE49-F238E27FC236}">
                <a16:creationId xmlns:a16="http://schemas.microsoft.com/office/drawing/2014/main" id="{17364FDE-B52D-46FF-AABE-A8B0A6EB9C19}"/>
              </a:ext>
            </a:extLst>
          </p:cNvPr>
          <p:cNvGrpSpPr/>
          <p:nvPr/>
        </p:nvGrpSpPr>
        <p:grpSpPr>
          <a:xfrm>
            <a:off x="1197465" y="1457076"/>
            <a:ext cx="9797069" cy="4948334"/>
            <a:chOff x="1197465" y="1457076"/>
            <a:chExt cx="9797069" cy="4948334"/>
          </a:xfrm>
        </p:grpSpPr>
        <p:pic>
          <p:nvPicPr>
            <p:cNvPr id="6" name="図 5">
              <a:extLst>
                <a:ext uri="{FF2B5EF4-FFF2-40B4-BE49-F238E27FC236}">
                  <a16:creationId xmlns:a16="http://schemas.microsoft.com/office/drawing/2014/main" id="{1F447C36-F14F-4D0A-8164-D03732F4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3297092"/>
              <a:ext cx="645842" cy="809129"/>
            </a:xfrm>
            <a:prstGeom prst="rect">
              <a:avLst/>
            </a:prstGeom>
          </p:spPr>
        </p:pic>
        <p:pic>
          <p:nvPicPr>
            <p:cNvPr id="7" name="図 6">
              <a:extLst>
                <a:ext uri="{FF2B5EF4-FFF2-40B4-BE49-F238E27FC236}">
                  <a16:creationId xmlns:a16="http://schemas.microsoft.com/office/drawing/2014/main" id="{D7EC8914-7AD9-4886-9984-C3277E03B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5004155"/>
              <a:ext cx="645842" cy="809129"/>
            </a:xfrm>
            <a:prstGeom prst="rect">
              <a:avLst/>
            </a:prstGeom>
          </p:spPr>
        </p:pic>
        <p:pic>
          <p:nvPicPr>
            <p:cNvPr id="8" name="図 7">
              <a:extLst>
                <a:ext uri="{FF2B5EF4-FFF2-40B4-BE49-F238E27FC236}">
                  <a16:creationId xmlns:a16="http://schemas.microsoft.com/office/drawing/2014/main" id="{BF1169D0-9CBF-415D-9FD5-D754B7820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4150623"/>
              <a:ext cx="645842" cy="809129"/>
            </a:xfrm>
            <a:prstGeom prst="rect">
              <a:avLst/>
            </a:prstGeom>
          </p:spPr>
        </p:pic>
        <p:pic>
          <p:nvPicPr>
            <p:cNvPr id="9" name="図 8">
              <a:extLst>
                <a:ext uri="{FF2B5EF4-FFF2-40B4-BE49-F238E27FC236}">
                  <a16:creationId xmlns:a16="http://schemas.microsoft.com/office/drawing/2014/main" id="{230915A6-D1F8-4646-BD63-5B2A0C6D8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101" y="2443561"/>
              <a:ext cx="645842" cy="809129"/>
            </a:xfrm>
            <a:prstGeom prst="rect">
              <a:avLst/>
            </a:prstGeom>
          </p:spPr>
        </p:pic>
        <p:grpSp>
          <p:nvGrpSpPr>
            <p:cNvPr id="10" name="グループ化 9">
              <a:extLst>
                <a:ext uri="{FF2B5EF4-FFF2-40B4-BE49-F238E27FC236}">
                  <a16:creationId xmlns:a16="http://schemas.microsoft.com/office/drawing/2014/main" id="{485075EC-8382-4131-A3D4-045DE98B5D44}"/>
                </a:ext>
              </a:extLst>
            </p:cNvPr>
            <p:cNvGrpSpPr/>
            <p:nvPr/>
          </p:nvGrpSpPr>
          <p:grpSpPr>
            <a:xfrm>
              <a:off x="3409774" y="2497102"/>
              <a:ext cx="830739" cy="702047"/>
              <a:chOff x="3022637" y="1977172"/>
              <a:chExt cx="871342" cy="1031656"/>
            </a:xfrm>
          </p:grpSpPr>
          <p:sp>
            <p:nvSpPr>
              <p:cNvPr id="86" name="正方形/長方形 85">
                <a:extLst>
                  <a:ext uri="{FF2B5EF4-FFF2-40B4-BE49-F238E27FC236}">
                    <a16:creationId xmlns:a16="http://schemas.microsoft.com/office/drawing/2014/main" id="{138CE50D-CA94-446F-A3A7-6720570DE96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1970E6BC-22A3-4A22-839F-F8794628505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91EEA-EBD9-4F69-9781-80F783419730}"/>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53039A52-FDAE-4F25-9517-BFE01C3B945F}"/>
                </a:ext>
              </a:extLst>
            </p:cNvPr>
            <p:cNvGrpSpPr/>
            <p:nvPr/>
          </p:nvGrpSpPr>
          <p:grpSpPr>
            <a:xfrm>
              <a:off x="3409774" y="3350633"/>
              <a:ext cx="830739" cy="702047"/>
              <a:chOff x="3022637" y="1977172"/>
              <a:chExt cx="871342" cy="1031656"/>
            </a:xfrm>
          </p:grpSpPr>
          <p:sp>
            <p:nvSpPr>
              <p:cNvPr id="83" name="正方形/長方形 82">
                <a:extLst>
                  <a:ext uri="{FF2B5EF4-FFF2-40B4-BE49-F238E27FC236}">
                    <a16:creationId xmlns:a16="http://schemas.microsoft.com/office/drawing/2014/main" id="{5BEBC710-00BF-476A-9F82-3C595DDAEC5C}"/>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B856FF3-DDFD-40AB-97F5-AEC08095946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BB5A7D6E-9C9E-434D-ACC7-E29A06C640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576E9458-A8EC-4143-9F9E-550556673C8B}"/>
                </a:ext>
              </a:extLst>
            </p:cNvPr>
            <p:cNvGrpSpPr/>
            <p:nvPr/>
          </p:nvGrpSpPr>
          <p:grpSpPr>
            <a:xfrm>
              <a:off x="3409774" y="4204164"/>
              <a:ext cx="830739" cy="702047"/>
              <a:chOff x="3022637" y="1977172"/>
              <a:chExt cx="871342" cy="1031656"/>
            </a:xfrm>
          </p:grpSpPr>
          <p:sp>
            <p:nvSpPr>
              <p:cNvPr id="80" name="正方形/長方形 79">
                <a:extLst>
                  <a:ext uri="{FF2B5EF4-FFF2-40B4-BE49-F238E27FC236}">
                    <a16:creationId xmlns:a16="http://schemas.microsoft.com/office/drawing/2014/main" id="{4FCB7831-0989-4947-88EA-AE8BAA0C426A}"/>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58724771-33CA-437A-B954-191EF81077F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8B32DA3-29F9-4641-958E-88D00C3C0E4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1BC21682-6E5C-4009-B4DA-1CF2AF5C95BC}"/>
                </a:ext>
              </a:extLst>
            </p:cNvPr>
            <p:cNvGrpSpPr/>
            <p:nvPr/>
          </p:nvGrpSpPr>
          <p:grpSpPr>
            <a:xfrm>
              <a:off x="3409774" y="5057035"/>
              <a:ext cx="830739" cy="702047"/>
              <a:chOff x="3022637" y="1977172"/>
              <a:chExt cx="871342" cy="1031656"/>
            </a:xfrm>
          </p:grpSpPr>
          <p:sp>
            <p:nvSpPr>
              <p:cNvPr id="77" name="正方形/長方形 76">
                <a:extLst>
                  <a:ext uri="{FF2B5EF4-FFF2-40B4-BE49-F238E27FC236}">
                    <a16:creationId xmlns:a16="http://schemas.microsoft.com/office/drawing/2014/main" id="{DE1B3758-9167-4077-AB2F-65898CFBCD47}"/>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84310BE-42D8-4381-B232-A286E183F57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91697593-AE97-46DB-9541-37B2BBB81C8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8CC44B27-E3E8-48AD-B63D-41E0BF6151F2}"/>
                </a:ext>
              </a:extLst>
            </p:cNvPr>
            <p:cNvSpPr/>
            <p:nvPr/>
          </p:nvSpPr>
          <p:spPr>
            <a:xfrm>
              <a:off x="4721462" y="244356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5C17EE2-1B2B-418F-B240-7BF2FD3F4E85}"/>
                </a:ext>
              </a:extLst>
            </p:cNvPr>
            <p:cNvSpPr/>
            <p:nvPr/>
          </p:nvSpPr>
          <p:spPr>
            <a:xfrm>
              <a:off x="4721462" y="329709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4BCB1EB-12A5-41B7-B2EF-71CF7A55BED8}"/>
                </a:ext>
              </a:extLst>
            </p:cNvPr>
            <p:cNvSpPr/>
            <p:nvPr/>
          </p:nvSpPr>
          <p:spPr>
            <a:xfrm>
              <a:off x="4721462" y="4150623"/>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8DD4B66-2407-49E2-8F42-4EF1105A4127}"/>
                </a:ext>
              </a:extLst>
            </p:cNvPr>
            <p:cNvSpPr/>
            <p:nvPr/>
          </p:nvSpPr>
          <p:spPr>
            <a:xfrm>
              <a:off x="4721462" y="5004152"/>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8C451EC-F68A-4DFE-85BB-2BAD511F3E95}"/>
                </a:ext>
              </a:extLst>
            </p:cNvPr>
            <p:cNvCxnSpPr>
              <a:cxnSpLocks/>
            </p:cNvCxnSpPr>
            <p:nvPr/>
          </p:nvCxnSpPr>
          <p:spPr>
            <a:xfrm>
              <a:off x="2985093" y="28481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1C32DBD-284F-4DA3-A4B0-34A52D11B360}"/>
                </a:ext>
              </a:extLst>
            </p:cNvPr>
            <p:cNvCxnSpPr>
              <a:cxnSpLocks/>
            </p:cNvCxnSpPr>
            <p:nvPr/>
          </p:nvCxnSpPr>
          <p:spPr>
            <a:xfrm>
              <a:off x="2986083" y="369880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D672A61-5B53-4F2A-8970-898088AB9899}"/>
                </a:ext>
              </a:extLst>
            </p:cNvPr>
            <p:cNvCxnSpPr>
              <a:cxnSpLocks/>
            </p:cNvCxnSpPr>
            <p:nvPr/>
          </p:nvCxnSpPr>
          <p:spPr>
            <a:xfrm>
              <a:off x="2986083" y="455518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CDD0CE6F-D04E-4391-9801-EEA048AC463F}"/>
                </a:ext>
              </a:extLst>
            </p:cNvPr>
            <p:cNvCxnSpPr>
              <a:cxnSpLocks/>
            </p:cNvCxnSpPr>
            <p:nvPr/>
          </p:nvCxnSpPr>
          <p:spPr>
            <a:xfrm>
              <a:off x="2986083" y="541157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0C447F2B-8914-40B6-A959-972BA4D3616D}"/>
                </a:ext>
              </a:extLst>
            </p:cNvPr>
            <p:cNvCxnSpPr>
              <a:cxnSpLocks/>
            </p:cNvCxnSpPr>
            <p:nvPr/>
          </p:nvCxnSpPr>
          <p:spPr>
            <a:xfrm>
              <a:off x="4278625" y="282634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8692DBC-1D43-49CA-944E-B7AF2380E00F}"/>
                </a:ext>
              </a:extLst>
            </p:cNvPr>
            <p:cNvCxnSpPr>
              <a:cxnSpLocks/>
            </p:cNvCxnSpPr>
            <p:nvPr/>
          </p:nvCxnSpPr>
          <p:spPr>
            <a:xfrm>
              <a:off x="4278625" y="367702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53F63E99-B835-403B-A030-35796230AB4F}"/>
                </a:ext>
              </a:extLst>
            </p:cNvPr>
            <p:cNvCxnSpPr>
              <a:cxnSpLocks/>
            </p:cNvCxnSpPr>
            <p:nvPr/>
          </p:nvCxnSpPr>
          <p:spPr>
            <a:xfrm>
              <a:off x="4278625" y="4533410"/>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7B9993D-F38C-41F1-A50A-84A126E34B1F}"/>
                </a:ext>
              </a:extLst>
            </p:cNvPr>
            <p:cNvCxnSpPr>
              <a:cxnSpLocks/>
            </p:cNvCxnSpPr>
            <p:nvPr/>
          </p:nvCxnSpPr>
          <p:spPr>
            <a:xfrm>
              <a:off x="4278625" y="538979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6A3B3C4-468C-4971-887F-2333B893B9B9}"/>
                </a:ext>
              </a:extLst>
            </p:cNvPr>
            <p:cNvCxnSpPr>
              <a:cxnSpLocks/>
            </p:cNvCxnSpPr>
            <p:nvPr/>
          </p:nvCxnSpPr>
          <p:spPr>
            <a:xfrm>
              <a:off x="7371043" y="2848126"/>
              <a:ext cx="975516" cy="10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6A6D716B-BC9D-4F6A-8367-D1A3F04C223E}"/>
                </a:ext>
              </a:extLst>
            </p:cNvPr>
            <p:cNvCxnSpPr>
              <a:cxnSpLocks/>
            </p:cNvCxnSpPr>
            <p:nvPr/>
          </p:nvCxnSpPr>
          <p:spPr>
            <a:xfrm>
              <a:off x="7372033" y="3698803"/>
              <a:ext cx="975021" cy="35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BFF6F830-64A7-4B61-9D28-CAC9F0FBE02F}"/>
                </a:ext>
              </a:extLst>
            </p:cNvPr>
            <p:cNvCxnSpPr>
              <a:cxnSpLocks/>
            </p:cNvCxnSpPr>
            <p:nvPr/>
          </p:nvCxnSpPr>
          <p:spPr>
            <a:xfrm flipV="1">
              <a:off x="7372033" y="4204164"/>
              <a:ext cx="974526" cy="35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50C45A9-0A01-4D05-BAF0-112B52F073B9}"/>
                </a:ext>
              </a:extLst>
            </p:cNvPr>
            <p:cNvCxnSpPr>
              <a:cxnSpLocks/>
            </p:cNvCxnSpPr>
            <p:nvPr/>
          </p:nvCxnSpPr>
          <p:spPr>
            <a:xfrm flipV="1">
              <a:off x="7372033" y="4402406"/>
              <a:ext cx="974526" cy="100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D26382F9-0C55-46B3-9014-87BAF744C42E}"/>
                </a:ext>
              </a:extLst>
            </p:cNvPr>
            <p:cNvSpPr txBox="1"/>
            <p:nvPr/>
          </p:nvSpPr>
          <p:spPr>
            <a:xfrm>
              <a:off x="2231342" y="2197587"/>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B8F16452-E2C8-4EE3-9788-CB50B0EEB4F1}"/>
                </a:ext>
              </a:extLst>
            </p:cNvPr>
            <p:cNvSpPr txBox="1"/>
            <p:nvPr/>
          </p:nvSpPr>
          <p:spPr>
            <a:xfrm>
              <a:off x="3225236" y="2011961"/>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BA37383E-DC1F-4C2A-BB10-453233C8E7DB}"/>
                </a:ext>
              </a:extLst>
            </p:cNvPr>
            <p:cNvSpPr txBox="1"/>
            <p:nvPr/>
          </p:nvSpPr>
          <p:spPr>
            <a:xfrm>
              <a:off x="4541288" y="2170690"/>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9A092A55-2519-4DB9-BC9E-343BA11FE18D}"/>
                </a:ext>
              </a:extLst>
            </p:cNvPr>
            <p:cNvSpPr txBox="1"/>
            <p:nvPr/>
          </p:nvSpPr>
          <p:spPr>
            <a:xfrm>
              <a:off x="6768387" y="2519591"/>
              <a:ext cx="507109" cy="600164"/>
            </a:xfrm>
            <a:prstGeom prst="rect">
              <a:avLst/>
            </a:prstGeom>
            <a:noFill/>
          </p:spPr>
          <p:txBody>
            <a:bodyPr wrap="square" rtlCol="0">
              <a:spAutoFit/>
            </a:bodyPr>
            <a:lstStyle/>
            <a:p>
              <a:pPr algn="ctr"/>
              <a:r>
                <a:rPr lang="en-US" altLang="ja-JP" sz="1100" dirty="0"/>
                <a:t>0.1</a:t>
              </a:r>
            </a:p>
            <a:p>
              <a:pPr algn="ctr"/>
              <a:r>
                <a:rPr lang="en-US" altLang="ja-JP" sz="1100" dirty="0"/>
                <a:t>0.5</a:t>
              </a:r>
            </a:p>
            <a:p>
              <a:pPr algn="ctr"/>
              <a:r>
                <a:rPr kumimoji="1" lang="en-US" altLang="ja-JP" sz="1100" dirty="0"/>
                <a:t>0.9</a:t>
              </a:r>
              <a:endParaRPr kumimoji="1" lang="ja-JP" altLang="en-US" sz="1100" dirty="0"/>
            </a:p>
          </p:txBody>
        </p:sp>
        <p:sp>
          <p:nvSpPr>
            <p:cNvPr id="34" name="テキスト ボックス 33">
              <a:extLst>
                <a:ext uri="{FF2B5EF4-FFF2-40B4-BE49-F238E27FC236}">
                  <a16:creationId xmlns:a16="http://schemas.microsoft.com/office/drawing/2014/main" id="{FA245874-ACC5-4615-98C5-92CAAD4DAC5D}"/>
                </a:ext>
              </a:extLst>
            </p:cNvPr>
            <p:cNvSpPr txBox="1"/>
            <p:nvPr/>
          </p:nvSpPr>
          <p:spPr>
            <a:xfrm>
              <a:off x="2067812" y="5813283"/>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B502A8B7-E423-47C9-B29E-BB3264A034C2}"/>
                </a:ext>
              </a:extLst>
            </p:cNvPr>
            <p:cNvSpPr txBox="1"/>
            <p:nvPr/>
          </p:nvSpPr>
          <p:spPr>
            <a:xfrm>
              <a:off x="3229774" y="5759082"/>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D0F737A9-8536-486A-AD79-262C1D7ABB38}"/>
                </a:ext>
              </a:extLst>
            </p:cNvPr>
            <p:cNvSpPr txBox="1"/>
            <p:nvPr/>
          </p:nvSpPr>
          <p:spPr>
            <a:xfrm>
              <a:off x="4436787" y="5759081"/>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5E0AC9B8-A4DF-4395-960B-B01EEF2BF42D}"/>
                </a:ext>
              </a:extLst>
            </p:cNvPr>
            <p:cNvSpPr txBox="1"/>
            <p:nvPr/>
          </p:nvSpPr>
          <p:spPr>
            <a:xfrm>
              <a:off x="8677974" y="4500118"/>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ECC38DE4-84BB-4D16-977C-C89B276FB8CC}"/>
                </a:ext>
              </a:extLst>
            </p:cNvPr>
            <p:cNvSpPr txBox="1"/>
            <p:nvPr/>
          </p:nvSpPr>
          <p:spPr>
            <a:xfrm>
              <a:off x="1197465" y="5251454"/>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55DDC9DA-D238-4209-A909-DAE3B6FC290C}"/>
                </a:ext>
              </a:extLst>
            </p:cNvPr>
            <p:cNvSpPr txBox="1"/>
            <p:nvPr/>
          </p:nvSpPr>
          <p:spPr>
            <a:xfrm>
              <a:off x="1200218" y="4402406"/>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9661FD6E-A159-4FA3-BFFD-99685D7D6B0E}"/>
                </a:ext>
              </a:extLst>
            </p:cNvPr>
            <p:cNvSpPr txBox="1"/>
            <p:nvPr/>
          </p:nvSpPr>
          <p:spPr>
            <a:xfrm>
              <a:off x="1198682" y="3553358"/>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6D9BD5D3-AA51-4446-AEC5-E3A5AE9D96D0}"/>
                </a:ext>
              </a:extLst>
            </p:cNvPr>
            <p:cNvSpPr txBox="1"/>
            <p:nvPr/>
          </p:nvSpPr>
          <p:spPr>
            <a:xfrm>
              <a:off x="1212430" y="2701370"/>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3" name="正方形/長方形 42">
              <a:extLst>
                <a:ext uri="{FF2B5EF4-FFF2-40B4-BE49-F238E27FC236}">
                  <a16:creationId xmlns:a16="http://schemas.microsoft.com/office/drawing/2014/main" id="{5F107A41-2C65-45B9-B165-22C1D384443C}"/>
                </a:ext>
              </a:extLst>
            </p:cNvPr>
            <p:cNvSpPr/>
            <p:nvPr/>
          </p:nvSpPr>
          <p:spPr>
            <a:xfrm>
              <a:off x="5748060"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2A837A2-4B4A-452C-996E-7EBBE6F371C7}"/>
                </a:ext>
              </a:extLst>
            </p:cNvPr>
            <p:cNvSpPr/>
            <p:nvPr/>
          </p:nvSpPr>
          <p:spPr>
            <a:xfrm>
              <a:off x="5748060"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FDD20A65-47E4-4F0F-958C-D6B9557BE79D}"/>
                </a:ext>
              </a:extLst>
            </p:cNvPr>
            <p:cNvSpPr/>
            <p:nvPr/>
          </p:nvSpPr>
          <p:spPr>
            <a:xfrm>
              <a:off x="5748060"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0567970-AF2A-4548-A770-05FD75FC0B4A}"/>
                </a:ext>
              </a:extLst>
            </p:cNvPr>
            <p:cNvCxnSpPr>
              <a:cxnSpLocks/>
            </p:cNvCxnSpPr>
            <p:nvPr/>
          </p:nvCxnSpPr>
          <p:spPr>
            <a:xfrm>
              <a:off x="5305223"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8417CA70-5AA9-47D3-9522-A6FB8A77A55F}"/>
                </a:ext>
              </a:extLst>
            </p:cNvPr>
            <p:cNvCxnSpPr>
              <a:cxnSpLocks/>
            </p:cNvCxnSpPr>
            <p:nvPr/>
          </p:nvCxnSpPr>
          <p:spPr>
            <a:xfrm>
              <a:off x="5305223"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11DA3179-CEA9-4C1F-9C1D-A19A56701184}"/>
                </a:ext>
              </a:extLst>
            </p:cNvPr>
            <p:cNvCxnSpPr>
              <a:cxnSpLocks/>
            </p:cNvCxnSpPr>
            <p:nvPr/>
          </p:nvCxnSpPr>
          <p:spPr>
            <a:xfrm>
              <a:off x="5305223"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8A978EB3-D4AD-432D-B8C1-6D0A0B487AFC}"/>
                </a:ext>
              </a:extLst>
            </p:cNvPr>
            <p:cNvCxnSpPr>
              <a:cxnSpLocks/>
            </p:cNvCxnSpPr>
            <p:nvPr/>
          </p:nvCxnSpPr>
          <p:spPr>
            <a:xfrm>
              <a:off x="5305223"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F4E14511-6364-4EBF-8753-735F78D63B33}"/>
                </a:ext>
              </a:extLst>
            </p:cNvPr>
            <p:cNvSpPr txBox="1"/>
            <p:nvPr/>
          </p:nvSpPr>
          <p:spPr>
            <a:xfrm>
              <a:off x="5463385" y="575907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FF3F828F-10E9-475B-BAF9-DC31302D6B74}"/>
                </a:ext>
              </a:extLst>
            </p:cNvPr>
            <p:cNvSpPr/>
            <p:nvPr/>
          </p:nvSpPr>
          <p:spPr>
            <a:xfrm>
              <a:off x="6772466"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5252540D-7633-4BC8-8983-36C00EE9ADE5}"/>
                </a:ext>
              </a:extLst>
            </p:cNvPr>
            <p:cNvSpPr/>
            <p:nvPr/>
          </p:nvSpPr>
          <p:spPr>
            <a:xfrm>
              <a:off x="6772466" y="329708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FC854131-AE36-4A54-A4C6-DF22EA24E997}"/>
                </a:ext>
              </a:extLst>
            </p:cNvPr>
            <p:cNvSpPr/>
            <p:nvPr/>
          </p:nvSpPr>
          <p:spPr>
            <a:xfrm>
              <a:off x="6772466" y="4150621"/>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D2685E2-B69F-4247-8B9F-124B1517E6EA}"/>
                </a:ext>
              </a:extLst>
            </p:cNvPr>
            <p:cNvSpPr/>
            <p:nvPr/>
          </p:nvSpPr>
          <p:spPr>
            <a:xfrm>
              <a:off x="6772466" y="5004150"/>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34AF76D3-F5D0-49A1-A8CC-1CB7098078F0}"/>
                </a:ext>
              </a:extLst>
            </p:cNvPr>
            <p:cNvCxnSpPr>
              <a:cxnSpLocks/>
            </p:cNvCxnSpPr>
            <p:nvPr/>
          </p:nvCxnSpPr>
          <p:spPr>
            <a:xfrm>
              <a:off x="6329629" y="367702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DF7FC617-3F69-4AE2-BA53-2A655094CBAB}"/>
                </a:ext>
              </a:extLst>
            </p:cNvPr>
            <p:cNvCxnSpPr>
              <a:cxnSpLocks/>
            </p:cNvCxnSpPr>
            <p:nvPr/>
          </p:nvCxnSpPr>
          <p:spPr>
            <a:xfrm>
              <a:off x="6329629" y="453340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3C2F3E06-AC61-4B5B-8CBF-0FA3B3EF9ADB}"/>
                </a:ext>
              </a:extLst>
            </p:cNvPr>
            <p:cNvCxnSpPr>
              <a:cxnSpLocks/>
            </p:cNvCxnSpPr>
            <p:nvPr/>
          </p:nvCxnSpPr>
          <p:spPr>
            <a:xfrm>
              <a:off x="6329629" y="538979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3527BCA7-4AB1-4846-B7FE-3F25DBB3B795}"/>
                </a:ext>
              </a:extLst>
            </p:cNvPr>
            <p:cNvSpPr txBox="1"/>
            <p:nvPr/>
          </p:nvSpPr>
          <p:spPr>
            <a:xfrm>
              <a:off x="6487791" y="575907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C29F0D41-3B22-486D-A07D-8930CCD0434B}"/>
                </a:ext>
              </a:extLst>
            </p:cNvPr>
            <p:cNvSpPr txBox="1"/>
            <p:nvPr/>
          </p:nvSpPr>
          <p:spPr>
            <a:xfrm>
              <a:off x="6768387" y="3377485"/>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0.2</a:t>
              </a:r>
            </a:p>
            <a:p>
              <a:pPr algn="ctr"/>
              <a:r>
                <a:rPr kumimoji="1" lang="en-US" altLang="ja-JP" sz="1100" dirty="0"/>
                <a:t>0.6</a:t>
              </a:r>
              <a:endParaRPr kumimoji="1" lang="ja-JP" altLang="en-US" sz="1100" dirty="0"/>
            </a:p>
          </p:txBody>
        </p:sp>
        <p:sp>
          <p:nvSpPr>
            <p:cNvPr id="61" name="テキスト ボックス 60">
              <a:extLst>
                <a:ext uri="{FF2B5EF4-FFF2-40B4-BE49-F238E27FC236}">
                  <a16:creationId xmlns:a16="http://schemas.microsoft.com/office/drawing/2014/main" id="{CED14F68-6D11-4CE8-BCA0-5BD7F10ED63C}"/>
                </a:ext>
              </a:extLst>
            </p:cNvPr>
            <p:cNvSpPr txBox="1"/>
            <p:nvPr/>
          </p:nvSpPr>
          <p:spPr>
            <a:xfrm>
              <a:off x="6768398" y="4232762"/>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0.6</a:t>
              </a:r>
            </a:p>
            <a:p>
              <a:pPr algn="ctr"/>
              <a:r>
                <a:rPr kumimoji="1" lang="en-US" altLang="ja-JP" sz="1100" dirty="0"/>
                <a:t>0.8</a:t>
              </a:r>
              <a:endParaRPr kumimoji="1" lang="ja-JP" altLang="en-US" sz="1100" dirty="0"/>
            </a:p>
          </p:txBody>
        </p:sp>
        <p:sp>
          <p:nvSpPr>
            <p:cNvPr id="62" name="テキスト ボックス 61">
              <a:extLst>
                <a:ext uri="{FF2B5EF4-FFF2-40B4-BE49-F238E27FC236}">
                  <a16:creationId xmlns:a16="http://schemas.microsoft.com/office/drawing/2014/main" id="{C17C5A32-59A2-43A9-B187-0EA846B12024}"/>
                </a:ext>
              </a:extLst>
            </p:cNvPr>
            <p:cNvSpPr txBox="1"/>
            <p:nvPr/>
          </p:nvSpPr>
          <p:spPr>
            <a:xfrm>
              <a:off x="6768790" y="5096428"/>
              <a:ext cx="507109" cy="600164"/>
            </a:xfrm>
            <a:prstGeom prst="rect">
              <a:avLst/>
            </a:prstGeom>
            <a:noFill/>
          </p:spPr>
          <p:txBody>
            <a:bodyPr wrap="square" rtlCol="0">
              <a:spAutoFit/>
            </a:bodyPr>
            <a:lstStyle/>
            <a:p>
              <a:pPr algn="ctr"/>
              <a:r>
                <a:rPr kumimoji="1" lang="en-US" altLang="ja-JP" sz="1100" dirty="0"/>
                <a:t>0.3</a:t>
              </a:r>
            </a:p>
            <a:p>
              <a:pPr algn="ctr"/>
              <a:r>
                <a:rPr lang="en-US" altLang="ja-JP" sz="1100" dirty="0"/>
                <a:t>0.2</a:t>
              </a:r>
            </a:p>
            <a:p>
              <a:pPr algn="ctr"/>
              <a:r>
                <a:rPr kumimoji="1" lang="en-US" altLang="ja-JP" sz="1100" dirty="0"/>
                <a:t>0.7</a:t>
              </a:r>
              <a:endParaRPr kumimoji="1" lang="ja-JP" altLang="en-US" sz="1100" dirty="0"/>
            </a:p>
          </p:txBody>
        </p:sp>
        <p:sp>
          <p:nvSpPr>
            <p:cNvPr id="64" name="テキスト ボックス 63">
              <a:extLst>
                <a:ext uri="{FF2B5EF4-FFF2-40B4-BE49-F238E27FC236}">
                  <a16:creationId xmlns:a16="http://schemas.microsoft.com/office/drawing/2014/main" id="{0D591C81-2335-4BE7-9B8B-D680CC90B6EB}"/>
                </a:ext>
              </a:extLst>
            </p:cNvPr>
            <p:cNvSpPr txBox="1"/>
            <p:nvPr/>
          </p:nvSpPr>
          <p:spPr>
            <a:xfrm>
              <a:off x="6587403" y="2170690"/>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7" name="テキスト ボックス 66">
              <a:extLst>
                <a:ext uri="{FF2B5EF4-FFF2-40B4-BE49-F238E27FC236}">
                  <a16:creationId xmlns:a16="http://schemas.microsoft.com/office/drawing/2014/main" id="{B87D7C5D-E61B-4329-B060-FBA292D07606}"/>
                </a:ext>
              </a:extLst>
            </p:cNvPr>
            <p:cNvSpPr txBox="1"/>
            <p:nvPr/>
          </p:nvSpPr>
          <p:spPr>
            <a:xfrm>
              <a:off x="7487613" y="2562801"/>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68" name="テキスト ボックス 67">
              <a:extLst>
                <a:ext uri="{FF2B5EF4-FFF2-40B4-BE49-F238E27FC236}">
                  <a16:creationId xmlns:a16="http://schemas.microsoft.com/office/drawing/2014/main" id="{7D4E0902-A691-4C85-B106-5302273F8B59}"/>
                </a:ext>
              </a:extLst>
            </p:cNvPr>
            <p:cNvSpPr txBox="1"/>
            <p:nvPr/>
          </p:nvSpPr>
          <p:spPr>
            <a:xfrm>
              <a:off x="8923399" y="1623602"/>
              <a:ext cx="2071135" cy="461665"/>
            </a:xfrm>
            <a:prstGeom prst="rect">
              <a:avLst/>
            </a:prstGeom>
            <a:noFill/>
          </p:spPr>
          <p:txBody>
            <a:bodyPr wrap="square" rtlCol="0">
              <a:spAutoFit/>
            </a:bodyPr>
            <a:lstStyle/>
            <a:p>
              <a:pPr algn="ctr"/>
              <a:r>
                <a:rPr kumimoji="1" lang="en-US" altLang="ja-JP" sz="2400" dirty="0"/>
                <a:t>Macro activity</a:t>
              </a:r>
              <a:endParaRPr kumimoji="1" lang="ja-JP" altLang="en-US" sz="2400" dirty="0"/>
            </a:p>
          </p:txBody>
        </p:sp>
        <p:grpSp>
          <p:nvGrpSpPr>
            <p:cNvPr id="69" name="グループ化 68">
              <a:extLst>
                <a:ext uri="{FF2B5EF4-FFF2-40B4-BE49-F238E27FC236}">
                  <a16:creationId xmlns:a16="http://schemas.microsoft.com/office/drawing/2014/main" id="{55725E96-26A4-4650-982A-7C662E5AD3CA}"/>
                </a:ext>
              </a:extLst>
            </p:cNvPr>
            <p:cNvGrpSpPr/>
            <p:nvPr/>
          </p:nvGrpSpPr>
          <p:grpSpPr>
            <a:xfrm>
              <a:off x="8461402" y="3721565"/>
              <a:ext cx="2108398" cy="776282"/>
              <a:chOff x="8150743" y="3586671"/>
              <a:chExt cx="2108398" cy="776282"/>
            </a:xfrm>
          </p:grpSpPr>
          <p:grpSp>
            <p:nvGrpSpPr>
              <p:cNvPr id="70" name="グループ化 69">
                <a:extLst>
                  <a:ext uri="{FF2B5EF4-FFF2-40B4-BE49-F238E27FC236}">
                    <a16:creationId xmlns:a16="http://schemas.microsoft.com/office/drawing/2014/main" id="{B5DCBD31-AA32-4649-B795-C9B70B7F2D22}"/>
                  </a:ext>
                </a:extLst>
              </p:cNvPr>
              <p:cNvGrpSpPr/>
              <p:nvPr/>
            </p:nvGrpSpPr>
            <p:grpSpPr>
              <a:xfrm>
                <a:off x="8150743" y="3586671"/>
                <a:ext cx="547200" cy="776281"/>
                <a:chOff x="10796627" y="2183130"/>
                <a:chExt cx="501263" cy="3086100"/>
              </a:xfrm>
            </p:grpSpPr>
            <p:sp>
              <p:nvSpPr>
                <p:cNvPr id="75" name="正方形/長方形 74">
                  <a:extLst>
                    <a:ext uri="{FF2B5EF4-FFF2-40B4-BE49-F238E27FC236}">
                      <a16:creationId xmlns:a16="http://schemas.microsoft.com/office/drawing/2014/main" id="{5AE2AD71-1F08-4B74-B4EF-784FC401FBC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073CB166-A2CA-4452-99E3-6ABFB2E23315}"/>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71" name="グループ化 70">
                <a:extLst>
                  <a:ext uri="{FF2B5EF4-FFF2-40B4-BE49-F238E27FC236}">
                    <a16:creationId xmlns:a16="http://schemas.microsoft.com/office/drawing/2014/main" id="{6A2F23B2-DFFF-43A6-B38C-E9C0E68F255F}"/>
                  </a:ext>
                </a:extLst>
              </p:cNvPr>
              <p:cNvGrpSpPr/>
              <p:nvPr/>
            </p:nvGrpSpPr>
            <p:grpSpPr>
              <a:xfrm>
                <a:off x="9017141" y="3586671"/>
                <a:ext cx="1242000" cy="776282"/>
                <a:chOff x="10796627" y="2183130"/>
                <a:chExt cx="501263" cy="3086100"/>
              </a:xfrm>
            </p:grpSpPr>
            <p:sp>
              <p:nvSpPr>
                <p:cNvPr id="73" name="正方形/長方形 72">
                  <a:extLst>
                    <a:ext uri="{FF2B5EF4-FFF2-40B4-BE49-F238E27FC236}">
                      <a16:creationId xmlns:a16="http://schemas.microsoft.com/office/drawing/2014/main" id="{25B3EC04-AF3E-4395-B116-332FBF29B37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637995AD-273E-46E3-A6A3-69EFA90D3479}"/>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grpSp>
        <p:sp>
          <p:nvSpPr>
            <p:cNvPr id="89" name="正方形/長方形 88">
              <a:extLst>
                <a:ext uri="{FF2B5EF4-FFF2-40B4-BE49-F238E27FC236}">
                  <a16:creationId xmlns:a16="http://schemas.microsoft.com/office/drawing/2014/main" id="{AC73E3F4-761F-475A-A7E8-CC57F0C5AAA3}"/>
                </a:ext>
              </a:extLst>
            </p:cNvPr>
            <p:cNvSpPr/>
            <p:nvPr/>
          </p:nvSpPr>
          <p:spPr>
            <a:xfrm>
              <a:off x="5745216" y="2443559"/>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745A8314-9629-4AB5-AA8D-F5F0D2ACE011}"/>
                </a:ext>
              </a:extLst>
            </p:cNvPr>
            <p:cNvCxnSpPr>
              <a:cxnSpLocks/>
            </p:cNvCxnSpPr>
            <p:nvPr/>
          </p:nvCxnSpPr>
          <p:spPr>
            <a:xfrm>
              <a:off x="6326785" y="282634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2A65E349-9A3B-4C96-A562-7C76CD191A4E}"/>
                </a:ext>
              </a:extLst>
            </p:cNvPr>
            <p:cNvSpPr txBox="1"/>
            <p:nvPr/>
          </p:nvSpPr>
          <p:spPr>
            <a:xfrm>
              <a:off x="5563062" y="2170690"/>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92" name="楕円 91">
              <a:extLst>
                <a:ext uri="{FF2B5EF4-FFF2-40B4-BE49-F238E27FC236}">
                  <a16:creationId xmlns:a16="http://schemas.microsoft.com/office/drawing/2014/main" id="{11666C4C-2046-43BF-B260-DA981CCA6349}"/>
                </a:ext>
              </a:extLst>
            </p:cNvPr>
            <p:cNvSpPr/>
            <p:nvPr/>
          </p:nvSpPr>
          <p:spPr>
            <a:xfrm>
              <a:off x="5767391" y="1457076"/>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Cross</a:t>
              </a:r>
            </a:p>
            <a:p>
              <a:pPr algn="ctr"/>
              <a:r>
                <a:rPr lang="en-US" altLang="ja-JP" sz="1400" b="1" dirty="0" err="1">
                  <a:solidFill>
                    <a:schemeClr val="tx1"/>
                  </a:solidFill>
                </a:rPr>
                <a:t>EntropyLoss</a:t>
              </a:r>
              <a:endParaRPr lang="en-US" altLang="ja-JP" sz="1400" b="1" dirty="0">
                <a:solidFill>
                  <a:schemeClr val="tx1"/>
                </a:solidFill>
              </a:endParaRPr>
            </a:p>
          </p:txBody>
        </p:sp>
        <p:cxnSp>
          <p:nvCxnSpPr>
            <p:cNvPr id="93" name="直線矢印コネクタ 92">
              <a:extLst>
                <a:ext uri="{FF2B5EF4-FFF2-40B4-BE49-F238E27FC236}">
                  <a16:creationId xmlns:a16="http://schemas.microsoft.com/office/drawing/2014/main" id="{1FD5CE77-F32B-4CED-9242-4346F4E70B07}"/>
                </a:ext>
              </a:extLst>
            </p:cNvPr>
            <p:cNvCxnSpPr>
              <a:cxnSpLocks/>
            </p:cNvCxnSpPr>
            <p:nvPr/>
          </p:nvCxnSpPr>
          <p:spPr>
            <a:xfrm flipV="1">
              <a:off x="6380974" y="2205859"/>
              <a:ext cx="195743" cy="426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6" name="四角形: 角を丸くする 95">
            <a:extLst>
              <a:ext uri="{FF2B5EF4-FFF2-40B4-BE49-F238E27FC236}">
                <a16:creationId xmlns:a16="http://schemas.microsoft.com/office/drawing/2014/main" id="{1F58F82C-FBB7-44A9-9BD4-67BE652B031C}"/>
              </a:ext>
            </a:extLst>
          </p:cNvPr>
          <p:cNvSpPr/>
          <p:nvPr/>
        </p:nvSpPr>
        <p:spPr>
          <a:xfrm>
            <a:off x="5475086"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四角形: 角を丸くする 96">
            <a:extLst>
              <a:ext uri="{FF2B5EF4-FFF2-40B4-BE49-F238E27FC236}">
                <a16:creationId xmlns:a16="http://schemas.microsoft.com/office/drawing/2014/main" id="{401305B7-07E8-40C2-9F90-9DCA8625FBC3}"/>
              </a:ext>
            </a:extLst>
          </p:cNvPr>
          <p:cNvSpPr/>
          <p:nvPr/>
        </p:nvSpPr>
        <p:spPr>
          <a:xfrm>
            <a:off x="6491497" y="2170690"/>
            <a:ext cx="1054062" cy="420335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FADDD644-A2FC-4823-A4CC-EA263D2E9E76}"/>
              </a:ext>
            </a:extLst>
          </p:cNvPr>
          <p:cNvSpPr/>
          <p:nvPr/>
        </p:nvSpPr>
        <p:spPr>
          <a:xfrm>
            <a:off x="8497394" y="4204701"/>
            <a:ext cx="2059880" cy="2555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738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6" grpId="1" animBg="1"/>
      <p:bldP spid="97" grpId="0" animBg="1"/>
      <p:bldP spid="97" grpId="1"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3707976660"/>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400" u="none" strike="noStrike" dirty="0">
                          <a:effectLst/>
                          <a:latin typeface="Arial" panose="020B0604020202020204" pitchFamily="34" charset="0"/>
                          <a:cs typeface="Arial" panose="020B0604020202020204" pitchFamily="34" charset="0"/>
                        </a:rPr>
                        <a:t>Activity type</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Train data</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Test data</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Max. accuracy</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Min. loss</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400" u="none" strike="noStrike" dirty="0">
                          <a:effectLst/>
                          <a:latin typeface="Arial" panose="020B0604020202020204" pitchFamily="34" charset="0"/>
                          <a:cs typeface="Arial" panose="020B0604020202020204" pitchFamily="34" charset="0"/>
                        </a:rPr>
                        <a:t>Micro</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0.436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2,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0.497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0.445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1,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0.532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0.424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400" u="none" strike="noStrike">
                          <a:effectLst/>
                          <a:latin typeface="Arial" panose="020B0604020202020204" pitchFamily="34" charset="0"/>
                          <a:cs typeface="Arial" panose="020B0604020202020204" pitchFamily="34" charset="0"/>
                        </a:rPr>
                        <a:t>Average</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0.521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0.435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400" u="none" strike="noStrike">
                          <a:effectLst/>
                          <a:latin typeface="Arial" panose="020B0604020202020204" pitchFamily="34" charset="0"/>
                          <a:cs typeface="Arial" panose="020B0604020202020204" pitchFamily="34" charset="0"/>
                        </a:rPr>
                        <a:t>Macro</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0.522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1.057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400" u="none" strike="noStrike">
                          <a:effectLst/>
                          <a:latin typeface="Arial" panose="020B0604020202020204" pitchFamily="34" charset="0"/>
                          <a:cs typeface="Arial" panose="020B0604020202020204" pitchFamily="34" charset="0"/>
                        </a:rPr>
                        <a:t>Subject 2, 3</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1</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0.416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1.094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400" u="none" strike="noStrike" dirty="0">
                          <a:effectLst/>
                          <a:latin typeface="Arial" panose="020B0604020202020204" pitchFamily="34" charset="0"/>
                          <a:cs typeface="Arial" panose="020B0604020202020204" pitchFamily="34" charset="0"/>
                        </a:rPr>
                        <a:t>Subject 1, 3</a:t>
                      </a:r>
                      <a:endParaRPr lang="en-US"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sz="1400" u="none" strike="noStrike">
                          <a:effectLst/>
                          <a:latin typeface="Arial" panose="020B0604020202020204" pitchFamily="34" charset="0"/>
                          <a:cs typeface="Arial" panose="020B0604020202020204" pitchFamily="34" charset="0"/>
                        </a:rPr>
                        <a:t>Subject 2</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0.535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a:effectLst/>
                          <a:latin typeface="Arial" panose="020B0604020202020204" pitchFamily="34" charset="0"/>
                          <a:cs typeface="Arial" panose="020B0604020202020204" pitchFamily="34" charset="0"/>
                        </a:rPr>
                        <a:t>1.050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400" u="none" strike="noStrike">
                          <a:effectLst/>
                          <a:latin typeface="Arial" panose="020B0604020202020204" pitchFamily="34" charset="0"/>
                          <a:cs typeface="Arial" panose="020B0604020202020204" pitchFamily="34" charset="0"/>
                        </a:rPr>
                        <a:t>Average</a:t>
                      </a:r>
                      <a:endParaRPr lang="en-US"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hMerge="1">
                  <a:txBody>
                    <a:bodyPr/>
                    <a:lstStyle/>
                    <a:p>
                      <a:endParaRPr kumimoji="1" lang="ja-JP" altLang="en-US"/>
                    </a:p>
                  </a:txBody>
                  <a:tcPr/>
                </a:tc>
                <a:tc>
                  <a:txBody>
                    <a:bodyPr/>
                    <a:lstStyle/>
                    <a:p>
                      <a:pPr algn="ctr" fontAlgn="ctr"/>
                      <a:r>
                        <a:rPr lang="en-US" altLang="ja-JP" sz="1400" u="none" strike="noStrike">
                          <a:effectLst/>
                          <a:latin typeface="Arial" panose="020B0604020202020204" pitchFamily="34" charset="0"/>
                          <a:cs typeface="Arial" panose="020B0604020202020204" pitchFamily="34" charset="0"/>
                        </a:rPr>
                        <a:t>0.491 </a:t>
                      </a:r>
                      <a:endParaRPr lang="en-US" altLang="ja-JP" sz="1400" b="0" i="0" u="none" strike="noStrike">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tc>
                  <a:txBody>
                    <a:bodyPr/>
                    <a:lstStyle/>
                    <a:p>
                      <a:pPr algn="ctr" fontAlgn="ctr"/>
                      <a:r>
                        <a:rPr lang="en-US" altLang="ja-JP" sz="1400" u="none" strike="noStrike" dirty="0">
                          <a:effectLst/>
                          <a:latin typeface="Arial" panose="020B0604020202020204" pitchFamily="34" charset="0"/>
                          <a:cs typeface="Arial" panose="020B0604020202020204" pitchFamily="34" charset="0"/>
                        </a:rPr>
                        <a:t>1.067 </a:t>
                      </a:r>
                      <a:endParaRPr lang="en-US" altLang="ja-JP" sz="1400" b="0" i="0" u="none" strike="noStrike" dirty="0">
                        <a:solidFill>
                          <a:srgbClr val="000000"/>
                        </a:solidFill>
                        <a:effectLst/>
                        <a:latin typeface="Arial" panose="020B0604020202020204" pitchFamily="34" charset="0"/>
                        <a:ea typeface="游ゴシック" panose="020B0400000000000000" pitchFamily="50" charset="-128"/>
                        <a:cs typeface="Arial" panose="020B0604020202020204" pitchFamily="34" charset="0"/>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
        <p:nvSpPr>
          <p:cNvPr id="5" name="四角形: 角を丸くする 4">
            <a:extLst>
              <a:ext uri="{FF2B5EF4-FFF2-40B4-BE49-F238E27FC236}">
                <a16:creationId xmlns:a16="http://schemas.microsoft.com/office/drawing/2014/main" id="{CF460647-03C2-4E5E-BA30-E9232904A529}"/>
              </a:ext>
            </a:extLst>
          </p:cNvPr>
          <p:cNvSpPr/>
          <p:nvPr/>
        </p:nvSpPr>
        <p:spPr>
          <a:xfrm>
            <a:off x="7420708" y="3911951"/>
            <a:ext cx="1301261" cy="4255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9DA38B-FCC4-4A10-81F5-10EFC6968A15}"/>
              </a:ext>
            </a:extLst>
          </p:cNvPr>
          <p:cNvSpPr/>
          <p:nvPr/>
        </p:nvSpPr>
        <p:spPr>
          <a:xfrm>
            <a:off x="7420707" y="5667425"/>
            <a:ext cx="1301261" cy="42558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71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BEC5E-2887-4F5D-90F6-19351ACCA0EC}"/>
              </a:ext>
            </a:extLst>
          </p:cNvPr>
          <p:cNvSpPr>
            <a:spLocks noGrp="1"/>
          </p:cNvSpPr>
          <p:nvPr>
            <p:ph type="title"/>
          </p:nvPr>
        </p:nvSpPr>
        <p:spPr/>
        <p:txBody>
          <a:bodyPr/>
          <a:lstStyle/>
          <a:p>
            <a:r>
              <a:rPr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657A6E39-C80D-4A99-9719-29E17F8010BE}"/>
              </a:ext>
            </a:extLst>
          </p:cNvPr>
          <p:cNvSpPr>
            <a:spLocks noGrp="1"/>
          </p:cNvSpPr>
          <p:nvPr>
            <p:ph idx="1"/>
          </p:nvPr>
        </p:nvSpPr>
        <p:spPr>
          <a:xfrm>
            <a:off x="838200" y="1825625"/>
            <a:ext cx="10515600" cy="1391400"/>
          </a:xfrm>
        </p:spPr>
        <p:txBody>
          <a:bodyPr/>
          <a:lstStyle/>
          <a:p>
            <a:r>
              <a:rPr kumimoji="1" lang="en-US" altLang="ja-JP" dirty="0"/>
              <a:t>Our model uses convolution layer and LSTM.</a:t>
            </a:r>
          </a:p>
          <a:p>
            <a:r>
              <a:rPr kumimoji="1" lang="en-US" altLang="ja-JP" dirty="0"/>
              <a:t>The evaluation results showed that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p>
        </p:txBody>
      </p:sp>
      <p:sp>
        <p:nvSpPr>
          <p:cNvPr id="4" name="スライド番号プレースホルダー 3">
            <a:extLst>
              <a:ext uri="{FF2B5EF4-FFF2-40B4-BE49-F238E27FC236}">
                <a16:creationId xmlns:a16="http://schemas.microsoft.com/office/drawing/2014/main" id="{D75FBEC3-CA0C-4891-9664-F93E54838413}"/>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grpSp>
        <p:nvGrpSpPr>
          <p:cNvPr id="7" name="グループ化 6">
            <a:extLst>
              <a:ext uri="{FF2B5EF4-FFF2-40B4-BE49-F238E27FC236}">
                <a16:creationId xmlns:a16="http://schemas.microsoft.com/office/drawing/2014/main" id="{27A01424-D9E2-4DFA-A675-F8BD499AAF52}"/>
              </a:ext>
            </a:extLst>
          </p:cNvPr>
          <p:cNvGrpSpPr/>
          <p:nvPr/>
        </p:nvGrpSpPr>
        <p:grpSpPr>
          <a:xfrm>
            <a:off x="5518265" y="4148050"/>
            <a:ext cx="5037513" cy="1200329"/>
            <a:chOff x="1313411" y="3649287"/>
            <a:chExt cx="5037513" cy="1200329"/>
          </a:xfrm>
        </p:grpSpPr>
        <p:sp>
          <p:nvSpPr>
            <p:cNvPr id="5" name="正方形/長方形 4">
              <a:extLst>
                <a:ext uri="{FF2B5EF4-FFF2-40B4-BE49-F238E27FC236}">
                  <a16:creationId xmlns:a16="http://schemas.microsoft.com/office/drawing/2014/main" id="{31DBC112-9CFD-434C-BA4E-A015134BFBD4}"/>
                </a:ext>
              </a:extLst>
            </p:cNvPr>
            <p:cNvSpPr/>
            <p:nvPr/>
          </p:nvSpPr>
          <p:spPr>
            <a:xfrm>
              <a:off x="1313411" y="3649287"/>
              <a:ext cx="5037513" cy="1200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03E140A-AA99-4C78-89C8-CA731133E94E}"/>
                </a:ext>
              </a:extLst>
            </p:cNvPr>
            <p:cNvSpPr txBox="1"/>
            <p:nvPr/>
          </p:nvSpPr>
          <p:spPr>
            <a:xfrm>
              <a:off x="1313411" y="3649287"/>
              <a:ext cx="5037513" cy="1200329"/>
            </a:xfrm>
            <a:prstGeom prst="rect">
              <a:avLst/>
            </a:prstGeom>
            <a:noFill/>
          </p:spPr>
          <p:txBody>
            <a:bodyPr wrap="square" rtlCol="0">
              <a:spAutoFit/>
            </a:bodyPr>
            <a:lstStyle/>
            <a:p>
              <a:r>
                <a:rPr kumimoji="1" lang="en-US" altLang="ja-JP" dirty="0"/>
                <a:t>OS: Windows 10 Pro</a:t>
              </a:r>
            </a:p>
            <a:p>
              <a:r>
                <a:rPr kumimoji="1" lang="en-US" altLang="ja-JP" dirty="0"/>
                <a:t>CPU: Intel Core i7-8700K 3.7GHz</a:t>
              </a:r>
            </a:p>
            <a:p>
              <a:r>
                <a:rPr kumimoji="1" lang="en-US" altLang="ja-JP" dirty="0"/>
                <a:t>RAM: DDR4 64GB</a:t>
              </a:r>
            </a:p>
            <a:p>
              <a:r>
                <a:rPr kumimoji="1" lang="en-US" altLang="ja-JP" dirty="0"/>
                <a:t>GPU: NVIDIA GeForce RTX 2080Ti GDDR6 11GB</a:t>
              </a:r>
            </a:p>
          </p:txBody>
        </p:sp>
      </p:grpSp>
      <p:graphicFrame>
        <p:nvGraphicFramePr>
          <p:cNvPr id="8" name="表 7">
            <a:extLst>
              <a:ext uri="{FF2B5EF4-FFF2-40B4-BE49-F238E27FC236}">
                <a16:creationId xmlns:a16="http://schemas.microsoft.com/office/drawing/2014/main" id="{F7FA6BE5-E543-441C-B53B-E647FA3AD59E}"/>
              </a:ext>
            </a:extLst>
          </p:cNvPr>
          <p:cNvGraphicFramePr>
            <a:graphicFrameLocks noGrp="1"/>
          </p:cNvGraphicFramePr>
          <p:nvPr>
            <p:extLst>
              <p:ext uri="{D42A27DB-BD31-4B8C-83A1-F6EECF244321}">
                <p14:modId xmlns:p14="http://schemas.microsoft.com/office/powerpoint/2010/main" val="1556429850"/>
              </p:ext>
            </p:extLst>
          </p:nvPr>
        </p:nvGraphicFramePr>
        <p:xfrm>
          <a:off x="1870363" y="4143149"/>
          <a:ext cx="3017519" cy="1205230"/>
        </p:xfrm>
        <a:graphic>
          <a:graphicData uri="http://schemas.openxmlformats.org/drawingml/2006/table">
            <a:tbl>
              <a:tblPr firstRow="1" firstCol="1" bandRow="1">
                <a:tableStyleId>{073A0DAA-6AF3-43AB-8588-CEC1D06C72B9}</a:tableStyleId>
              </a:tblPr>
              <a:tblGrid>
                <a:gridCol w="953588">
                  <a:extLst>
                    <a:ext uri="{9D8B030D-6E8A-4147-A177-3AD203B41FA5}">
                      <a16:colId xmlns:a16="http://schemas.microsoft.com/office/drawing/2014/main" val="179165822"/>
                    </a:ext>
                  </a:extLst>
                </a:gridCol>
                <a:gridCol w="992776">
                  <a:extLst>
                    <a:ext uri="{9D8B030D-6E8A-4147-A177-3AD203B41FA5}">
                      <a16:colId xmlns:a16="http://schemas.microsoft.com/office/drawing/2014/main" val="1854759921"/>
                    </a:ext>
                  </a:extLst>
                </a:gridCol>
                <a:gridCol w="1071155">
                  <a:extLst>
                    <a:ext uri="{9D8B030D-6E8A-4147-A177-3AD203B41FA5}">
                      <a16:colId xmlns:a16="http://schemas.microsoft.com/office/drawing/2014/main" val="3416211541"/>
                    </a:ext>
                  </a:extLst>
                </a:gridCol>
              </a:tblGrid>
              <a:tr h="173282">
                <a:tc>
                  <a:txBody>
                    <a:bodyPr/>
                    <a:lstStyle/>
                    <a:p>
                      <a:pPr algn="ctr" fontAlgn="ctr"/>
                      <a:r>
                        <a:rPr lang="en-US" sz="1100" u="none" strike="noStrike">
                          <a:effectLst/>
                        </a:rPr>
                        <a:t>Resource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685066543"/>
                  </a:ext>
                </a:extLst>
              </a:tr>
              <a:tr h="173282">
                <a:tc>
                  <a:txBody>
                    <a:bodyPr/>
                    <a:lstStyle/>
                    <a:p>
                      <a:pPr algn="ctr" fontAlgn="ctr"/>
                      <a:r>
                        <a:rPr lang="en-US" sz="1100" u="none" strike="noStrike">
                          <a:effectLst/>
                        </a:rPr>
                        <a:t>CPU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44514403"/>
                  </a:ext>
                </a:extLst>
              </a:tr>
              <a:tr h="173282">
                <a:tc>
                  <a:txBody>
                    <a:bodyPr/>
                    <a:lstStyle/>
                    <a:p>
                      <a:pPr algn="ctr" fontAlgn="ctr"/>
                      <a:r>
                        <a:rPr lang="en-US" sz="1100" u="none" strike="noStrike">
                          <a:effectLst/>
                        </a:rPr>
                        <a:t>GPU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1.6GB</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1.6GB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95801203"/>
                  </a:ext>
                </a:extLst>
              </a:tr>
              <a:tr h="340241">
                <a:tc>
                  <a:txBody>
                    <a:bodyPr/>
                    <a:lstStyle/>
                    <a:p>
                      <a:pPr algn="ctr" fontAlgn="ctr"/>
                      <a:r>
                        <a:rPr lang="en-US" sz="1100" u="none" strike="noStrike">
                          <a:effectLst/>
                        </a:rPr>
                        <a:t>Training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28.891s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21.554s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9733198"/>
                  </a:ext>
                </a:extLst>
              </a:tr>
              <a:tr h="340241">
                <a:tc>
                  <a:txBody>
                    <a:bodyPr/>
                    <a:lstStyle/>
                    <a:p>
                      <a:pPr algn="ctr" fontAlgn="ctr"/>
                      <a:r>
                        <a:rPr lang="en-US" sz="1100" u="none" strike="noStrike">
                          <a:effectLst/>
                        </a:rPr>
                        <a:t>Testing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59.299s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58.042s</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54063978"/>
                  </a:ext>
                </a:extLst>
              </a:tr>
            </a:tbl>
          </a:graphicData>
        </a:graphic>
      </p:graphicFrame>
    </p:spTree>
    <p:extLst>
      <p:ext uri="{BB962C8B-B14F-4D97-AF65-F5344CB8AC3E}">
        <p14:creationId xmlns:p14="http://schemas.microsoft.com/office/powerpoint/2010/main" val="183625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25136</TotalTime>
  <Words>3246</Words>
  <Application>Microsoft Office PowerPoint</Application>
  <PresentationFormat>ワイド画面</PresentationFormat>
  <Paragraphs>701</Paragraphs>
  <Slides>13</Slides>
  <Notes>13</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 (1/2)</vt:lpstr>
      <vt:lpstr>Method - Model (2/2)</vt:lpstr>
      <vt:lpstr>Result</vt:lpstr>
      <vt:lpstr>Conclusion</vt:lpstr>
      <vt:lpstr>Dataset (1/2)</vt:lpstr>
      <vt:lpstr>Method - Preprocessing</vt:lpstr>
      <vt:lpstr>Method - Model</vt:lpstr>
      <vt:lpstr>Method - Loss Function and Optimizer</vt:lpstr>
      <vt:lpstr>Method - Final activation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敦寛</cp:lastModifiedBy>
  <cp:revision>980</cp:revision>
  <cp:lastPrinted>2017-08-07T15:32:37Z</cp:lastPrinted>
  <dcterms:created xsi:type="dcterms:W3CDTF">2017-07-21T13:52:12Z</dcterms:created>
  <dcterms:modified xsi:type="dcterms:W3CDTF">2020-08-26T03:07:09Z</dcterms:modified>
</cp:coreProperties>
</file>