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59" r:id="rId3"/>
    <p:sldId id="260" r:id="rId4"/>
    <p:sldId id="261" r:id="rId5"/>
    <p:sldId id="272" r:id="rId6"/>
    <p:sldId id="273" r:id="rId7"/>
    <p:sldId id="265" r:id="rId8"/>
    <p:sldId id="274" r:id="rId9"/>
    <p:sldId id="266" r:id="rId10"/>
    <p:sldId id="268" r:id="rId11"/>
    <p:sldId id="270" r:id="rId12"/>
    <p:sldId id="264" r:id="rId13"/>
    <p:sldId id="263" r:id="rId14"/>
  </p:sldIdLst>
  <p:sldSz cx="12192000" cy="6858000"/>
  <p:notesSz cx="6883400" cy="1001712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敦寛" initials="敦寛" lastIdx="1" clrIdx="0">
    <p:extLst>
      <p:ext uri="{19B8F6BF-5375-455C-9EA6-DF929625EA0E}">
        <p15:presenceInfo xmlns:p15="http://schemas.microsoft.com/office/powerpoint/2012/main" userId="130b06c820d4b9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4472C4"/>
    <a:srgbClr val="FF0000"/>
    <a:srgbClr val="AC181E"/>
    <a:srgbClr val="66FF66"/>
    <a:srgbClr val="000000"/>
    <a:srgbClr val="70AD47"/>
    <a:srgbClr val="ED7D31"/>
    <a:srgbClr val="00B05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5" autoAdjust="0"/>
    <p:restoredTop sz="70319" autoAdjust="0"/>
  </p:normalViewPr>
  <p:slideViewPr>
    <p:cSldViewPr snapToGrid="0">
      <p:cViewPr varScale="1">
        <p:scale>
          <a:sx n="77" d="100"/>
          <a:sy n="77" d="100"/>
        </p:scale>
        <p:origin x="7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82806" cy="502596"/>
          </a:xfrm>
          <a:prstGeom prst="rect">
            <a:avLst/>
          </a:prstGeom>
        </p:spPr>
        <p:txBody>
          <a:bodyPr vert="horz" lIns="96562" tIns="48281" rIns="96562" bIns="48281" rtlCol="0"/>
          <a:lstStyle>
            <a:lvl1pPr algn="l">
              <a:defRPr sz="1300"/>
            </a:lvl1pPr>
          </a:lstStyle>
          <a:p>
            <a:endParaRPr kumimoji="1" lang="ja-JP" altLang="en-US"/>
          </a:p>
        </p:txBody>
      </p:sp>
      <p:sp>
        <p:nvSpPr>
          <p:cNvPr id="3" name="日付プレースホルダー 2"/>
          <p:cNvSpPr>
            <a:spLocks noGrp="1"/>
          </p:cNvSpPr>
          <p:nvPr>
            <p:ph type="dt" idx="1"/>
          </p:nvPr>
        </p:nvSpPr>
        <p:spPr>
          <a:xfrm>
            <a:off x="3899001" y="0"/>
            <a:ext cx="2982806" cy="502596"/>
          </a:xfrm>
          <a:prstGeom prst="rect">
            <a:avLst/>
          </a:prstGeom>
        </p:spPr>
        <p:txBody>
          <a:bodyPr vert="horz" lIns="96562" tIns="48281" rIns="96562" bIns="48281" rtlCol="0"/>
          <a:lstStyle>
            <a:lvl1pPr algn="r">
              <a:defRPr sz="1300"/>
            </a:lvl1pPr>
          </a:lstStyle>
          <a:p>
            <a:fld id="{D8422EA4-67AE-4623-8DD6-326650601D3C}" type="datetimeFigureOut">
              <a:rPr kumimoji="1" lang="ja-JP" altLang="en-US" smtClean="0"/>
              <a:t>2020/8/22</a:t>
            </a:fld>
            <a:endParaRPr kumimoji="1" lang="ja-JP" altLang="en-US"/>
          </a:p>
        </p:txBody>
      </p:sp>
      <p:sp>
        <p:nvSpPr>
          <p:cNvPr id="4" name="スライド イメージ プレースホルダー 3"/>
          <p:cNvSpPr>
            <a:spLocks noGrp="1" noRot="1" noChangeAspect="1"/>
          </p:cNvSpPr>
          <p:nvPr>
            <p:ph type="sldImg" idx="2"/>
          </p:nvPr>
        </p:nvSpPr>
        <p:spPr>
          <a:xfrm>
            <a:off x="436563" y="1252538"/>
            <a:ext cx="6010275" cy="3381375"/>
          </a:xfrm>
          <a:prstGeom prst="rect">
            <a:avLst/>
          </a:prstGeom>
          <a:noFill/>
          <a:ln w="12700">
            <a:solidFill>
              <a:prstClr val="black"/>
            </a:solidFill>
          </a:ln>
        </p:spPr>
        <p:txBody>
          <a:bodyPr vert="horz" lIns="96562" tIns="48281" rIns="96562" bIns="48281" rtlCol="0" anchor="ctr"/>
          <a:lstStyle/>
          <a:p>
            <a:endParaRPr lang="ja-JP" altLang="en-US"/>
          </a:p>
        </p:txBody>
      </p:sp>
      <p:sp>
        <p:nvSpPr>
          <p:cNvPr id="5" name="ノート プレースホルダー 4"/>
          <p:cNvSpPr>
            <a:spLocks noGrp="1"/>
          </p:cNvSpPr>
          <p:nvPr>
            <p:ph type="body" sz="quarter" idx="3"/>
          </p:nvPr>
        </p:nvSpPr>
        <p:spPr>
          <a:xfrm>
            <a:off x="688340" y="4820741"/>
            <a:ext cx="5506720" cy="3944243"/>
          </a:xfrm>
          <a:prstGeom prst="rect">
            <a:avLst/>
          </a:prstGeom>
        </p:spPr>
        <p:txBody>
          <a:bodyPr vert="horz" lIns="96562" tIns="48281" rIns="96562" bIns="48281"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514532"/>
            <a:ext cx="2982806" cy="502595"/>
          </a:xfrm>
          <a:prstGeom prst="rect">
            <a:avLst/>
          </a:prstGeom>
        </p:spPr>
        <p:txBody>
          <a:bodyPr vert="horz" lIns="96562" tIns="48281" rIns="96562" bIns="48281"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99001" y="9514532"/>
            <a:ext cx="2982806" cy="502595"/>
          </a:xfrm>
          <a:prstGeom prst="rect">
            <a:avLst/>
          </a:prstGeom>
        </p:spPr>
        <p:txBody>
          <a:bodyPr vert="horz" lIns="96562" tIns="48281" rIns="96562" bIns="48281" rtlCol="0" anchor="b"/>
          <a:lstStyle>
            <a:lvl1pPr algn="r">
              <a:defRPr sz="1300"/>
            </a:lvl1pPr>
          </a:lstStyle>
          <a:p>
            <a:fld id="{30C4CB3F-F62E-402B-B423-2F2652179FCC}" type="slidenum">
              <a:rPr kumimoji="1" lang="ja-JP" altLang="en-US" smtClean="0"/>
              <a:t>‹#›</a:t>
            </a:fld>
            <a:endParaRPr kumimoji="1" lang="ja-JP" altLang="en-US"/>
          </a:p>
        </p:txBody>
      </p:sp>
    </p:spTree>
    <p:extLst>
      <p:ext uri="{BB962C8B-B14F-4D97-AF65-F5344CB8AC3E}">
        <p14:creationId xmlns:p14="http://schemas.microsoft.com/office/powerpoint/2010/main" val="6996863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Hello everyone.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My name is </a:t>
            </a:r>
            <a:r>
              <a:rPr kumimoji="1" lang="en-US" altLang="ja-JP" b="0" dirty="0" err="1">
                <a:latin typeface="+mn-lt"/>
              </a:rPr>
              <a:t>Atsuhiro</a:t>
            </a:r>
            <a:r>
              <a:rPr kumimoji="1" lang="en-US" altLang="ja-JP" b="0" dirty="0">
                <a:latin typeface="+mn-lt"/>
              </a:rPr>
              <a:t> FUJII from </a:t>
            </a:r>
            <a:r>
              <a:rPr kumimoji="1" lang="en-US" altLang="ja-JP" b="0" dirty="0" err="1">
                <a:latin typeface="+mn-lt"/>
              </a:rPr>
              <a:t>Ritsumeikan</a:t>
            </a:r>
            <a:r>
              <a:rPr kumimoji="1" lang="en-US" altLang="ja-JP" b="0" dirty="0">
                <a:latin typeface="+mn-lt"/>
              </a:rPr>
              <a:t> University in Japan.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OK, Let’s start.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b="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I will talk about “</a:t>
            </a:r>
            <a:r>
              <a:rPr lang="en-US" altLang="ja-JP" sz="1200" b="0" i="0" u="none" strike="noStrike" baseline="0" dirty="0">
                <a:latin typeface="+mn-lt"/>
                <a:cs typeface="Times New Roman" panose="02020603050405020304" pitchFamily="18" charset="0"/>
              </a:rPr>
              <a:t>Cooking Activity Recognition with Convolutional LSTM using Multi-label Loss Function and Majority Vote</a:t>
            </a:r>
            <a:r>
              <a:rPr kumimoji="1" lang="en-US" altLang="ja-JP" b="0" dirty="0">
                <a:latin typeface="+mn-lt"/>
              </a:rPr>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First, we will explain the rules and goals of the challenge.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In this challenge, we are given a data set obtained by four subjects performing cooking activities with sensors attached to their bodies.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This dataset contains training data for three subjects and test data for one subject.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Each team comes up with an optimal </a:t>
            </a:r>
            <a:r>
              <a:rPr kumimoji="1" lang="en-US" altLang="ja-JP" dirty="0"/>
              <a:t>identification</a:t>
            </a:r>
            <a:r>
              <a:rPr lang="en-US" altLang="ja-JP" dirty="0"/>
              <a:t> model and competes on the </a:t>
            </a:r>
            <a:r>
              <a:rPr kumimoji="1" lang="en-US" altLang="ja-JP" dirty="0"/>
              <a:t>identification</a:t>
            </a:r>
            <a:r>
              <a:rPr lang="en-US" altLang="ja-JP" dirty="0"/>
              <a:t> accuracy of the test data.</a:t>
            </a:r>
          </a:p>
          <a:p>
            <a:endParaRPr kumimoji="1" lang="en-US" altLang="ja-JP" b="0" dirty="0">
              <a:latin typeface="+mn-lt"/>
            </a:endParaRPr>
          </a:p>
          <a:p>
            <a:endParaRPr kumimoji="1" lang="en-US" altLang="ja-JP" b="0" dirty="0">
              <a:latin typeface="+mn-lt"/>
            </a:endParaRPr>
          </a:p>
          <a:p>
            <a:endParaRPr kumimoji="1" lang="en-US" altLang="ja-JP" b="0" dirty="0">
              <a:latin typeface="+mn-lt"/>
            </a:endParaRPr>
          </a:p>
          <a:p>
            <a:r>
              <a:rPr kumimoji="1" lang="en-US" altLang="ja-JP" b="0" dirty="0">
                <a:latin typeface="+mn-lt"/>
              </a:rPr>
              <a:t>“</a:t>
            </a:r>
            <a:r>
              <a:rPr lang="en-US" altLang="ja-JP" sz="1200" b="0" i="0" u="none" strike="noStrike" baseline="0" dirty="0">
                <a:latin typeface="+mn-lt"/>
                <a:cs typeface="Times New Roman" panose="02020603050405020304" pitchFamily="18" charset="0"/>
              </a:rPr>
              <a:t>Cooking Activity Recognition with Convolutional LSTM using Multi-label Loss Function and Majority Vote</a:t>
            </a:r>
            <a:r>
              <a:rPr kumimoji="1" lang="en-US" altLang="ja-JP" b="0" dirty="0">
                <a:latin typeface="+mn-lt"/>
              </a:rPr>
              <a:t>”</a:t>
            </a:r>
            <a:r>
              <a:rPr kumimoji="1" lang="ja-JP" altLang="en-US" b="0" dirty="0">
                <a:latin typeface="+mn-lt"/>
              </a:rPr>
              <a:t>について説明する．</a:t>
            </a:r>
            <a:endParaRPr kumimoji="1" lang="en-US" altLang="ja-JP" b="0" dirty="0">
              <a:latin typeface="+mn-lt"/>
            </a:endParaRPr>
          </a:p>
          <a:p>
            <a:r>
              <a:rPr kumimoji="1" lang="ja-JP" altLang="en-US" b="0" dirty="0">
                <a:latin typeface="+mn-lt"/>
              </a:rPr>
              <a:t>まず，チャレンジのルールとゴールを説明する．</a:t>
            </a:r>
            <a:endParaRPr kumimoji="1" lang="en-US" altLang="ja-JP" b="0" dirty="0">
              <a:latin typeface="+mn-lt"/>
            </a:endParaRPr>
          </a:p>
          <a:p>
            <a:r>
              <a:rPr kumimoji="1" lang="ja-JP" altLang="en-US" b="0" dirty="0">
                <a:latin typeface="+mn-lt"/>
              </a:rPr>
              <a:t>このチャレンジでは，</a:t>
            </a:r>
            <a:r>
              <a:rPr kumimoji="1" lang="en-US" altLang="ja-JP" b="0" dirty="0">
                <a:latin typeface="+mn-lt"/>
              </a:rPr>
              <a:t>4</a:t>
            </a:r>
            <a:r>
              <a:rPr kumimoji="1" lang="ja-JP" altLang="en-US" b="0" dirty="0">
                <a:latin typeface="+mn-lt"/>
              </a:rPr>
              <a:t>人の被験者が体にセンサを取り付けて調理活動を行うことで得られたデータセットが我々に与えられる．</a:t>
            </a:r>
            <a:endParaRPr kumimoji="1" lang="en-US" altLang="ja-JP" b="0" dirty="0">
              <a:latin typeface="+mn-lt"/>
            </a:endParaRPr>
          </a:p>
          <a:p>
            <a:r>
              <a:rPr kumimoji="1" lang="ja-JP" altLang="en-US" b="0" dirty="0">
                <a:latin typeface="+mn-lt"/>
              </a:rPr>
              <a:t>このデータセットには，</a:t>
            </a:r>
            <a:r>
              <a:rPr kumimoji="1" lang="en-US" altLang="ja-JP" b="0" dirty="0">
                <a:latin typeface="+mn-lt"/>
              </a:rPr>
              <a:t>3</a:t>
            </a:r>
            <a:r>
              <a:rPr kumimoji="1" lang="ja-JP" altLang="en-US" b="0" dirty="0">
                <a:latin typeface="+mn-lt"/>
              </a:rPr>
              <a:t>人分の被験者の学習データと</a:t>
            </a:r>
            <a:r>
              <a:rPr kumimoji="1" lang="en-US" altLang="ja-JP" b="0" dirty="0">
                <a:latin typeface="+mn-lt"/>
              </a:rPr>
              <a:t>1</a:t>
            </a:r>
            <a:r>
              <a:rPr kumimoji="1" lang="ja-JP" altLang="en-US" b="0" dirty="0">
                <a:latin typeface="+mn-lt"/>
              </a:rPr>
              <a:t>人の被験者のテストデータが含まれる．</a:t>
            </a:r>
            <a:endParaRPr kumimoji="1" lang="en-US" altLang="ja-JP" b="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latin typeface="+mn-lt"/>
              </a:rPr>
              <a:t>各チームは最適な識別モデルを考え，テストデータの識別精度を競う．</a:t>
            </a:r>
            <a:endParaRPr kumimoji="1" lang="en-US" altLang="ja-JP" b="0" dirty="0">
              <a:latin typeface="+mn-lt"/>
            </a:endParaRPr>
          </a:p>
          <a:p>
            <a:endParaRPr kumimoji="1" lang="ja-JP" altLang="en-US" b="0" dirty="0">
              <a:latin typeface="+mn-lt"/>
            </a:endParaRPr>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C4CB3F-F62E-402B-B423-2F2652179FCC}" type="slidenum">
              <a:rPr kumimoji="1" lang="ja-JP" altLang="en-US" sz="13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3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9003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"Final activation layer", a majority vote is taken.</a:t>
            </a:r>
          </a:p>
          <a:p>
            <a:endParaRPr kumimoji="1" lang="en-US" altLang="ja-JP" dirty="0"/>
          </a:p>
          <a:p>
            <a:r>
              <a:rPr kumimoji="1" lang="en-US" altLang="ja-JP" dirty="0"/>
              <a:t>In the micro activity, the one-hot vectors of each position obtained in the "activation layer" are added together, and labels with a value of 2 or more is output as the result.</a:t>
            </a:r>
          </a:p>
          <a:p>
            <a:r>
              <a:rPr kumimoji="1" lang="en-US" altLang="ja-JP" dirty="0"/>
              <a:t>However, if the number of sensors is 2 or less because of missing data, we adopt labels with a value of 1 or more.</a:t>
            </a:r>
          </a:p>
          <a:p>
            <a:endParaRPr kumimoji="1" lang="en-US" altLang="ja-JP" dirty="0"/>
          </a:p>
          <a:p>
            <a:r>
              <a:rPr kumimoji="1" lang="en-US" altLang="ja-JP" dirty="0"/>
              <a:t>On the other hand, in the macro activity, we add the results obtained by the "Sigmoid layer" and adopt the label with the largest value.</a:t>
            </a:r>
          </a:p>
          <a:p>
            <a:endParaRPr kumimoji="1" lang="en-US" altLang="ja-JP" dirty="0"/>
          </a:p>
          <a:p>
            <a:endParaRPr kumimoji="1" lang="en-US" altLang="ja-JP" dirty="0"/>
          </a:p>
          <a:p>
            <a:endParaRPr kumimoji="1" lang="en-US" altLang="ja-JP" dirty="0"/>
          </a:p>
          <a:p>
            <a:r>
              <a:rPr kumimoji="1" lang="en-US" altLang="ja-JP" dirty="0"/>
              <a:t>“Final activation layer”</a:t>
            </a:r>
            <a:r>
              <a:rPr kumimoji="1" lang="ja-JP" altLang="en-US" dirty="0"/>
              <a:t>では多数決を行う．</a:t>
            </a:r>
            <a:endParaRPr kumimoji="1" lang="en-US" altLang="ja-JP" dirty="0"/>
          </a:p>
          <a:p>
            <a:endParaRPr kumimoji="1" lang="en-US" altLang="ja-JP" dirty="0"/>
          </a:p>
          <a:p>
            <a:r>
              <a:rPr kumimoji="1" lang="en-US" altLang="ja-JP" dirty="0"/>
              <a:t>micro</a:t>
            </a:r>
            <a:r>
              <a:rPr kumimoji="1" lang="ja-JP" altLang="en-US" dirty="0"/>
              <a:t>活動では</a:t>
            </a:r>
            <a:r>
              <a:rPr kumimoji="1" lang="en-US" altLang="ja-JP" dirty="0"/>
              <a:t>“Activation layer”</a:t>
            </a:r>
            <a:r>
              <a:rPr kumimoji="1" lang="ja-JP" altLang="en-US" dirty="0"/>
              <a:t>で得られた各部位の</a:t>
            </a:r>
            <a:r>
              <a:rPr kumimoji="1" lang="en-US" altLang="ja-JP" dirty="0"/>
              <a:t>one-hot vector</a:t>
            </a:r>
            <a:r>
              <a:rPr kumimoji="1" lang="ja-JP" altLang="en-US" dirty="0"/>
              <a:t>を加算し，結果が</a:t>
            </a:r>
            <a:r>
              <a:rPr kumimoji="1" lang="en-US" altLang="ja-JP" dirty="0"/>
              <a:t>2</a:t>
            </a:r>
            <a:r>
              <a:rPr kumimoji="1" lang="ja-JP" altLang="en-US" dirty="0"/>
              <a:t>以上となったラベルを結果として出力する．</a:t>
            </a:r>
            <a:endParaRPr kumimoji="1" lang="en-US" altLang="ja-JP" dirty="0"/>
          </a:p>
          <a:p>
            <a:r>
              <a:rPr kumimoji="1" lang="ja-JP" altLang="en-US" dirty="0"/>
              <a:t>ただし，欠損のため，センサ数が</a:t>
            </a:r>
            <a:r>
              <a:rPr kumimoji="1" lang="en-US" altLang="ja-JP" dirty="0"/>
              <a:t>2</a:t>
            </a:r>
            <a:r>
              <a:rPr kumimoji="1" lang="ja-JP" altLang="en-US" dirty="0"/>
              <a:t>個以下である場合は，結果が</a:t>
            </a:r>
            <a:r>
              <a:rPr kumimoji="1" lang="en-US" altLang="ja-JP" dirty="0"/>
              <a:t>1</a:t>
            </a:r>
            <a:r>
              <a:rPr kumimoji="1" lang="ja-JP" altLang="en-US" dirty="0"/>
              <a:t>以上のラベルを採用する．</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一方，</a:t>
            </a:r>
            <a:r>
              <a:rPr kumimoji="1" lang="en-US" altLang="ja-JP" dirty="0"/>
              <a:t>macro</a:t>
            </a:r>
            <a:r>
              <a:rPr kumimoji="1" lang="ja-JP" altLang="en-US" dirty="0"/>
              <a:t>活動では</a:t>
            </a:r>
            <a:r>
              <a:rPr kumimoji="1" lang="en-US" altLang="ja-JP" dirty="0"/>
              <a:t>”Sigmoid layer”</a:t>
            </a:r>
            <a:r>
              <a:rPr kumimoji="1" lang="ja-JP" altLang="en-US" dirty="0"/>
              <a:t>で得られた結果を加算し，値が最大となったラベルを採用する．</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13</a:t>
            </a:fld>
            <a:endParaRPr kumimoji="1" lang="ja-JP" altLang="en-US"/>
          </a:p>
        </p:txBody>
      </p:sp>
    </p:spTree>
    <p:extLst>
      <p:ext uri="{BB962C8B-B14F-4D97-AF65-F5344CB8AC3E}">
        <p14:creationId xmlns:p14="http://schemas.microsoft.com/office/powerpoint/2010/main" val="510438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 will explain about the given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were given train dataset and test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0" i="0" u="none" strike="noStrike" baseline="0" dirty="0">
                <a:latin typeface="TeXGyreTermes-Regular"/>
              </a:rPr>
              <a:t>The subjects cooked three recipes (sandwich, fruit salad, cereal) five times each by following a script for each recipe.</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The data has been collected from four subjects who had attached two smartphones on the right arm and left hip, two smartwatches on both wrists, and one motion capture system with 29 markers.</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Each recording has been segmented into 30-second segments, like this figure.</a:t>
            </a:r>
          </a:p>
          <a:p>
            <a:pPr algn="l"/>
            <a:r>
              <a:rPr lang="en-US" altLang="ja-JP" sz="1800" b="0" i="0" u="none" strike="noStrike" baseline="0" dirty="0">
                <a:latin typeface="TeXGyreTermes-Regular"/>
              </a:rPr>
              <a:t>Each segment was assigned a random identifier, so the order of the segments is unknown.</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Training data contains data from three subjects out of the four subjects and test data contains the data from the fourth subject.</a:t>
            </a:r>
          </a:p>
          <a:p>
            <a:endParaRPr kumimoji="1" lang="en-US" altLang="ja-JP" dirty="0"/>
          </a:p>
          <a:p>
            <a:endParaRPr kumimoji="1" lang="en-US" altLang="ja-JP" dirty="0"/>
          </a:p>
          <a:p>
            <a:endParaRPr kumimoji="1" lang="en-US" altLang="ja-JP" dirty="0"/>
          </a:p>
          <a:p>
            <a:r>
              <a:rPr kumimoji="1" lang="ja-JP" altLang="en-US" dirty="0"/>
              <a:t>まず，与えられたデータセットについて説明する．</a:t>
            </a:r>
            <a:endParaRPr kumimoji="1" lang="en-US" altLang="ja-JP" dirty="0"/>
          </a:p>
          <a:p>
            <a:r>
              <a:rPr kumimoji="1" lang="ja-JP" altLang="en-US" dirty="0"/>
              <a:t>我々は学習用のデータセットとテスト用のデータセットを与えられた．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各被験者は</a:t>
            </a:r>
            <a:r>
              <a:rPr kumimoji="1" lang="en-US" altLang="ja-JP" dirty="0"/>
              <a:t>3</a:t>
            </a:r>
            <a:r>
              <a:rPr kumimoji="1" lang="ja-JP" altLang="en-US" dirty="0"/>
              <a:t>つのレシピを</a:t>
            </a:r>
            <a:r>
              <a:rPr kumimoji="1" lang="en-US" altLang="ja-JP" dirty="0"/>
              <a:t>5</a:t>
            </a:r>
            <a:r>
              <a:rPr kumimoji="1" lang="ja-JP" altLang="en-US" dirty="0"/>
              <a:t>回作った．</a:t>
            </a:r>
            <a:endParaRPr kumimoji="1" lang="en-US" altLang="ja-JP" dirty="0"/>
          </a:p>
          <a:p>
            <a:r>
              <a:rPr kumimoji="1" lang="ja-JP" altLang="en-US" dirty="0"/>
              <a:t>データは</a:t>
            </a:r>
            <a:r>
              <a:rPr kumimoji="1" lang="en-US" altLang="ja-JP" dirty="0"/>
              <a:t>4</a:t>
            </a:r>
            <a:r>
              <a:rPr kumimoji="1" lang="ja-JP" altLang="en-US" dirty="0"/>
              <a:t>人の被験者にセンサを取り付けて収集されたものである．</a:t>
            </a:r>
            <a:endParaRPr kumimoji="1" lang="en-US" altLang="ja-JP" dirty="0"/>
          </a:p>
          <a:p>
            <a:r>
              <a:rPr kumimoji="1" lang="ja-JP" altLang="en-US" dirty="0"/>
              <a:t>各記録は</a:t>
            </a:r>
            <a:r>
              <a:rPr kumimoji="1" lang="en-US" altLang="ja-JP" dirty="0"/>
              <a:t>30</a:t>
            </a:r>
            <a:r>
              <a:rPr kumimoji="1" lang="ja-JP" altLang="en-US" dirty="0"/>
              <a:t>秒ごとに別れている．</a:t>
            </a:r>
            <a:endParaRPr kumimoji="1" lang="en-US" altLang="ja-JP" dirty="0"/>
          </a:p>
          <a:p>
            <a:r>
              <a:rPr kumimoji="1" lang="ja-JP" altLang="en-US" dirty="0"/>
              <a:t>各セグメントにはランダムな識別子が与えられており，順番は不明．</a:t>
            </a:r>
            <a:endParaRPr kumimoji="1" lang="en-US" altLang="ja-JP" dirty="0"/>
          </a:p>
          <a:p>
            <a:r>
              <a:rPr kumimoji="1" lang="ja-JP" altLang="en-US" dirty="0"/>
              <a:t>学習データは</a:t>
            </a:r>
            <a:r>
              <a:rPr kumimoji="1" lang="en-US" altLang="ja-JP" dirty="0"/>
              <a:t>3</a:t>
            </a:r>
            <a:r>
              <a:rPr kumimoji="1" lang="ja-JP" altLang="en-US" dirty="0"/>
              <a:t>人の被験者のデータを含み，テストデータには</a:t>
            </a:r>
            <a:r>
              <a:rPr kumimoji="1" lang="en-US" altLang="ja-JP" dirty="0"/>
              <a:t>1</a:t>
            </a:r>
            <a:r>
              <a:rPr kumimoji="1" lang="ja-JP" altLang="en-US" dirty="0"/>
              <a:t>人の被験者のデータが含まれる．</a:t>
            </a:r>
            <a:endParaRPr kumimoji="1" lang="en-US" altLang="ja-JP" dirty="0"/>
          </a:p>
          <a:p>
            <a:endParaRPr kumimoji="1" lang="en-US" altLang="ja-JP" dirty="0"/>
          </a:p>
          <a:p>
            <a:endParaRPr kumimoji="1" lang="en-US" altLang="ja-JP" dirty="0"/>
          </a:p>
          <a:p>
            <a:r>
              <a:rPr kumimoji="1" lang="ja-JP" altLang="en-US" dirty="0"/>
              <a:t>マイクロアクティビティはこのラベルが含まれていて，マクロアクティビティはこのラベルが含まれているというのを過剰書き．</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2</a:t>
            </a:fld>
            <a:endParaRPr kumimoji="1" lang="ja-JP" altLang="en-US"/>
          </a:p>
        </p:txBody>
      </p:sp>
    </p:spTree>
    <p:extLst>
      <p:ext uri="{BB962C8B-B14F-4D97-AF65-F5344CB8AC3E}">
        <p14:creationId xmlns:p14="http://schemas.microsoft.com/office/powerpoint/2010/main" val="2674819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the details of the dataset.</a:t>
            </a:r>
          </a:p>
          <a:p>
            <a:r>
              <a:rPr kumimoji="1" lang="en-US" altLang="ja-JP" dirty="0"/>
              <a:t>Each segment contains one macro behavior and up to six micro behaviors.</a:t>
            </a:r>
          </a:p>
          <a:p>
            <a:r>
              <a:rPr kumimoji="1" lang="en-US" altLang="ja-JP" dirty="0"/>
              <a:t>Some of the files may have missing data.</a:t>
            </a:r>
          </a:p>
          <a:p>
            <a:endParaRPr kumimoji="1" lang="en-US" altLang="ja-JP" dirty="0"/>
          </a:p>
          <a:p>
            <a:endParaRPr kumimoji="1" lang="en-US" altLang="ja-JP" dirty="0"/>
          </a:p>
          <a:p>
            <a:endParaRPr kumimoji="1" lang="en-US" altLang="ja-JP" dirty="0"/>
          </a:p>
          <a:p>
            <a:r>
              <a:rPr kumimoji="1" lang="ja-JP" altLang="en-US" dirty="0"/>
              <a:t>これはデータセットの詳細です．</a:t>
            </a:r>
            <a:endParaRPr kumimoji="1" lang="en-US" altLang="ja-JP" dirty="0"/>
          </a:p>
          <a:p>
            <a:r>
              <a:rPr kumimoji="1" lang="en-US" altLang="ja-JP" dirty="0"/>
              <a:t>1</a:t>
            </a:r>
            <a:r>
              <a:rPr kumimoji="1" lang="ja-JP" altLang="en-US" dirty="0"/>
              <a:t>つのセグメントにつき，マクロ行動は</a:t>
            </a:r>
            <a:r>
              <a:rPr kumimoji="1" lang="en-US" altLang="ja-JP" dirty="0"/>
              <a:t>1</a:t>
            </a:r>
            <a:r>
              <a:rPr kumimoji="1" lang="ja-JP" altLang="en-US" dirty="0"/>
              <a:t>つ，マイクロ行動は最大</a:t>
            </a:r>
            <a:r>
              <a:rPr kumimoji="1" lang="en-US" altLang="ja-JP" dirty="0"/>
              <a:t>6</a:t>
            </a:r>
            <a:r>
              <a:rPr kumimoji="1" lang="ja-JP" altLang="en-US" dirty="0"/>
              <a:t>つ含まれています．</a:t>
            </a:r>
            <a:endParaRPr kumimoji="1" lang="en-US" altLang="ja-JP" dirty="0"/>
          </a:p>
          <a:p>
            <a:r>
              <a:rPr kumimoji="1" lang="ja-JP" altLang="en-US" dirty="0"/>
              <a:t>また，ファイルの中にはデータが欠損しているものも存在します．</a:t>
            </a:r>
            <a:endParaRPr kumimoji="1" lang="en-US" altLang="ja-JP" dirty="0"/>
          </a:p>
          <a:p>
            <a:endParaRPr kumimoji="1" lang="en-US" altLang="ja-JP" dirty="0"/>
          </a:p>
          <a:p>
            <a:r>
              <a:rPr kumimoji="1" lang="en-US" altLang="ja-JP" dirty="0"/>
              <a:t>Length</a:t>
            </a:r>
            <a:r>
              <a:rPr kumimoji="1" lang="ja-JP" altLang="en-US" dirty="0"/>
              <a:t>は</a:t>
            </a:r>
            <a:r>
              <a:rPr kumimoji="1" lang="en-US" altLang="ja-JP" dirty="0"/>
              <a:t>8000</a:t>
            </a:r>
            <a:r>
              <a:rPr kumimoji="1" lang="ja-JP" altLang="en-US" dirty="0"/>
              <a:t>から</a:t>
            </a:r>
            <a:r>
              <a:rPr kumimoji="1" lang="en-US" altLang="ja-JP" dirty="0"/>
              <a:t>0</a:t>
            </a:r>
            <a:r>
              <a:rPr kumimoji="1" lang="ja-JP" altLang="en-US" dirty="0"/>
              <a:t>まである．</a:t>
            </a:r>
            <a:r>
              <a:rPr kumimoji="1" lang="en-US" altLang="ja-JP" dirty="0"/>
              <a:t>0</a:t>
            </a:r>
            <a:r>
              <a:rPr kumimoji="1" lang="ja-JP" altLang="en-US" dirty="0"/>
              <a:t>の場合はデータが欠損している．</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3</a:t>
            </a:fld>
            <a:endParaRPr kumimoji="1" lang="ja-JP" altLang="en-US"/>
          </a:p>
        </p:txBody>
      </p:sp>
    </p:spTree>
    <p:extLst>
      <p:ext uri="{BB962C8B-B14F-4D97-AF65-F5344CB8AC3E}">
        <p14:creationId xmlns:p14="http://schemas.microsoft.com/office/powerpoint/2010/main" val="534703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b="0" i="0" u="none" strike="noStrike" baseline="0" dirty="0">
                <a:latin typeface="TeXGyreTermes-Regular"/>
              </a:rPr>
              <a:t>Hand crafted feature values are extracted from the raw data.</a:t>
            </a:r>
          </a:p>
          <a:p>
            <a:pPr algn="l"/>
            <a:r>
              <a:rPr lang="en-US" altLang="ja-JP" sz="1800" b="0" i="0" u="none" strike="noStrike" baseline="0" dirty="0">
                <a:latin typeface="TeXGyreTermes-Regular"/>
              </a:rPr>
              <a:t>The features are mean, variance, max, min, root mean square, interquartile range, and zero crossing rate for each axis, respectively. </a:t>
            </a:r>
          </a:p>
          <a:p>
            <a:pPr algn="l"/>
            <a:r>
              <a:rPr lang="en-US" altLang="ja-JP" sz="1800" b="0" i="0" u="none" strike="noStrike" baseline="0" dirty="0">
                <a:latin typeface="TeXGyreTermes-Regular"/>
              </a:rPr>
              <a:t>These features are calculated over a 50ms-window slid in steps of 3 seconds.</a:t>
            </a:r>
          </a:p>
          <a:p>
            <a:pPr algn="l"/>
            <a:r>
              <a:rPr lang="en-US" altLang="ja-JP" sz="1800" b="0" i="0" u="none" strike="noStrike" baseline="0" dirty="0">
                <a:latin typeface="TeXGyreTermes-Regular"/>
              </a:rPr>
              <a:t>From the preprocessing, 21 dimensions feature are obtained for one sensor.</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dirty="0"/>
              <a:t>生データから特徴量を抽</a:t>
            </a:r>
            <a:r>
              <a:rPr lang="ja-JP" altLang="en-US" dirty="0"/>
              <a:t>出する</a:t>
            </a:r>
            <a:r>
              <a:rPr kumimoji="1" lang="ja-JP" altLang="en-US" dirty="0"/>
              <a:t>。</a:t>
            </a:r>
          </a:p>
          <a:p>
            <a:pPr algn="l"/>
            <a:r>
              <a:rPr kumimoji="1" lang="ja-JP" altLang="en-US" dirty="0"/>
              <a:t>特徴量は、各軸の平均、分散、最大、最小、二乗平均平方根（</a:t>
            </a:r>
            <a:r>
              <a:rPr kumimoji="1" lang="en-US" altLang="ja-JP" dirty="0"/>
              <a:t>RMS</a:t>
            </a:r>
            <a:r>
              <a:rPr kumimoji="1" lang="ja-JP" altLang="en-US" dirty="0"/>
              <a:t>）、四分位間距離（</a:t>
            </a:r>
            <a:r>
              <a:rPr kumimoji="1" lang="en-US" altLang="ja-JP" dirty="0"/>
              <a:t>IQR</a:t>
            </a:r>
            <a:r>
              <a:rPr kumimoji="1" lang="ja-JP" altLang="en-US" dirty="0"/>
              <a:t>）、ゼロクロスレート（</a:t>
            </a:r>
            <a:r>
              <a:rPr kumimoji="1" lang="en-US" altLang="ja-JP" dirty="0"/>
              <a:t>ZCR</a:t>
            </a:r>
            <a:r>
              <a:rPr kumimoji="1" lang="ja-JP" altLang="en-US" dirty="0"/>
              <a:t>）です。</a:t>
            </a:r>
          </a:p>
          <a:p>
            <a:pPr algn="l"/>
            <a:r>
              <a:rPr kumimoji="1" lang="ja-JP" altLang="en-US" dirty="0"/>
              <a:t>これらの特徴は、</a:t>
            </a:r>
            <a:r>
              <a:rPr kumimoji="1" lang="en-US" altLang="ja-JP" dirty="0"/>
              <a:t>50ms</a:t>
            </a:r>
            <a:r>
              <a:rPr kumimoji="1" lang="ja-JP" altLang="en-US" dirty="0"/>
              <a:t>のウィンドウを</a:t>
            </a:r>
            <a:r>
              <a:rPr kumimoji="1" lang="en-US" altLang="ja-JP" dirty="0"/>
              <a:t>3</a:t>
            </a:r>
            <a:r>
              <a:rPr kumimoji="1" lang="ja-JP" altLang="en-US" dirty="0"/>
              <a:t>秒単位でスライドさせて計算されます。</a:t>
            </a:r>
          </a:p>
          <a:p>
            <a:pPr algn="l"/>
            <a:r>
              <a:rPr kumimoji="1" lang="ja-JP" altLang="en-US" dirty="0"/>
              <a:t>前処理により、</a:t>
            </a:r>
            <a:r>
              <a:rPr kumimoji="1" lang="en-US" altLang="ja-JP" dirty="0"/>
              <a:t>1 </a:t>
            </a:r>
            <a:r>
              <a:rPr kumimoji="1" lang="ja-JP" altLang="en-US" dirty="0"/>
              <a:t>つのセンサに対して</a:t>
            </a:r>
            <a:r>
              <a:rPr kumimoji="1" lang="en-US" altLang="ja-JP" dirty="0"/>
              <a:t>21</a:t>
            </a:r>
            <a:r>
              <a:rPr kumimoji="1" lang="ja-JP" altLang="en-US" dirty="0"/>
              <a:t>次元の特徴量が得られた。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4</a:t>
            </a:fld>
            <a:endParaRPr kumimoji="1" lang="ja-JP" altLang="en-US"/>
          </a:p>
        </p:txBody>
      </p:sp>
    </p:spTree>
    <p:extLst>
      <p:ext uri="{BB962C8B-B14F-4D97-AF65-F5344CB8AC3E}">
        <p14:creationId xmlns:p14="http://schemas.microsoft.com/office/powerpoint/2010/main" val="125973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altLang="ja-JP" sz="1800" b="0" i="0" u="none" strike="noStrike" baseline="0" dirty="0">
                <a:latin typeface="TeXGyreTermes-Regular"/>
              </a:rPr>
              <a:t>This table shows maximum accuracy and minimum loss of micro and macro activities over 1,000 epochs by changing training data and test data.</a:t>
            </a:r>
          </a:p>
          <a:p>
            <a:pPr algn="l"/>
            <a:r>
              <a:rPr lang="en-US" altLang="ja-JP" sz="1800" b="0" i="0" u="none" strike="noStrike" baseline="0" dirty="0">
                <a:latin typeface="TeXGyreTermes-Regular"/>
              </a:rPr>
              <a:t>This is average value of the four sensor positions.</a:t>
            </a:r>
          </a:p>
          <a:p>
            <a:pPr algn="l"/>
            <a:r>
              <a:rPr lang="en-US" altLang="ja-JP" sz="1800" b="0" i="0" u="none" strike="noStrike" baseline="0" dirty="0">
                <a:latin typeface="TeXGyreTermes-Regular"/>
              </a:rPr>
              <a:t>The accuracy was calculated using the one-hot vectors in the activation layer.</a:t>
            </a:r>
          </a:p>
          <a:p>
            <a:pPr algn="l"/>
            <a:r>
              <a:rPr lang="en-US" altLang="ja-JP" sz="1800" b="0" i="0" u="none" strike="noStrike" baseline="0" dirty="0">
                <a:latin typeface="TeXGyreTermes-Regular"/>
              </a:rPr>
              <a:t>The loss was calculated using the vectors in the sigmoid layer.</a:t>
            </a:r>
          </a:p>
          <a:p>
            <a:pPr algn="l"/>
            <a:endParaRPr kumimoji="1" lang="en-US" altLang="ja-JP" sz="1800" b="0" i="0" u="none" strike="noStrike" baseline="0" dirty="0">
              <a:latin typeface="TeXGyreTermes-Regular"/>
            </a:endParaRPr>
          </a:p>
          <a:p>
            <a:pPr algn="l"/>
            <a:r>
              <a:rPr lang="en-US" altLang="ja-JP" sz="1800" b="0" i="0" u="none" strike="noStrike" baseline="0" dirty="0">
                <a:latin typeface="TeXGyreTermes-Regular"/>
              </a:rPr>
              <a:t>From these results, average accuracy of 0.521 and 0.491 were achieved among subjects 1, 2, and 3 in leave-one-subject-out manner for micro and macro activities, respectively.</a:t>
            </a:r>
          </a:p>
          <a:p>
            <a:pPr algn="l"/>
            <a:r>
              <a:rPr lang="en-US" altLang="ja-JP" sz="1800" b="0" i="0" u="none" strike="noStrike" baseline="0" dirty="0">
                <a:latin typeface="TeXGyreTermes-Regular"/>
              </a:rPr>
              <a:t>Considering ten multi-label micro activities, it would be said that 0.521 accuracy is good, while 0.491 accuracy for 3-class macro activity can be improved.</a:t>
            </a:r>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en-US" altLang="ja-JP" sz="1800" b="0" i="0" u="none" strike="noStrike" baseline="0" dirty="0">
                <a:latin typeface="TeXGyreTermes-Regular"/>
              </a:rPr>
              <a:t>We trained the model on data from subjects 1, 2, and 3, and obtained prediction results for subject 4's data, and the results were then submitted.</a:t>
            </a:r>
          </a:p>
          <a:p>
            <a:pPr algn="l"/>
            <a:endParaRPr kumimoji="1" lang="en-US" altLang="ja-JP" sz="1800" b="0" i="0" u="none" strike="noStrike" baseline="0" dirty="0">
              <a:latin typeface="TeXGyreTermes-Regular"/>
            </a:endParaRPr>
          </a:p>
          <a:p>
            <a:pPr algn="l"/>
            <a:r>
              <a:rPr kumimoji="1" lang="en-US" altLang="ja-JP" sz="1800" b="0" i="0" u="none" strike="noStrike" baseline="0" dirty="0">
                <a:latin typeface="TeXGyreTermes-Regular"/>
              </a:rPr>
              <a:t>Now all finished. Thank you for listening.</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dirty="0"/>
              <a:t>この表は、トレーニングデータとテストデータを変化させて、</a:t>
            </a:r>
            <a:r>
              <a:rPr kumimoji="1" lang="en-US" altLang="ja-JP" dirty="0"/>
              <a:t>1,000</a:t>
            </a:r>
            <a:r>
              <a:rPr kumimoji="1" lang="ja-JP" altLang="en-US" dirty="0"/>
              <a:t>エポック以上のミクロ活動とマクロ活動の最大精度と最小損失を示したものです。</a:t>
            </a:r>
            <a:endParaRPr kumimoji="1" lang="en-US" altLang="ja-JP" dirty="0"/>
          </a:p>
          <a:p>
            <a:pPr algn="l"/>
            <a:r>
              <a:rPr kumimoji="1" lang="en-US" altLang="ja-JP" dirty="0"/>
              <a:t>4</a:t>
            </a:r>
            <a:r>
              <a:rPr kumimoji="1" lang="ja-JP" altLang="en-US" dirty="0"/>
              <a:t>つのセンサ位置の平均値である。</a:t>
            </a:r>
            <a:endParaRPr kumimoji="1" lang="en-US" altLang="ja-JP" dirty="0"/>
          </a:p>
          <a:p>
            <a:pPr algn="l"/>
            <a:r>
              <a:rPr kumimoji="1" lang="ja-JP" altLang="en-US" dirty="0"/>
              <a:t>精度は活性化層のワンホットベクトルを用いて計算した。</a:t>
            </a:r>
            <a:endParaRPr kumimoji="1" lang="en-US" altLang="ja-JP" dirty="0"/>
          </a:p>
          <a:p>
            <a:pPr algn="l"/>
            <a:r>
              <a:rPr kumimoji="1" lang="ja-JP" altLang="en-US" dirty="0"/>
              <a:t>損失関数はシグモイド層のベクトルを用いて計算した。</a:t>
            </a:r>
            <a:endParaRPr kumimoji="1" lang="en-US" altLang="ja-JP" dirty="0"/>
          </a:p>
          <a:p>
            <a:pPr algn="l"/>
            <a:r>
              <a:rPr kumimoji="1" lang="ja-JP" altLang="en-US" dirty="0"/>
              <a:t>これらの結果から、被験者 </a:t>
            </a:r>
            <a:r>
              <a:rPr kumimoji="1" lang="en-US" altLang="ja-JP" dirty="0"/>
              <a:t>1,2,3 </a:t>
            </a:r>
            <a:r>
              <a:rPr kumimoji="1" lang="ja-JP" altLang="en-US" dirty="0"/>
              <a:t>の間では、マイクロアクティビティとマクロアクティビティの平均精度がそれぞれ </a:t>
            </a:r>
            <a:r>
              <a:rPr kumimoji="1" lang="en-US" altLang="ja-JP" dirty="0"/>
              <a:t>0.521, 0.491 </a:t>
            </a:r>
            <a:r>
              <a:rPr kumimoji="1" lang="ja-JP" altLang="en-US" dirty="0"/>
              <a:t>となった。</a:t>
            </a:r>
            <a:endParaRPr kumimoji="1" lang="en-US" altLang="ja-JP" dirty="0"/>
          </a:p>
          <a:p>
            <a:pPr algn="l"/>
            <a:r>
              <a:rPr kumimoji="1" lang="en-US" altLang="ja-JP" dirty="0"/>
              <a:t>10 </a:t>
            </a:r>
            <a:r>
              <a:rPr kumimoji="1" lang="ja-JP" altLang="en-US" dirty="0"/>
              <a:t>個のマルチラベルのマイクロアクティビティを考慮すると、</a:t>
            </a:r>
            <a:r>
              <a:rPr kumimoji="1" lang="en-US" altLang="ja-JP" dirty="0"/>
              <a:t>0.521 </a:t>
            </a:r>
            <a:r>
              <a:rPr kumimoji="1" lang="ja-JP" altLang="en-US" dirty="0"/>
              <a:t>の精度は良好であるが、</a:t>
            </a:r>
            <a:r>
              <a:rPr kumimoji="1" lang="en-US" altLang="ja-JP" dirty="0"/>
              <a:t>3 </a:t>
            </a:r>
            <a:r>
              <a:rPr kumimoji="1" lang="ja-JP" altLang="en-US" dirty="0"/>
              <a:t>クラスのマクロアクティビティでは </a:t>
            </a:r>
            <a:r>
              <a:rPr kumimoji="1" lang="en-US" altLang="ja-JP" dirty="0"/>
              <a:t>0.491 </a:t>
            </a:r>
            <a:r>
              <a:rPr kumimoji="1" lang="ja-JP" altLang="en-US" dirty="0"/>
              <a:t>の精度が向上する可能性があると言えるだろう。</a:t>
            </a:r>
            <a:endParaRPr kumimoji="1" lang="en-US" altLang="ja-JP" dirty="0"/>
          </a:p>
          <a:p>
            <a:pPr algn="l"/>
            <a:endParaRPr kumimoji="1" lang="en-US" altLang="ja-JP" dirty="0"/>
          </a:p>
          <a:p>
            <a:pPr algn="l"/>
            <a:r>
              <a:rPr kumimoji="1" lang="ja-JP" altLang="en-US" dirty="0"/>
              <a:t>我々は被験者</a:t>
            </a:r>
            <a:r>
              <a:rPr kumimoji="1" lang="en-US" altLang="ja-JP" dirty="0"/>
              <a:t>1,2,3</a:t>
            </a:r>
            <a:r>
              <a:rPr kumimoji="1" lang="ja-JP" altLang="en-US" dirty="0"/>
              <a:t>のデータでこのモデルを学習させ，被験者</a:t>
            </a:r>
            <a:r>
              <a:rPr kumimoji="1" lang="en-US" altLang="ja-JP" dirty="0"/>
              <a:t>4</a:t>
            </a:r>
            <a:r>
              <a:rPr kumimoji="1" lang="ja-JP" altLang="en-US" dirty="0"/>
              <a:t>のデータの予測結果を得た．</a:t>
            </a:r>
            <a:endParaRPr kumimoji="1" lang="en-US" altLang="ja-JP" dirty="0"/>
          </a:p>
          <a:p>
            <a:pPr algn="l"/>
            <a:r>
              <a:rPr kumimoji="1" lang="ja-JP" altLang="en-US" dirty="0"/>
              <a:t>そして，その結果を提出した．</a:t>
            </a:r>
            <a:endParaRPr kumimoji="1" lang="en-US" altLang="ja-JP" dirty="0"/>
          </a:p>
          <a:p>
            <a:pPr algn="l"/>
            <a:r>
              <a:rPr kumimoji="1" lang="ja-JP" altLang="en-US" dirty="0"/>
              <a:t>ご清聴ありがとうございました．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7</a:t>
            </a:fld>
            <a:endParaRPr kumimoji="1" lang="ja-JP" altLang="en-US"/>
          </a:p>
        </p:txBody>
      </p:sp>
    </p:spTree>
    <p:extLst>
      <p:ext uri="{BB962C8B-B14F-4D97-AF65-F5344CB8AC3E}">
        <p14:creationId xmlns:p14="http://schemas.microsoft.com/office/powerpoint/2010/main" val="1146660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 will explain about the given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were given train dataset and test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0" i="0" u="none" strike="noStrike" baseline="0" dirty="0">
                <a:latin typeface="TeXGyreTermes-Regular"/>
              </a:rPr>
              <a:t>The subjects cooked three recipes (sandwich, fruit salad, cereal) five times each by following a script for each recipe.</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The data has been collected from four subjects who had attached two smartphones on the right arm and left hip, two smartwatches on both wrists, and one motion capture system with 29 markers.</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Each recording has been segmented into 30-second segments, like this figure.</a:t>
            </a:r>
          </a:p>
          <a:p>
            <a:pPr algn="l"/>
            <a:r>
              <a:rPr lang="en-US" altLang="ja-JP" sz="1800" b="0" i="0" u="none" strike="noStrike" baseline="0" dirty="0">
                <a:latin typeface="TeXGyreTermes-Regular"/>
              </a:rPr>
              <a:t>Each segment was assigned a random identifier, so the order of the segments is unknown.</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Training data contains data from three subjects out of the four subjects and test data contains the data from the fourth subject.</a:t>
            </a:r>
          </a:p>
          <a:p>
            <a:endParaRPr kumimoji="1" lang="en-US" altLang="ja-JP" dirty="0"/>
          </a:p>
          <a:p>
            <a:endParaRPr kumimoji="1" lang="en-US" altLang="ja-JP" dirty="0"/>
          </a:p>
          <a:p>
            <a:endParaRPr kumimoji="1" lang="en-US" altLang="ja-JP" dirty="0"/>
          </a:p>
          <a:p>
            <a:r>
              <a:rPr kumimoji="1" lang="ja-JP" altLang="en-US" dirty="0"/>
              <a:t>まず，与えられたデータセットについて説明する．</a:t>
            </a:r>
            <a:endParaRPr kumimoji="1" lang="en-US" altLang="ja-JP" dirty="0"/>
          </a:p>
          <a:p>
            <a:r>
              <a:rPr kumimoji="1" lang="ja-JP" altLang="en-US" dirty="0"/>
              <a:t>我々は学習用のデータセットとテスト用のデータセットを与えられた．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各被験者は</a:t>
            </a:r>
            <a:r>
              <a:rPr kumimoji="1" lang="en-US" altLang="ja-JP" dirty="0"/>
              <a:t>3</a:t>
            </a:r>
            <a:r>
              <a:rPr kumimoji="1" lang="ja-JP" altLang="en-US" dirty="0"/>
              <a:t>つのレシピを</a:t>
            </a:r>
            <a:r>
              <a:rPr kumimoji="1" lang="en-US" altLang="ja-JP" dirty="0"/>
              <a:t>5</a:t>
            </a:r>
            <a:r>
              <a:rPr kumimoji="1" lang="ja-JP" altLang="en-US" dirty="0"/>
              <a:t>回作った．</a:t>
            </a:r>
            <a:endParaRPr kumimoji="1" lang="en-US" altLang="ja-JP" dirty="0"/>
          </a:p>
          <a:p>
            <a:r>
              <a:rPr kumimoji="1" lang="ja-JP" altLang="en-US" dirty="0"/>
              <a:t>データは</a:t>
            </a:r>
            <a:r>
              <a:rPr kumimoji="1" lang="en-US" altLang="ja-JP" dirty="0"/>
              <a:t>4</a:t>
            </a:r>
            <a:r>
              <a:rPr kumimoji="1" lang="ja-JP" altLang="en-US" dirty="0"/>
              <a:t>人の被験者にセンサを取り付けて収集されたものである．</a:t>
            </a:r>
            <a:endParaRPr kumimoji="1" lang="en-US" altLang="ja-JP" dirty="0"/>
          </a:p>
          <a:p>
            <a:r>
              <a:rPr kumimoji="1" lang="ja-JP" altLang="en-US" dirty="0"/>
              <a:t>各記録は</a:t>
            </a:r>
            <a:r>
              <a:rPr kumimoji="1" lang="en-US" altLang="ja-JP" dirty="0"/>
              <a:t>30</a:t>
            </a:r>
            <a:r>
              <a:rPr kumimoji="1" lang="ja-JP" altLang="en-US" dirty="0"/>
              <a:t>秒ごとに別れている．</a:t>
            </a:r>
            <a:endParaRPr kumimoji="1" lang="en-US" altLang="ja-JP" dirty="0"/>
          </a:p>
          <a:p>
            <a:r>
              <a:rPr kumimoji="1" lang="ja-JP" altLang="en-US" dirty="0"/>
              <a:t>各セグメントにはランダムな識別子が与えられており，順番は不明．</a:t>
            </a:r>
            <a:endParaRPr kumimoji="1" lang="en-US" altLang="ja-JP" dirty="0"/>
          </a:p>
          <a:p>
            <a:r>
              <a:rPr kumimoji="1" lang="ja-JP" altLang="en-US" dirty="0"/>
              <a:t>学習データは</a:t>
            </a:r>
            <a:r>
              <a:rPr kumimoji="1" lang="en-US" altLang="ja-JP" dirty="0"/>
              <a:t>3</a:t>
            </a:r>
            <a:r>
              <a:rPr kumimoji="1" lang="ja-JP" altLang="en-US" dirty="0"/>
              <a:t>人の被験者のデータを含み，テストデータには</a:t>
            </a:r>
            <a:r>
              <a:rPr kumimoji="1" lang="en-US" altLang="ja-JP" dirty="0"/>
              <a:t>1</a:t>
            </a:r>
            <a:r>
              <a:rPr kumimoji="1" lang="ja-JP" altLang="en-US" dirty="0"/>
              <a:t>人の被験者のデータが含まれる．</a:t>
            </a:r>
            <a:endParaRPr kumimoji="1" lang="en-US" altLang="ja-JP" dirty="0"/>
          </a:p>
          <a:p>
            <a:endParaRPr kumimoji="1" lang="en-US" altLang="ja-JP" dirty="0"/>
          </a:p>
          <a:p>
            <a:endParaRPr kumimoji="1" lang="en-US" altLang="ja-JP" dirty="0"/>
          </a:p>
          <a:p>
            <a:r>
              <a:rPr kumimoji="1" lang="ja-JP" altLang="en-US" dirty="0"/>
              <a:t>マイクロアクティビティはこのラベルが含まれていて，マクロアクティビティはこのラベルが含まれているというのを過剰書き．</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9</a:t>
            </a:fld>
            <a:endParaRPr kumimoji="1" lang="ja-JP" altLang="en-US"/>
          </a:p>
        </p:txBody>
      </p:sp>
    </p:spTree>
    <p:extLst>
      <p:ext uri="{BB962C8B-B14F-4D97-AF65-F5344CB8AC3E}">
        <p14:creationId xmlns:p14="http://schemas.microsoft.com/office/powerpoint/2010/main" val="1220229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b="0" i="0" u="none" strike="noStrike" baseline="0" dirty="0">
                <a:latin typeface="TeXGyreTermes-Regular"/>
              </a:rPr>
              <a:t>Hand crafted feature values are extracted from the raw data.</a:t>
            </a:r>
          </a:p>
          <a:p>
            <a:pPr algn="l"/>
            <a:r>
              <a:rPr lang="en-US" altLang="ja-JP" sz="1800" b="0" i="0" u="none" strike="noStrike" baseline="0" dirty="0">
                <a:latin typeface="TeXGyreTermes-Regular"/>
              </a:rPr>
              <a:t>The features are mean, variance, max, min, root mean square, interquartile range, and zero crossing rate for each axis, respectively. </a:t>
            </a:r>
          </a:p>
          <a:p>
            <a:pPr algn="l"/>
            <a:r>
              <a:rPr lang="en-US" altLang="ja-JP" sz="1800" b="0" i="0" u="none" strike="noStrike" baseline="0" dirty="0">
                <a:latin typeface="TeXGyreTermes-Regular"/>
              </a:rPr>
              <a:t>These features are calculated over a 50ms-window slid in steps of 3 seconds.</a:t>
            </a:r>
          </a:p>
          <a:p>
            <a:pPr algn="l"/>
            <a:r>
              <a:rPr lang="en-US" altLang="ja-JP" sz="1800" b="0" i="0" u="none" strike="noStrike" baseline="0" dirty="0">
                <a:latin typeface="TeXGyreTermes-Regular"/>
              </a:rPr>
              <a:t>From the preprocessing, 21 dimensions feature are obtained for one sensor.</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dirty="0"/>
              <a:t>生データから特徴量を抽</a:t>
            </a:r>
            <a:r>
              <a:rPr lang="ja-JP" altLang="en-US" dirty="0"/>
              <a:t>出する</a:t>
            </a:r>
            <a:r>
              <a:rPr kumimoji="1" lang="ja-JP" altLang="en-US" dirty="0"/>
              <a:t>。</a:t>
            </a:r>
          </a:p>
          <a:p>
            <a:pPr algn="l"/>
            <a:r>
              <a:rPr kumimoji="1" lang="ja-JP" altLang="en-US" dirty="0"/>
              <a:t>特徴量は、各軸の平均、分散、最大、最小、二乗平均平方根（</a:t>
            </a:r>
            <a:r>
              <a:rPr kumimoji="1" lang="en-US" altLang="ja-JP" dirty="0"/>
              <a:t>RMS</a:t>
            </a:r>
            <a:r>
              <a:rPr kumimoji="1" lang="ja-JP" altLang="en-US" dirty="0"/>
              <a:t>）、四分位間距離（</a:t>
            </a:r>
            <a:r>
              <a:rPr kumimoji="1" lang="en-US" altLang="ja-JP" dirty="0"/>
              <a:t>IQR</a:t>
            </a:r>
            <a:r>
              <a:rPr kumimoji="1" lang="ja-JP" altLang="en-US" dirty="0"/>
              <a:t>）、ゼロクロスレート（</a:t>
            </a:r>
            <a:r>
              <a:rPr kumimoji="1" lang="en-US" altLang="ja-JP" dirty="0"/>
              <a:t>ZCR</a:t>
            </a:r>
            <a:r>
              <a:rPr kumimoji="1" lang="ja-JP" altLang="en-US" dirty="0"/>
              <a:t>）です。</a:t>
            </a:r>
          </a:p>
          <a:p>
            <a:pPr algn="l"/>
            <a:r>
              <a:rPr kumimoji="1" lang="ja-JP" altLang="en-US" dirty="0"/>
              <a:t>これらの特徴は、</a:t>
            </a:r>
            <a:r>
              <a:rPr kumimoji="1" lang="en-US" altLang="ja-JP" dirty="0"/>
              <a:t>50ms</a:t>
            </a:r>
            <a:r>
              <a:rPr kumimoji="1" lang="ja-JP" altLang="en-US" dirty="0"/>
              <a:t>のウィンドウを</a:t>
            </a:r>
            <a:r>
              <a:rPr kumimoji="1" lang="en-US" altLang="ja-JP" dirty="0"/>
              <a:t>3</a:t>
            </a:r>
            <a:r>
              <a:rPr kumimoji="1" lang="ja-JP" altLang="en-US" dirty="0"/>
              <a:t>秒単位でスライドさせて計算されます。</a:t>
            </a:r>
          </a:p>
          <a:p>
            <a:pPr algn="l"/>
            <a:r>
              <a:rPr kumimoji="1" lang="ja-JP" altLang="en-US" dirty="0"/>
              <a:t>前処理により、</a:t>
            </a:r>
            <a:r>
              <a:rPr kumimoji="1" lang="en-US" altLang="ja-JP" dirty="0"/>
              <a:t>1 </a:t>
            </a:r>
            <a:r>
              <a:rPr kumimoji="1" lang="ja-JP" altLang="en-US" dirty="0"/>
              <a:t>つのセンサに対して</a:t>
            </a:r>
            <a:r>
              <a:rPr kumimoji="1" lang="en-US" altLang="ja-JP" dirty="0"/>
              <a:t>21</a:t>
            </a:r>
            <a:r>
              <a:rPr kumimoji="1" lang="ja-JP" altLang="en-US" dirty="0"/>
              <a:t>次元の特徴量が得られた。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10</a:t>
            </a:fld>
            <a:endParaRPr kumimoji="1" lang="ja-JP" altLang="en-US"/>
          </a:p>
        </p:txBody>
      </p:sp>
    </p:spTree>
    <p:extLst>
      <p:ext uri="{BB962C8B-B14F-4D97-AF65-F5344CB8AC3E}">
        <p14:creationId xmlns:p14="http://schemas.microsoft.com/office/powerpoint/2010/main" val="1908707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our identification model.</a:t>
            </a:r>
          </a:p>
          <a:p>
            <a:r>
              <a:rPr kumimoji="1" lang="en-US" altLang="ja-JP" dirty="0"/>
              <a:t>From left to right: "Conv1d layer", "LSTM layer", "Sigmoid layer", and There are "Activation layer" and "Final activation layer".</a:t>
            </a:r>
          </a:p>
          <a:p>
            <a:endParaRPr kumimoji="1" lang="en-US" altLang="ja-JP" dirty="0"/>
          </a:p>
          <a:p>
            <a:r>
              <a:rPr kumimoji="1" lang="en-US" altLang="ja-JP" dirty="0"/>
              <a:t>In "Conv1d layer", </a:t>
            </a:r>
            <a:r>
              <a:rPr kumimoji="1" lang="en-US" altLang="ja-JP" dirty="0" err="1"/>
              <a:t>Mapsize</a:t>
            </a:r>
            <a:r>
              <a:rPr kumimoji="1" lang="en-US" altLang="ja-JP" dirty="0"/>
              <a:t> was set to 6, we input features of 21 dimensions with length N', and get a features of 21 dimensions with 6 map and length N''.</a:t>
            </a:r>
          </a:p>
          <a:p>
            <a:r>
              <a:rPr kumimoji="1" lang="en-US" altLang="ja-JP" dirty="0"/>
              <a:t>Then, in the "LSTM layer", that features are inputted to form a 24-dimensional feature.</a:t>
            </a:r>
          </a:p>
          <a:p>
            <a:r>
              <a:rPr kumimoji="1" lang="en-US" altLang="ja-JP" dirty="0"/>
              <a:t>"Linear layer" compresses 24 dimensional features into 10 dimensions for micro activities and 4 dimensions for macro activities.</a:t>
            </a:r>
          </a:p>
          <a:p>
            <a:r>
              <a:rPr kumimoji="1" lang="en-US" altLang="ja-JP" dirty="0"/>
              <a:t>"Sigmoid layer" applies a sigmoid function.</a:t>
            </a:r>
          </a:p>
          <a:p>
            <a:r>
              <a:rPr kumimoji="1" lang="en-US" altLang="ja-JP" dirty="0"/>
              <a:t>Next, we use the "activation layer" to obtain one-hot vectors.</a:t>
            </a:r>
          </a:p>
          <a:p>
            <a:endParaRPr kumimoji="1" lang="en-US" altLang="ja-JP" dirty="0"/>
          </a:p>
          <a:p>
            <a:endParaRPr kumimoji="1" lang="en-US" altLang="ja-JP" dirty="0"/>
          </a:p>
          <a:p>
            <a:endParaRPr kumimoji="1" lang="en-US" altLang="ja-JP" dirty="0"/>
          </a:p>
          <a:p>
            <a:r>
              <a:rPr kumimoji="1" lang="ja-JP" altLang="en-US" dirty="0"/>
              <a:t>これが私達の識別モデルです．</a:t>
            </a:r>
            <a:endParaRPr kumimoji="1" lang="en-US" altLang="ja-JP" dirty="0"/>
          </a:p>
          <a:p>
            <a:r>
              <a:rPr kumimoji="1" lang="ja-JP" altLang="en-US" dirty="0"/>
              <a:t>左から順に</a:t>
            </a:r>
            <a:r>
              <a:rPr kumimoji="1" lang="en-US" altLang="ja-JP" dirty="0"/>
              <a:t>“Conv1d layer”</a:t>
            </a:r>
            <a:r>
              <a:rPr kumimoji="1" lang="ja-JP" altLang="en-US" dirty="0"/>
              <a:t>，</a:t>
            </a:r>
            <a:r>
              <a:rPr kumimoji="1" lang="en-US" altLang="ja-JP" dirty="0"/>
              <a:t>”LSTM layer”</a:t>
            </a:r>
            <a:r>
              <a:rPr kumimoji="1" lang="ja-JP" altLang="en-US" dirty="0"/>
              <a:t>，</a:t>
            </a:r>
            <a:r>
              <a:rPr kumimoji="1" lang="en-US" altLang="ja-JP" dirty="0"/>
              <a:t>”Sigmoid layer”</a:t>
            </a:r>
            <a:r>
              <a:rPr kumimoji="1" lang="ja-JP" altLang="en-US" dirty="0"/>
              <a:t>，</a:t>
            </a:r>
            <a:r>
              <a:rPr kumimoji="1" lang="en-US" altLang="ja-JP" dirty="0"/>
              <a:t>”Activation layer”</a:t>
            </a:r>
            <a:r>
              <a:rPr kumimoji="1" lang="ja-JP" altLang="en-US" dirty="0"/>
              <a:t>，</a:t>
            </a:r>
            <a:r>
              <a:rPr kumimoji="1" lang="en-US" altLang="ja-JP" dirty="0"/>
              <a:t>”Final activation layer”</a:t>
            </a:r>
            <a:r>
              <a:rPr kumimoji="1" lang="ja-JP" altLang="en-US" dirty="0"/>
              <a:t>があります．</a:t>
            </a:r>
            <a:endParaRPr kumimoji="1" lang="en-US" altLang="ja-JP" dirty="0"/>
          </a:p>
          <a:p>
            <a:endParaRPr kumimoji="1" lang="en-US" altLang="ja-JP" dirty="0"/>
          </a:p>
          <a:p>
            <a:r>
              <a:rPr kumimoji="1" lang="en-US" altLang="ja-JP" dirty="0"/>
              <a:t>“Conv1d layer”</a:t>
            </a:r>
            <a:r>
              <a:rPr kumimoji="1" lang="ja-JP" altLang="en-US" dirty="0"/>
              <a:t>は</a:t>
            </a:r>
            <a:r>
              <a:rPr kumimoji="1" lang="en-US" altLang="ja-JP" dirty="0" err="1"/>
              <a:t>mapsize</a:t>
            </a:r>
            <a:r>
              <a:rPr kumimoji="1" lang="ja-JP" altLang="en-US" dirty="0"/>
              <a:t>を</a:t>
            </a:r>
            <a:r>
              <a:rPr kumimoji="1" lang="en-US" altLang="ja-JP" dirty="0"/>
              <a:t>6</a:t>
            </a:r>
            <a:r>
              <a:rPr kumimoji="1" lang="ja-JP" altLang="en-US" dirty="0"/>
              <a:t>に設定しており，</a:t>
            </a:r>
            <a:r>
              <a:rPr kumimoji="1" lang="en-US" altLang="ja-JP" dirty="0"/>
              <a:t>21</a:t>
            </a:r>
            <a:r>
              <a:rPr kumimoji="1" lang="ja-JP" altLang="en-US" dirty="0"/>
              <a:t>次元で長さ</a:t>
            </a:r>
            <a:r>
              <a:rPr kumimoji="1" lang="en-US" altLang="ja-JP" dirty="0"/>
              <a:t>N’</a:t>
            </a:r>
            <a:r>
              <a:rPr kumimoji="1" lang="ja-JP" altLang="en-US" dirty="0"/>
              <a:t>の特徴量を入力して</a:t>
            </a:r>
            <a:r>
              <a:rPr kumimoji="1" lang="en-US" altLang="ja-JP" dirty="0"/>
              <a:t>21</a:t>
            </a:r>
            <a:r>
              <a:rPr kumimoji="1" lang="ja-JP" altLang="en-US" dirty="0"/>
              <a:t>次元</a:t>
            </a:r>
            <a:r>
              <a:rPr kumimoji="1" lang="en-US" altLang="ja-JP" dirty="0"/>
              <a:t>×6</a:t>
            </a:r>
            <a:r>
              <a:rPr kumimoji="1" lang="ja-JP" altLang="en-US" dirty="0"/>
              <a:t>マップで長さ</a:t>
            </a:r>
            <a:r>
              <a:rPr kumimoji="1" lang="en-US" altLang="ja-JP" dirty="0"/>
              <a:t>N’’</a:t>
            </a:r>
            <a:r>
              <a:rPr kumimoji="1" lang="ja-JP" altLang="en-US" dirty="0"/>
              <a:t>の特徴量を得る．</a:t>
            </a:r>
            <a:endParaRPr kumimoji="1" lang="en-US" altLang="ja-JP" dirty="0"/>
          </a:p>
          <a:p>
            <a:r>
              <a:rPr kumimoji="1" lang="ja-JP" altLang="en-US" dirty="0"/>
              <a:t>次に</a:t>
            </a:r>
            <a:r>
              <a:rPr kumimoji="1" lang="en-US" altLang="ja-JP" dirty="0"/>
              <a:t>”LSTM layer”</a:t>
            </a:r>
            <a:r>
              <a:rPr kumimoji="1" lang="ja-JP" altLang="en-US" dirty="0"/>
              <a:t>ではその特徴量を入力し，</a:t>
            </a:r>
            <a:r>
              <a:rPr kumimoji="1" lang="en-US" altLang="ja-JP" dirty="0"/>
              <a:t>24</a:t>
            </a:r>
            <a:r>
              <a:rPr kumimoji="1" lang="ja-JP" altLang="en-US" dirty="0"/>
              <a:t>次元の特徴量とする．</a:t>
            </a:r>
            <a:endParaRPr kumimoji="1" lang="en-US" altLang="ja-JP" dirty="0"/>
          </a:p>
          <a:p>
            <a:r>
              <a:rPr kumimoji="1" lang="en-US" altLang="ja-JP" dirty="0"/>
              <a:t>“Linear layer”</a:t>
            </a:r>
            <a:r>
              <a:rPr kumimoji="1" lang="ja-JP" altLang="en-US" dirty="0"/>
              <a:t>は</a:t>
            </a:r>
            <a:r>
              <a:rPr kumimoji="1" lang="en-US" altLang="ja-JP" dirty="0"/>
              <a:t>24</a:t>
            </a:r>
            <a:r>
              <a:rPr kumimoji="1" lang="ja-JP" altLang="en-US" dirty="0"/>
              <a:t>次元の特徴量を</a:t>
            </a:r>
            <a:r>
              <a:rPr kumimoji="1" lang="en-US" altLang="ja-JP" dirty="0"/>
              <a:t>macro</a:t>
            </a:r>
            <a:r>
              <a:rPr kumimoji="1" lang="ja-JP" altLang="en-US" dirty="0"/>
              <a:t>活動では</a:t>
            </a:r>
            <a:r>
              <a:rPr kumimoji="1" lang="en-US" altLang="ja-JP" dirty="0"/>
              <a:t>4</a:t>
            </a:r>
            <a:r>
              <a:rPr kumimoji="1" lang="ja-JP" altLang="en-US" dirty="0"/>
              <a:t>次元，</a:t>
            </a:r>
            <a:r>
              <a:rPr kumimoji="1" lang="en-US" altLang="ja-JP" dirty="0"/>
              <a:t>micro</a:t>
            </a:r>
            <a:r>
              <a:rPr kumimoji="1" lang="ja-JP" altLang="en-US" dirty="0"/>
              <a:t>活動では</a:t>
            </a:r>
            <a:r>
              <a:rPr kumimoji="1" lang="en-US" altLang="ja-JP" dirty="0"/>
              <a:t>10</a:t>
            </a:r>
            <a:r>
              <a:rPr kumimoji="1" lang="ja-JP" altLang="en-US" dirty="0"/>
              <a:t>次元に圧縮する．</a:t>
            </a:r>
            <a:endParaRPr kumimoji="1" lang="en-US" altLang="ja-JP" dirty="0"/>
          </a:p>
          <a:p>
            <a:r>
              <a:rPr kumimoji="1" lang="en-US" altLang="ja-JP" dirty="0"/>
              <a:t>“Sigmoid layer”</a:t>
            </a:r>
            <a:r>
              <a:rPr kumimoji="1" lang="ja-JP" altLang="en-US" dirty="0"/>
              <a:t>ではシグモイド関数を適用する．</a:t>
            </a:r>
            <a:endParaRPr kumimoji="1" lang="en-US" altLang="ja-JP" dirty="0"/>
          </a:p>
          <a:p>
            <a:r>
              <a:rPr kumimoji="1" lang="ja-JP" altLang="en-US" dirty="0"/>
              <a:t>次に</a:t>
            </a:r>
            <a:r>
              <a:rPr kumimoji="1" lang="en-US" altLang="ja-JP" dirty="0"/>
              <a:t>“Activation layer”</a:t>
            </a:r>
            <a:r>
              <a:rPr kumimoji="1" lang="ja-JP" altLang="en-US" dirty="0"/>
              <a:t>で</a:t>
            </a:r>
            <a:r>
              <a:rPr kumimoji="1" lang="en-US" altLang="ja-JP" dirty="0"/>
              <a:t>one-hot vector</a:t>
            </a:r>
            <a:r>
              <a:rPr kumimoji="1" lang="ja-JP" altLang="en-US" dirty="0"/>
              <a:t>を取得する．</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11</a:t>
            </a:fld>
            <a:endParaRPr kumimoji="1" lang="ja-JP" altLang="en-US"/>
          </a:p>
        </p:txBody>
      </p:sp>
    </p:spTree>
    <p:extLst>
      <p:ext uri="{BB962C8B-B14F-4D97-AF65-F5344CB8AC3E}">
        <p14:creationId xmlns:p14="http://schemas.microsoft.com/office/powerpoint/2010/main" val="693000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use "</a:t>
            </a:r>
            <a:r>
              <a:rPr kumimoji="1" lang="en-US" altLang="ja-JP" dirty="0" err="1"/>
              <a:t>BCEWithLogistsLoss</a:t>
            </a:r>
            <a:r>
              <a:rPr kumimoji="1" lang="en-US" altLang="ja-JP" dirty="0"/>
              <a:t>" in the case of "Micro activity" as "Loss Function and Optimizer", and in the case of "Macro activity", we use "</a:t>
            </a:r>
            <a:r>
              <a:rPr kumimoji="1" lang="en-US" altLang="ja-JP" dirty="0" err="1"/>
              <a:t>CrossEntropyLoss</a:t>
            </a:r>
            <a:r>
              <a:rPr kumimoji="1" lang="en-US" altLang="ja-JP" dirty="0"/>
              <a:t>".</a:t>
            </a:r>
          </a:p>
          <a:p>
            <a:endParaRPr kumimoji="1" lang="en-US" altLang="ja-JP" dirty="0"/>
          </a:p>
          <a:p>
            <a:endParaRPr kumimoji="1" lang="en-US" altLang="ja-JP" dirty="0"/>
          </a:p>
          <a:p>
            <a:endParaRPr kumimoji="1" lang="en-US" altLang="ja-JP" dirty="0"/>
          </a:p>
          <a:p>
            <a:r>
              <a:rPr kumimoji="1" lang="en-US" altLang="ja-JP" dirty="0"/>
              <a:t>“Loss Function and Optimizer”</a:t>
            </a:r>
            <a:r>
              <a:rPr kumimoji="1" lang="ja-JP" altLang="en-US" dirty="0"/>
              <a:t>には，</a:t>
            </a:r>
            <a:r>
              <a:rPr kumimoji="1" lang="en-US" altLang="ja-JP" dirty="0"/>
              <a:t>”Macro activity”</a:t>
            </a:r>
            <a:r>
              <a:rPr kumimoji="1" lang="ja-JP" altLang="en-US" dirty="0"/>
              <a:t>の場合は</a:t>
            </a:r>
            <a:r>
              <a:rPr kumimoji="1" lang="en-US" altLang="ja-JP" dirty="0"/>
              <a:t>”</a:t>
            </a:r>
            <a:r>
              <a:rPr kumimoji="1" lang="en-US" altLang="ja-JP" dirty="0" err="1"/>
              <a:t>CrossEntropyLoss</a:t>
            </a:r>
            <a:r>
              <a:rPr kumimoji="1" lang="en-US" altLang="ja-JP" dirty="0"/>
              <a:t>”</a:t>
            </a:r>
            <a:r>
              <a:rPr kumimoji="1" lang="ja-JP" altLang="en-US" dirty="0"/>
              <a:t>を，</a:t>
            </a:r>
            <a:r>
              <a:rPr kumimoji="1" lang="en-US" altLang="ja-JP" dirty="0"/>
              <a:t>”Micro activity”</a:t>
            </a:r>
            <a:r>
              <a:rPr kumimoji="1" lang="ja-JP" altLang="en-US" dirty="0"/>
              <a:t>の場合は</a:t>
            </a:r>
            <a:r>
              <a:rPr kumimoji="1" lang="en-US" altLang="ja-JP" dirty="0"/>
              <a:t>”</a:t>
            </a:r>
            <a:r>
              <a:rPr kumimoji="1" lang="en-US" altLang="ja-JP" dirty="0" err="1"/>
              <a:t>BCEWithLogistsLoss</a:t>
            </a:r>
            <a:r>
              <a:rPr kumimoji="1" lang="en-US" altLang="ja-JP" dirty="0"/>
              <a:t>”</a:t>
            </a:r>
            <a:r>
              <a:rPr kumimoji="1" lang="ja-JP" altLang="en-US" dirty="0"/>
              <a:t>を使用した．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12</a:t>
            </a:fld>
            <a:endParaRPr kumimoji="1" lang="ja-JP" altLang="en-US"/>
          </a:p>
        </p:txBody>
      </p:sp>
    </p:spTree>
    <p:extLst>
      <p:ext uri="{BB962C8B-B14F-4D97-AF65-F5344CB8AC3E}">
        <p14:creationId xmlns:p14="http://schemas.microsoft.com/office/powerpoint/2010/main" val="19706616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28B1BEA1-2738-4C19-B133-02ABBF3E6E0C}" type="datetime1">
              <a:rPr kumimoji="1" lang="ja-JP" altLang="en-US" smtClean="0"/>
              <a:t>2020/8/22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1"/>
            <a:ext cx="930088" cy="452589"/>
          </a:xfrm>
        </p:spPr>
        <p:txBody>
          <a:bodyPr/>
          <a:lstStyle/>
          <a:p>
            <a:fld id="{92084505-5355-43A2-B929-FD06D0DABC31}" type="slidenum">
              <a:rPr kumimoji="1" lang="ja-JP" altLang="en-US" smtClean="0"/>
              <a:t>‹#›</a:t>
            </a:fld>
            <a:endParaRPr kumimoji="1" lang="ja-JP" altLang="en-US" dirty="0"/>
          </a:p>
        </p:txBody>
      </p:sp>
      <p:grpSp>
        <p:nvGrpSpPr>
          <p:cNvPr id="13" name="グループ化 12">
            <a:extLst>
              <a:ext uri="{FF2B5EF4-FFF2-40B4-BE49-F238E27FC236}">
                <a16:creationId xmlns:a16="http://schemas.microsoft.com/office/drawing/2014/main" id="{41F687C4-BC8D-4D8D-967F-C9159AE18EE2}"/>
              </a:ext>
            </a:extLst>
          </p:cNvPr>
          <p:cNvGrpSpPr/>
          <p:nvPr userDrawn="1"/>
        </p:nvGrpSpPr>
        <p:grpSpPr>
          <a:xfrm>
            <a:off x="0" y="6405411"/>
            <a:ext cx="1357002" cy="452589"/>
            <a:chOff x="0" y="6405411"/>
            <a:chExt cx="1357002" cy="452589"/>
          </a:xfrm>
        </p:grpSpPr>
        <p:pic>
          <p:nvPicPr>
            <p:cNvPr id="14" name="図 13">
              <a:extLst>
                <a:ext uri="{FF2B5EF4-FFF2-40B4-BE49-F238E27FC236}">
                  <a16:creationId xmlns:a16="http://schemas.microsoft.com/office/drawing/2014/main" id="{32B8B82C-9DE7-43EF-8D7F-5557C1F55F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5" name="図 14">
              <a:extLst>
                <a:ext uri="{FF2B5EF4-FFF2-40B4-BE49-F238E27FC236}">
                  <a16:creationId xmlns:a16="http://schemas.microsoft.com/office/drawing/2014/main" id="{13B645A7-8D10-4DF9-992F-84821FC7DD8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116797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21A0775-4641-4FD1-8F30-8577C8E45459}" type="datetime1">
              <a:rPr kumimoji="1" lang="ja-JP" altLang="en-US" smtClean="0"/>
              <a:t>2020/8/22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48729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A958096-B04A-44A1-BF3F-4EF7C63AEE7F}" type="datetime1">
              <a:rPr kumimoji="1" lang="ja-JP" altLang="en-US" smtClean="0"/>
              <a:t>2020/8/22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64578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7E4BC299-9A2B-46B3-A868-72E6088D753F}" type="datetime1">
              <a:rPr kumimoji="1" lang="ja-JP" altLang="en-US" smtClean="0"/>
              <a:t>2020/8/22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0"/>
            <a:ext cx="930088" cy="452589"/>
          </a:xfrm>
        </p:spPr>
        <p:txBody>
          <a:bodyPr/>
          <a:lstStyle>
            <a:lvl1pPr>
              <a:defRPr b="1">
                <a:solidFill>
                  <a:schemeClr val="bg1"/>
                </a:solidFill>
              </a:defRPr>
            </a:lvl1pPr>
          </a:lstStyle>
          <a:p>
            <a:fld id="{92084505-5355-43A2-B929-FD06D0DABC31}" type="slidenum">
              <a:rPr lang="ja-JP" altLang="en-US" smtClean="0"/>
              <a:pPr/>
              <a:t>‹#›</a:t>
            </a:fld>
            <a:endParaRPr lang="ja-JP" altLang="en-US" dirty="0"/>
          </a:p>
        </p:txBody>
      </p:sp>
      <p:grpSp>
        <p:nvGrpSpPr>
          <p:cNvPr id="10" name="グループ化 9">
            <a:extLst>
              <a:ext uri="{FF2B5EF4-FFF2-40B4-BE49-F238E27FC236}">
                <a16:creationId xmlns:a16="http://schemas.microsoft.com/office/drawing/2014/main" id="{85AD5892-0348-47CA-94D9-1AECACD7AF33}"/>
              </a:ext>
            </a:extLst>
          </p:cNvPr>
          <p:cNvGrpSpPr/>
          <p:nvPr userDrawn="1"/>
        </p:nvGrpSpPr>
        <p:grpSpPr>
          <a:xfrm>
            <a:off x="0" y="6405411"/>
            <a:ext cx="1357002" cy="452589"/>
            <a:chOff x="0" y="6405411"/>
            <a:chExt cx="1357002" cy="452589"/>
          </a:xfrm>
        </p:grpSpPr>
        <p:pic>
          <p:nvPicPr>
            <p:cNvPr id="11" name="図 10">
              <a:extLst>
                <a:ext uri="{FF2B5EF4-FFF2-40B4-BE49-F238E27FC236}">
                  <a16:creationId xmlns:a16="http://schemas.microsoft.com/office/drawing/2014/main" id="{D30564E1-5BE4-46E8-BD7B-C70365B7B1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2" name="図 11">
              <a:extLst>
                <a:ext uri="{FF2B5EF4-FFF2-40B4-BE49-F238E27FC236}">
                  <a16:creationId xmlns:a16="http://schemas.microsoft.com/office/drawing/2014/main" id="{4BEB1492-F457-4453-95F9-B28F99A339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213463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730D93F-C6A8-45DB-973B-2E9B74BB5747}" type="datetime1">
              <a:rPr kumimoji="1" lang="ja-JP" altLang="en-US" smtClean="0"/>
              <a:t>2020/8/22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91251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C8FBA03-08C5-445A-9675-5DD0E048D580}" type="datetime1">
              <a:rPr kumimoji="1" lang="ja-JP" altLang="en-US" smtClean="0"/>
              <a:t>2020/8/22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54090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F22B3BE6-F63B-45DF-9657-6FEF2EDB1F30}" type="datetime1">
              <a:rPr kumimoji="1" lang="ja-JP" altLang="en-US" smtClean="0"/>
              <a:t>2020/8/22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281081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1D6E599-F080-45CC-8481-C833508C9D12}" type="datetime1">
              <a:rPr kumimoji="1" lang="ja-JP" altLang="en-US" smtClean="0"/>
              <a:t>2020/8/22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3939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D9B8A7E-64BC-4577-982E-7EC7218FD10F}" type="datetime1">
              <a:rPr kumimoji="1" lang="ja-JP" altLang="en-US" smtClean="0"/>
              <a:t>2020/8/22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05937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373066C-4ED1-4359-AD45-A7DE722C8BF8}" type="datetime1">
              <a:rPr kumimoji="1" lang="ja-JP" altLang="en-US" smtClean="0"/>
              <a:t>2020/8/22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98917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0FD902-686B-4A0D-9EB1-37C4F06B03EF}" type="datetime1">
              <a:rPr kumimoji="1" lang="ja-JP" altLang="en-US" smtClean="0"/>
              <a:t>2020/8/22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5933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FD2C9-6400-40CA-9626-E4ED2CBDBD1C}" type="datetime1">
              <a:rPr kumimoji="1" lang="ja-JP" altLang="en-US" smtClean="0"/>
              <a:t>2020/8/22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079115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40.png"/><Relationship Id="rId7" Type="http://schemas.openxmlformats.org/officeDocument/2006/relationships/image" Target="../media/image8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0.png"/><Relationship Id="rId4" Type="http://schemas.openxmlformats.org/officeDocument/2006/relationships/image" Target="../media/image5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12192000" cy="1933894"/>
          </a:xfrm>
          <a:solidFill>
            <a:schemeClr val="bg1">
              <a:lumMod val="85000"/>
            </a:schemeClr>
          </a:solidFill>
        </p:spPr>
        <p:txBody>
          <a:bodyPr anchor="ctr" anchorCtr="0">
            <a:normAutofit/>
          </a:bodyPr>
          <a:lstStyle/>
          <a:p>
            <a:r>
              <a:rPr lang="en-US" altLang="ja-JP" sz="2800" b="1" i="0" u="none" strike="noStrike" baseline="0" dirty="0">
                <a:latin typeface="Times New Roman" panose="02020603050405020304" pitchFamily="18" charset="0"/>
                <a:cs typeface="Times New Roman" panose="02020603050405020304" pitchFamily="18" charset="0"/>
              </a:rPr>
              <a:t>Cooking Activity Recognition with Convolutional LSTM</a:t>
            </a:r>
            <a:br>
              <a:rPr lang="en-US" altLang="ja-JP" sz="2800" b="1" i="0" u="none" strike="noStrike" baseline="0" dirty="0">
                <a:latin typeface="Times New Roman" panose="02020603050405020304" pitchFamily="18" charset="0"/>
                <a:cs typeface="Times New Roman" panose="02020603050405020304" pitchFamily="18" charset="0"/>
              </a:rPr>
            </a:br>
            <a:r>
              <a:rPr lang="en-US" altLang="ja-JP" sz="2800" b="1" i="0" u="none" strike="noStrike" baseline="0" dirty="0">
                <a:latin typeface="Times New Roman" panose="02020603050405020304" pitchFamily="18" charset="0"/>
                <a:cs typeface="Times New Roman" panose="02020603050405020304" pitchFamily="18" charset="0"/>
              </a:rPr>
              <a:t>using Multi-label Loss Function and Majority Vote</a:t>
            </a:r>
            <a:endParaRPr kumimoji="1" lang="ja-JP" altLang="en-US" sz="6600" dirty="0">
              <a:latin typeface="Times New Roman" panose="02020603050405020304" pitchFamily="18" charset="0"/>
              <a:cs typeface="Times New Roman" panose="02020603050405020304" pitchFamily="18" charset="0"/>
            </a:endParaRPr>
          </a:p>
        </p:txBody>
      </p:sp>
      <p:sp>
        <p:nvSpPr>
          <p:cNvPr id="3" name="サブタイトル 2"/>
          <p:cNvSpPr>
            <a:spLocks noGrp="1"/>
          </p:cNvSpPr>
          <p:nvPr>
            <p:ph type="subTitle" idx="1"/>
          </p:nvPr>
        </p:nvSpPr>
        <p:spPr>
          <a:xfrm>
            <a:off x="4471148" y="1933894"/>
            <a:ext cx="6470277" cy="849646"/>
          </a:xfrm>
        </p:spPr>
        <p:txBody>
          <a:bodyPr anchor="ctr" anchorCtr="0">
            <a:normAutofit/>
          </a:bodyPr>
          <a:lstStyle/>
          <a:p>
            <a:pPr algn="r"/>
            <a:r>
              <a:rPr lang="en-US" altLang="ja-JP" sz="2000" b="1" u="sng" dirty="0" err="1">
                <a:latin typeface="Times New Roman" panose="02020603050405020304" pitchFamily="18" charset="0"/>
                <a:cs typeface="Times New Roman" panose="02020603050405020304" pitchFamily="18" charset="0"/>
              </a:rPr>
              <a:t>Atsuhiro</a:t>
            </a:r>
            <a:r>
              <a:rPr lang="ja-JP" altLang="en-US" sz="2000" b="1" u="sng" dirty="0">
                <a:latin typeface="Times New Roman" panose="02020603050405020304" pitchFamily="18" charset="0"/>
                <a:cs typeface="Times New Roman" panose="02020603050405020304" pitchFamily="18" charset="0"/>
              </a:rPr>
              <a:t> </a:t>
            </a:r>
            <a:r>
              <a:rPr lang="en-US" altLang="ja-JP" sz="2000" b="1" u="sng" dirty="0">
                <a:latin typeface="Times New Roman" panose="02020603050405020304" pitchFamily="18" charset="0"/>
                <a:cs typeface="Times New Roman" panose="02020603050405020304" pitchFamily="18" charset="0"/>
              </a:rPr>
              <a:t>FUJII</a:t>
            </a:r>
            <a:r>
              <a:rPr lang="en-US" altLang="ja-JP" sz="2000" b="1" dirty="0">
                <a:latin typeface="Times New Roman" panose="02020603050405020304" pitchFamily="18" charset="0"/>
                <a:cs typeface="Times New Roman" panose="02020603050405020304" pitchFamily="18" charset="0"/>
              </a:rPr>
              <a:t> / Daiki</a:t>
            </a:r>
            <a:r>
              <a:rPr lang="ja-JP" altLang="en-US" sz="2000" b="1" dirty="0">
                <a:latin typeface="Times New Roman" panose="02020603050405020304" pitchFamily="18" charset="0"/>
                <a:cs typeface="Times New Roman" panose="02020603050405020304" pitchFamily="18" charset="0"/>
              </a:rPr>
              <a:t> </a:t>
            </a:r>
            <a:r>
              <a:rPr lang="en-US" altLang="ja-JP" sz="2000" b="1" dirty="0">
                <a:latin typeface="Times New Roman" panose="02020603050405020304" pitchFamily="18" charset="0"/>
                <a:cs typeface="Times New Roman" panose="02020603050405020304" pitchFamily="18" charset="0"/>
              </a:rPr>
              <a:t>KAJIWARA / </a:t>
            </a:r>
            <a:r>
              <a:rPr kumimoji="1" lang="en-US" altLang="ja-JP" sz="2000" b="1" dirty="0">
                <a:latin typeface="Times New Roman" panose="02020603050405020304" pitchFamily="18" charset="0"/>
                <a:cs typeface="Times New Roman" panose="02020603050405020304" pitchFamily="18" charset="0"/>
              </a:rPr>
              <a:t>Kaz</a:t>
            </a:r>
            <a:r>
              <a:rPr lang="en-US" altLang="ja-JP" sz="2000" b="1" dirty="0">
                <a:latin typeface="Times New Roman" panose="02020603050405020304" pitchFamily="18" charset="0"/>
                <a:cs typeface="Times New Roman" panose="02020603050405020304" pitchFamily="18" charset="0"/>
              </a:rPr>
              <a:t>uya MURAO</a:t>
            </a:r>
          </a:p>
          <a:p>
            <a:pPr algn="r"/>
            <a:r>
              <a:rPr lang="en-US" altLang="ja-JP" sz="1600" dirty="0" err="1">
                <a:latin typeface="Times New Roman" panose="02020603050405020304" pitchFamily="18" charset="0"/>
                <a:cs typeface="Times New Roman" panose="02020603050405020304" pitchFamily="18" charset="0"/>
              </a:rPr>
              <a:t>Ritsumeikan</a:t>
            </a:r>
            <a:r>
              <a:rPr lang="en-US" altLang="ja-JP" sz="1600" dirty="0">
                <a:latin typeface="Times New Roman" panose="02020603050405020304" pitchFamily="18" charset="0"/>
                <a:cs typeface="Times New Roman" panose="02020603050405020304" pitchFamily="18" charset="0"/>
              </a:rPr>
              <a:t> University, Japan</a:t>
            </a:r>
            <a:endParaRPr lang="en-US" altLang="ja-JP" sz="1800" dirty="0">
              <a:latin typeface="Times New Roman" panose="02020603050405020304" pitchFamily="18" charset="0"/>
              <a:cs typeface="Times New Roman" panose="02020603050405020304" pitchFamily="18" charset="0"/>
            </a:endParaRPr>
          </a:p>
        </p:txBody>
      </p:sp>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84505-5355-43A2-B929-FD06D0DABC31}" type="slidenum">
              <a:rPr kumimoji="1" lang="ja-JP" altLang="en-US" sz="1200" b="1" i="0" u="none" strike="noStrike" kern="120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1"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482" name="図 481">
            <a:extLst>
              <a:ext uri="{FF2B5EF4-FFF2-40B4-BE49-F238E27FC236}">
                <a16:creationId xmlns:a16="http://schemas.microsoft.com/office/drawing/2014/main" id="{A0BCD33C-CF8D-467E-905C-1B946515999B}"/>
              </a:ext>
            </a:extLst>
          </p:cNvPr>
          <p:cNvPicPr>
            <a:picLocks noChangeAspect="1"/>
          </p:cNvPicPr>
          <p:nvPr/>
        </p:nvPicPr>
        <p:blipFill>
          <a:blip r:embed="rId3"/>
          <a:stretch>
            <a:fillRect/>
          </a:stretch>
        </p:blipFill>
        <p:spPr>
          <a:xfrm>
            <a:off x="2109823" y="2540452"/>
            <a:ext cx="7972353" cy="3864959"/>
          </a:xfrm>
          <a:prstGeom prst="rect">
            <a:avLst/>
          </a:prstGeom>
        </p:spPr>
      </p:pic>
    </p:spTree>
    <p:extLst>
      <p:ext uri="{BB962C8B-B14F-4D97-AF65-F5344CB8AC3E}">
        <p14:creationId xmlns:p14="http://schemas.microsoft.com/office/powerpoint/2010/main" val="2105514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6BF6B-0DFE-4A25-A964-3796504C05F5}"/>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Method - Preprocessing</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BACD9D1-DCA8-49A1-80D0-B60726CB57F4}"/>
              </a:ext>
            </a:extLst>
          </p:cNvPr>
          <p:cNvSpPr>
            <a:spLocks noGrp="1"/>
          </p:cNvSpPr>
          <p:nvPr>
            <p:ph idx="1"/>
          </p:nvPr>
        </p:nvSpPr>
        <p:spPr>
          <a:xfrm>
            <a:off x="838200" y="1825625"/>
            <a:ext cx="10515600" cy="526877"/>
          </a:xfrm>
        </p:spPr>
        <p:txBody>
          <a:bodyPr/>
          <a:lstStyle/>
          <a:p>
            <a:r>
              <a:rPr kumimoji="1" lang="en-US" altLang="ja-JP" dirty="0"/>
              <a:t>Hand crafted feature values are extracted from the raw data</a:t>
            </a:r>
            <a:r>
              <a:rPr lang="en-US" altLang="ja-JP" dirty="0"/>
              <a:t>.</a:t>
            </a:r>
          </a:p>
        </p:txBody>
      </p:sp>
      <p:sp>
        <p:nvSpPr>
          <p:cNvPr id="4" name="スライド番号プレースホルダー 3">
            <a:extLst>
              <a:ext uri="{FF2B5EF4-FFF2-40B4-BE49-F238E27FC236}">
                <a16:creationId xmlns:a16="http://schemas.microsoft.com/office/drawing/2014/main" id="{0F85D2A1-2E06-43FA-BA17-7FF7A69FE59E}"/>
              </a:ext>
            </a:extLst>
          </p:cNvPr>
          <p:cNvSpPr>
            <a:spLocks noGrp="1"/>
          </p:cNvSpPr>
          <p:nvPr>
            <p:ph type="sldNum" sz="quarter" idx="12"/>
          </p:nvPr>
        </p:nvSpPr>
        <p:spPr/>
        <p:txBody>
          <a:bodyPr/>
          <a:lstStyle/>
          <a:p>
            <a:fld id="{92084505-5355-43A2-B929-FD06D0DABC31}" type="slidenum">
              <a:rPr lang="ja-JP" altLang="en-US" smtClean="0"/>
              <a:pPr/>
              <a:t>10</a:t>
            </a:fld>
            <a:endParaRPr lang="ja-JP" altLang="en-US" dirty="0"/>
          </a:p>
        </p:txBody>
      </p:sp>
      <p:grpSp>
        <p:nvGrpSpPr>
          <p:cNvPr id="92" name="グループ化 91">
            <a:extLst>
              <a:ext uri="{FF2B5EF4-FFF2-40B4-BE49-F238E27FC236}">
                <a16:creationId xmlns:a16="http://schemas.microsoft.com/office/drawing/2014/main" id="{0906B85D-0948-4D76-B67C-31A201CA1D02}"/>
              </a:ext>
            </a:extLst>
          </p:cNvPr>
          <p:cNvGrpSpPr/>
          <p:nvPr/>
        </p:nvGrpSpPr>
        <p:grpSpPr>
          <a:xfrm>
            <a:off x="1014147" y="2352502"/>
            <a:ext cx="10339653" cy="3803363"/>
            <a:chOff x="1077880" y="2274302"/>
            <a:chExt cx="10339653" cy="3803363"/>
          </a:xfrm>
        </p:grpSpPr>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365EF5FF-6192-4A97-9D63-B64C1B6DA74C}"/>
                    </a:ext>
                  </a:extLst>
                </p:cNvPr>
                <p:cNvSpPr/>
                <p:nvPr/>
              </p:nvSpPr>
              <p:spPr>
                <a:xfrm>
                  <a:off x="1319645"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rPr>
                          <m:t>𝑥</m:t>
                        </m:r>
                      </m:oMath>
                    </m:oMathPara>
                  </a14:m>
                  <a:endParaRPr kumimoji="1" lang="ja-JP" altLang="en-US" sz="2000" dirty="0">
                    <a:solidFill>
                      <a:schemeClr val="tx1"/>
                    </a:solidFill>
                  </a:endParaRPr>
                </a:p>
              </p:txBody>
            </p:sp>
          </mc:Choice>
          <mc:Fallback xmlns="">
            <p:sp>
              <p:nvSpPr>
                <p:cNvPr id="5" name="正方形/長方形 4">
                  <a:extLst>
                    <a:ext uri="{FF2B5EF4-FFF2-40B4-BE49-F238E27FC236}">
                      <a16:creationId xmlns:a16="http://schemas.microsoft.com/office/drawing/2014/main" id="{365EF5FF-6192-4A97-9D63-B64C1B6DA74C}"/>
                    </a:ext>
                  </a:extLst>
                </p:cNvPr>
                <p:cNvSpPr>
                  <a:spLocks noRot="1" noChangeAspect="1" noMove="1" noResize="1" noEditPoints="1" noAdjustHandles="1" noChangeArrowheads="1" noChangeShapeType="1" noTextEdit="1"/>
                </p:cNvSpPr>
                <p:nvPr/>
              </p:nvSpPr>
              <p:spPr>
                <a:xfrm>
                  <a:off x="1319645" y="2768908"/>
                  <a:ext cx="3017520" cy="274321"/>
                </a:xfrm>
                <a:prstGeom prst="rect">
                  <a:avLst/>
                </a:prstGeom>
                <a:blipFill>
                  <a:blip r:embed="rId3"/>
                  <a:stretch>
                    <a:fillRect b="-14894"/>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B6050F26-7B78-4AED-A6D9-FF31D1586697}"/>
                    </a:ext>
                  </a:extLst>
                </p:cNvPr>
                <p:cNvSpPr/>
                <p:nvPr/>
              </p:nvSpPr>
              <p:spPr>
                <a:xfrm>
                  <a:off x="4738947"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𝑦</m:t>
                        </m:r>
                      </m:oMath>
                    </m:oMathPara>
                  </a14:m>
                  <a:endParaRPr kumimoji="1" lang="ja-JP" altLang="en-US" sz="2000" dirty="0">
                    <a:solidFill>
                      <a:schemeClr val="tx1"/>
                    </a:solidFill>
                  </a:endParaRPr>
                </a:p>
              </p:txBody>
            </p:sp>
          </mc:Choice>
          <mc:Fallback xmlns="">
            <p:sp>
              <p:nvSpPr>
                <p:cNvPr id="11" name="正方形/長方形 10">
                  <a:extLst>
                    <a:ext uri="{FF2B5EF4-FFF2-40B4-BE49-F238E27FC236}">
                      <a16:creationId xmlns:a16="http://schemas.microsoft.com/office/drawing/2014/main" id="{B6050F26-7B78-4AED-A6D9-FF31D1586697}"/>
                    </a:ext>
                  </a:extLst>
                </p:cNvPr>
                <p:cNvSpPr>
                  <a:spLocks noRot="1" noChangeAspect="1" noMove="1" noResize="1" noEditPoints="1" noAdjustHandles="1" noChangeArrowheads="1" noChangeShapeType="1" noTextEdit="1"/>
                </p:cNvSpPr>
                <p:nvPr/>
              </p:nvSpPr>
              <p:spPr>
                <a:xfrm>
                  <a:off x="4738947" y="2768908"/>
                  <a:ext cx="3017520" cy="274321"/>
                </a:xfrm>
                <a:prstGeom prst="rect">
                  <a:avLst/>
                </a:prstGeom>
                <a:blipFill>
                  <a:blip r:embed="rId4"/>
                  <a:stretch>
                    <a:fillRect b="-34043"/>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0F48A56A-5469-4AFF-9794-270B127E00BF}"/>
                    </a:ext>
                  </a:extLst>
                </p:cNvPr>
                <p:cNvSpPr/>
                <p:nvPr/>
              </p:nvSpPr>
              <p:spPr>
                <a:xfrm>
                  <a:off x="8158249"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𝑧</m:t>
                        </m:r>
                      </m:oMath>
                    </m:oMathPara>
                  </a14:m>
                  <a:endParaRPr kumimoji="1" lang="ja-JP" altLang="en-US" sz="2000" dirty="0">
                    <a:solidFill>
                      <a:schemeClr val="tx1"/>
                    </a:solidFill>
                  </a:endParaRPr>
                </a:p>
              </p:txBody>
            </p:sp>
          </mc:Choice>
          <mc:Fallback xmlns="">
            <p:sp>
              <p:nvSpPr>
                <p:cNvPr id="13" name="正方形/長方形 12">
                  <a:extLst>
                    <a:ext uri="{FF2B5EF4-FFF2-40B4-BE49-F238E27FC236}">
                      <a16:creationId xmlns:a16="http://schemas.microsoft.com/office/drawing/2014/main" id="{0F48A56A-5469-4AFF-9794-270B127E00BF}"/>
                    </a:ext>
                  </a:extLst>
                </p:cNvPr>
                <p:cNvSpPr>
                  <a:spLocks noRot="1" noChangeAspect="1" noMove="1" noResize="1" noEditPoints="1" noAdjustHandles="1" noChangeArrowheads="1" noChangeShapeType="1" noTextEdit="1"/>
                </p:cNvSpPr>
                <p:nvPr/>
              </p:nvSpPr>
              <p:spPr>
                <a:xfrm>
                  <a:off x="8158249" y="2768908"/>
                  <a:ext cx="3017520" cy="274321"/>
                </a:xfrm>
                <a:prstGeom prst="rect">
                  <a:avLst/>
                </a:prstGeom>
                <a:blipFill>
                  <a:blip r:embed="rId5"/>
                  <a:stretch>
                    <a:fillRect b="-4255"/>
                  </a:stretch>
                </a:blipFill>
                <a:ln>
                  <a:solidFill>
                    <a:schemeClr val="tx1"/>
                  </a:solidFill>
                </a:ln>
              </p:spPr>
              <p:txBody>
                <a:bodyPr/>
                <a:lstStyle/>
                <a:p>
                  <a:r>
                    <a:rPr lang="ja-JP" altLang="en-US">
                      <a:noFill/>
                    </a:rPr>
                    <a:t> </a:t>
                  </a:r>
                </a:p>
              </p:txBody>
            </p:sp>
          </mc:Fallback>
        </mc:AlternateContent>
        <p:sp>
          <p:nvSpPr>
            <p:cNvPr id="14" name="円弧 13">
              <a:extLst>
                <a:ext uri="{FF2B5EF4-FFF2-40B4-BE49-F238E27FC236}">
                  <a16:creationId xmlns:a16="http://schemas.microsoft.com/office/drawing/2014/main" id="{261F1DA4-D53D-471E-B5B0-6C4FFBE43295}"/>
                </a:ext>
              </a:extLst>
            </p:cNvPr>
            <p:cNvSpPr/>
            <p:nvPr/>
          </p:nvSpPr>
          <p:spPr>
            <a:xfrm>
              <a:off x="2774372" y="2465422"/>
              <a:ext cx="15627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0" name="円弧 19">
              <a:extLst>
                <a:ext uri="{FF2B5EF4-FFF2-40B4-BE49-F238E27FC236}">
                  <a16:creationId xmlns:a16="http://schemas.microsoft.com/office/drawing/2014/main" id="{D193128A-1924-4E2D-ABFC-A472D729989F}"/>
                </a:ext>
              </a:extLst>
            </p:cNvPr>
            <p:cNvSpPr/>
            <p:nvPr/>
          </p:nvSpPr>
          <p:spPr>
            <a:xfrm flipH="1">
              <a:off x="1319644" y="2465422"/>
              <a:ext cx="15627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C8EB6B7-F608-4876-AED9-326DA0896C48}"/>
                </a:ext>
              </a:extLst>
            </p:cNvPr>
            <p:cNvSpPr txBox="1"/>
            <p:nvPr/>
          </p:nvSpPr>
          <p:spPr>
            <a:xfrm>
              <a:off x="2204950" y="2274302"/>
              <a:ext cx="1246909" cy="369332"/>
            </a:xfrm>
            <a:prstGeom prst="rect">
              <a:avLst/>
            </a:prstGeom>
            <a:noFill/>
          </p:spPr>
          <p:txBody>
            <a:bodyPr wrap="square" rtlCol="0">
              <a:spAutoFit/>
            </a:bodyPr>
            <a:lstStyle/>
            <a:p>
              <a:pPr algn="ctr"/>
              <a:r>
                <a:rPr kumimoji="1" lang="en-US" altLang="ja-JP" dirty="0"/>
                <a:t>30 seconds</a:t>
              </a:r>
              <a:endParaRPr kumimoji="1" lang="ja-JP" altLang="en-US" dirty="0"/>
            </a:p>
          </p:txBody>
        </p:sp>
        <p:sp>
          <p:nvSpPr>
            <p:cNvPr id="24" name="円弧 23">
              <a:extLst>
                <a:ext uri="{FF2B5EF4-FFF2-40B4-BE49-F238E27FC236}">
                  <a16:creationId xmlns:a16="http://schemas.microsoft.com/office/drawing/2014/main" id="{8AC55372-2B4B-417D-A0B6-3F73B3A4291D}"/>
                </a:ext>
              </a:extLst>
            </p:cNvPr>
            <p:cNvSpPr/>
            <p:nvPr/>
          </p:nvSpPr>
          <p:spPr>
            <a:xfrm flipV="1">
              <a:off x="1721425" y="2850723"/>
              <a:ext cx="340825" cy="385012"/>
            </a:xfrm>
            <a:prstGeom prst="arc">
              <a:avLst>
                <a:gd name="adj1" fmla="val 185254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ACDD10FD-FCA8-4653-93E8-EE58D6607E4D}"/>
                </a:ext>
              </a:extLst>
            </p:cNvPr>
            <p:cNvSpPr txBox="1"/>
            <p:nvPr/>
          </p:nvSpPr>
          <p:spPr>
            <a:xfrm>
              <a:off x="1348040" y="3078848"/>
              <a:ext cx="669176" cy="369332"/>
            </a:xfrm>
            <a:prstGeom prst="rect">
              <a:avLst/>
            </a:prstGeom>
            <a:noFill/>
          </p:spPr>
          <p:txBody>
            <a:bodyPr wrap="square" rtlCol="0">
              <a:spAutoFit/>
            </a:bodyPr>
            <a:lstStyle/>
            <a:p>
              <a:pPr algn="ctr"/>
              <a:r>
                <a:rPr kumimoji="1" lang="en-US" altLang="ja-JP" dirty="0"/>
                <a:t>3 sec</a:t>
              </a:r>
              <a:endParaRPr kumimoji="1" lang="ja-JP" altLang="en-US" dirty="0"/>
            </a:p>
          </p:txBody>
        </p:sp>
        <p:sp>
          <p:nvSpPr>
            <p:cNvPr id="27" name="円弧 26">
              <a:extLst>
                <a:ext uri="{FF2B5EF4-FFF2-40B4-BE49-F238E27FC236}">
                  <a16:creationId xmlns:a16="http://schemas.microsoft.com/office/drawing/2014/main" id="{D456BE1F-32B2-47D1-BDF5-36181C7A1D73}"/>
                </a:ext>
              </a:extLst>
            </p:cNvPr>
            <p:cNvSpPr/>
            <p:nvPr/>
          </p:nvSpPr>
          <p:spPr>
            <a:xfrm flipH="1" flipV="1">
              <a:off x="1313406" y="2853273"/>
              <a:ext cx="340825" cy="385012"/>
            </a:xfrm>
            <a:prstGeom prst="arc">
              <a:avLst>
                <a:gd name="adj1" fmla="val 185254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dirty="0"/>
            </a:p>
          </p:txBody>
        </p:sp>
        <p:grpSp>
          <p:nvGrpSpPr>
            <p:cNvPr id="40" name="グループ化 39">
              <a:extLst>
                <a:ext uri="{FF2B5EF4-FFF2-40B4-BE49-F238E27FC236}">
                  <a16:creationId xmlns:a16="http://schemas.microsoft.com/office/drawing/2014/main" id="{928C7EDD-4041-45D8-9298-347D0924EC5E}"/>
                </a:ext>
              </a:extLst>
            </p:cNvPr>
            <p:cNvGrpSpPr/>
            <p:nvPr/>
          </p:nvGrpSpPr>
          <p:grpSpPr>
            <a:xfrm>
              <a:off x="1077880" y="3744191"/>
              <a:ext cx="3392983" cy="1191199"/>
              <a:chOff x="987827" y="5092867"/>
              <a:chExt cx="3473337" cy="1200329"/>
            </a:xfrm>
          </p:grpSpPr>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082CED6F-EA27-462B-8E4B-5EED6E64BA71}"/>
                      </a:ext>
                    </a:extLst>
                  </p:cNvPr>
                  <p:cNvSpPr txBox="1"/>
                  <p:nvPr/>
                </p:nvSpPr>
                <p:spPr>
                  <a:xfrm>
                    <a:off x="987827" y="5092867"/>
                    <a:ext cx="3473336" cy="1200329"/>
                  </a:xfrm>
                  <a:prstGeom prst="rect">
                    <a:avLst/>
                  </a:prstGeom>
                  <a:noFill/>
                </p:spPr>
                <p:txBody>
                  <a:bodyPr wrap="square" rtlCol="0">
                    <a:spAutoFit/>
                  </a:bodyPr>
                  <a:lstStyle/>
                  <a:p>
                    <a:pPr algn="ctr"/>
                    <a14:m>
                      <m:oMath xmlns:m="http://schemas.openxmlformats.org/officeDocument/2006/math">
                        <m:r>
                          <a:rPr kumimoji="1" lang="en-US" altLang="ja-JP" sz="1800" b="0" i="1" smtClean="0">
                            <a:solidFill>
                              <a:schemeClr val="tx1"/>
                            </a:solidFill>
                            <a:latin typeface="Cambria Math" panose="02040503050406030204" pitchFamily="18" charset="0"/>
                          </a:rPr>
                          <m:t>𝑥</m:t>
                        </m:r>
                        <m:r>
                          <a:rPr kumimoji="1" lang="en-US" altLang="ja-JP" sz="1800" b="0" i="1" smtClean="0">
                            <a:solidFill>
                              <a:schemeClr val="tx1"/>
                            </a:solidFill>
                            <a:latin typeface="Cambria Math" panose="02040503050406030204" pitchFamily="18" charset="0"/>
                          </a:rPr>
                          <m:t> </m:t>
                        </m:r>
                      </m:oMath>
                    </a14:m>
                    <a:r>
                      <a:rPr kumimoji="1" lang="en-US" altLang="ja-JP" dirty="0"/>
                      <a:t>mean,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variance,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max,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min,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root mean square,</a:t>
                    </a:r>
                  </a:p>
                  <a:p>
                    <a:pPr algn="ct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interquartile range,</a:t>
                    </a:r>
                  </a:p>
                  <a:p>
                    <a:pPr algn="ct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zero crossing rate</a:t>
                    </a:r>
                    <a:endParaRPr kumimoji="1" lang="ja-JP" altLang="en-US" dirty="0"/>
                  </a:p>
                </p:txBody>
              </p:sp>
            </mc:Choice>
            <mc:Fallback xmlns="">
              <p:sp>
                <p:nvSpPr>
                  <p:cNvPr id="29" name="テキスト ボックス 28">
                    <a:extLst>
                      <a:ext uri="{FF2B5EF4-FFF2-40B4-BE49-F238E27FC236}">
                        <a16:creationId xmlns:a16="http://schemas.microsoft.com/office/drawing/2014/main" id="{082CED6F-EA27-462B-8E4B-5EED6E64BA71}"/>
                      </a:ext>
                    </a:extLst>
                  </p:cNvPr>
                  <p:cNvSpPr txBox="1">
                    <a:spLocks noRot="1" noChangeAspect="1" noMove="1" noResize="1" noEditPoints="1" noAdjustHandles="1" noChangeArrowheads="1" noChangeShapeType="1" noTextEdit="1"/>
                  </p:cNvSpPr>
                  <p:nvPr/>
                </p:nvSpPr>
                <p:spPr>
                  <a:xfrm>
                    <a:off x="987827" y="5092867"/>
                    <a:ext cx="3473336" cy="1200329"/>
                  </a:xfrm>
                  <a:prstGeom prst="rect">
                    <a:avLst/>
                  </a:prstGeom>
                  <a:blipFill>
                    <a:blip r:embed="rId6"/>
                    <a:stretch>
                      <a:fillRect t="-2564" r="-2154" b="-8205"/>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69810792-E797-4941-9BFD-4547E7CB2AB9}"/>
                  </a:ext>
                </a:extLst>
              </p:cNvPr>
              <p:cNvSpPr/>
              <p:nvPr/>
            </p:nvSpPr>
            <p:spPr>
              <a:xfrm>
                <a:off x="987828" y="509541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900C5375-C579-4074-9AD4-8FBFDBECEC39}"/>
                </a:ext>
              </a:extLst>
            </p:cNvPr>
            <p:cNvGrpSpPr/>
            <p:nvPr/>
          </p:nvGrpSpPr>
          <p:grpSpPr>
            <a:xfrm>
              <a:off x="4551215" y="3745426"/>
              <a:ext cx="3392983" cy="1200329"/>
              <a:chOff x="4461162" y="3778401"/>
              <a:chExt cx="3473336" cy="1206958"/>
            </a:xfrm>
          </p:grpSpPr>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470ACEA5-DC5E-40F8-BBA1-20C0950AFC7D}"/>
                      </a:ext>
                    </a:extLst>
                  </p:cNvPr>
                  <p:cNvSpPr txBox="1"/>
                  <p:nvPr/>
                </p:nvSpPr>
                <p:spPr>
                  <a:xfrm>
                    <a:off x="4461162" y="3785030"/>
                    <a:ext cx="3473336" cy="1200329"/>
                  </a:xfrm>
                  <a:prstGeom prst="rect">
                    <a:avLst/>
                  </a:prstGeom>
                  <a:noFill/>
                </p:spPr>
                <p:txBody>
                  <a:bodyPr wrap="square" rtlCol="0">
                    <a:spAutoFit/>
                  </a:bodyPr>
                  <a:lstStyle/>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mean,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variance,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max,</a:t>
                    </a:r>
                    <a:r>
                      <a:rPr lang="en-US" altLang="ja-JP" dirty="0"/>
                      <a:t>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min,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root mean square,</a:t>
                    </a:r>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interquartile range,</a:t>
                    </a:r>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zero crossing rate</a:t>
                    </a:r>
                    <a:endParaRPr kumimoji="1" lang="ja-JP" altLang="en-US" dirty="0"/>
                  </a:p>
                </p:txBody>
              </p:sp>
            </mc:Choice>
            <mc:Fallback xmlns="">
              <p:sp>
                <p:nvSpPr>
                  <p:cNvPr id="31" name="テキスト ボックス 30">
                    <a:extLst>
                      <a:ext uri="{FF2B5EF4-FFF2-40B4-BE49-F238E27FC236}">
                        <a16:creationId xmlns:a16="http://schemas.microsoft.com/office/drawing/2014/main" id="{470ACEA5-DC5E-40F8-BBA1-20C0950AFC7D}"/>
                      </a:ext>
                    </a:extLst>
                  </p:cNvPr>
                  <p:cNvSpPr txBox="1">
                    <a:spLocks noRot="1" noChangeAspect="1" noMove="1" noResize="1" noEditPoints="1" noAdjustHandles="1" noChangeArrowheads="1" noChangeShapeType="1" noTextEdit="1"/>
                  </p:cNvSpPr>
                  <p:nvPr/>
                </p:nvSpPr>
                <p:spPr>
                  <a:xfrm>
                    <a:off x="4461162" y="3785030"/>
                    <a:ext cx="3473336" cy="1200329"/>
                  </a:xfrm>
                  <a:prstGeom prst="rect">
                    <a:avLst/>
                  </a:prstGeom>
                  <a:blipFill>
                    <a:blip r:embed="rId7"/>
                    <a:stretch>
                      <a:fillRect t="-2551" r="-2154" b="-7653"/>
                    </a:stretch>
                  </a:blipFill>
                </p:spPr>
                <p:txBody>
                  <a:bodyPr/>
                  <a:lstStyle/>
                  <a:p>
                    <a:r>
                      <a:rPr lang="ja-JP" altLang="en-US">
                        <a:noFill/>
                      </a:rPr>
                      <a:t> </a:t>
                    </a:r>
                  </a:p>
                </p:txBody>
              </p:sp>
            </mc:Fallback>
          </mc:AlternateContent>
          <p:sp>
            <p:nvSpPr>
              <p:cNvPr id="37" name="正方形/長方形 36">
                <a:extLst>
                  <a:ext uri="{FF2B5EF4-FFF2-40B4-BE49-F238E27FC236}">
                    <a16:creationId xmlns:a16="http://schemas.microsoft.com/office/drawing/2014/main" id="{C27F73B7-3FB7-4EBC-BD68-092567E98C11}"/>
                  </a:ext>
                </a:extLst>
              </p:cNvPr>
              <p:cNvSpPr/>
              <p:nvPr/>
            </p:nvSpPr>
            <p:spPr>
              <a:xfrm>
                <a:off x="4461162" y="3778401"/>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7E8E0DBC-7CEE-48F1-8846-5B3266A8965B}"/>
                </a:ext>
              </a:extLst>
            </p:cNvPr>
            <p:cNvGrpSpPr/>
            <p:nvPr/>
          </p:nvGrpSpPr>
          <p:grpSpPr>
            <a:xfrm>
              <a:off x="8024550" y="3741653"/>
              <a:ext cx="3392983" cy="1193737"/>
              <a:chOff x="8108372" y="5076203"/>
              <a:chExt cx="3473336" cy="1231106"/>
            </a:xfrm>
          </p:grpSpPr>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8C5ED3BD-B6CC-417F-A5AD-3D54F491E3B1}"/>
                      </a:ext>
                    </a:extLst>
                  </p:cNvPr>
                  <p:cNvSpPr txBox="1"/>
                  <p:nvPr/>
                </p:nvSpPr>
                <p:spPr>
                  <a:xfrm>
                    <a:off x="8108372" y="5076203"/>
                    <a:ext cx="3473336" cy="1231106"/>
                  </a:xfrm>
                  <a:prstGeom prst="rect">
                    <a:avLst/>
                  </a:prstGeom>
                  <a:noFill/>
                </p:spPr>
                <p:txBody>
                  <a:bodyPr wrap="square" rtlCol="0">
                    <a:spAutoFit/>
                  </a:bodyPr>
                  <a:lstStyle/>
                  <a:p>
                    <a:pPr algn="ctr"/>
                    <a14:m>
                      <m:oMath xmlns:m="http://schemas.openxmlformats.org/officeDocument/2006/math">
                        <m:r>
                          <a:rPr lang="en-US" altLang="ja-JP" i="1" smtClean="0">
                            <a:latin typeface="Cambria Math" panose="02040503050406030204" pitchFamily="18" charset="0"/>
                          </a:rPr>
                          <m:t>𝑧</m:t>
                        </m:r>
                        <m:r>
                          <a:rPr lang="en-US" altLang="ja-JP" smtClean="0">
                            <a:latin typeface="Cambria Math" panose="02040503050406030204" pitchFamily="18" charset="0"/>
                          </a:rPr>
                          <m:t> </m:t>
                        </m:r>
                      </m:oMath>
                    </a14:m>
                    <a:r>
                      <a:rPr lang="en-US" altLang="ja-JP" dirty="0"/>
                      <a:t>mean,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variance,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max,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min,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a:t>root </a:t>
                    </a:r>
                    <a:r>
                      <a:rPr lang="en-US" altLang="ja-JP" dirty="0"/>
                      <a:t>mean square,</a:t>
                    </a:r>
                  </a:p>
                  <a:p>
                    <a:pPr algn="ct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interquartile range, </a:t>
                    </a:r>
                  </a:p>
                  <a:p>
                    <a:pPr algn="ctr"/>
                    <a14:m>
                      <m:oMath xmlns:m="http://schemas.openxmlformats.org/officeDocument/2006/math">
                        <m:r>
                          <a:rPr lang="en-US" altLang="ja-JP" i="1">
                            <a:latin typeface="Cambria Math" panose="02040503050406030204" pitchFamily="18" charset="0"/>
                          </a:rPr>
                          <m:t>𝑧</m:t>
                        </m:r>
                      </m:oMath>
                    </a14:m>
                    <a:r>
                      <a:rPr lang="ja-JP" altLang="en-US" dirty="0"/>
                      <a:t> </a:t>
                    </a:r>
                    <a:r>
                      <a:rPr lang="en-US" altLang="ja-JP"/>
                      <a:t>zero crossing </a:t>
                    </a:r>
                    <a:r>
                      <a:rPr lang="en-US" altLang="ja-JP" dirty="0"/>
                      <a:t>rate</a:t>
                    </a:r>
                    <a:endParaRPr lang="ja-JP" altLang="en-US" dirty="0"/>
                  </a:p>
                </p:txBody>
              </p:sp>
            </mc:Choice>
            <mc:Fallback xmlns="">
              <p:sp>
                <p:nvSpPr>
                  <p:cNvPr id="33" name="テキスト ボックス 32">
                    <a:extLst>
                      <a:ext uri="{FF2B5EF4-FFF2-40B4-BE49-F238E27FC236}">
                        <a16:creationId xmlns:a16="http://schemas.microsoft.com/office/drawing/2014/main" id="{8C5ED3BD-B6CC-417F-A5AD-3D54F491E3B1}"/>
                      </a:ext>
                    </a:extLst>
                  </p:cNvPr>
                  <p:cNvSpPr txBox="1">
                    <a:spLocks noRot="1" noChangeAspect="1" noMove="1" noResize="1" noEditPoints="1" noAdjustHandles="1" noChangeArrowheads="1" noChangeShapeType="1" noTextEdit="1"/>
                  </p:cNvSpPr>
                  <p:nvPr/>
                </p:nvSpPr>
                <p:spPr>
                  <a:xfrm>
                    <a:off x="8108372" y="5076203"/>
                    <a:ext cx="3473336" cy="1231106"/>
                  </a:xfrm>
                  <a:prstGeom prst="rect">
                    <a:avLst/>
                  </a:prstGeom>
                  <a:blipFill>
                    <a:blip r:embed="rId8"/>
                    <a:stretch>
                      <a:fillRect t="-3077" r="-898" b="-8205"/>
                    </a:stretch>
                  </a:blipFill>
                </p:spPr>
                <p:txBody>
                  <a:bodyPr/>
                  <a:lstStyle/>
                  <a:p>
                    <a:r>
                      <a:rPr lang="ja-JP" altLang="en-US">
                        <a:noFill/>
                      </a:rPr>
                      <a:t> </a:t>
                    </a:r>
                  </a:p>
                </p:txBody>
              </p:sp>
            </mc:Fallback>
          </mc:AlternateContent>
          <p:sp>
            <p:nvSpPr>
              <p:cNvPr id="39" name="正方形/長方形 38">
                <a:extLst>
                  <a:ext uri="{FF2B5EF4-FFF2-40B4-BE49-F238E27FC236}">
                    <a16:creationId xmlns:a16="http://schemas.microsoft.com/office/drawing/2014/main" id="{0A7275D3-9D07-4BFE-9F83-5741F2C111EA}"/>
                  </a:ext>
                </a:extLst>
              </p:cNvPr>
              <p:cNvSpPr/>
              <p:nvPr/>
            </p:nvSpPr>
            <p:spPr>
              <a:xfrm>
                <a:off x="8108372" y="509286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cxnSp>
          <p:nvCxnSpPr>
            <p:cNvPr id="44" name="直線矢印コネクタ 43">
              <a:extLst>
                <a:ext uri="{FF2B5EF4-FFF2-40B4-BE49-F238E27FC236}">
                  <a16:creationId xmlns:a16="http://schemas.microsoft.com/office/drawing/2014/main" id="{1691B96D-A5F2-463B-A846-56F9CA6C57B3}"/>
                </a:ext>
              </a:extLst>
            </p:cNvPr>
            <p:cNvCxnSpPr>
              <a:stCxn id="25" idx="2"/>
            </p:cNvCxnSpPr>
            <p:nvPr/>
          </p:nvCxnSpPr>
          <p:spPr>
            <a:xfrm>
              <a:off x="1682628" y="3448180"/>
              <a:ext cx="209209" cy="2934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07438990-BC96-4C41-A276-113EB2714890}"/>
                </a:ext>
              </a:extLst>
            </p:cNvPr>
            <p:cNvCxnSpPr>
              <a:cxnSpLocks/>
            </p:cNvCxnSpPr>
            <p:nvPr/>
          </p:nvCxnSpPr>
          <p:spPr>
            <a:xfrm>
              <a:off x="2097568" y="3214398"/>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584BCC0E-18CE-4C93-96ED-BBC019A8A418}"/>
                </a:ext>
              </a:extLst>
            </p:cNvPr>
            <p:cNvCxnSpPr>
              <a:endCxn id="35" idx="0"/>
            </p:cNvCxnSpPr>
            <p:nvPr/>
          </p:nvCxnSpPr>
          <p:spPr>
            <a:xfrm>
              <a:off x="2774371" y="3221153"/>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a:extLst>
                <a:ext uri="{FF2B5EF4-FFF2-40B4-BE49-F238E27FC236}">
                  <a16:creationId xmlns:a16="http://schemas.microsoft.com/office/drawing/2014/main" id="{9B60EC53-34F6-4503-AAB1-99AE233D4A3E}"/>
                </a:ext>
              </a:extLst>
            </p:cNvPr>
            <p:cNvCxnSpPr>
              <a:cxnSpLocks/>
            </p:cNvCxnSpPr>
            <p:nvPr/>
          </p:nvCxnSpPr>
          <p:spPr>
            <a:xfrm flipH="1">
              <a:off x="3330627" y="3221153"/>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DBEF25CE-D768-4889-B17C-5078B7D105A8}"/>
                </a:ext>
              </a:extLst>
            </p:cNvPr>
            <p:cNvCxnSpPr/>
            <p:nvPr/>
          </p:nvCxnSpPr>
          <p:spPr>
            <a:xfrm flipH="1">
              <a:off x="3832168" y="3235735"/>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8EEBBB05-3B83-45A0-AEDA-2C177C067597}"/>
                </a:ext>
              </a:extLst>
            </p:cNvPr>
            <p:cNvCxnSpPr>
              <a:cxnSpLocks/>
            </p:cNvCxnSpPr>
            <p:nvPr/>
          </p:nvCxnSpPr>
          <p:spPr>
            <a:xfrm>
              <a:off x="4926163" y="3235735"/>
              <a:ext cx="390863" cy="48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a:extLst>
                <a:ext uri="{FF2B5EF4-FFF2-40B4-BE49-F238E27FC236}">
                  <a16:creationId xmlns:a16="http://schemas.microsoft.com/office/drawing/2014/main" id="{E94085F3-CB43-40AF-A886-58BD7240BA85}"/>
                </a:ext>
              </a:extLst>
            </p:cNvPr>
            <p:cNvCxnSpPr>
              <a:cxnSpLocks/>
            </p:cNvCxnSpPr>
            <p:nvPr/>
          </p:nvCxnSpPr>
          <p:spPr>
            <a:xfrm>
              <a:off x="5522757" y="3193061"/>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AEBBDFB7-AA90-4B9E-9901-CCC89FB4AFB4}"/>
                </a:ext>
              </a:extLst>
            </p:cNvPr>
            <p:cNvCxnSpPr/>
            <p:nvPr/>
          </p:nvCxnSpPr>
          <p:spPr>
            <a:xfrm>
              <a:off x="6199560" y="3199816"/>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516FFDA8-AEC9-4C77-A5E6-C779EAFB73B5}"/>
                </a:ext>
              </a:extLst>
            </p:cNvPr>
            <p:cNvCxnSpPr>
              <a:cxnSpLocks/>
            </p:cNvCxnSpPr>
            <p:nvPr/>
          </p:nvCxnSpPr>
          <p:spPr>
            <a:xfrm flipH="1">
              <a:off x="6755816" y="3199816"/>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CDA24638-4A8C-467F-9626-9BACDBB7A754}"/>
                </a:ext>
              </a:extLst>
            </p:cNvPr>
            <p:cNvCxnSpPr/>
            <p:nvPr/>
          </p:nvCxnSpPr>
          <p:spPr>
            <a:xfrm flipH="1">
              <a:off x="7257357" y="3214398"/>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9E4830BB-3A33-4E68-AD66-E7F0F2E41F84}"/>
                </a:ext>
              </a:extLst>
            </p:cNvPr>
            <p:cNvCxnSpPr>
              <a:cxnSpLocks/>
            </p:cNvCxnSpPr>
            <p:nvPr/>
          </p:nvCxnSpPr>
          <p:spPr>
            <a:xfrm>
              <a:off x="8351352" y="3263827"/>
              <a:ext cx="390863" cy="48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2D7AB589-4CA0-4CD2-A0B5-6E406439BBE4}"/>
                </a:ext>
              </a:extLst>
            </p:cNvPr>
            <p:cNvCxnSpPr>
              <a:cxnSpLocks/>
            </p:cNvCxnSpPr>
            <p:nvPr/>
          </p:nvCxnSpPr>
          <p:spPr>
            <a:xfrm>
              <a:off x="8947946" y="3221153"/>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F8FBBEBB-F936-4A21-8C46-A2618A084730}"/>
                </a:ext>
              </a:extLst>
            </p:cNvPr>
            <p:cNvCxnSpPr/>
            <p:nvPr/>
          </p:nvCxnSpPr>
          <p:spPr>
            <a:xfrm>
              <a:off x="9624749" y="3227908"/>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9D5E2CE5-D07B-4130-BA70-21731773730C}"/>
                </a:ext>
              </a:extLst>
            </p:cNvPr>
            <p:cNvCxnSpPr>
              <a:cxnSpLocks/>
            </p:cNvCxnSpPr>
            <p:nvPr/>
          </p:nvCxnSpPr>
          <p:spPr>
            <a:xfrm flipH="1">
              <a:off x="10181005" y="3227908"/>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線矢印コネクタ 76">
              <a:extLst>
                <a:ext uri="{FF2B5EF4-FFF2-40B4-BE49-F238E27FC236}">
                  <a16:creationId xmlns:a16="http://schemas.microsoft.com/office/drawing/2014/main" id="{924D2C97-E8A9-4FD9-BD12-52256EAFF1A2}"/>
                </a:ext>
              </a:extLst>
            </p:cNvPr>
            <p:cNvCxnSpPr/>
            <p:nvPr/>
          </p:nvCxnSpPr>
          <p:spPr>
            <a:xfrm flipH="1">
              <a:off x="10682546" y="3242490"/>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2" name="グループ化 81">
              <a:extLst>
                <a:ext uri="{FF2B5EF4-FFF2-40B4-BE49-F238E27FC236}">
                  <a16:creationId xmlns:a16="http://schemas.microsoft.com/office/drawing/2014/main" id="{D16249CF-0A44-47F4-9EAC-07D5949FEBE6}"/>
                </a:ext>
              </a:extLst>
            </p:cNvPr>
            <p:cNvGrpSpPr/>
            <p:nvPr/>
          </p:nvGrpSpPr>
          <p:grpSpPr>
            <a:xfrm>
              <a:off x="2720323" y="5616000"/>
              <a:ext cx="6957753" cy="461665"/>
              <a:chOff x="3009207" y="5752407"/>
              <a:chExt cx="6957753" cy="461665"/>
            </a:xfrm>
          </p:grpSpPr>
          <p:sp>
            <p:nvSpPr>
              <p:cNvPr id="78" name="正方形/長方形 77">
                <a:extLst>
                  <a:ext uri="{FF2B5EF4-FFF2-40B4-BE49-F238E27FC236}">
                    <a16:creationId xmlns:a16="http://schemas.microsoft.com/office/drawing/2014/main" id="{0057DF69-FF1C-4A78-961E-64FF0597F400}"/>
                  </a:ext>
                </a:extLst>
              </p:cNvPr>
              <p:cNvSpPr/>
              <p:nvPr/>
            </p:nvSpPr>
            <p:spPr>
              <a:xfrm>
                <a:off x="3009207" y="5752407"/>
                <a:ext cx="6957753" cy="461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C49C9BD6-3765-4CCB-8E26-C04565AD75FE}"/>
                  </a:ext>
                </a:extLst>
              </p:cNvPr>
              <p:cNvSpPr txBox="1"/>
              <p:nvPr/>
            </p:nvSpPr>
            <p:spPr>
              <a:xfrm>
                <a:off x="3009207" y="5752407"/>
                <a:ext cx="6957753" cy="461665"/>
              </a:xfrm>
              <a:prstGeom prst="rect">
                <a:avLst/>
              </a:prstGeom>
              <a:noFill/>
            </p:spPr>
            <p:txBody>
              <a:bodyPr wrap="square" rtlCol="0">
                <a:spAutoFit/>
              </a:bodyPr>
              <a:lstStyle/>
              <a:p>
                <a:pPr algn="ctr"/>
                <a:r>
                  <a:rPr kumimoji="1" lang="en-US" altLang="ja-JP" sz="2400" b="1" dirty="0">
                    <a:solidFill>
                      <a:srgbClr val="FF0000"/>
                    </a:solidFill>
                  </a:rPr>
                  <a:t>21 dimensions features</a:t>
                </a:r>
                <a:endParaRPr kumimoji="1" lang="ja-JP" altLang="en-US" sz="2400" b="1" dirty="0">
                  <a:solidFill>
                    <a:srgbClr val="FF0000"/>
                  </a:solidFill>
                </a:endParaRPr>
              </a:p>
            </p:txBody>
          </p:sp>
        </p:grpSp>
        <p:cxnSp>
          <p:nvCxnSpPr>
            <p:cNvPr id="84" name="直線矢印コネクタ 83">
              <a:extLst>
                <a:ext uri="{FF2B5EF4-FFF2-40B4-BE49-F238E27FC236}">
                  <a16:creationId xmlns:a16="http://schemas.microsoft.com/office/drawing/2014/main" id="{F2F832EA-E870-418F-9245-1BA99C4F1272}"/>
                </a:ext>
              </a:extLst>
            </p:cNvPr>
            <p:cNvCxnSpPr>
              <a:cxnSpLocks/>
              <a:stCxn id="35" idx="2"/>
            </p:cNvCxnSpPr>
            <p:nvPr/>
          </p:nvCxnSpPr>
          <p:spPr>
            <a:xfrm>
              <a:off x="2774372" y="4935390"/>
              <a:ext cx="1562793" cy="6702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452F800B-51DA-4A9C-8CD5-CD8614345C60}"/>
                </a:ext>
              </a:extLst>
            </p:cNvPr>
            <p:cNvCxnSpPr>
              <a:cxnSpLocks/>
            </p:cNvCxnSpPr>
            <p:nvPr/>
          </p:nvCxnSpPr>
          <p:spPr>
            <a:xfrm>
              <a:off x="6199200" y="4936626"/>
              <a:ext cx="3170" cy="679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直線矢印コネクタ 88">
              <a:extLst>
                <a:ext uri="{FF2B5EF4-FFF2-40B4-BE49-F238E27FC236}">
                  <a16:creationId xmlns:a16="http://schemas.microsoft.com/office/drawing/2014/main" id="{4C7973CE-C04D-4450-8239-64B87A87406C}"/>
                </a:ext>
              </a:extLst>
            </p:cNvPr>
            <p:cNvCxnSpPr>
              <a:cxnSpLocks/>
            </p:cNvCxnSpPr>
            <p:nvPr/>
          </p:nvCxnSpPr>
          <p:spPr>
            <a:xfrm flipH="1">
              <a:off x="8130536" y="4919233"/>
              <a:ext cx="1551515" cy="686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51888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F0B93D-401E-4C27-BFE3-51DD70A26CB7}"/>
              </a:ext>
            </a:extLst>
          </p:cNvPr>
          <p:cNvSpPr>
            <a:spLocks noGrp="1"/>
          </p:cNvSpPr>
          <p:nvPr>
            <p:ph type="title"/>
          </p:nvPr>
        </p:nvSpPr>
        <p:spPr/>
        <p:txBody>
          <a:bodyPr/>
          <a:lstStyle/>
          <a:p>
            <a:r>
              <a:rPr kumimoji="1" lang="en-US" altLang="ja-JP"/>
              <a:t>Method - Model</a:t>
            </a:r>
            <a:endParaRPr kumimoji="1" lang="ja-JP" altLang="en-US"/>
          </a:p>
        </p:txBody>
      </p:sp>
      <p:sp>
        <p:nvSpPr>
          <p:cNvPr id="4" name="スライド番号プレースホルダー 3">
            <a:extLst>
              <a:ext uri="{FF2B5EF4-FFF2-40B4-BE49-F238E27FC236}">
                <a16:creationId xmlns:a16="http://schemas.microsoft.com/office/drawing/2014/main" id="{CB385D2B-C5B7-41E1-8BB4-97BF7C00F4CB}"/>
              </a:ext>
            </a:extLst>
          </p:cNvPr>
          <p:cNvSpPr>
            <a:spLocks noGrp="1"/>
          </p:cNvSpPr>
          <p:nvPr>
            <p:ph type="sldNum" sz="quarter" idx="12"/>
          </p:nvPr>
        </p:nvSpPr>
        <p:spPr/>
        <p:txBody>
          <a:bodyPr/>
          <a:lstStyle/>
          <a:p>
            <a:fld id="{92084505-5355-43A2-B929-FD06D0DABC31}" type="slidenum">
              <a:rPr lang="ja-JP" altLang="en-US" smtClean="0"/>
              <a:pPr/>
              <a:t>11</a:t>
            </a:fld>
            <a:endParaRPr lang="ja-JP" altLang="en-US" dirty="0"/>
          </a:p>
        </p:txBody>
      </p:sp>
      <p:grpSp>
        <p:nvGrpSpPr>
          <p:cNvPr id="118" name="グループ化 117">
            <a:extLst>
              <a:ext uri="{FF2B5EF4-FFF2-40B4-BE49-F238E27FC236}">
                <a16:creationId xmlns:a16="http://schemas.microsoft.com/office/drawing/2014/main" id="{89353B0E-6366-4582-A260-06971A1B65BB}"/>
              </a:ext>
            </a:extLst>
          </p:cNvPr>
          <p:cNvGrpSpPr/>
          <p:nvPr/>
        </p:nvGrpSpPr>
        <p:grpSpPr>
          <a:xfrm>
            <a:off x="191838" y="1670127"/>
            <a:ext cx="11917582" cy="4674334"/>
            <a:chOff x="191838" y="1670127"/>
            <a:chExt cx="11917582" cy="4674334"/>
          </a:xfrm>
        </p:grpSpPr>
        <p:pic>
          <p:nvPicPr>
            <p:cNvPr id="10" name="図 9">
              <a:extLst>
                <a:ext uri="{FF2B5EF4-FFF2-40B4-BE49-F238E27FC236}">
                  <a16:creationId xmlns:a16="http://schemas.microsoft.com/office/drawing/2014/main" id="{2FF7BF18-4E7F-40CE-AE6E-77FD2FB80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2722344"/>
              <a:ext cx="645842" cy="977987"/>
            </a:xfrm>
            <a:prstGeom prst="rect">
              <a:avLst/>
            </a:prstGeom>
          </p:spPr>
        </p:pic>
        <p:pic>
          <p:nvPicPr>
            <p:cNvPr id="11" name="図 10">
              <a:extLst>
                <a:ext uri="{FF2B5EF4-FFF2-40B4-BE49-F238E27FC236}">
                  <a16:creationId xmlns:a16="http://schemas.microsoft.com/office/drawing/2014/main" id="{CC518614-A7D4-4BB0-B5DC-1395A4766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4785656"/>
              <a:ext cx="645842" cy="977987"/>
            </a:xfrm>
            <a:prstGeom prst="rect">
              <a:avLst/>
            </a:prstGeom>
          </p:spPr>
        </p:pic>
        <p:pic>
          <p:nvPicPr>
            <p:cNvPr id="12" name="図 11">
              <a:extLst>
                <a:ext uri="{FF2B5EF4-FFF2-40B4-BE49-F238E27FC236}">
                  <a16:creationId xmlns:a16="http://schemas.microsoft.com/office/drawing/2014/main" id="{60E6E41D-0E6B-46E2-B4CE-9347951FF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3754000"/>
              <a:ext cx="645842" cy="977987"/>
            </a:xfrm>
            <a:prstGeom prst="rect">
              <a:avLst/>
            </a:prstGeom>
          </p:spPr>
        </p:pic>
        <p:pic>
          <p:nvPicPr>
            <p:cNvPr id="13" name="図 12">
              <a:extLst>
                <a:ext uri="{FF2B5EF4-FFF2-40B4-BE49-F238E27FC236}">
                  <a16:creationId xmlns:a16="http://schemas.microsoft.com/office/drawing/2014/main" id="{FF638FB0-F50E-4EFC-9A9A-D25EA6C03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1690688"/>
              <a:ext cx="645842" cy="977987"/>
            </a:xfrm>
            <a:prstGeom prst="rect">
              <a:avLst/>
            </a:prstGeom>
          </p:spPr>
        </p:pic>
        <p:grpSp>
          <p:nvGrpSpPr>
            <p:cNvPr id="17" name="グループ化 16">
              <a:extLst>
                <a:ext uri="{FF2B5EF4-FFF2-40B4-BE49-F238E27FC236}">
                  <a16:creationId xmlns:a16="http://schemas.microsoft.com/office/drawing/2014/main" id="{3E22AC1D-D647-49EE-9357-F30A94627A7E}"/>
                </a:ext>
              </a:extLst>
            </p:cNvPr>
            <p:cNvGrpSpPr/>
            <p:nvPr/>
          </p:nvGrpSpPr>
          <p:grpSpPr>
            <a:xfrm>
              <a:off x="3010676" y="1755402"/>
              <a:ext cx="830739" cy="848558"/>
              <a:chOff x="3022637" y="1977172"/>
              <a:chExt cx="871342" cy="1031656"/>
            </a:xfrm>
          </p:grpSpPr>
          <p:sp>
            <p:nvSpPr>
              <p:cNvPr id="15" name="正方形/長方形 14">
                <a:extLst>
                  <a:ext uri="{FF2B5EF4-FFF2-40B4-BE49-F238E27FC236}">
                    <a16:creationId xmlns:a16="http://schemas.microsoft.com/office/drawing/2014/main" id="{35FFA6F1-90EE-4F98-9D6C-9B15B18C4C34}"/>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DCBF1E89-AEA6-4433-B696-EA5E1154253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1283238-F838-4B8F-9BD5-D06B86188AA9}"/>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22" name="グループ化 21">
              <a:extLst>
                <a:ext uri="{FF2B5EF4-FFF2-40B4-BE49-F238E27FC236}">
                  <a16:creationId xmlns:a16="http://schemas.microsoft.com/office/drawing/2014/main" id="{ED19E997-2DFD-41FE-8060-97C504E20B36}"/>
                </a:ext>
              </a:extLst>
            </p:cNvPr>
            <p:cNvGrpSpPr/>
            <p:nvPr/>
          </p:nvGrpSpPr>
          <p:grpSpPr>
            <a:xfrm>
              <a:off x="3010676" y="2787058"/>
              <a:ext cx="830739" cy="848558"/>
              <a:chOff x="3022637" y="1977172"/>
              <a:chExt cx="871342" cy="1031656"/>
            </a:xfrm>
          </p:grpSpPr>
          <p:sp>
            <p:nvSpPr>
              <p:cNvPr id="23" name="正方形/長方形 22">
                <a:extLst>
                  <a:ext uri="{FF2B5EF4-FFF2-40B4-BE49-F238E27FC236}">
                    <a16:creationId xmlns:a16="http://schemas.microsoft.com/office/drawing/2014/main" id="{E8E35471-F94F-433E-BE19-A0DFE509E5CB}"/>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73113657-B789-4D71-ADC1-4B1553A1A11C}"/>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5DB43030-4EA7-4E1C-806C-747EB6778533}"/>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30" name="グループ化 29">
              <a:extLst>
                <a:ext uri="{FF2B5EF4-FFF2-40B4-BE49-F238E27FC236}">
                  <a16:creationId xmlns:a16="http://schemas.microsoft.com/office/drawing/2014/main" id="{4BD3A788-207D-4491-A19C-8647E3F7CFDC}"/>
                </a:ext>
              </a:extLst>
            </p:cNvPr>
            <p:cNvGrpSpPr/>
            <p:nvPr/>
          </p:nvGrpSpPr>
          <p:grpSpPr>
            <a:xfrm>
              <a:off x="3010676" y="3818714"/>
              <a:ext cx="830739" cy="848558"/>
              <a:chOff x="3022637" y="1977172"/>
              <a:chExt cx="871342" cy="1031656"/>
            </a:xfrm>
          </p:grpSpPr>
          <p:sp>
            <p:nvSpPr>
              <p:cNvPr id="31" name="正方形/長方形 30">
                <a:extLst>
                  <a:ext uri="{FF2B5EF4-FFF2-40B4-BE49-F238E27FC236}">
                    <a16:creationId xmlns:a16="http://schemas.microsoft.com/office/drawing/2014/main" id="{1FF11AA6-022A-45CF-9ABD-5B3E8C464131}"/>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8FC940C7-9B50-4317-AE8E-CEF073DA1CF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4AF0CD1A-EF19-49AD-B3C5-F74F8D9CB5F4}"/>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34" name="グループ化 33">
              <a:extLst>
                <a:ext uri="{FF2B5EF4-FFF2-40B4-BE49-F238E27FC236}">
                  <a16:creationId xmlns:a16="http://schemas.microsoft.com/office/drawing/2014/main" id="{8A57FEB4-2501-4B42-BFA3-7F95FAB8981D}"/>
                </a:ext>
              </a:extLst>
            </p:cNvPr>
            <p:cNvGrpSpPr/>
            <p:nvPr/>
          </p:nvGrpSpPr>
          <p:grpSpPr>
            <a:xfrm>
              <a:off x="3010676" y="4849572"/>
              <a:ext cx="830739" cy="848558"/>
              <a:chOff x="3022637" y="1977172"/>
              <a:chExt cx="871342" cy="1031656"/>
            </a:xfrm>
          </p:grpSpPr>
          <p:sp>
            <p:nvSpPr>
              <p:cNvPr id="35" name="正方形/長方形 34">
                <a:extLst>
                  <a:ext uri="{FF2B5EF4-FFF2-40B4-BE49-F238E27FC236}">
                    <a16:creationId xmlns:a16="http://schemas.microsoft.com/office/drawing/2014/main" id="{582C86AE-7C87-4987-AE33-CF0BE37E01A8}"/>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B24E0770-D740-4962-A034-E3ADCD4ACE8B}"/>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E412FCA5-36BE-4A9B-B1E3-FDE6D8174F6D}"/>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sp>
          <p:nvSpPr>
            <p:cNvPr id="38" name="正方形/長方形 37">
              <a:extLst>
                <a:ext uri="{FF2B5EF4-FFF2-40B4-BE49-F238E27FC236}">
                  <a16:creationId xmlns:a16="http://schemas.microsoft.com/office/drawing/2014/main" id="{AB38E168-BAB5-40DD-B27A-77AF41BE450A}"/>
                </a:ext>
              </a:extLst>
            </p:cNvPr>
            <p:cNvSpPr/>
            <p:nvPr/>
          </p:nvSpPr>
          <p:spPr>
            <a:xfrm>
              <a:off x="4757568" y="169068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FBD2B5A0-E378-42B9-8E6E-A45C0C267679}"/>
                </a:ext>
              </a:extLst>
            </p:cNvPr>
            <p:cNvSpPr/>
            <p:nvPr/>
          </p:nvSpPr>
          <p:spPr>
            <a:xfrm>
              <a:off x="9145025" y="1690686"/>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5BEF746-EC5E-4EA4-B9F4-6A6CE0E910AB}"/>
                </a:ext>
              </a:extLst>
            </p:cNvPr>
            <p:cNvSpPr/>
            <p:nvPr/>
          </p:nvSpPr>
          <p:spPr>
            <a:xfrm>
              <a:off x="6222658" y="169068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5F4AC70B-B984-43A3-BCD7-845FF8D1098C}"/>
                </a:ext>
              </a:extLst>
            </p:cNvPr>
            <p:cNvSpPr/>
            <p:nvPr/>
          </p:nvSpPr>
          <p:spPr>
            <a:xfrm>
              <a:off x="7684352" y="1690687"/>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B00AE42A-DFD6-4E81-8FC6-1A375B41D61C}"/>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2ED847CF-6015-4FC5-849E-080F3651DD49}"/>
                </a:ext>
              </a:extLst>
            </p:cNvPr>
            <p:cNvSpPr/>
            <p:nvPr/>
          </p:nvSpPr>
          <p:spPr>
            <a:xfrm>
              <a:off x="4757568" y="272234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24D3A01-BA99-4857-8C16-556EDEBF3AD2}"/>
                </a:ext>
              </a:extLst>
            </p:cNvPr>
            <p:cNvSpPr/>
            <p:nvPr/>
          </p:nvSpPr>
          <p:spPr>
            <a:xfrm>
              <a:off x="9145025" y="2722341"/>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DBE77BBA-4500-4F0F-BDFA-7AF29627E37C}"/>
                </a:ext>
              </a:extLst>
            </p:cNvPr>
            <p:cNvSpPr/>
            <p:nvPr/>
          </p:nvSpPr>
          <p:spPr>
            <a:xfrm>
              <a:off x="6222658" y="272234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76908F6-966F-4143-8D74-5F9C87FC1C7A}"/>
                </a:ext>
              </a:extLst>
            </p:cNvPr>
            <p:cNvSpPr/>
            <p:nvPr/>
          </p:nvSpPr>
          <p:spPr>
            <a:xfrm>
              <a:off x="7684352" y="2722342"/>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35E6D036-A695-428F-B1A8-ADEE95B5FFF0}"/>
                </a:ext>
              </a:extLst>
            </p:cNvPr>
            <p:cNvSpPr/>
            <p:nvPr/>
          </p:nvSpPr>
          <p:spPr>
            <a:xfrm>
              <a:off x="4757568" y="3753999"/>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00EEB328-2956-4AAA-BAA7-492DEEE632CD}"/>
                </a:ext>
              </a:extLst>
            </p:cNvPr>
            <p:cNvSpPr/>
            <p:nvPr/>
          </p:nvSpPr>
          <p:spPr>
            <a:xfrm>
              <a:off x="9145025" y="3753997"/>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884A68A0-A6E7-403D-AF2D-626B07FAE9EC}"/>
                </a:ext>
              </a:extLst>
            </p:cNvPr>
            <p:cNvSpPr/>
            <p:nvPr/>
          </p:nvSpPr>
          <p:spPr>
            <a:xfrm>
              <a:off x="6222658" y="3753999"/>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E785F83B-09E6-4A3D-A108-D33794FADE36}"/>
                </a:ext>
              </a:extLst>
            </p:cNvPr>
            <p:cNvSpPr/>
            <p:nvPr/>
          </p:nvSpPr>
          <p:spPr>
            <a:xfrm>
              <a:off x="7684352" y="375399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4C4F1551-D59D-4647-9D90-52F8383AD673}"/>
                </a:ext>
              </a:extLst>
            </p:cNvPr>
            <p:cNvSpPr/>
            <p:nvPr/>
          </p:nvSpPr>
          <p:spPr>
            <a:xfrm>
              <a:off x="4757568" y="478565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97E7B44E-200B-4016-AF3E-51473C277A8E}"/>
                </a:ext>
              </a:extLst>
            </p:cNvPr>
            <p:cNvSpPr/>
            <p:nvPr/>
          </p:nvSpPr>
          <p:spPr>
            <a:xfrm>
              <a:off x="9145025" y="4785651"/>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E4FF0BC6-FE71-41B4-9BF0-99CB6881EF74}"/>
                </a:ext>
              </a:extLst>
            </p:cNvPr>
            <p:cNvSpPr/>
            <p:nvPr/>
          </p:nvSpPr>
          <p:spPr>
            <a:xfrm>
              <a:off x="6222658" y="478565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20CF6275-CC9F-42FA-82E6-597A0302FE07}"/>
                </a:ext>
              </a:extLst>
            </p:cNvPr>
            <p:cNvSpPr/>
            <p:nvPr/>
          </p:nvSpPr>
          <p:spPr>
            <a:xfrm>
              <a:off x="7684352" y="4785652"/>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a:extLst>
                <a:ext uri="{FF2B5EF4-FFF2-40B4-BE49-F238E27FC236}">
                  <a16:creationId xmlns:a16="http://schemas.microsoft.com/office/drawing/2014/main" id="{40914DE9-631C-4799-9BF1-CC421F03CC4B}"/>
                </a:ext>
              </a:extLst>
            </p:cNvPr>
            <p:cNvCxnSpPr>
              <a:cxnSpLocks/>
            </p:cNvCxnSpPr>
            <p:nvPr/>
          </p:nvCxnSpPr>
          <p:spPr>
            <a:xfrm>
              <a:off x="2137410" y="2179682"/>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79298171-FF67-40E9-B5A8-15C522E99F5F}"/>
                </a:ext>
              </a:extLst>
            </p:cNvPr>
            <p:cNvCxnSpPr>
              <a:cxnSpLocks/>
            </p:cNvCxnSpPr>
            <p:nvPr/>
          </p:nvCxnSpPr>
          <p:spPr>
            <a:xfrm>
              <a:off x="2138400" y="320788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1690713E-A738-483D-90D4-97A6EEE3CB1D}"/>
                </a:ext>
              </a:extLst>
            </p:cNvPr>
            <p:cNvCxnSpPr>
              <a:cxnSpLocks/>
            </p:cNvCxnSpPr>
            <p:nvPr/>
          </p:nvCxnSpPr>
          <p:spPr>
            <a:xfrm>
              <a:off x="2138400" y="4242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2547371B-9D7C-40CC-8552-97C61CD93985}"/>
                </a:ext>
              </a:extLst>
            </p:cNvPr>
            <p:cNvCxnSpPr>
              <a:cxnSpLocks/>
            </p:cNvCxnSpPr>
            <p:nvPr/>
          </p:nvCxnSpPr>
          <p:spPr>
            <a:xfrm>
              <a:off x="2138400" y="5278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55E0891C-50F7-4B36-A524-36646E1EEFF7}"/>
                </a:ext>
              </a:extLst>
            </p:cNvPr>
            <p:cNvCxnSpPr>
              <a:cxnSpLocks/>
            </p:cNvCxnSpPr>
            <p:nvPr/>
          </p:nvCxnSpPr>
          <p:spPr>
            <a:xfrm>
              <a:off x="3868481" y="2179682"/>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A3D4AA63-A3E9-4818-A82D-1A750EAC54DD}"/>
                </a:ext>
              </a:extLst>
            </p:cNvPr>
            <p:cNvCxnSpPr>
              <a:cxnSpLocks/>
            </p:cNvCxnSpPr>
            <p:nvPr/>
          </p:nvCxnSpPr>
          <p:spPr>
            <a:xfrm>
              <a:off x="3869471" y="320788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3B231E84-FC31-4D07-9D20-770B2382C574}"/>
                </a:ext>
              </a:extLst>
            </p:cNvPr>
            <p:cNvCxnSpPr>
              <a:cxnSpLocks/>
            </p:cNvCxnSpPr>
            <p:nvPr/>
          </p:nvCxnSpPr>
          <p:spPr>
            <a:xfrm>
              <a:off x="3869471" y="4242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線矢印コネクタ 63">
              <a:extLst>
                <a:ext uri="{FF2B5EF4-FFF2-40B4-BE49-F238E27FC236}">
                  <a16:creationId xmlns:a16="http://schemas.microsoft.com/office/drawing/2014/main" id="{3497EAFB-CACE-4440-B994-2B311562D5D6}"/>
                </a:ext>
              </a:extLst>
            </p:cNvPr>
            <p:cNvCxnSpPr>
              <a:cxnSpLocks/>
            </p:cNvCxnSpPr>
            <p:nvPr/>
          </p:nvCxnSpPr>
          <p:spPr>
            <a:xfrm>
              <a:off x="3869471" y="5278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直線矢印コネクタ 64">
              <a:extLst>
                <a:ext uri="{FF2B5EF4-FFF2-40B4-BE49-F238E27FC236}">
                  <a16:creationId xmlns:a16="http://schemas.microsoft.com/office/drawing/2014/main" id="{A971DFD1-9B02-4D13-878B-0DC7D3B202C4}"/>
                </a:ext>
              </a:extLst>
            </p:cNvPr>
            <p:cNvCxnSpPr>
              <a:cxnSpLocks/>
            </p:cNvCxnSpPr>
            <p:nvPr/>
          </p:nvCxnSpPr>
          <p:spPr>
            <a:xfrm>
              <a:off x="5331120" y="2176234"/>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a:extLst>
                <a:ext uri="{FF2B5EF4-FFF2-40B4-BE49-F238E27FC236}">
                  <a16:creationId xmlns:a16="http://schemas.microsoft.com/office/drawing/2014/main" id="{B829D20D-4BD5-4EBD-8558-2AF5AC35F3D4}"/>
                </a:ext>
              </a:extLst>
            </p:cNvPr>
            <p:cNvCxnSpPr>
              <a:cxnSpLocks/>
            </p:cNvCxnSpPr>
            <p:nvPr/>
          </p:nvCxnSpPr>
          <p:spPr>
            <a:xfrm>
              <a:off x="5332110" y="320444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直線矢印コネクタ 66">
              <a:extLst>
                <a:ext uri="{FF2B5EF4-FFF2-40B4-BE49-F238E27FC236}">
                  <a16:creationId xmlns:a16="http://schemas.microsoft.com/office/drawing/2014/main" id="{01F9A017-B124-485A-85B4-174CE5CE782D}"/>
                </a:ext>
              </a:extLst>
            </p:cNvPr>
            <p:cNvCxnSpPr>
              <a:cxnSpLocks/>
            </p:cNvCxnSpPr>
            <p:nvPr/>
          </p:nvCxnSpPr>
          <p:spPr>
            <a:xfrm>
              <a:off x="5332110" y="4239545"/>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線矢印コネクタ 67">
              <a:extLst>
                <a:ext uri="{FF2B5EF4-FFF2-40B4-BE49-F238E27FC236}">
                  <a16:creationId xmlns:a16="http://schemas.microsoft.com/office/drawing/2014/main" id="{C548DD25-C7AA-4B82-B0FD-BA0642647EB1}"/>
                </a:ext>
              </a:extLst>
            </p:cNvPr>
            <p:cNvCxnSpPr>
              <a:cxnSpLocks/>
            </p:cNvCxnSpPr>
            <p:nvPr/>
          </p:nvCxnSpPr>
          <p:spPr>
            <a:xfrm>
              <a:off x="5332110" y="527464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線矢印コネクタ 68">
              <a:extLst>
                <a:ext uri="{FF2B5EF4-FFF2-40B4-BE49-F238E27FC236}">
                  <a16:creationId xmlns:a16="http://schemas.microsoft.com/office/drawing/2014/main" id="{B4F4C6B4-09F2-4278-983E-BD30567C0116}"/>
                </a:ext>
              </a:extLst>
            </p:cNvPr>
            <p:cNvCxnSpPr>
              <a:cxnSpLocks/>
            </p:cNvCxnSpPr>
            <p:nvPr/>
          </p:nvCxnSpPr>
          <p:spPr>
            <a:xfrm>
              <a:off x="6794513" y="2172786"/>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F5BD1667-F761-49C9-AE0F-4AACAB94AF51}"/>
                </a:ext>
              </a:extLst>
            </p:cNvPr>
            <p:cNvCxnSpPr>
              <a:cxnSpLocks/>
            </p:cNvCxnSpPr>
            <p:nvPr/>
          </p:nvCxnSpPr>
          <p:spPr>
            <a:xfrm>
              <a:off x="6795503" y="3200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a:extLst>
                <a:ext uri="{FF2B5EF4-FFF2-40B4-BE49-F238E27FC236}">
                  <a16:creationId xmlns:a16="http://schemas.microsoft.com/office/drawing/2014/main" id="{35B28346-2CB4-4967-8B54-B894A647C42B}"/>
                </a:ext>
              </a:extLst>
            </p:cNvPr>
            <p:cNvCxnSpPr>
              <a:cxnSpLocks/>
            </p:cNvCxnSpPr>
            <p:nvPr/>
          </p:nvCxnSpPr>
          <p:spPr>
            <a:xfrm>
              <a:off x="6795503" y="4236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直線矢印コネクタ 71">
              <a:extLst>
                <a:ext uri="{FF2B5EF4-FFF2-40B4-BE49-F238E27FC236}">
                  <a16:creationId xmlns:a16="http://schemas.microsoft.com/office/drawing/2014/main" id="{105DEADC-6997-425A-B009-E3AA0DC009D1}"/>
                </a:ext>
              </a:extLst>
            </p:cNvPr>
            <p:cNvCxnSpPr>
              <a:cxnSpLocks/>
            </p:cNvCxnSpPr>
            <p:nvPr/>
          </p:nvCxnSpPr>
          <p:spPr>
            <a:xfrm>
              <a:off x="6795503" y="527120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F754F5AD-88AE-4DC1-AC93-A97D144F0FCF}"/>
                </a:ext>
              </a:extLst>
            </p:cNvPr>
            <p:cNvCxnSpPr>
              <a:cxnSpLocks/>
            </p:cNvCxnSpPr>
            <p:nvPr/>
          </p:nvCxnSpPr>
          <p:spPr>
            <a:xfrm>
              <a:off x="8257904" y="2172786"/>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5DB5EE1F-39A5-472B-8A89-7877DBA045D9}"/>
                </a:ext>
              </a:extLst>
            </p:cNvPr>
            <p:cNvCxnSpPr>
              <a:cxnSpLocks/>
            </p:cNvCxnSpPr>
            <p:nvPr/>
          </p:nvCxnSpPr>
          <p:spPr>
            <a:xfrm>
              <a:off x="8258894" y="3200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C6C96EBB-9453-4E0B-936D-AB05DAB21CB2}"/>
                </a:ext>
              </a:extLst>
            </p:cNvPr>
            <p:cNvCxnSpPr>
              <a:cxnSpLocks/>
            </p:cNvCxnSpPr>
            <p:nvPr/>
          </p:nvCxnSpPr>
          <p:spPr>
            <a:xfrm>
              <a:off x="8258894" y="4236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7879CFD0-002B-45C5-AD26-5CF40527A4AB}"/>
                </a:ext>
              </a:extLst>
            </p:cNvPr>
            <p:cNvCxnSpPr>
              <a:cxnSpLocks/>
            </p:cNvCxnSpPr>
            <p:nvPr/>
          </p:nvCxnSpPr>
          <p:spPr>
            <a:xfrm>
              <a:off x="8258894" y="527120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線矢印コネクタ 83">
              <a:extLst>
                <a:ext uri="{FF2B5EF4-FFF2-40B4-BE49-F238E27FC236}">
                  <a16:creationId xmlns:a16="http://schemas.microsoft.com/office/drawing/2014/main" id="{2386301E-C631-4D26-85D7-E6CBC0D82591}"/>
                </a:ext>
              </a:extLst>
            </p:cNvPr>
            <p:cNvCxnSpPr>
              <a:cxnSpLocks/>
            </p:cNvCxnSpPr>
            <p:nvPr/>
          </p:nvCxnSpPr>
          <p:spPr>
            <a:xfrm>
              <a:off x="9718578" y="2179682"/>
              <a:ext cx="995540" cy="607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線矢印コネクタ 84">
              <a:extLst>
                <a:ext uri="{FF2B5EF4-FFF2-40B4-BE49-F238E27FC236}">
                  <a16:creationId xmlns:a16="http://schemas.microsoft.com/office/drawing/2014/main" id="{6FE3AD43-BB3B-4FED-AB4C-967A9BBCC92C}"/>
                </a:ext>
              </a:extLst>
            </p:cNvPr>
            <p:cNvCxnSpPr>
              <a:cxnSpLocks/>
            </p:cNvCxnSpPr>
            <p:nvPr/>
          </p:nvCxnSpPr>
          <p:spPr>
            <a:xfrm>
              <a:off x="9719568" y="3207889"/>
              <a:ext cx="994550" cy="221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2DF19D56-CF49-4707-8C76-C3BD923DEC0F}"/>
                </a:ext>
              </a:extLst>
            </p:cNvPr>
            <p:cNvCxnSpPr>
              <a:cxnSpLocks/>
            </p:cNvCxnSpPr>
            <p:nvPr/>
          </p:nvCxnSpPr>
          <p:spPr>
            <a:xfrm flipV="1">
              <a:off x="9719568" y="4001853"/>
              <a:ext cx="994550" cy="241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線矢印コネクタ 86">
              <a:extLst>
                <a:ext uri="{FF2B5EF4-FFF2-40B4-BE49-F238E27FC236}">
                  <a16:creationId xmlns:a16="http://schemas.microsoft.com/office/drawing/2014/main" id="{98970FDC-C7A1-47B7-A453-6BCEA4401689}"/>
                </a:ext>
              </a:extLst>
            </p:cNvPr>
            <p:cNvCxnSpPr>
              <a:cxnSpLocks/>
            </p:cNvCxnSpPr>
            <p:nvPr/>
          </p:nvCxnSpPr>
          <p:spPr>
            <a:xfrm flipV="1">
              <a:off x="9719568" y="4731987"/>
              <a:ext cx="994550" cy="546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テキスト ボックス 91">
              <a:extLst>
                <a:ext uri="{FF2B5EF4-FFF2-40B4-BE49-F238E27FC236}">
                  <a16:creationId xmlns:a16="http://schemas.microsoft.com/office/drawing/2014/main" id="{F18703A2-D489-40FF-8417-D0328380A39B}"/>
                </a:ext>
              </a:extLst>
            </p:cNvPr>
            <p:cNvSpPr txBox="1"/>
            <p:nvPr/>
          </p:nvSpPr>
          <p:spPr>
            <a:xfrm>
              <a:off x="2137410" y="1865009"/>
              <a:ext cx="811530" cy="307777"/>
            </a:xfrm>
            <a:prstGeom prst="rect">
              <a:avLst/>
            </a:prstGeom>
            <a:noFill/>
          </p:spPr>
          <p:txBody>
            <a:bodyPr wrap="square" rtlCol="0">
              <a:spAutoFit/>
            </a:bodyPr>
            <a:lstStyle/>
            <a:p>
              <a:pPr algn="ctr"/>
              <a:r>
                <a:rPr kumimoji="1" lang="en-US" altLang="ja-JP" sz="1400" dirty="0"/>
                <a:t>21ch*N’</a:t>
              </a:r>
              <a:endParaRPr kumimoji="1" lang="ja-JP" altLang="en-US" sz="1400" dirty="0"/>
            </a:p>
          </p:txBody>
        </p:sp>
        <p:sp>
          <p:nvSpPr>
            <p:cNvPr id="93" name="テキスト ボックス 92">
              <a:extLst>
                <a:ext uri="{FF2B5EF4-FFF2-40B4-BE49-F238E27FC236}">
                  <a16:creationId xmlns:a16="http://schemas.microsoft.com/office/drawing/2014/main" id="{B2BAD8D9-8DAE-4E42-94F4-A9382E689DCA}"/>
                </a:ext>
              </a:extLst>
            </p:cNvPr>
            <p:cNvSpPr txBox="1"/>
            <p:nvPr/>
          </p:nvSpPr>
          <p:spPr>
            <a:xfrm>
              <a:off x="3742202" y="1670127"/>
              <a:ext cx="1074419" cy="523220"/>
            </a:xfrm>
            <a:prstGeom prst="rect">
              <a:avLst/>
            </a:prstGeom>
            <a:noFill/>
          </p:spPr>
          <p:txBody>
            <a:bodyPr wrap="square" rtlCol="0">
              <a:spAutoFit/>
            </a:bodyPr>
            <a:lstStyle/>
            <a:p>
              <a:pPr algn="ctr"/>
              <a:r>
                <a:rPr kumimoji="1" lang="en-US" altLang="ja-JP" sz="1400" dirty="0"/>
                <a:t>21ch*</a:t>
              </a:r>
            </a:p>
            <a:p>
              <a:pPr algn="ctr"/>
              <a:r>
                <a:rPr lang="en-US" altLang="ja-JP" sz="1400" dirty="0"/>
                <a:t>6maps*</a:t>
              </a:r>
              <a:r>
                <a:rPr kumimoji="1" lang="en-US" altLang="ja-JP" sz="1400" dirty="0"/>
                <a:t>N’’</a:t>
              </a:r>
              <a:endParaRPr kumimoji="1" lang="ja-JP" altLang="en-US" sz="1400" dirty="0"/>
            </a:p>
          </p:txBody>
        </p:sp>
        <p:sp>
          <p:nvSpPr>
            <p:cNvPr id="95" name="テキスト ボックス 94">
              <a:extLst>
                <a:ext uri="{FF2B5EF4-FFF2-40B4-BE49-F238E27FC236}">
                  <a16:creationId xmlns:a16="http://schemas.microsoft.com/office/drawing/2014/main" id="{8798BF17-26E8-4007-B661-6365F8B8D006}"/>
                </a:ext>
              </a:extLst>
            </p:cNvPr>
            <p:cNvSpPr txBox="1"/>
            <p:nvPr/>
          </p:nvSpPr>
          <p:spPr>
            <a:xfrm>
              <a:off x="5318990" y="1879189"/>
              <a:ext cx="811530" cy="307777"/>
            </a:xfrm>
            <a:prstGeom prst="rect">
              <a:avLst/>
            </a:prstGeom>
            <a:noFill/>
          </p:spPr>
          <p:txBody>
            <a:bodyPr wrap="square" rtlCol="0">
              <a:spAutoFit/>
            </a:bodyPr>
            <a:lstStyle/>
            <a:p>
              <a:pPr algn="ctr"/>
              <a:r>
                <a:rPr kumimoji="1" lang="en-US" altLang="ja-JP" sz="1400" dirty="0"/>
                <a:t>24</a:t>
              </a:r>
              <a:endParaRPr kumimoji="1" lang="ja-JP" altLang="en-US" sz="1400" dirty="0"/>
            </a:p>
          </p:txBody>
        </p:sp>
        <p:sp>
          <p:nvSpPr>
            <p:cNvPr id="96" name="テキスト ボックス 95">
              <a:extLst>
                <a:ext uri="{FF2B5EF4-FFF2-40B4-BE49-F238E27FC236}">
                  <a16:creationId xmlns:a16="http://schemas.microsoft.com/office/drawing/2014/main" id="{46D4A903-3CBA-4991-BE81-16AFE92C413A}"/>
                </a:ext>
              </a:extLst>
            </p:cNvPr>
            <p:cNvSpPr txBox="1"/>
            <p:nvPr/>
          </p:nvSpPr>
          <p:spPr>
            <a:xfrm>
              <a:off x="6787377" y="1882570"/>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7" name="テキスト ボックス 96">
              <a:extLst>
                <a:ext uri="{FF2B5EF4-FFF2-40B4-BE49-F238E27FC236}">
                  <a16:creationId xmlns:a16="http://schemas.microsoft.com/office/drawing/2014/main" id="{A68B71BB-65F8-46E1-BD6F-F34AA479BCE6}"/>
                </a:ext>
              </a:extLst>
            </p:cNvPr>
            <p:cNvSpPr txBox="1"/>
            <p:nvPr/>
          </p:nvSpPr>
          <p:spPr>
            <a:xfrm>
              <a:off x="8248675" y="1871904"/>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8" name="テキスト ボックス 97">
              <a:extLst>
                <a:ext uri="{FF2B5EF4-FFF2-40B4-BE49-F238E27FC236}">
                  <a16:creationId xmlns:a16="http://schemas.microsoft.com/office/drawing/2014/main" id="{DCE12ADF-3739-4F6E-93D3-A31A8E249C88}"/>
                </a:ext>
              </a:extLst>
            </p:cNvPr>
            <p:cNvSpPr txBox="1"/>
            <p:nvPr/>
          </p:nvSpPr>
          <p:spPr>
            <a:xfrm>
              <a:off x="9815912" y="2031614"/>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9" name="テキスト ボックス 98">
              <a:extLst>
                <a:ext uri="{FF2B5EF4-FFF2-40B4-BE49-F238E27FC236}">
                  <a16:creationId xmlns:a16="http://schemas.microsoft.com/office/drawing/2014/main" id="{A605DC93-20B2-4847-91E9-98306B9C5667}"/>
                </a:ext>
              </a:extLst>
            </p:cNvPr>
            <p:cNvSpPr txBox="1"/>
            <p:nvPr/>
          </p:nvSpPr>
          <p:spPr>
            <a:xfrm>
              <a:off x="11297890" y="3546442"/>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100" name="テキスト ボックス 99">
              <a:extLst>
                <a:ext uri="{FF2B5EF4-FFF2-40B4-BE49-F238E27FC236}">
                  <a16:creationId xmlns:a16="http://schemas.microsoft.com/office/drawing/2014/main" id="{C76513E3-6C3E-4A64-926E-A411ECFDE762}"/>
                </a:ext>
              </a:extLst>
            </p:cNvPr>
            <p:cNvSpPr txBox="1"/>
            <p:nvPr/>
          </p:nvSpPr>
          <p:spPr>
            <a:xfrm>
              <a:off x="7684352" y="1690686"/>
              <a:ext cx="507109" cy="938719"/>
            </a:xfrm>
            <a:prstGeom prst="rect">
              <a:avLst/>
            </a:prstGeom>
            <a:noFill/>
          </p:spPr>
          <p:txBody>
            <a:bodyPr wrap="square" rtlCol="0">
              <a:spAutoFit/>
            </a:bodyPr>
            <a:lstStyle/>
            <a:p>
              <a:pPr algn="ctr"/>
              <a:r>
                <a:rPr kumimoji="1" lang="en-US" altLang="ja-JP" sz="1100" dirty="0"/>
                <a:t>0.2</a:t>
              </a:r>
            </a:p>
            <a:p>
              <a:pPr algn="ctr"/>
              <a:r>
                <a:rPr lang="en-US" altLang="ja-JP" sz="1100" dirty="0"/>
                <a:t>0.72</a:t>
              </a:r>
            </a:p>
            <a:p>
              <a:pPr algn="ctr"/>
              <a:r>
                <a:rPr kumimoji="1" lang="en-US" altLang="ja-JP" sz="1100" dirty="0"/>
                <a:t>0.3</a:t>
              </a:r>
            </a:p>
            <a:p>
              <a:pPr algn="ctr"/>
              <a:r>
                <a:rPr lang="en-US" altLang="ja-JP" sz="1100" dirty="0"/>
                <a:t>︙</a:t>
              </a:r>
            </a:p>
            <a:p>
              <a:pPr algn="ctr"/>
              <a:r>
                <a:rPr kumimoji="1" lang="en-US" altLang="ja-JP" sz="1100" dirty="0"/>
                <a:t>0.4</a:t>
              </a:r>
              <a:endParaRPr kumimoji="1" lang="ja-JP" altLang="en-US" sz="1100" dirty="0"/>
            </a:p>
          </p:txBody>
        </p:sp>
        <p:sp>
          <p:nvSpPr>
            <p:cNvPr id="101" name="テキスト ボックス 100">
              <a:extLst>
                <a:ext uri="{FF2B5EF4-FFF2-40B4-BE49-F238E27FC236}">
                  <a16:creationId xmlns:a16="http://schemas.microsoft.com/office/drawing/2014/main" id="{9928A50C-E6A5-436A-AE2A-5CB774F0734B}"/>
                </a:ext>
              </a:extLst>
            </p:cNvPr>
            <p:cNvSpPr txBox="1"/>
            <p:nvPr/>
          </p:nvSpPr>
          <p:spPr>
            <a:xfrm>
              <a:off x="9139618" y="1683449"/>
              <a:ext cx="507109" cy="938719"/>
            </a:xfrm>
            <a:prstGeom prst="rect">
              <a:avLst/>
            </a:prstGeom>
            <a:noFill/>
          </p:spPr>
          <p:txBody>
            <a:bodyPr wrap="square" rtlCol="0">
              <a:spAutoFit/>
            </a:bodyPr>
            <a:lstStyle/>
            <a:p>
              <a:pPr algn="ctr"/>
              <a:r>
                <a:rPr kumimoji="1" lang="en-US" altLang="ja-JP" sz="1100" dirty="0"/>
                <a:t>0</a:t>
              </a:r>
            </a:p>
            <a:p>
              <a:pPr algn="ctr"/>
              <a:r>
                <a:rPr lang="en-US" altLang="ja-JP" sz="1100" dirty="0"/>
                <a:t>1</a:t>
              </a:r>
            </a:p>
            <a:p>
              <a:pPr algn="ctr"/>
              <a:r>
                <a:rPr kumimoji="1" lang="en-US" altLang="ja-JP" sz="1100" dirty="0"/>
                <a:t>0</a:t>
              </a:r>
            </a:p>
            <a:p>
              <a:pPr algn="ctr"/>
              <a:r>
                <a:rPr lang="en-US" altLang="ja-JP" sz="1100" dirty="0"/>
                <a:t>︙</a:t>
              </a:r>
            </a:p>
            <a:p>
              <a:pPr algn="ctr"/>
              <a:r>
                <a:rPr kumimoji="1" lang="en-US" altLang="ja-JP" sz="1100" dirty="0"/>
                <a:t>0</a:t>
              </a:r>
              <a:endParaRPr kumimoji="1" lang="ja-JP" altLang="en-US" sz="1100" dirty="0"/>
            </a:p>
          </p:txBody>
        </p:sp>
        <p:sp>
          <p:nvSpPr>
            <p:cNvPr id="104" name="テキスト ボックス 103">
              <a:extLst>
                <a:ext uri="{FF2B5EF4-FFF2-40B4-BE49-F238E27FC236}">
                  <a16:creationId xmlns:a16="http://schemas.microsoft.com/office/drawing/2014/main" id="{146B5149-B694-4B6B-B5BB-4DC2F65148C3}"/>
                </a:ext>
              </a:extLst>
            </p:cNvPr>
            <p:cNvSpPr txBox="1"/>
            <p:nvPr/>
          </p:nvSpPr>
          <p:spPr>
            <a:xfrm>
              <a:off x="10796627" y="2293295"/>
              <a:ext cx="501263" cy="2862322"/>
            </a:xfrm>
            <a:prstGeom prst="rect">
              <a:avLst/>
            </a:prstGeom>
            <a:noFill/>
          </p:spPr>
          <p:txBody>
            <a:bodyPr wrap="square" rtlCol="0">
              <a:spAutoFit/>
            </a:bodyPr>
            <a:lstStyle/>
            <a:p>
              <a:pPr algn="ctr"/>
              <a:r>
                <a:rPr kumimoji="1" lang="en-US" altLang="ja-JP" dirty="0"/>
                <a:t>0</a:t>
              </a:r>
            </a:p>
            <a:p>
              <a:pPr algn="ctr"/>
              <a:r>
                <a:rPr lang="en-US" altLang="ja-JP" dirty="0"/>
                <a:t>1</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1</a:t>
              </a:r>
            </a:p>
            <a:p>
              <a:pPr algn="ctr"/>
              <a:r>
                <a:rPr lang="en-US" altLang="ja-JP" dirty="0"/>
                <a:t>0</a:t>
              </a:r>
            </a:p>
          </p:txBody>
        </p:sp>
        <p:sp>
          <p:nvSpPr>
            <p:cNvPr id="105" name="テキスト ボックス 104">
              <a:extLst>
                <a:ext uri="{FF2B5EF4-FFF2-40B4-BE49-F238E27FC236}">
                  <a16:creationId xmlns:a16="http://schemas.microsoft.com/office/drawing/2014/main" id="{7BEBD5A8-DF33-4630-BF13-5DDFDD51C9D7}"/>
                </a:ext>
              </a:extLst>
            </p:cNvPr>
            <p:cNvSpPr txBox="1"/>
            <p:nvPr/>
          </p:nvSpPr>
          <p:spPr>
            <a:xfrm>
              <a:off x="1220129" y="5763643"/>
              <a:ext cx="1074420" cy="369332"/>
            </a:xfrm>
            <a:prstGeom prst="rect">
              <a:avLst/>
            </a:prstGeom>
            <a:noFill/>
          </p:spPr>
          <p:txBody>
            <a:bodyPr wrap="square" rtlCol="0">
              <a:spAutoFit/>
            </a:bodyPr>
            <a:lstStyle/>
            <a:p>
              <a:pPr algn="ctr"/>
              <a:r>
                <a:rPr kumimoji="1" lang="en-US" altLang="ja-JP" dirty="0"/>
                <a:t>Features</a:t>
              </a:r>
              <a:endParaRPr kumimoji="1" lang="ja-JP" altLang="en-US" dirty="0"/>
            </a:p>
          </p:txBody>
        </p:sp>
        <p:sp>
          <p:nvSpPr>
            <p:cNvPr id="106" name="テキスト ボックス 105">
              <a:extLst>
                <a:ext uri="{FF2B5EF4-FFF2-40B4-BE49-F238E27FC236}">
                  <a16:creationId xmlns:a16="http://schemas.microsoft.com/office/drawing/2014/main" id="{E9BA8C06-3A02-459B-B099-17FB247F6EB1}"/>
                </a:ext>
              </a:extLst>
            </p:cNvPr>
            <p:cNvSpPr txBox="1"/>
            <p:nvPr/>
          </p:nvSpPr>
          <p:spPr>
            <a:xfrm>
              <a:off x="2831804" y="5698130"/>
              <a:ext cx="1074420" cy="646331"/>
            </a:xfrm>
            <a:prstGeom prst="rect">
              <a:avLst/>
            </a:prstGeom>
            <a:noFill/>
          </p:spPr>
          <p:txBody>
            <a:bodyPr wrap="square" rtlCol="0">
              <a:spAutoFit/>
            </a:bodyPr>
            <a:lstStyle/>
            <a:p>
              <a:pPr algn="ctr"/>
              <a:r>
                <a:rPr kumimoji="1" lang="en-US" altLang="ja-JP" dirty="0"/>
                <a:t>Conv1d</a:t>
              </a:r>
            </a:p>
            <a:p>
              <a:pPr algn="ctr"/>
              <a:r>
                <a:rPr lang="en-US" altLang="ja-JP" dirty="0"/>
                <a:t>layer</a:t>
              </a:r>
              <a:endParaRPr kumimoji="1" lang="ja-JP" altLang="en-US" dirty="0"/>
            </a:p>
          </p:txBody>
        </p:sp>
        <p:sp>
          <p:nvSpPr>
            <p:cNvPr id="108" name="テキスト ボックス 107">
              <a:extLst>
                <a:ext uri="{FF2B5EF4-FFF2-40B4-BE49-F238E27FC236}">
                  <a16:creationId xmlns:a16="http://schemas.microsoft.com/office/drawing/2014/main" id="{330E0609-3D62-4DFA-9C76-2CAC91819487}"/>
                </a:ext>
              </a:extLst>
            </p:cNvPr>
            <p:cNvSpPr txBox="1"/>
            <p:nvPr/>
          </p:nvSpPr>
          <p:spPr>
            <a:xfrm>
              <a:off x="4469834" y="5698130"/>
              <a:ext cx="1074420" cy="646331"/>
            </a:xfrm>
            <a:prstGeom prst="rect">
              <a:avLst/>
            </a:prstGeom>
            <a:noFill/>
          </p:spPr>
          <p:txBody>
            <a:bodyPr wrap="square" rtlCol="0">
              <a:spAutoFit/>
            </a:bodyPr>
            <a:lstStyle/>
            <a:p>
              <a:pPr algn="ctr"/>
              <a:r>
                <a:rPr lang="en-US" altLang="ja-JP" dirty="0"/>
                <a:t>LSTM</a:t>
              </a:r>
              <a:endParaRPr kumimoji="1" lang="en-US" altLang="ja-JP" dirty="0"/>
            </a:p>
            <a:p>
              <a:pPr algn="ctr"/>
              <a:r>
                <a:rPr lang="en-US" altLang="ja-JP" dirty="0"/>
                <a:t>layer</a:t>
              </a:r>
              <a:endParaRPr kumimoji="1" lang="ja-JP" altLang="en-US" dirty="0"/>
            </a:p>
          </p:txBody>
        </p:sp>
        <p:sp>
          <p:nvSpPr>
            <p:cNvPr id="109" name="テキスト ボックス 108">
              <a:extLst>
                <a:ext uri="{FF2B5EF4-FFF2-40B4-BE49-F238E27FC236}">
                  <a16:creationId xmlns:a16="http://schemas.microsoft.com/office/drawing/2014/main" id="{5A18F5DA-160E-4549-B9F2-448249272902}"/>
                </a:ext>
              </a:extLst>
            </p:cNvPr>
            <p:cNvSpPr txBox="1"/>
            <p:nvPr/>
          </p:nvSpPr>
          <p:spPr>
            <a:xfrm>
              <a:off x="5934924" y="5698129"/>
              <a:ext cx="1074420" cy="646331"/>
            </a:xfrm>
            <a:prstGeom prst="rect">
              <a:avLst/>
            </a:prstGeom>
            <a:noFill/>
          </p:spPr>
          <p:txBody>
            <a:bodyPr wrap="square" rtlCol="0">
              <a:spAutoFit/>
            </a:bodyPr>
            <a:lstStyle/>
            <a:p>
              <a:pPr algn="ctr"/>
              <a:r>
                <a:rPr lang="en-US" altLang="ja-JP" dirty="0"/>
                <a:t>Linear</a:t>
              </a:r>
              <a:endParaRPr kumimoji="1" lang="en-US" altLang="ja-JP" dirty="0"/>
            </a:p>
            <a:p>
              <a:pPr algn="ctr"/>
              <a:r>
                <a:rPr lang="en-US" altLang="ja-JP" dirty="0"/>
                <a:t>layer</a:t>
              </a:r>
              <a:endParaRPr kumimoji="1" lang="ja-JP" altLang="en-US" dirty="0"/>
            </a:p>
          </p:txBody>
        </p:sp>
        <p:sp>
          <p:nvSpPr>
            <p:cNvPr id="110" name="テキスト ボックス 109">
              <a:extLst>
                <a:ext uri="{FF2B5EF4-FFF2-40B4-BE49-F238E27FC236}">
                  <a16:creationId xmlns:a16="http://schemas.microsoft.com/office/drawing/2014/main" id="{37059ABC-9703-44A6-9E8D-262C3E00DF29}"/>
                </a:ext>
              </a:extLst>
            </p:cNvPr>
            <p:cNvSpPr txBox="1"/>
            <p:nvPr/>
          </p:nvSpPr>
          <p:spPr>
            <a:xfrm>
              <a:off x="7393677" y="5698129"/>
              <a:ext cx="1074420" cy="646331"/>
            </a:xfrm>
            <a:prstGeom prst="rect">
              <a:avLst/>
            </a:prstGeom>
            <a:noFill/>
          </p:spPr>
          <p:txBody>
            <a:bodyPr wrap="square" rtlCol="0">
              <a:spAutoFit/>
            </a:bodyPr>
            <a:lstStyle/>
            <a:p>
              <a:pPr algn="ctr"/>
              <a:r>
                <a:rPr kumimoji="1" lang="en-US" altLang="ja-JP" dirty="0"/>
                <a:t>Sigmoid</a:t>
              </a:r>
            </a:p>
            <a:p>
              <a:pPr algn="ctr"/>
              <a:r>
                <a:rPr lang="en-US" altLang="ja-JP" dirty="0"/>
                <a:t>layer</a:t>
              </a:r>
              <a:endParaRPr kumimoji="1" lang="ja-JP" altLang="en-US" dirty="0"/>
            </a:p>
          </p:txBody>
        </p:sp>
        <p:sp>
          <p:nvSpPr>
            <p:cNvPr id="111" name="テキスト ボックス 110">
              <a:extLst>
                <a:ext uri="{FF2B5EF4-FFF2-40B4-BE49-F238E27FC236}">
                  <a16:creationId xmlns:a16="http://schemas.microsoft.com/office/drawing/2014/main" id="{BF5F8623-2CCA-4108-89C2-63E03CDD9DA9}"/>
                </a:ext>
              </a:extLst>
            </p:cNvPr>
            <p:cNvSpPr txBox="1"/>
            <p:nvPr/>
          </p:nvSpPr>
          <p:spPr>
            <a:xfrm>
              <a:off x="8797668" y="5698129"/>
              <a:ext cx="1191008" cy="646331"/>
            </a:xfrm>
            <a:prstGeom prst="rect">
              <a:avLst/>
            </a:prstGeom>
            <a:noFill/>
          </p:spPr>
          <p:txBody>
            <a:bodyPr wrap="square" rtlCol="0">
              <a:spAutoFit/>
            </a:bodyPr>
            <a:lstStyle/>
            <a:p>
              <a:pPr algn="ctr"/>
              <a:r>
                <a:rPr lang="en-US" altLang="ja-JP" dirty="0"/>
                <a:t>Activation</a:t>
              </a:r>
              <a:endParaRPr kumimoji="1" lang="en-US" altLang="ja-JP" dirty="0"/>
            </a:p>
            <a:p>
              <a:pPr algn="ctr"/>
              <a:r>
                <a:rPr lang="en-US" altLang="ja-JP" dirty="0"/>
                <a:t>layer</a:t>
              </a:r>
              <a:endParaRPr kumimoji="1" lang="ja-JP" altLang="en-US" dirty="0"/>
            </a:p>
          </p:txBody>
        </p:sp>
        <p:sp>
          <p:nvSpPr>
            <p:cNvPr id="112" name="テキスト ボックス 111">
              <a:extLst>
                <a:ext uri="{FF2B5EF4-FFF2-40B4-BE49-F238E27FC236}">
                  <a16:creationId xmlns:a16="http://schemas.microsoft.com/office/drawing/2014/main" id="{11619F73-D7C6-450D-B4DD-107AC0CF5983}"/>
                </a:ext>
              </a:extLst>
            </p:cNvPr>
            <p:cNvSpPr txBox="1"/>
            <p:nvPr/>
          </p:nvSpPr>
          <p:spPr>
            <a:xfrm>
              <a:off x="10207206" y="5276683"/>
              <a:ext cx="1676400" cy="646331"/>
            </a:xfrm>
            <a:prstGeom prst="rect">
              <a:avLst/>
            </a:prstGeom>
            <a:noFill/>
          </p:spPr>
          <p:txBody>
            <a:bodyPr wrap="square" rtlCol="0">
              <a:spAutoFit/>
            </a:bodyPr>
            <a:lstStyle/>
            <a:p>
              <a:pPr algn="ctr"/>
              <a:r>
                <a:rPr kumimoji="1" lang="en-US" altLang="ja-JP" dirty="0"/>
                <a:t>Final </a:t>
              </a:r>
              <a:r>
                <a:rPr lang="en-US" altLang="ja-JP" dirty="0"/>
                <a:t>activation</a:t>
              </a:r>
            </a:p>
            <a:p>
              <a:pPr algn="ctr"/>
              <a:r>
                <a:rPr kumimoji="1" lang="en-US" altLang="ja-JP" dirty="0"/>
                <a:t>layer</a:t>
              </a:r>
              <a:endParaRPr kumimoji="1" lang="ja-JP" altLang="en-US" dirty="0"/>
            </a:p>
          </p:txBody>
        </p:sp>
        <p:sp>
          <p:nvSpPr>
            <p:cNvPr id="114" name="テキスト ボックス 113">
              <a:extLst>
                <a:ext uri="{FF2B5EF4-FFF2-40B4-BE49-F238E27FC236}">
                  <a16:creationId xmlns:a16="http://schemas.microsoft.com/office/drawing/2014/main" id="{FB1625BB-42EF-4F78-AC3A-F98F46FF4471}"/>
                </a:ext>
              </a:extLst>
            </p:cNvPr>
            <p:cNvSpPr txBox="1"/>
            <p:nvPr/>
          </p:nvSpPr>
          <p:spPr>
            <a:xfrm>
              <a:off x="191838" y="5084564"/>
              <a:ext cx="1224865" cy="369332"/>
            </a:xfrm>
            <a:prstGeom prst="rect">
              <a:avLst/>
            </a:prstGeom>
            <a:noFill/>
          </p:spPr>
          <p:txBody>
            <a:bodyPr wrap="square" rtlCol="0">
              <a:spAutoFit/>
            </a:bodyPr>
            <a:lstStyle/>
            <a:p>
              <a:pPr algn="ctr"/>
              <a:r>
                <a:rPr lang="en-US" altLang="ja-JP" dirty="0"/>
                <a:t>Right wrist</a:t>
              </a:r>
              <a:endParaRPr kumimoji="1" lang="ja-JP" altLang="en-US" dirty="0"/>
            </a:p>
          </p:txBody>
        </p:sp>
        <p:sp>
          <p:nvSpPr>
            <p:cNvPr id="115" name="テキスト ボックス 114">
              <a:extLst>
                <a:ext uri="{FF2B5EF4-FFF2-40B4-BE49-F238E27FC236}">
                  <a16:creationId xmlns:a16="http://schemas.microsoft.com/office/drawing/2014/main" id="{059EC13C-6A2A-4A4C-B1AC-A57238E06279}"/>
                </a:ext>
              </a:extLst>
            </p:cNvPr>
            <p:cNvSpPr txBox="1"/>
            <p:nvPr/>
          </p:nvSpPr>
          <p:spPr>
            <a:xfrm>
              <a:off x="194591" y="4058327"/>
              <a:ext cx="1224865" cy="369332"/>
            </a:xfrm>
            <a:prstGeom prst="rect">
              <a:avLst/>
            </a:prstGeom>
            <a:noFill/>
          </p:spPr>
          <p:txBody>
            <a:bodyPr wrap="square" rtlCol="0">
              <a:spAutoFit/>
            </a:bodyPr>
            <a:lstStyle/>
            <a:p>
              <a:pPr algn="ctr"/>
              <a:r>
                <a:rPr lang="en-US" altLang="ja-JP" dirty="0"/>
                <a:t>Right arm</a:t>
              </a:r>
              <a:endParaRPr kumimoji="1" lang="ja-JP" altLang="en-US" dirty="0"/>
            </a:p>
          </p:txBody>
        </p:sp>
        <p:sp>
          <p:nvSpPr>
            <p:cNvPr id="116" name="テキスト ボックス 115">
              <a:extLst>
                <a:ext uri="{FF2B5EF4-FFF2-40B4-BE49-F238E27FC236}">
                  <a16:creationId xmlns:a16="http://schemas.microsoft.com/office/drawing/2014/main" id="{4B90B35E-56CA-4213-AB4A-F858BF75CE68}"/>
                </a:ext>
              </a:extLst>
            </p:cNvPr>
            <p:cNvSpPr txBox="1"/>
            <p:nvPr/>
          </p:nvSpPr>
          <p:spPr>
            <a:xfrm>
              <a:off x="193055" y="3032090"/>
              <a:ext cx="1224865" cy="369332"/>
            </a:xfrm>
            <a:prstGeom prst="rect">
              <a:avLst/>
            </a:prstGeom>
            <a:noFill/>
          </p:spPr>
          <p:txBody>
            <a:bodyPr wrap="square" rtlCol="0">
              <a:spAutoFit/>
            </a:bodyPr>
            <a:lstStyle/>
            <a:p>
              <a:pPr algn="ctr"/>
              <a:r>
                <a:rPr lang="en-US" altLang="ja-JP" dirty="0"/>
                <a:t>Left wrist</a:t>
              </a:r>
              <a:endParaRPr kumimoji="1" lang="ja-JP" altLang="en-US" dirty="0"/>
            </a:p>
          </p:txBody>
        </p:sp>
        <p:sp>
          <p:nvSpPr>
            <p:cNvPr id="117" name="テキスト ボックス 116">
              <a:extLst>
                <a:ext uri="{FF2B5EF4-FFF2-40B4-BE49-F238E27FC236}">
                  <a16:creationId xmlns:a16="http://schemas.microsoft.com/office/drawing/2014/main" id="{A405D3CA-1564-499B-A4B0-70A3B5781E37}"/>
                </a:ext>
              </a:extLst>
            </p:cNvPr>
            <p:cNvSpPr txBox="1"/>
            <p:nvPr/>
          </p:nvSpPr>
          <p:spPr>
            <a:xfrm>
              <a:off x="206803" y="2002300"/>
              <a:ext cx="1224865" cy="369332"/>
            </a:xfrm>
            <a:prstGeom prst="rect">
              <a:avLst/>
            </a:prstGeom>
            <a:noFill/>
          </p:spPr>
          <p:txBody>
            <a:bodyPr wrap="square" rtlCol="0">
              <a:spAutoFit/>
            </a:bodyPr>
            <a:lstStyle/>
            <a:p>
              <a:pPr algn="ctr"/>
              <a:r>
                <a:rPr kumimoji="1" lang="en-US" altLang="ja-JP" dirty="0"/>
                <a:t>Left hip</a:t>
              </a:r>
              <a:endParaRPr kumimoji="1" lang="ja-JP" altLang="en-US" dirty="0"/>
            </a:p>
          </p:txBody>
        </p:sp>
      </p:grpSp>
    </p:spTree>
    <p:extLst>
      <p:ext uri="{BB962C8B-B14F-4D97-AF65-F5344CB8AC3E}">
        <p14:creationId xmlns:p14="http://schemas.microsoft.com/office/powerpoint/2010/main" val="2481910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99B313-8339-4537-BFFF-BDDB9D1837E5}"/>
              </a:ext>
            </a:extLst>
          </p:cNvPr>
          <p:cNvSpPr>
            <a:spLocks noGrp="1"/>
          </p:cNvSpPr>
          <p:nvPr>
            <p:ph type="title"/>
          </p:nvPr>
        </p:nvSpPr>
        <p:spPr/>
        <p:txBody>
          <a:bodyPr/>
          <a:lstStyle/>
          <a:p>
            <a:r>
              <a:rPr kumimoji="1" lang="en-US" altLang="ja-JP" dirty="0"/>
              <a:t>Method - Loss Function and Optimizer</a:t>
            </a:r>
            <a:endParaRPr kumimoji="1" lang="ja-JP" altLang="en-US" dirty="0"/>
          </a:p>
        </p:txBody>
      </p:sp>
      <p:sp>
        <p:nvSpPr>
          <p:cNvPr id="4" name="スライド番号プレースホルダー 3">
            <a:extLst>
              <a:ext uri="{FF2B5EF4-FFF2-40B4-BE49-F238E27FC236}">
                <a16:creationId xmlns:a16="http://schemas.microsoft.com/office/drawing/2014/main" id="{893AB646-1C44-4BBC-BAEC-BDA8AC077BB4}"/>
              </a:ext>
            </a:extLst>
          </p:cNvPr>
          <p:cNvSpPr>
            <a:spLocks noGrp="1"/>
          </p:cNvSpPr>
          <p:nvPr>
            <p:ph type="sldNum" sz="quarter" idx="12"/>
          </p:nvPr>
        </p:nvSpPr>
        <p:spPr/>
        <p:txBody>
          <a:bodyPr/>
          <a:lstStyle/>
          <a:p>
            <a:fld id="{92084505-5355-43A2-B929-FD06D0DABC31}" type="slidenum">
              <a:rPr lang="ja-JP" altLang="en-US" smtClean="0"/>
              <a:pPr/>
              <a:t>12</a:t>
            </a:fld>
            <a:endParaRPr lang="ja-JP" altLang="en-US" dirty="0"/>
          </a:p>
        </p:txBody>
      </p:sp>
      <p:grpSp>
        <p:nvGrpSpPr>
          <p:cNvPr id="12" name="グループ化 11">
            <a:extLst>
              <a:ext uri="{FF2B5EF4-FFF2-40B4-BE49-F238E27FC236}">
                <a16:creationId xmlns:a16="http://schemas.microsoft.com/office/drawing/2014/main" id="{073EE9A5-1D7B-4E4F-924B-FBB19146ECCD}"/>
              </a:ext>
            </a:extLst>
          </p:cNvPr>
          <p:cNvGrpSpPr/>
          <p:nvPr/>
        </p:nvGrpSpPr>
        <p:grpSpPr>
          <a:xfrm>
            <a:off x="2480310" y="2777215"/>
            <a:ext cx="7231380" cy="1669329"/>
            <a:chOff x="2240280" y="2640330"/>
            <a:chExt cx="7231380" cy="1669329"/>
          </a:xfrm>
        </p:grpSpPr>
        <p:sp>
          <p:nvSpPr>
            <p:cNvPr id="6" name="テキスト ボックス 5">
              <a:extLst>
                <a:ext uri="{FF2B5EF4-FFF2-40B4-BE49-F238E27FC236}">
                  <a16:creationId xmlns:a16="http://schemas.microsoft.com/office/drawing/2014/main" id="{6EBA53B1-5CEB-4C07-BF59-EA19F9E53AE2}"/>
                </a:ext>
              </a:extLst>
            </p:cNvPr>
            <p:cNvSpPr txBox="1"/>
            <p:nvPr/>
          </p:nvSpPr>
          <p:spPr>
            <a:xfrm>
              <a:off x="2240280" y="2640330"/>
              <a:ext cx="2411730" cy="523220"/>
            </a:xfrm>
            <a:prstGeom prst="rect">
              <a:avLst/>
            </a:prstGeom>
            <a:noFill/>
          </p:spPr>
          <p:txBody>
            <a:bodyPr wrap="square" rtlCol="0">
              <a:spAutoFit/>
            </a:bodyPr>
            <a:lstStyle/>
            <a:p>
              <a:pPr algn="ctr"/>
              <a:r>
                <a:rPr kumimoji="1" lang="en-US" altLang="ja-JP" sz="2800" dirty="0"/>
                <a:t>Micro activity</a:t>
              </a:r>
              <a:endParaRPr kumimoji="1" lang="ja-JP" altLang="en-US" sz="2800" dirty="0"/>
            </a:p>
          </p:txBody>
        </p:sp>
        <p:sp>
          <p:nvSpPr>
            <p:cNvPr id="7" name="テキスト ボックス 6">
              <a:extLst>
                <a:ext uri="{FF2B5EF4-FFF2-40B4-BE49-F238E27FC236}">
                  <a16:creationId xmlns:a16="http://schemas.microsoft.com/office/drawing/2014/main" id="{64B84794-51B2-42A3-99A0-D0C9E8F4A173}"/>
                </a:ext>
              </a:extLst>
            </p:cNvPr>
            <p:cNvSpPr txBox="1"/>
            <p:nvPr/>
          </p:nvSpPr>
          <p:spPr>
            <a:xfrm>
              <a:off x="2240280" y="3786439"/>
              <a:ext cx="2411730" cy="523220"/>
            </a:xfrm>
            <a:prstGeom prst="rect">
              <a:avLst/>
            </a:prstGeom>
            <a:noFill/>
          </p:spPr>
          <p:txBody>
            <a:bodyPr wrap="square" rtlCol="0">
              <a:spAutoFit/>
            </a:bodyPr>
            <a:lstStyle/>
            <a:p>
              <a:pPr algn="ctr"/>
              <a:r>
                <a:rPr kumimoji="1" lang="en-US" altLang="ja-JP" sz="2800" dirty="0"/>
                <a:t>Macro activity</a:t>
              </a:r>
              <a:endParaRPr kumimoji="1" lang="ja-JP" altLang="en-US" sz="2800" dirty="0"/>
            </a:p>
          </p:txBody>
        </p:sp>
        <p:sp>
          <p:nvSpPr>
            <p:cNvPr id="8" name="テキスト ボックス 7">
              <a:extLst>
                <a:ext uri="{FF2B5EF4-FFF2-40B4-BE49-F238E27FC236}">
                  <a16:creationId xmlns:a16="http://schemas.microsoft.com/office/drawing/2014/main" id="{C79815B5-217A-459E-AF82-64B96AB6DC49}"/>
                </a:ext>
              </a:extLst>
            </p:cNvPr>
            <p:cNvSpPr txBox="1"/>
            <p:nvPr/>
          </p:nvSpPr>
          <p:spPr>
            <a:xfrm>
              <a:off x="6096000" y="2640330"/>
              <a:ext cx="3375660" cy="523220"/>
            </a:xfrm>
            <a:prstGeom prst="rect">
              <a:avLst/>
            </a:prstGeom>
            <a:noFill/>
          </p:spPr>
          <p:txBody>
            <a:bodyPr wrap="square" rtlCol="0">
              <a:spAutoFit/>
            </a:bodyPr>
            <a:lstStyle/>
            <a:p>
              <a:pPr algn="ctr"/>
              <a:r>
                <a:rPr lang="en-US" altLang="ja-JP" sz="2800" dirty="0" err="1"/>
                <a:t>BCEWithLogistsLoss</a:t>
              </a:r>
              <a:endParaRPr lang="ja-JP" altLang="en-US" sz="2800" dirty="0"/>
            </a:p>
          </p:txBody>
        </p:sp>
        <p:sp>
          <p:nvSpPr>
            <p:cNvPr id="9" name="テキスト ボックス 8">
              <a:extLst>
                <a:ext uri="{FF2B5EF4-FFF2-40B4-BE49-F238E27FC236}">
                  <a16:creationId xmlns:a16="http://schemas.microsoft.com/office/drawing/2014/main" id="{E3838F72-3D80-49D5-B7D2-A2398ADEC8CB}"/>
                </a:ext>
              </a:extLst>
            </p:cNvPr>
            <p:cNvSpPr txBox="1"/>
            <p:nvPr/>
          </p:nvSpPr>
          <p:spPr>
            <a:xfrm>
              <a:off x="6096000" y="3786439"/>
              <a:ext cx="3375660" cy="523220"/>
            </a:xfrm>
            <a:prstGeom prst="rect">
              <a:avLst/>
            </a:prstGeom>
            <a:noFill/>
          </p:spPr>
          <p:txBody>
            <a:bodyPr wrap="square" rtlCol="0">
              <a:spAutoFit/>
            </a:bodyPr>
            <a:lstStyle/>
            <a:p>
              <a:pPr algn="ctr"/>
              <a:r>
                <a:rPr lang="en-US" altLang="ja-JP" sz="2800" dirty="0" err="1"/>
                <a:t>CrossEntropyLoss</a:t>
              </a:r>
              <a:endParaRPr lang="ja-JP" altLang="en-US" sz="2800" dirty="0"/>
            </a:p>
          </p:txBody>
        </p:sp>
        <p:sp>
          <p:nvSpPr>
            <p:cNvPr id="10" name="矢印: 右 9">
              <a:extLst>
                <a:ext uri="{FF2B5EF4-FFF2-40B4-BE49-F238E27FC236}">
                  <a16:creationId xmlns:a16="http://schemas.microsoft.com/office/drawing/2014/main" id="{AB3DAEAE-AEF1-489A-878B-D38508B6810A}"/>
                </a:ext>
              </a:extLst>
            </p:cNvPr>
            <p:cNvSpPr/>
            <p:nvPr/>
          </p:nvSpPr>
          <p:spPr>
            <a:xfrm>
              <a:off x="5098732" y="2750172"/>
              <a:ext cx="550545" cy="3035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ED1E7915-B056-4630-A204-7D0F7AD030D2}"/>
                </a:ext>
              </a:extLst>
            </p:cNvPr>
            <p:cNvSpPr/>
            <p:nvPr/>
          </p:nvSpPr>
          <p:spPr>
            <a:xfrm>
              <a:off x="5098731" y="3896281"/>
              <a:ext cx="550545" cy="3035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90729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172E7E-9B80-4CD1-8D59-BBFEBB2D8D7E}"/>
              </a:ext>
            </a:extLst>
          </p:cNvPr>
          <p:cNvSpPr>
            <a:spLocks noGrp="1"/>
          </p:cNvSpPr>
          <p:nvPr>
            <p:ph type="title"/>
          </p:nvPr>
        </p:nvSpPr>
        <p:spPr/>
        <p:txBody>
          <a:bodyPr/>
          <a:lstStyle/>
          <a:p>
            <a:r>
              <a:rPr lang="en-US" altLang="ja-JP" dirty="0"/>
              <a:t>Method - Final activation</a:t>
            </a:r>
            <a:endParaRPr kumimoji="1" lang="ja-JP" altLang="en-US" dirty="0"/>
          </a:p>
        </p:txBody>
      </p:sp>
      <p:sp>
        <p:nvSpPr>
          <p:cNvPr id="4" name="スライド番号プレースホルダー 3">
            <a:extLst>
              <a:ext uri="{FF2B5EF4-FFF2-40B4-BE49-F238E27FC236}">
                <a16:creationId xmlns:a16="http://schemas.microsoft.com/office/drawing/2014/main" id="{5473C797-1581-4A3C-96DE-EA8FCB363C8F}"/>
              </a:ext>
            </a:extLst>
          </p:cNvPr>
          <p:cNvSpPr>
            <a:spLocks noGrp="1"/>
          </p:cNvSpPr>
          <p:nvPr>
            <p:ph type="sldNum" sz="quarter" idx="12"/>
          </p:nvPr>
        </p:nvSpPr>
        <p:spPr/>
        <p:txBody>
          <a:bodyPr/>
          <a:lstStyle/>
          <a:p>
            <a:fld id="{92084505-5355-43A2-B929-FD06D0DABC31}" type="slidenum">
              <a:rPr lang="ja-JP" altLang="en-US" smtClean="0"/>
              <a:pPr/>
              <a:t>13</a:t>
            </a:fld>
            <a:endParaRPr lang="ja-JP" altLang="en-US" dirty="0"/>
          </a:p>
        </p:txBody>
      </p:sp>
      <p:grpSp>
        <p:nvGrpSpPr>
          <p:cNvPr id="176" name="グループ化 175">
            <a:extLst>
              <a:ext uri="{FF2B5EF4-FFF2-40B4-BE49-F238E27FC236}">
                <a16:creationId xmlns:a16="http://schemas.microsoft.com/office/drawing/2014/main" id="{EB28E359-42D6-49EF-9A70-20D7D015B551}"/>
              </a:ext>
            </a:extLst>
          </p:cNvPr>
          <p:cNvGrpSpPr/>
          <p:nvPr/>
        </p:nvGrpSpPr>
        <p:grpSpPr>
          <a:xfrm>
            <a:off x="442141" y="1948668"/>
            <a:ext cx="11307718" cy="3854329"/>
            <a:chOff x="442141" y="1925808"/>
            <a:chExt cx="11307718" cy="3854329"/>
          </a:xfrm>
        </p:grpSpPr>
        <p:grpSp>
          <p:nvGrpSpPr>
            <p:cNvPr id="175" name="グループ化 174">
              <a:extLst>
                <a:ext uri="{FF2B5EF4-FFF2-40B4-BE49-F238E27FC236}">
                  <a16:creationId xmlns:a16="http://schemas.microsoft.com/office/drawing/2014/main" id="{30B8B005-529E-4DAC-98CC-00C4B75710F6}"/>
                </a:ext>
              </a:extLst>
            </p:cNvPr>
            <p:cNvGrpSpPr/>
            <p:nvPr/>
          </p:nvGrpSpPr>
          <p:grpSpPr>
            <a:xfrm>
              <a:off x="605971" y="1925808"/>
              <a:ext cx="6558152" cy="347485"/>
              <a:chOff x="605971" y="1960098"/>
              <a:chExt cx="6558152" cy="347485"/>
            </a:xfrm>
          </p:grpSpPr>
          <p:sp>
            <p:nvSpPr>
              <p:cNvPr id="48" name="テキスト ボックス 47">
                <a:extLst>
                  <a:ext uri="{FF2B5EF4-FFF2-40B4-BE49-F238E27FC236}">
                    <a16:creationId xmlns:a16="http://schemas.microsoft.com/office/drawing/2014/main" id="{E8B896FA-B514-46BF-BFD6-316409080D02}"/>
                  </a:ext>
                </a:extLst>
              </p:cNvPr>
              <p:cNvSpPr txBox="1"/>
              <p:nvPr/>
            </p:nvSpPr>
            <p:spPr>
              <a:xfrm>
                <a:off x="605971" y="2019012"/>
                <a:ext cx="1066234" cy="260614"/>
              </a:xfrm>
              <a:prstGeom prst="rect">
                <a:avLst/>
              </a:prstGeom>
              <a:noFill/>
            </p:spPr>
            <p:txBody>
              <a:bodyPr wrap="square" rtlCol="0">
                <a:spAutoFit/>
              </a:bodyPr>
              <a:lstStyle/>
              <a:p>
                <a:pPr algn="ctr"/>
                <a:r>
                  <a:rPr kumimoji="1" lang="en-US" altLang="ja-JP" sz="1200" dirty="0"/>
                  <a:t>Left hip</a:t>
                </a:r>
                <a:endParaRPr kumimoji="1" lang="ja-JP" altLang="en-US" sz="1200" dirty="0"/>
              </a:p>
            </p:txBody>
          </p:sp>
          <p:sp>
            <p:nvSpPr>
              <p:cNvPr id="49" name="テキスト ボックス 48">
                <a:extLst>
                  <a:ext uri="{FF2B5EF4-FFF2-40B4-BE49-F238E27FC236}">
                    <a16:creationId xmlns:a16="http://schemas.microsoft.com/office/drawing/2014/main" id="{45757F87-8020-4CBA-BEC5-9227908202F3}"/>
                  </a:ext>
                </a:extLst>
              </p:cNvPr>
              <p:cNvSpPr txBox="1"/>
              <p:nvPr/>
            </p:nvSpPr>
            <p:spPr>
              <a:xfrm>
                <a:off x="1480758" y="2019012"/>
                <a:ext cx="1066234" cy="260614"/>
              </a:xfrm>
              <a:prstGeom prst="rect">
                <a:avLst/>
              </a:prstGeom>
              <a:noFill/>
            </p:spPr>
            <p:txBody>
              <a:bodyPr wrap="square" rtlCol="0">
                <a:spAutoFit/>
              </a:bodyPr>
              <a:lstStyle/>
              <a:p>
                <a:pPr algn="ctr"/>
                <a:r>
                  <a:rPr lang="en-US" altLang="ja-JP" sz="1200" dirty="0"/>
                  <a:t>Left </a:t>
                </a:r>
                <a:r>
                  <a:rPr kumimoji="1" lang="en-US" altLang="ja-JP" sz="1200" dirty="0"/>
                  <a:t>wrist</a:t>
                </a:r>
                <a:endParaRPr kumimoji="1" lang="ja-JP" altLang="en-US" sz="1200" dirty="0"/>
              </a:p>
            </p:txBody>
          </p:sp>
          <p:sp>
            <p:nvSpPr>
              <p:cNvPr id="50" name="テキスト ボックス 49">
                <a:extLst>
                  <a:ext uri="{FF2B5EF4-FFF2-40B4-BE49-F238E27FC236}">
                    <a16:creationId xmlns:a16="http://schemas.microsoft.com/office/drawing/2014/main" id="{93C95813-67B3-4563-A09A-591581C7105C}"/>
                  </a:ext>
                </a:extLst>
              </p:cNvPr>
              <p:cNvSpPr txBox="1"/>
              <p:nvPr/>
            </p:nvSpPr>
            <p:spPr>
              <a:xfrm>
                <a:off x="2355545" y="2019012"/>
                <a:ext cx="1066234" cy="260614"/>
              </a:xfrm>
              <a:prstGeom prst="rect">
                <a:avLst/>
              </a:prstGeom>
              <a:noFill/>
            </p:spPr>
            <p:txBody>
              <a:bodyPr wrap="square" rtlCol="0">
                <a:spAutoFit/>
              </a:bodyPr>
              <a:lstStyle/>
              <a:p>
                <a:pPr algn="ctr"/>
                <a:r>
                  <a:rPr kumimoji="1" lang="en-US" altLang="ja-JP" sz="1200" dirty="0"/>
                  <a:t>Right arm</a:t>
                </a:r>
                <a:endParaRPr kumimoji="1" lang="ja-JP" altLang="en-US" sz="1200" dirty="0"/>
              </a:p>
            </p:txBody>
          </p:sp>
          <p:sp>
            <p:nvSpPr>
              <p:cNvPr id="51" name="テキスト ボックス 50">
                <a:extLst>
                  <a:ext uri="{FF2B5EF4-FFF2-40B4-BE49-F238E27FC236}">
                    <a16:creationId xmlns:a16="http://schemas.microsoft.com/office/drawing/2014/main" id="{C11F5714-C9D8-4752-A50C-68BE0B7113C3}"/>
                  </a:ext>
                </a:extLst>
              </p:cNvPr>
              <p:cNvSpPr txBox="1"/>
              <p:nvPr/>
            </p:nvSpPr>
            <p:spPr>
              <a:xfrm>
                <a:off x="3226039" y="2017390"/>
                <a:ext cx="1066234" cy="260614"/>
              </a:xfrm>
              <a:prstGeom prst="rect">
                <a:avLst/>
              </a:prstGeom>
              <a:noFill/>
            </p:spPr>
            <p:txBody>
              <a:bodyPr wrap="square" rtlCol="0">
                <a:spAutoFit/>
              </a:bodyPr>
              <a:lstStyle/>
              <a:p>
                <a:pPr algn="ctr"/>
                <a:r>
                  <a:rPr kumimoji="1" lang="en-US" altLang="ja-JP" sz="1200" dirty="0"/>
                  <a:t>Right wrist</a:t>
                </a:r>
                <a:endParaRPr kumimoji="1" lang="ja-JP" altLang="en-US" sz="1200" dirty="0"/>
              </a:p>
            </p:txBody>
          </p:sp>
          <p:sp>
            <p:nvSpPr>
              <p:cNvPr id="52" name="テキスト ボックス 51">
                <a:extLst>
                  <a:ext uri="{FF2B5EF4-FFF2-40B4-BE49-F238E27FC236}">
                    <a16:creationId xmlns:a16="http://schemas.microsoft.com/office/drawing/2014/main" id="{2C7179D2-56D5-4885-86C2-00E303C7C522}"/>
                  </a:ext>
                </a:extLst>
              </p:cNvPr>
              <p:cNvSpPr txBox="1"/>
              <p:nvPr/>
            </p:nvSpPr>
            <p:spPr>
              <a:xfrm>
                <a:off x="4882326" y="1960098"/>
                <a:ext cx="2281797" cy="347485"/>
              </a:xfrm>
              <a:prstGeom prst="rect">
                <a:avLst/>
              </a:prstGeom>
              <a:noFill/>
            </p:spPr>
            <p:txBody>
              <a:bodyPr wrap="square" rtlCol="0">
                <a:spAutoFit/>
              </a:bodyPr>
              <a:lstStyle/>
              <a:p>
                <a:pPr algn="ctr"/>
                <a:r>
                  <a:rPr lang="en-US" altLang="ja-JP" b="1" dirty="0">
                    <a:solidFill>
                      <a:srgbClr val="FF0000"/>
                    </a:solidFill>
                  </a:rPr>
                  <a:t>Majority Vote</a:t>
                </a:r>
                <a:endParaRPr kumimoji="1" lang="ja-JP" altLang="en-US" b="1" dirty="0">
                  <a:solidFill>
                    <a:srgbClr val="FF0000"/>
                  </a:solidFill>
                </a:endParaRPr>
              </a:p>
            </p:txBody>
          </p:sp>
        </p:grpSp>
        <p:grpSp>
          <p:nvGrpSpPr>
            <p:cNvPr id="174" name="グループ化 173">
              <a:extLst>
                <a:ext uri="{FF2B5EF4-FFF2-40B4-BE49-F238E27FC236}">
                  <a16:creationId xmlns:a16="http://schemas.microsoft.com/office/drawing/2014/main" id="{5D560FC4-74D3-4E1C-BBAD-3A6A5E1E1557}"/>
                </a:ext>
              </a:extLst>
            </p:cNvPr>
            <p:cNvGrpSpPr/>
            <p:nvPr/>
          </p:nvGrpSpPr>
          <p:grpSpPr>
            <a:xfrm>
              <a:off x="861151" y="2316598"/>
              <a:ext cx="8992449" cy="2368848"/>
              <a:chOff x="861151" y="3436738"/>
              <a:chExt cx="8992449" cy="2368848"/>
            </a:xfrm>
          </p:grpSpPr>
          <p:grpSp>
            <p:nvGrpSpPr>
              <p:cNvPr id="7" name="グループ化 6">
                <a:extLst>
                  <a:ext uri="{FF2B5EF4-FFF2-40B4-BE49-F238E27FC236}">
                    <a16:creationId xmlns:a16="http://schemas.microsoft.com/office/drawing/2014/main" id="{08DA4EB8-12B1-420C-8862-7C4690358F6D}"/>
                  </a:ext>
                </a:extLst>
              </p:cNvPr>
              <p:cNvGrpSpPr/>
              <p:nvPr/>
            </p:nvGrpSpPr>
            <p:grpSpPr>
              <a:xfrm>
                <a:off x="861151" y="3441604"/>
                <a:ext cx="553324" cy="2363982"/>
                <a:chOff x="10796627" y="2183130"/>
                <a:chExt cx="501263" cy="3086100"/>
              </a:xfrm>
            </p:grpSpPr>
            <p:sp>
              <p:nvSpPr>
                <p:cNvPr id="5" name="正方形/長方形 4">
                  <a:extLst>
                    <a:ext uri="{FF2B5EF4-FFF2-40B4-BE49-F238E27FC236}">
                      <a16:creationId xmlns:a16="http://schemas.microsoft.com/office/drawing/2014/main" id="{4AE7380D-0391-451C-9465-AE7F4C4F63E9}"/>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8C8A2C46-6956-4282-90AF-BAA34E70798E}"/>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1</a:t>
                  </a:r>
                  <a:endParaRPr kumimoji="1" lang="en-US" altLang="ja-JP" sz="1400" dirty="0"/>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0" name="グループ化 9">
                <a:extLst>
                  <a:ext uri="{FF2B5EF4-FFF2-40B4-BE49-F238E27FC236}">
                    <a16:creationId xmlns:a16="http://schemas.microsoft.com/office/drawing/2014/main" id="{22FB936B-3A59-4314-90AB-F0F028270430}"/>
                  </a:ext>
                </a:extLst>
              </p:cNvPr>
              <p:cNvGrpSpPr/>
              <p:nvPr/>
            </p:nvGrpSpPr>
            <p:grpSpPr>
              <a:xfrm>
                <a:off x="1735938" y="3441604"/>
                <a:ext cx="553324" cy="2363982"/>
                <a:chOff x="10796627" y="2183130"/>
                <a:chExt cx="501263" cy="3086100"/>
              </a:xfrm>
            </p:grpSpPr>
            <p:sp>
              <p:nvSpPr>
                <p:cNvPr id="11" name="正方形/長方形 10">
                  <a:extLst>
                    <a:ext uri="{FF2B5EF4-FFF2-40B4-BE49-F238E27FC236}">
                      <a16:creationId xmlns:a16="http://schemas.microsoft.com/office/drawing/2014/main" id="{A13EA919-6AD5-4F1F-94D6-0CB39CE621BB}"/>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1DB3AF45-B660-430F-AB19-8AF8457EF5DB}"/>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1</a:t>
                  </a:r>
                  <a:endParaRPr kumimoji="1" lang="en-US" altLang="ja-JP" sz="1400" dirty="0"/>
                </a:p>
                <a:p>
                  <a:pPr algn="ctr"/>
                  <a:r>
                    <a:rPr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3" name="グループ化 12">
                <a:extLst>
                  <a:ext uri="{FF2B5EF4-FFF2-40B4-BE49-F238E27FC236}">
                    <a16:creationId xmlns:a16="http://schemas.microsoft.com/office/drawing/2014/main" id="{518F2CC3-E0D5-48B8-ACD5-29FA0E4D4311}"/>
                  </a:ext>
                </a:extLst>
              </p:cNvPr>
              <p:cNvGrpSpPr/>
              <p:nvPr/>
            </p:nvGrpSpPr>
            <p:grpSpPr>
              <a:xfrm>
                <a:off x="2610725" y="3439982"/>
                <a:ext cx="553324" cy="2363982"/>
                <a:chOff x="10796627" y="2183130"/>
                <a:chExt cx="501263" cy="3086100"/>
              </a:xfrm>
            </p:grpSpPr>
            <p:sp>
              <p:nvSpPr>
                <p:cNvPr id="14" name="正方形/長方形 13">
                  <a:extLst>
                    <a:ext uri="{FF2B5EF4-FFF2-40B4-BE49-F238E27FC236}">
                      <a16:creationId xmlns:a16="http://schemas.microsoft.com/office/drawing/2014/main" id="{28A259E5-CEBF-40EF-BAAD-0463558D642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08518EC-7E9D-4B5F-B714-34E017E50507}"/>
                    </a:ext>
                  </a:extLst>
                </p:cNvPr>
                <p:cNvSpPr txBox="1"/>
                <p:nvPr/>
              </p:nvSpPr>
              <p:spPr>
                <a:xfrm>
                  <a:off x="10796627" y="2293295"/>
                  <a:ext cx="501263" cy="2388030"/>
                </a:xfrm>
                <a:prstGeom prst="rect">
                  <a:avLst/>
                </a:prstGeom>
                <a:noFill/>
              </p:spPr>
              <p:txBody>
                <a:bodyPr wrap="square" rtlCol="0">
                  <a:spAutoFit/>
                </a:bodyPr>
                <a:lstStyle/>
                <a:p>
                  <a:pPr algn="ctr"/>
                  <a:r>
                    <a:rPr kumimoji="1" lang="en-US" altLang="ja-JP" sz="1400" dirty="0"/>
                    <a:t>0</a:t>
                  </a:r>
                </a:p>
                <a:p>
                  <a:pPr algn="ctr"/>
                  <a:r>
                    <a:rPr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6" name="グループ化 15">
                <a:extLst>
                  <a:ext uri="{FF2B5EF4-FFF2-40B4-BE49-F238E27FC236}">
                    <a16:creationId xmlns:a16="http://schemas.microsoft.com/office/drawing/2014/main" id="{25D6F077-66FD-43C4-947E-59A42BF802A0}"/>
                  </a:ext>
                </a:extLst>
              </p:cNvPr>
              <p:cNvGrpSpPr/>
              <p:nvPr/>
            </p:nvGrpSpPr>
            <p:grpSpPr>
              <a:xfrm>
                <a:off x="3485512" y="3439982"/>
                <a:ext cx="553324" cy="2363982"/>
                <a:chOff x="10796627" y="2183130"/>
                <a:chExt cx="501263" cy="3086100"/>
              </a:xfrm>
            </p:grpSpPr>
            <p:sp>
              <p:nvSpPr>
                <p:cNvPr id="17" name="正方形/長方形 16">
                  <a:extLst>
                    <a:ext uri="{FF2B5EF4-FFF2-40B4-BE49-F238E27FC236}">
                      <a16:creationId xmlns:a16="http://schemas.microsoft.com/office/drawing/2014/main" id="{AEDE7922-ABD9-484D-B1B9-00A0F278F58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0A44E04B-65D4-4150-82EC-81BEFE568C02}"/>
                    </a:ext>
                  </a:extLst>
                </p:cNvPr>
                <p:cNvSpPr txBox="1"/>
                <p:nvPr/>
              </p:nvSpPr>
              <p:spPr>
                <a:xfrm>
                  <a:off x="10796627" y="2293295"/>
                  <a:ext cx="501263" cy="2388030"/>
                </a:xfrm>
                <a:prstGeom prst="rect">
                  <a:avLst/>
                </a:prstGeom>
                <a:noFill/>
              </p:spPr>
              <p:txBody>
                <a:bodyPr wrap="square" rtlCol="0">
                  <a:spAutoFit/>
                </a:bodyPr>
                <a:lstStyle/>
                <a:p>
                  <a:pPr algn="ctr"/>
                  <a:r>
                    <a:rPr kumimoji="1"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sp>
            <p:nvSpPr>
              <p:cNvPr id="28" name="矢印: 右 27">
                <a:extLst>
                  <a:ext uri="{FF2B5EF4-FFF2-40B4-BE49-F238E27FC236}">
                    <a16:creationId xmlns:a16="http://schemas.microsoft.com/office/drawing/2014/main" id="{BFA68E37-DA9C-4A42-B078-2354D30CC5A5}"/>
                  </a:ext>
                </a:extLst>
              </p:cNvPr>
              <p:cNvSpPr/>
              <p:nvPr/>
            </p:nvSpPr>
            <p:spPr>
              <a:xfrm>
                <a:off x="4227141" y="4453666"/>
                <a:ext cx="553324" cy="333370"/>
              </a:xfrm>
              <a:prstGeom prst="rightArrow">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AA2C3AA6-B558-49FB-8477-08320C338DBE}"/>
                  </a:ext>
                </a:extLst>
              </p:cNvPr>
              <p:cNvGrpSpPr/>
              <p:nvPr/>
            </p:nvGrpSpPr>
            <p:grpSpPr>
              <a:xfrm>
                <a:off x="4971320" y="3436738"/>
                <a:ext cx="553324" cy="2363982"/>
                <a:chOff x="10796627" y="2183130"/>
                <a:chExt cx="501263" cy="3086100"/>
              </a:xfrm>
            </p:grpSpPr>
            <p:sp>
              <p:nvSpPr>
                <p:cNvPr id="20" name="正方形/長方形 19">
                  <a:extLst>
                    <a:ext uri="{FF2B5EF4-FFF2-40B4-BE49-F238E27FC236}">
                      <a16:creationId xmlns:a16="http://schemas.microsoft.com/office/drawing/2014/main" id="{D7057E61-D959-40EC-B7E6-10727AE22101}"/>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BA63470-0ABD-4B01-955F-642A38D30085}"/>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2</a:t>
                  </a:r>
                  <a:endParaRPr kumimoji="1" lang="en-US" altLang="ja-JP" sz="1400" dirty="0"/>
                </a:p>
                <a:p>
                  <a:pPr algn="ctr"/>
                  <a:r>
                    <a:rPr lang="en-US" altLang="ja-JP" sz="1400" dirty="0"/>
                    <a:t>1</a:t>
                  </a:r>
                </a:p>
                <a:p>
                  <a:pPr algn="ctr"/>
                  <a:r>
                    <a:rPr lang="en-US" altLang="ja-JP" sz="1400" dirty="0"/>
                    <a:t>2</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22" name="グループ化 21">
                <a:extLst>
                  <a:ext uri="{FF2B5EF4-FFF2-40B4-BE49-F238E27FC236}">
                    <a16:creationId xmlns:a16="http://schemas.microsoft.com/office/drawing/2014/main" id="{D8FC20AA-69A0-4147-BB93-64F48CEA3D16}"/>
                  </a:ext>
                </a:extLst>
              </p:cNvPr>
              <p:cNvGrpSpPr/>
              <p:nvPr/>
            </p:nvGrpSpPr>
            <p:grpSpPr>
              <a:xfrm>
                <a:off x="5846107" y="3436738"/>
                <a:ext cx="1235398" cy="2363982"/>
                <a:chOff x="10796627" y="2183130"/>
                <a:chExt cx="501263" cy="3086100"/>
              </a:xfrm>
            </p:grpSpPr>
            <p:sp>
              <p:nvSpPr>
                <p:cNvPr id="23" name="正方形/長方形 22">
                  <a:extLst>
                    <a:ext uri="{FF2B5EF4-FFF2-40B4-BE49-F238E27FC236}">
                      <a16:creationId xmlns:a16="http://schemas.microsoft.com/office/drawing/2014/main" id="{E85CD0A9-33CE-4A85-9885-226F7D1F3B4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AD735AFA-4301-4043-8606-98DC778C370C}"/>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“Cut”</a:t>
                  </a:r>
                  <a:endParaRPr kumimoji="1" lang="en-US" altLang="ja-JP" sz="1400" dirty="0"/>
                </a:p>
                <a:p>
                  <a:pPr algn="ctr"/>
                  <a:r>
                    <a:rPr lang="en-US" altLang="ja-JP" sz="1400" dirty="0"/>
                    <a:t>“Peel”</a:t>
                  </a:r>
                </a:p>
                <a:p>
                  <a:pPr algn="ctr"/>
                  <a:r>
                    <a:rPr lang="en-US" altLang="ja-JP" sz="1400" dirty="0"/>
                    <a:t>“Open”</a:t>
                  </a:r>
                </a:p>
                <a:p>
                  <a:pPr algn="ctr"/>
                  <a:r>
                    <a:rPr lang="en-US" altLang="ja-JP" sz="1400" dirty="0"/>
                    <a:t>“Take”</a:t>
                  </a:r>
                </a:p>
                <a:p>
                  <a:pPr algn="ctr"/>
                  <a:r>
                    <a:rPr lang="en-US" altLang="ja-JP" sz="1400" dirty="0"/>
                    <a:t>“Put”</a:t>
                  </a:r>
                </a:p>
                <a:p>
                  <a:pPr algn="ctr"/>
                  <a:r>
                    <a:rPr lang="en-US" altLang="ja-JP" sz="1400" dirty="0"/>
                    <a:t>“Pour”</a:t>
                  </a:r>
                </a:p>
                <a:p>
                  <a:pPr algn="ctr"/>
                  <a:r>
                    <a:rPr lang="en-US" altLang="ja-JP" sz="1400" dirty="0"/>
                    <a:t>“Wash”</a:t>
                  </a:r>
                </a:p>
                <a:p>
                  <a:pPr algn="ctr"/>
                  <a:r>
                    <a:rPr lang="en-US" altLang="ja-JP" sz="1400" dirty="0"/>
                    <a:t>“Add”</a:t>
                  </a:r>
                </a:p>
                <a:p>
                  <a:pPr algn="ctr"/>
                  <a:r>
                    <a:rPr lang="en-US" altLang="ja-JP" sz="1400" dirty="0"/>
                    <a:t>“Mix”</a:t>
                  </a:r>
                </a:p>
                <a:p>
                  <a:pPr algn="ctr"/>
                  <a:r>
                    <a:rPr lang="en-US" altLang="ja-JP" sz="1400" dirty="0"/>
                    <a:t>“other”</a:t>
                  </a:r>
                </a:p>
              </p:txBody>
            </p:sp>
          </p:grpSp>
          <p:sp>
            <p:nvSpPr>
              <p:cNvPr id="33" name="正方形/長方形 32">
                <a:extLst>
                  <a:ext uri="{FF2B5EF4-FFF2-40B4-BE49-F238E27FC236}">
                    <a16:creationId xmlns:a16="http://schemas.microsoft.com/office/drawing/2014/main" id="{7094CF94-88B1-4EBC-B995-4C2B58FDD11D}"/>
                  </a:ext>
                </a:extLst>
              </p:cNvPr>
              <p:cNvSpPr/>
              <p:nvPr/>
            </p:nvSpPr>
            <p:spPr>
              <a:xfrm>
                <a:off x="8193581" y="4453667"/>
                <a:ext cx="1660019" cy="333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“Cut”, “Open”</a:t>
                </a:r>
                <a:endParaRPr kumimoji="1" lang="ja-JP" altLang="en-US" dirty="0">
                  <a:solidFill>
                    <a:schemeClr val="tx1"/>
                  </a:solidFill>
                </a:endParaRPr>
              </a:p>
            </p:txBody>
          </p:sp>
          <p:cxnSp>
            <p:nvCxnSpPr>
              <p:cNvPr id="35" name="直線矢印コネクタ 34">
                <a:extLst>
                  <a:ext uri="{FF2B5EF4-FFF2-40B4-BE49-F238E27FC236}">
                    <a16:creationId xmlns:a16="http://schemas.microsoft.com/office/drawing/2014/main" id="{BA7BCA83-1216-4057-9BCC-A67C3421C8BB}"/>
                  </a:ext>
                </a:extLst>
              </p:cNvPr>
              <p:cNvCxnSpPr>
                <a:cxnSpLocks/>
              </p:cNvCxnSpPr>
              <p:nvPr/>
            </p:nvCxnSpPr>
            <p:spPr>
              <a:xfrm>
                <a:off x="7215567" y="4162275"/>
                <a:ext cx="834007" cy="3726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A5CD9FBA-F0E0-4955-8E93-98BCA8D4B257}"/>
                  </a:ext>
                </a:extLst>
              </p:cNvPr>
              <p:cNvCxnSpPr>
                <a:cxnSpLocks/>
              </p:cNvCxnSpPr>
              <p:nvPr/>
            </p:nvCxnSpPr>
            <p:spPr>
              <a:xfrm>
                <a:off x="7215567" y="3732550"/>
                <a:ext cx="834007" cy="6160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楕円 95">
                <a:extLst>
                  <a:ext uri="{FF2B5EF4-FFF2-40B4-BE49-F238E27FC236}">
                    <a16:creationId xmlns:a16="http://schemas.microsoft.com/office/drawing/2014/main" id="{69A6D71F-FF9B-46BC-B2D5-3DE2FBCAB5F5}"/>
                  </a:ext>
                </a:extLst>
              </p:cNvPr>
              <p:cNvSpPr/>
              <p:nvPr/>
            </p:nvSpPr>
            <p:spPr>
              <a:xfrm>
                <a:off x="5027830" y="3532555"/>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楕円 96">
                <a:extLst>
                  <a:ext uri="{FF2B5EF4-FFF2-40B4-BE49-F238E27FC236}">
                    <a16:creationId xmlns:a16="http://schemas.microsoft.com/office/drawing/2014/main" id="{0C1AC78C-90CF-4BD4-8352-6D0D55449A0F}"/>
                  </a:ext>
                </a:extLst>
              </p:cNvPr>
              <p:cNvSpPr/>
              <p:nvPr/>
            </p:nvSpPr>
            <p:spPr>
              <a:xfrm>
                <a:off x="5025624" y="3954029"/>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8" name="グループ化 157">
              <a:extLst>
                <a:ext uri="{FF2B5EF4-FFF2-40B4-BE49-F238E27FC236}">
                  <a16:creationId xmlns:a16="http://schemas.microsoft.com/office/drawing/2014/main" id="{A196AC95-F67F-4B9F-B238-F3DC68470E34}"/>
                </a:ext>
              </a:extLst>
            </p:cNvPr>
            <p:cNvGrpSpPr/>
            <p:nvPr/>
          </p:nvGrpSpPr>
          <p:grpSpPr>
            <a:xfrm>
              <a:off x="861151" y="4998989"/>
              <a:ext cx="8992448" cy="781148"/>
              <a:chOff x="1727365" y="2464196"/>
              <a:chExt cx="8992448" cy="781148"/>
            </a:xfrm>
          </p:grpSpPr>
          <p:grpSp>
            <p:nvGrpSpPr>
              <p:cNvPr id="134" name="グループ化 133">
                <a:extLst>
                  <a:ext uri="{FF2B5EF4-FFF2-40B4-BE49-F238E27FC236}">
                    <a16:creationId xmlns:a16="http://schemas.microsoft.com/office/drawing/2014/main" id="{22DEE12B-D251-4105-8A21-38DA23B12419}"/>
                  </a:ext>
                </a:extLst>
              </p:cNvPr>
              <p:cNvGrpSpPr/>
              <p:nvPr/>
            </p:nvGrpSpPr>
            <p:grpSpPr>
              <a:xfrm>
                <a:off x="1727365" y="2469066"/>
                <a:ext cx="553324" cy="776277"/>
                <a:chOff x="10796627" y="2183130"/>
                <a:chExt cx="501263" cy="3086100"/>
              </a:xfrm>
            </p:grpSpPr>
            <p:sp>
              <p:nvSpPr>
                <p:cNvPr id="154" name="正方形/長方形 153">
                  <a:extLst>
                    <a:ext uri="{FF2B5EF4-FFF2-40B4-BE49-F238E27FC236}">
                      <a16:creationId xmlns:a16="http://schemas.microsoft.com/office/drawing/2014/main" id="{50DA8613-13EA-4AA1-B7C6-807BB52C1C3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テキスト ボックス 154">
                  <a:extLst>
                    <a:ext uri="{FF2B5EF4-FFF2-40B4-BE49-F238E27FC236}">
                      <a16:creationId xmlns:a16="http://schemas.microsoft.com/office/drawing/2014/main" id="{A8BC0297-8D0B-4210-936F-46A575C48363}"/>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endParaRPr kumimoji="1" lang="en-US" altLang="ja-JP" sz="1400" dirty="0"/>
                </a:p>
                <a:p>
                  <a:pPr algn="ctr"/>
                  <a:r>
                    <a:rPr lang="en-US" altLang="ja-JP" sz="1400" dirty="0"/>
                    <a:t>0.5</a:t>
                  </a:r>
                </a:p>
                <a:p>
                  <a:pPr algn="ctr"/>
                  <a:r>
                    <a:rPr lang="en-US" altLang="ja-JP" sz="1400" dirty="0"/>
                    <a:t>0.9</a:t>
                  </a:r>
                </a:p>
              </p:txBody>
            </p:sp>
          </p:grpSp>
          <p:grpSp>
            <p:nvGrpSpPr>
              <p:cNvPr id="135" name="グループ化 134">
                <a:extLst>
                  <a:ext uri="{FF2B5EF4-FFF2-40B4-BE49-F238E27FC236}">
                    <a16:creationId xmlns:a16="http://schemas.microsoft.com/office/drawing/2014/main" id="{FC39C876-7D1E-4773-9725-E85702487FE0}"/>
                  </a:ext>
                </a:extLst>
              </p:cNvPr>
              <p:cNvGrpSpPr/>
              <p:nvPr/>
            </p:nvGrpSpPr>
            <p:grpSpPr>
              <a:xfrm>
                <a:off x="2602152" y="2469066"/>
                <a:ext cx="553324" cy="776278"/>
                <a:chOff x="10796627" y="2183130"/>
                <a:chExt cx="501263" cy="3086100"/>
              </a:xfrm>
            </p:grpSpPr>
            <p:sp>
              <p:nvSpPr>
                <p:cNvPr id="152" name="正方形/長方形 151">
                  <a:extLst>
                    <a:ext uri="{FF2B5EF4-FFF2-40B4-BE49-F238E27FC236}">
                      <a16:creationId xmlns:a16="http://schemas.microsoft.com/office/drawing/2014/main" id="{FE23EB4F-FB83-481E-8DE8-4A6798BAF495}"/>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テキスト ボックス 152">
                  <a:extLst>
                    <a:ext uri="{FF2B5EF4-FFF2-40B4-BE49-F238E27FC236}">
                      <a16:creationId xmlns:a16="http://schemas.microsoft.com/office/drawing/2014/main" id="{1BC26238-7C9A-4AD7-8A51-C3803763DA3C}"/>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p>
                <a:p>
                  <a:pPr algn="ctr"/>
                  <a:r>
                    <a:rPr lang="en-US" altLang="ja-JP" sz="1400" dirty="0"/>
                    <a:t>0.2</a:t>
                  </a:r>
                </a:p>
                <a:p>
                  <a:pPr algn="ctr"/>
                  <a:r>
                    <a:rPr lang="en-US" altLang="ja-JP" sz="1400" dirty="0"/>
                    <a:t>0.6</a:t>
                  </a:r>
                </a:p>
              </p:txBody>
            </p:sp>
          </p:grpSp>
          <p:grpSp>
            <p:nvGrpSpPr>
              <p:cNvPr id="136" name="グループ化 135">
                <a:extLst>
                  <a:ext uri="{FF2B5EF4-FFF2-40B4-BE49-F238E27FC236}">
                    <a16:creationId xmlns:a16="http://schemas.microsoft.com/office/drawing/2014/main" id="{7FCC0C66-F6FC-44C4-8CE3-E0AC94BBCB70}"/>
                  </a:ext>
                </a:extLst>
              </p:cNvPr>
              <p:cNvGrpSpPr/>
              <p:nvPr/>
            </p:nvGrpSpPr>
            <p:grpSpPr>
              <a:xfrm>
                <a:off x="3476939" y="2467442"/>
                <a:ext cx="553324" cy="776279"/>
                <a:chOff x="10796627" y="2183130"/>
                <a:chExt cx="501263" cy="3086100"/>
              </a:xfrm>
            </p:grpSpPr>
            <p:sp>
              <p:nvSpPr>
                <p:cNvPr id="150" name="正方形/長方形 149">
                  <a:extLst>
                    <a:ext uri="{FF2B5EF4-FFF2-40B4-BE49-F238E27FC236}">
                      <a16:creationId xmlns:a16="http://schemas.microsoft.com/office/drawing/2014/main" id="{4A68794F-E764-4F8D-876D-A9355A4D49D3}"/>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テキスト ボックス 150">
                  <a:extLst>
                    <a:ext uri="{FF2B5EF4-FFF2-40B4-BE49-F238E27FC236}">
                      <a16:creationId xmlns:a16="http://schemas.microsoft.com/office/drawing/2014/main" id="{B5CE0109-CC1D-4DED-89FC-5BE3ACA77454}"/>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p>
                <a:p>
                  <a:pPr algn="ctr"/>
                  <a:r>
                    <a:rPr lang="en-US" altLang="ja-JP" sz="1400" dirty="0"/>
                    <a:t>0.6</a:t>
                  </a:r>
                </a:p>
                <a:p>
                  <a:pPr algn="ctr"/>
                  <a:r>
                    <a:rPr lang="en-US" altLang="ja-JP" sz="1400" dirty="0"/>
                    <a:t>0.8</a:t>
                  </a:r>
                </a:p>
              </p:txBody>
            </p:sp>
          </p:grpSp>
          <p:grpSp>
            <p:nvGrpSpPr>
              <p:cNvPr id="137" name="グループ化 136">
                <a:extLst>
                  <a:ext uri="{FF2B5EF4-FFF2-40B4-BE49-F238E27FC236}">
                    <a16:creationId xmlns:a16="http://schemas.microsoft.com/office/drawing/2014/main" id="{447F3FCF-56A4-4A8D-B6F7-F4EAB152B0BD}"/>
                  </a:ext>
                </a:extLst>
              </p:cNvPr>
              <p:cNvGrpSpPr/>
              <p:nvPr/>
            </p:nvGrpSpPr>
            <p:grpSpPr>
              <a:xfrm>
                <a:off x="4351726" y="2467442"/>
                <a:ext cx="553324" cy="776280"/>
                <a:chOff x="10796627" y="2183130"/>
                <a:chExt cx="501263" cy="3086100"/>
              </a:xfrm>
            </p:grpSpPr>
            <p:sp>
              <p:nvSpPr>
                <p:cNvPr id="148" name="正方形/長方形 147">
                  <a:extLst>
                    <a:ext uri="{FF2B5EF4-FFF2-40B4-BE49-F238E27FC236}">
                      <a16:creationId xmlns:a16="http://schemas.microsoft.com/office/drawing/2014/main" id="{CE45F439-6252-4528-9188-40616F2A7B5B}"/>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テキスト ボックス 148">
                  <a:extLst>
                    <a:ext uri="{FF2B5EF4-FFF2-40B4-BE49-F238E27FC236}">
                      <a16:creationId xmlns:a16="http://schemas.microsoft.com/office/drawing/2014/main" id="{03F1F884-6588-4E66-8B3D-A4ED1ADE7538}"/>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0.3</a:t>
                  </a:r>
                </a:p>
                <a:p>
                  <a:pPr algn="ctr"/>
                  <a:r>
                    <a:rPr lang="en-US" altLang="ja-JP" sz="1400" dirty="0"/>
                    <a:t>0.2</a:t>
                  </a:r>
                </a:p>
                <a:p>
                  <a:pPr algn="ctr"/>
                  <a:r>
                    <a:rPr lang="en-US" altLang="ja-JP" sz="1400" dirty="0"/>
                    <a:t>0.7</a:t>
                  </a:r>
                </a:p>
              </p:txBody>
            </p:sp>
          </p:grpSp>
          <p:sp>
            <p:nvSpPr>
              <p:cNvPr id="138" name="矢印: 右 137">
                <a:extLst>
                  <a:ext uri="{FF2B5EF4-FFF2-40B4-BE49-F238E27FC236}">
                    <a16:creationId xmlns:a16="http://schemas.microsoft.com/office/drawing/2014/main" id="{CD57C83A-D15E-42A5-B2F5-1EA1E531FE85}"/>
                  </a:ext>
                </a:extLst>
              </p:cNvPr>
              <p:cNvSpPr/>
              <p:nvPr/>
            </p:nvSpPr>
            <p:spPr>
              <a:xfrm>
                <a:off x="5093355" y="2689929"/>
                <a:ext cx="553324" cy="333370"/>
              </a:xfrm>
              <a:prstGeom prst="rightArrow">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9" name="グループ化 138">
                <a:extLst>
                  <a:ext uri="{FF2B5EF4-FFF2-40B4-BE49-F238E27FC236}">
                    <a16:creationId xmlns:a16="http://schemas.microsoft.com/office/drawing/2014/main" id="{C1E6347B-0375-4128-977A-2D7B88B42E08}"/>
                  </a:ext>
                </a:extLst>
              </p:cNvPr>
              <p:cNvGrpSpPr/>
              <p:nvPr/>
            </p:nvGrpSpPr>
            <p:grpSpPr>
              <a:xfrm>
                <a:off x="5837534" y="2464196"/>
                <a:ext cx="553324" cy="776281"/>
                <a:chOff x="10796627" y="2183130"/>
                <a:chExt cx="501263" cy="3086100"/>
              </a:xfrm>
            </p:grpSpPr>
            <p:sp>
              <p:nvSpPr>
                <p:cNvPr id="146" name="正方形/長方形 145">
                  <a:extLst>
                    <a:ext uri="{FF2B5EF4-FFF2-40B4-BE49-F238E27FC236}">
                      <a16:creationId xmlns:a16="http://schemas.microsoft.com/office/drawing/2014/main" id="{22E95BC2-F1EF-4037-937F-1F2A50C1ED7D}"/>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a:extLst>
                    <a:ext uri="{FF2B5EF4-FFF2-40B4-BE49-F238E27FC236}">
                      <a16:creationId xmlns:a16="http://schemas.microsoft.com/office/drawing/2014/main" id="{88B4B90F-A433-4028-A920-13530B5ED102}"/>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0.6</a:t>
                  </a:r>
                </a:p>
                <a:p>
                  <a:pPr algn="ctr"/>
                  <a:r>
                    <a:rPr lang="en-US" altLang="ja-JP" sz="1400" dirty="0"/>
                    <a:t>1.5</a:t>
                  </a:r>
                </a:p>
                <a:p>
                  <a:pPr algn="ctr"/>
                  <a:r>
                    <a:rPr lang="en-US" altLang="ja-JP" sz="1400" dirty="0"/>
                    <a:t>3.0</a:t>
                  </a:r>
                </a:p>
              </p:txBody>
            </p:sp>
          </p:grpSp>
          <p:grpSp>
            <p:nvGrpSpPr>
              <p:cNvPr id="140" name="グループ化 139">
                <a:extLst>
                  <a:ext uri="{FF2B5EF4-FFF2-40B4-BE49-F238E27FC236}">
                    <a16:creationId xmlns:a16="http://schemas.microsoft.com/office/drawing/2014/main" id="{84460B9C-C690-4DE7-A914-D6ABF35AAFA0}"/>
                  </a:ext>
                </a:extLst>
              </p:cNvPr>
              <p:cNvGrpSpPr/>
              <p:nvPr/>
            </p:nvGrpSpPr>
            <p:grpSpPr>
              <a:xfrm>
                <a:off x="6712321" y="2464196"/>
                <a:ext cx="1235398" cy="776282"/>
                <a:chOff x="10796627" y="2183130"/>
                <a:chExt cx="501263" cy="3086100"/>
              </a:xfrm>
            </p:grpSpPr>
            <p:sp>
              <p:nvSpPr>
                <p:cNvPr id="144" name="正方形/長方形 143">
                  <a:extLst>
                    <a:ext uri="{FF2B5EF4-FFF2-40B4-BE49-F238E27FC236}">
                      <a16:creationId xmlns:a16="http://schemas.microsoft.com/office/drawing/2014/main" id="{BD633A8D-08E9-420E-A828-1F539C2D429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テキスト ボックス 144">
                  <a:extLst>
                    <a:ext uri="{FF2B5EF4-FFF2-40B4-BE49-F238E27FC236}">
                      <a16:creationId xmlns:a16="http://schemas.microsoft.com/office/drawing/2014/main" id="{B8586E1B-A132-47E3-A0B7-1CBB08E0C492}"/>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“sandwich”</a:t>
                  </a:r>
                  <a:endParaRPr kumimoji="1" lang="en-US" altLang="ja-JP" sz="1400" dirty="0"/>
                </a:p>
                <a:p>
                  <a:pPr algn="ctr"/>
                  <a:r>
                    <a:rPr lang="en-US" altLang="ja-JP" sz="1400" dirty="0"/>
                    <a:t>“</a:t>
                  </a:r>
                  <a:r>
                    <a:rPr lang="en-US" altLang="ja-JP" sz="1400" dirty="0" err="1"/>
                    <a:t>fruitsalad</a:t>
                  </a:r>
                  <a:r>
                    <a:rPr lang="en-US" altLang="ja-JP" sz="1400" dirty="0"/>
                    <a:t>”</a:t>
                  </a:r>
                </a:p>
                <a:p>
                  <a:pPr algn="ctr"/>
                  <a:r>
                    <a:rPr lang="en-US" altLang="ja-JP" sz="1400" dirty="0"/>
                    <a:t>“cereal”</a:t>
                  </a:r>
                </a:p>
              </p:txBody>
            </p:sp>
          </p:grpSp>
          <p:sp>
            <p:nvSpPr>
              <p:cNvPr id="141" name="正方形/長方形 140">
                <a:extLst>
                  <a:ext uri="{FF2B5EF4-FFF2-40B4-BE49-F238E27FC236}">
                    <a16:creationId xmlns:a16="http://schemas.microsoft.com/office/drawing/2014/main" id="{574E1092-A88D-4278-8925-BBCE7A98B422}"/>
                  </a:ext>
                </a:extLst>
              </p:cNvPr>
              <p:cNvSpPr/>
              <p:nvPr/>
            </p:nvSpPr>
            <p:spPr>
              <a:xfrm>
                <a:off x="9059794" y="2685651"/>
                <a:ext cx="1660019" cy="333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“cereal”</a:t>
                </a:r>
                <a:endParaRPr kumimoji="1" lang="ja-JP" altLang="en-US" dirty="0">
                  <a:solidFill>
                    <a:schemeClr val="tx1"/>
                  </a:solidFill>
                </a:endParaRPr>
              </a:p>
            </p:txBody>
          </p:sp>
          <p:cxnSp>
            <p:nvCxnSpPr>
              <p:cNvPr id="142" name="直線矢印コネクタ 141">
                <a:extLst>
                  <a:ext uri="{FF2B5EF4-FFF2-40B4-BE49-F238E27FC236}">
                    <a16:creationId xmlns:a16="http://schemas.microsoft.com/office/drawing/2014/main" id="{B0197688-5D43-4917-B6EC-B2181477FB3D}"/>
                  </a:ext>
                </a:extLst>
              </p:cNvPr>
              <p:cNvCxnSpPr>
                <a:cxnSpLocks/>
              </p:cNvCxnSpPr>
              <p:nvPr/>
            </p:nvCxnSpPr>
            <p:spPr>
              <a:xfrm rot="20220000">
                <a:off x="8081781" y="2866421"/>
                <a:ext cx="834007" cy="186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楕円 142">
                <a:extLst>
                  <a:ext uri="{FF2B5EF4-FFF2-40B4-BE49-F238E27FC236}">
                    <a16:creationId xmlns:a16="http://schemas.microsoft.com/office/drawing/2014/main" id="{9D9D5521-9ABC-4AB6-AAEE-F58DE7ECFC65}"/>
                  </a:ext>
                </a:extLst>
              </p:cNvPr>
              <p:cNvSpPr/>
              <p:nvPr/>
            </p:nvSpPr>
            <p:spPr>
              <a:xfrm>
                <a:off x="5891838" y="2925407"/>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60" name="直線コネクタ 159">
              <a:extLst>
                <a:ext uri="{FF2B5EF4-FFF2-40B4-BE49-F238E27FC236}">
                  <a16:creationId xmlns:a16="http://schemas.microsoft.com/office/drawing/2014/main" id="{156CA1C5-E35A-4978-AFBD-EAC3E15F1D3C}"/>
                </a:ext>
              </a:extLst>
            </p:cNvPr>
            <p:cNvCxnSpPr>
              <a:cxnSpLocks/>
            </p:cNvCxnSpPr>
            <p:nvPr/>
          </p:nvCxnSpPr>
          <p:spPr>
            <a:xfrm flipV="1">
              <a:off x="442141" y="4842587"/>
              <a:ext cx="11307718" cy="4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テキスト ボックス 163">
              <a:extLst>
                <a:ext uri="{FF2B5EF4-FFF2-40B4-BE49-F238E27FC236}">
                  <a16:creationId xmlns:a16="http://schemas.microsoft.com/office/drawing/2014/main" id="{B4018E12-E613-4381-9B00-E89995FD0D72}"/>
                </a:ext>
              </a:extLst>
            </p:cNvPr>
            <p:cNvSpPr txBox="1"/>
            <p:nvPr/>
          </p:nvSpPr>
          <p:spPr>
            <a:xfrm>
              <a:off x="9970605" y="4478769"/>
              <a:ext cx="1556861" cy="369332"/>
            </a:xfrm>
            <a:prstGeom prst="rect">
              <a:avLst/>
            </a:prstGeom>
            <a:noFill/>
          </p:spPr>
          <p:txBody>
            <a:bodyPr wrap="square" rtlCol="0">
              <a:spAutoFit/>
            </a:bodyPr>
            <a:lstStyle/>
            <a:p>
              <a:pPr algn="ctr"/>
              <a:r>
                <a:rPr kumimoji="1" lang="en-US" altLang="ja-JP" dirty="0"/>
                <a:t>Micro activity</a:t>
              </a:r>
              <a:endParaRPr kumimoji="1" lang="ja-JP" altLang="en-US" dirty="0"/>
            </a:p>
          </p:txBody>
        </p:sp>
        <p:sp>
          <p:nvSpPr>
            <p:cNvPr id="166" name="テキスト ボックス 165">
              <a:extLst>
                <a:ext uri="{FF2B5EF4-FFF2-40B4-BE49-F238E27FC236}">
                  <a16:creationId xmlns:a16="http://schemas.microsoft.com/office/drawing/2014/main" id="{3F630D45-5B07-4F6B-BBE2-412F6DC02491}"/>
                </a:ext>
              </a:extLst>
            </p:cNvPr>
            <p:cNvSpPr txBox="1"/>
            <p:nvPr/>
          </p:nvSpPr>
          <p:spPr>
            <a:xfrm>
              <a:off x="9970605" y="4838936"/>
              <a:ext cx="1556861" cy="369332"/>
            </a:xfrm>
            <a:prstGeom prst="rect">
              <a:avLst/>
            </a:prstGeom>
            <a:noFill/>
          </p:spPr>
          <p:txBody>
            <a:bodyPr wrap="square" rtlCol="0">
              <a:spAutoFit/>
            </a:bodyPr>
            <a:lstStyle/>
            <a:p>
              <a:pPr algn="ctr"/>
              <a:r>
                <a:rPr kumimoji="1" lang="en-US" altLang="ja-JP" dirty="0"/>
                <a:t>Macro activity</a:t>
              </a:r>
              <a:endParaRPr kumimoji="1" lang="ja-JP" altLang="en-US" dirty="0"/>
            </a:p>
          </p:txBody>
        </p:sp>
      </p:grpSp>
    </p:spTree>
    <p:extLst>
      <p:ext uri="{BB962C8B-B14F-4D97-AF65-F5344CB8AC3E}">
        <p14:creationId xmlns:p14="http://schemas.microsoft.com/office/powerpoint/2010/main" val="2975872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209BA4-950C-4BB1-AD92-A4FD7621A1C4}"/>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(1/2)</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2A048CB-768B-43BB-97B4-ED6BF0BBFED7}"/>
              </a:ext>
            </a:extLst>
          </p:cNvPr>
          <p:cNvSpPr>
            <a:spLocks noGrp="1"/>
          </p:cNvSpPr>
          <p:nvPr>
            <p:ph idx="1"/>
          </p:nvPr>
        </p:nvSpPr>
        <p:spPr>
          <a:xfrm>
            <a:off x="838200" y="1825625"/>
            <a:ext cx="10515600" cy="2230986"/>
          </a:xfrm>
        </p:spPr>
        <p:txBody>
          <a:bodyPr>
            <a:normAutofit/>
          </a:bodyPr>
          <a:lstStyle/>
          <a:p>
            <a:r>
              <a:rPr lang="en-US" altLang="ja-JP" dirty="0">
                <a:latin typeface="Times New Roman" panose="02020603050405020304" pitchFamily="18" charset="0"/>
                <a:cs typeface="Times New Roman" panose="02020603050405020304" pitchFamily="18" charset="0"/>
              </a:rPr>
              <a:t>Four subjects had attached some devices; </a:t>
            </a:r>
            <a:r>
              <a:rPr lang="en-US" altLang="ja-JP" b="1" dirty="0">
                <a:latin typeface="Times New Roman" panose="02020603050405020304" pitchFamily="18" charset="0"/>
                <a:cs typeface="Times New Roman" panose="02020603050405020304" pitchFamily="18" charset="0"/>
              </a:rPr>
              <a:t>on the right arm, left hip, both wrists, and one motion capture system.</a:t>
            </a:r>
          </a:p>
          <a:p>
            <a:r>
              <a:rPr lang="en-US" altLang="ja-JP" dirty="0">
                <a:latin typeface="Times New Roman" panose="02020603050405020304" pitchFamily="18" charset="0"/>
                <a:cs typeface="Times New Roman" panose="02020603050405020304" pitchFamily="18" charset="0"/>
              </a:rPr>
              <a:t>Each recording has been segmented into 30-second segments, and it was assigned a random identifier.</a:t>
            </a:r>
          </a:p>
        </p:txBody>
      </p:sp>
      <p:sp>
        <p:nvSpPr>
          <p:cNvPr id="4" name="スライド番号プレースホルダー 3">
            <a:extLst>
              <a:ext uri="{FF2B5EF4-FFF2-40B4-BE49-F238E27FC236}">
                <a16:creationId xmlns:a16="http://schemas.microsoft.com/office/drawing/2014/main" id="{50832A53-F5CE-4AF4-81B7-E6963258A2A4}"/>
              </a:ext>
            </a:extLst>
          </p:cNvPr>
          <p:cNvSpPr>
            <a:spLocks noGrp="1"/>
          </p:cNvSpPr>
          <p:nvPr>
            <p:ph type="sldNum" sz="quarter" idx="12"/>
          </p:nvPr>
        </p:nvSpPr>
        <p:spPr/>
        <p:txBody>
          <a:bodyPr/>
          <a:lstStyle/>
          <a:p>
            <a:fld id="{92084505-5355-43A2-B929-FD06D0DABC31}" type="slidenum">
              <a:rPr lang="ja-JP" altLang="en-US" smtClean="0"/>
              <a:pPr/>
              <a:t>2</a:t>
            </a:fld>
            <a:endParaRPr lang="ja-JP" altLang="en-US" dirty="0"/>
          </a:p>
        </p:txBody>
      </p:sp>
      <p:sp>
        <p:nvSpPr>
          <p:cNvPr id="5" name="テキスト ボックス 4">
            <a:extLst>
              <a:ext uri="{FF2B5EF4-FFF2-40B4-BE49-F238E27FC236}">
                <a16:creationId xmlns:a16="http://schemas.microsoft.com/office/drawing/2014/main" id="{C1ADB2CE-0684-4816-A4BC-DFF25DDBDD37}"/>
              </a:ext>
            </a:extLst>
          </p:cNvPr>
          <p:cNvSpPr txBox="1"/>
          <p:nvPr/>
        </p:nvSpPr>
        <p:spPr>
          <a:xfrm>
            <a:off x="1606434" y="4056611"/>
            <a:ext cx="8979131" cy="1789208"/>
          </a:xfrm>
          <a:prstGeom prst="rect">
            <a:avLst/>
          </a:prstGeom>
          <a:noFill/>
        </p:spPr>
        <p:txBody>
          <a:bodyPr wrap="square" rtlCol="0">
            <a:sp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Micro activity; </a:t>
            </a: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[“Cut”, “Peel”, “Open”, “Take”, “Put”,</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		      “Pour”, “Wash”, “Add”, “Mix”, “other”]</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Macro activity; </a:t>
            </a: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[“sandwich”, “</a:t>
            </a:r>
            <a:r>
              <a:rPr kumimoji="1" lang="en-US" altLang="ja-JP" sz="2800" b="1" i="0" u="none" strike="noStrike" kern="1200" cap="none" spc="0" normalizeH="0" baseline="0" noProof="0" dirty="0" err="1">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fruitsalad</a:t>
            </a: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 “cereal”]</a:t>
            </a:r>
          </a:p>
          <a:p>
            <a:endParaRPr kumimoji="1" lang="ja-JP" altLang="en-US" dirty="0"/>
          </a:p>
        </p:txBody>
      </p:sp>
    </p:spTree>
    <p:extLst>
      <p:ext uri="{BB962C8B-B14F-4D97-AF65-F5344CB8AC3E}">
        <p14:creationId xmlns:p14="http://schemas.microsoft.com/office/powerpoint/2010/main" val="131275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 10">
            <a:extLst>
              <a:ext uri="{FF2B5EF4-FFF2-40B4-BE49-F238E27FC236}">
                <a16:creationId xmlns:a16="http://schemas.microsoft.com/office/drawing/2014/main" id="{D61CE3B0-2BE0-47F0-BA3D-727AABFDEF72}"/>
              </a:ext>
            </a:extLst>
          </p:cNvPr>
          <p:cNvGraphicFramePr>
            <a:graphicFrameLocks noGrp="1"/>
          </p:cNvGraphicFramePr>
          <p:nvPr>
            <p:extLst>
              <p:ext uri="{D42A27DB-BD31-4B8C-83A1-F6EECF244321}">
                <p14:modId xmlns:p14="http://schemas.microsoft.com/office/powerpoint/2010/main" val="3513530082"/>
              </p:ext>
            </p:extLst>
          </p:nvPr>
        </p:nvGraphicFramePr>
        <p:xfrm>
          <a:off x="1525583" y="1764000"/>
          <a:ext cx="9140826" cy="4352454"/>
        </p:xfrm>
        <a:graphic>
          <a:graphicData uri="http://schemas.openxmlformats.org/drawingml/2006/table">
            <a:tbl>
              <a:tblPr firstRow="1" firstCol="1" bandRow="1">
                <a:tableStyleId>{073A0DAA-6AF3-43AB-8588-CEC1D06C72B9}</a:tableStyleId>
              </a:tblPr>
              <a:tblGrid>
                <a:gridCol w="1342617">
                  <a:extLst>
                    <a:ext uri="{9D8B030D-6E8A-4147-A177-3AD203B41FA5}">
                      <a16:colId xmlns:a16="http://schemas.microsoft.com/office/drawing/2014/main" val="3131249327"/>
                    </a:ext>
                  </a:extLst>
                </a:gridCol>
                <a:gridCol w="1397792">
                  <a:extLst>
                    <a:ext uri="{9D8B030D-6E8A-4147-A177-3AD203B41FA5}">
                      <a16:colId xmlns:a16="http://schemas.microsoft.com/office/drawing/2014/main" val="3343013669"/>
                    </a:ext>
                  </a:extLst>
                </a:gridCol>
                <a:gridCol w="1508145">
                  <a:extLst>
                    <a:ext uri="{9D8B030D-6E8A-4147-A177-3AD203B41FA5}">
                      <a16:colId xmlns:a16="http://schemas.microsoft.com/office/drawing/2014/main" val="3179252813"/>
                    </a:ext>
                  </a:extLst>
                </a:gridCol>
                <a:gridCol w="1085128">
                  <a:extLst>
                    <a:ext uri="{9D8B030D-6E8A-4147-A177-3AD203B41FA5}">
                      <a16:colId xmlns:a16="http://schemas.microsoft.com/office/drawing/2014/main" val="1073528951"/>
                    </a:ext>
                  </a:extLst>
                </a:gridCol>
                <a:gridCol w="634524">
                  <a:extLst>
                    <a:ext uri="{9D8B030D-6E8A-4147-A177-3AD203B41FA5}">
                      <a16:colId xmlns:a16="http://schemas.microsoft.com/office/drawing/2014/main" val="745145067"/>
                    </a:ext>
                  </a:extLst>
                </a:gridCol>
                <a:gridCol w="634524">
                  <a:extLst>
                    <a:ext uri="{9D8B030D-6E8A-4147-A177-3AD203B41FA5}">
                      <a16:colId xmlns:a16="http://schemas.microsoft.com/office/drawing/2014/main" val="675967030"/>
                    </a:ext>
                  </a:extLst>
                </a:gridCol>
                <a:gridCol w="634524">
                  <a:extLst>
                    <a:ext uri="{9D8B030D-6E8A-4147-A177-3AD203B41FA5}">
                      <a16:colId xmlns:a16="http://schemas.microsoft.com/office/drawing/2014/main" val="1927277653"/>
                    </a:ext>
                  </a:extLst>
                </a:gridCol>
                <a:gridCol w="634524">
                  <a:extLst>
                    <a:ext uri="{9D8B030D-6E8A-4147-A177-3AD203B41FA5}">
                      <a16:colId xmlns:a16="http://schemas.microsoft.com/office/drawing/2014/main" val="3905196381"/>
                    </a:ext>
                  </a:extLst>
                </a:gridCol>
                <a:gridCol w="634524">
                  <a:extLst>
                    <a:ext uri="{9D8B030D-6E8A-4147-A177-3AD203B41FA5}">
                      <a16:colId xmlns:a16="http://schemas.microsoft.com/office/drawing/2014/main" val="3311525480"/>
                    </a:ext>
                  </a:extLst>
                </a:gridCol>
                <a:gridCol w="634524">
                  <a:extLst>
                    <a:ext uri="{9D8B030D-6E8A-4147-A177-3AD203B41FA5}">
                      <a16:colId xmlns:a16="http://schemas.microsoft.com/office/drawing/2014/main" val="1136829972"/>
                    </a:ext>
                  </a:extLst>
                </a:gridCol>
              </a:tblGrid>
              <a:tr h="230245">
                <a:tc>
                  <a:txBody>
                    <a:bodyPr/>
                    <a:lstStyle/>
                    <a:p>
                      <a:pPr algn="ctr" fontAlgn="ctr"/>
                      <a:r>
                        <a:rPr lang="en-US" sz="1100" u="none" strike="noStrike">
                          <a:effectLst/>
                        </a:rPr>
                        <a:t>Subject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Body part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 of segments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 of macro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gridSpan="3">
                  <a:txBody>
                    <a:bodyPr/>
                    <a:lstStyle/>
                    <a:p>
                      <a:pPr algn="ctr" fontAlgn="ctr"/>
                      <a:r>
                        <a:rPr lang="en-US" sz="1100" u="none" strike="noStrike">
                          <a:effectLst/>
                        </a:rPr>
                        <a:t># of micro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hMerge="1">
                  <a:txBody>
                    <a:bodyPr/>
                    <a:lstStyle/>
                    <a:p>
                      <a:endParaRPr kumimoji="1" lang="ja-JP" altLang="en-US"/>
                    </a:p>
                  </a:txBody>
                  <a:tcPr/>
                </a:tc>
                <a:tc hMerge="1">
                  <a:txBody>
                    <a:bodyPr/>
                    <a:lstStyle/>
                    <a:p>
                      <a:endParaRPr kumimoji="1" lang="ja-JP" altLang="en-US"/>
                    </a:p>
                  </a:txBody>
                  <a:tcPr/>
                </a:tc>
                <a:tc gridSpan="3">
                  <a:txBody>
                    <a:bodyPr/>
                    <a:lstStyle/>
                    <a:p>
                      <a:pPr algn="ctr" fontAlgn="ctr"/>
                      <a:r>
                        <a:rPr lang="en-US" sz="1100" u="none" strike="noStrike">
                          <a:effectLst/>
                        </a:rPr>
                        <a:t>Length</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216031444"/>
                  </a:ext>
                </a:extLst>
              </a:tr>
              <a:tr h="230245">
                <a:tc>
                  <a:txBody>
                    <a:bodyPr/>
                    <a:lstStyle/>
                    <a:p>
                      <a:pPr algn="ctr" fontAlgn="ctr"/>
                      <a:r>
                        <a:rPr lang="ja-JP" altLang="en-US" sz="1100" u="none" strike="noStrike">
                          <a:effectLst/>
                        </a:rPr>
                        <a:t>　</a:t>
                      </a:r>
                      <a:endParaRPr lang="ja-JP" alt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ja-JP" altLang="en-US" sz="1100" u="none" strike="noStrike">
                          <a:effectLst/>
                        </a:rPr>
                        <a:t>　</a:t>
                      </a:r>
                      <a:endParaRPr lang="ja-JP" alt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ja-JP" altLang="en-US" sz="1100" u="none" strike="noStrike">
                          <a:effectLst/>
                        </a:rPr>
                        <a:t>　</a:t>
                      </a:r>
                      <a:endParaRPr lang="ja-JP" alt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ja-JP" altLang="en-US" sz="1100" u="none" strike="noStrike">
                          <a:effectLst/>
                        </a:rPr>
                        <a:t>　</a:t>
                      </a:r>
                      <a:endParaRPr lang="ja-JP" alt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max</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mean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min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max</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mean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min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285048507"/>
                  </a:ext>
                </a:extLst>
              </a:tr>
              <a:tr h="230245">
                <a:tc rowSpan="4">
                  <a:txBody>
                    <a:bodyPr/>
                    <a:lstStyle/>
                    <a:p>
                      <a:pPr algn="ctr" fontAlgn="ctr"/>
                      <a:r>
                        <a:rPr lang="en-US" altLang="ja-JP" sz="1100" u="none" strike="noStrike" dirty="0">
                          <a:effectLst/>
                        </a:rPr>
                        <a:t>1</a:t>
                      </a:r>
                      <a:endParaRPr lang="en-US" altLang="ja-JP"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left hip</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80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5</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2.09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159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131.9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832868493"/>
                  </a:ext>
                </a:extLst>
              </a:tr>
              <a:tr h="230245">
                <a:tc vMerge="1">
                  <a:txBody>
                    <a:bodyPr/>
                    <a:lstStyle/>
                    <a:p>
                      <a:endParaRPr kumimoji="1" lang="ja-JP" altLang="en-US"/>
                    </a:p>
                  </a:txBody>
                  <a:tcPr/>
                </a:tc>
                <a:tc>
                  <a:txBody>
                    <a:bodyPr/>
                    <a:lstStyle/>
                    <a:p>
                      <a:pPr algn="ctr" fontAlgn="ctr"/>
                      <a:r>
                        <a:rPr lang="en-US" sz="1100" u="none" strike="noStrike">
                          <a:effectLst/>
                        </a:rPr>
                        <a:t>left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8191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2945</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925334298"/>
                  </a:ext>
                </a:extLst>
              </a:tr>
              <a:tr h="230245">
                <a:tc vMerge="1">
                  <a:txBody>
                    <a:bodyPr/>
                    <a:lstStyle/>
                    <a:p>
                      <a:endParaRPr kumimoji="1" lang="ja-JP" altLang="en-US"/>
                    </a:p>
                  </a:txBody>
                  <a:tcPr/>
                </a:tc>
                <a:tc>
                  <a:txBody>
                    <a:bodyPr/>
                    <a:lstStyle/>
                    <a:p>
                      <a:pPr algn="ctr" fontAlgn="ctr"/>
                      <a:r>
                        <a:rPr lang="en-US" sz="1100" u="none" strike="noStrike">
                          <a:effectLst/>
                        </a:rPr>
                        <a:t>right arm</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1470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1309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8</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209408640"/>
                  </a:ext>
                </a:extLst>
              </a:tr>
              <a:tr h="230245">
                <a:tc vMerge="1">
                  <a:txBody>
                    <a:bodyPr/>
                    <a:lstStyle/>
                    <a:p>
                      <a:endParaRPr kumimoji="1" lang="ja-JP" altLang="en-US"/>
                    </a:p>
                  </a:txBody>
                  <a:tcPr/>
                </a:tc>
                <a:tc>
                  <a:txBody>
                    <a:bodyPr/>
                    <a:lstStyle/>
                    <a:p>
                      <a:pPr algn="ctr" fontAlgn="ctr"/>
                      <a:r>
                        <a:rPr lang="en-US" sz="1100" u="none" strike="noStrike">
                          <a:effectLst/>
                        </a:rPr>
                        <a:t>right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8257</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4484</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955741847"/>
                  </a:ext>
                </a:extLst>
              </a:tr>
              <a:tr h="230245">
                <a:tc rowSpan="4">
                  <a:txBody>
                    <a:bodyPr/>
                    <a:lstStyle/>
                    <a:p>
                      <a:pPr algn="ctr" fontAlgn="ctr"/>
                      <a:r>
                        <a:rPr lang="en-US" altLang="ja-JP" sz="1100" u="none" strike="noStrike">
                          <a:effectLst/>
                        </a:rPr>
                        <a:t>2</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left hip</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105</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2.26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505</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428.3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747074935"/>
                  </a:ext>
                </a:extLst>
              </a:tr>
              <a:tr h="230245">
                <a:tc vMerge="1">
                  <a:txBody>
                    <a:bodyPr/>
                    <a:lstStyle/>
                    <a:p>
                      <a:endParaRPr kumimoji="1" lang="ja-JP" altLang="en-US"/>
                    </a:p>
                  </a:txBody>
                  <a:tcPr/>
                </a:tc>
                <a:tc>
                  <a:txBody>
                    <a:bodyPr/>
                    <a:lstStyle/>
                    <a:p>
                      <a:pPr algn="ctr" fontAlgn="ctr"/>
                      <a:r>
                        <a:rPr lang="en-US" sz="1100" u="none" strike="noStrike">
                          <a:effectLst/>
                        </a:rPr>
                        <a:t>left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5986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2171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63570873"/>
                  </a:ext>
                </a:extLst>
              </a:tr>
              <a:tr h="230245">
                <a:tc vMerge="1">
                  <a:txBody>
                    <a:bodyPr/>
                    <a:lstStyle/>
                    <a:p>
                      <a:endParaRPr kumimoji="1" lang="ja-JP" altLang="en-US"/>
                    </a:p>
                  </a:txBody>
                  <a:tcPr/>
                </a:tc>
                <a:tc>
                  <a:txBody>
                    <a:bodyPr/>
                    <a:lstStyle/>
                    <a:p>
                      <a:pPr algn="ctr" fontAlgn="ctr"/>
                      <a:r>
                        <a:rPr lang="en-US" sz="1100" u="none" strike="noStrike">
                          <a:effectLst/>
                        </a:rPr>
                        <a:t>right arm</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1500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1272</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8</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801848140"/>
                  </a:ext>
                </a:extLst>
              </a:tr>
              <a:tr h="230245">
                <a:tc vMerge="1">
                  <a:txBody>
                    <a:bodyPr/>
                    <a:lstStyle/>
                    <a:p>
                      <a:endParaRPr kumimoji="1" lang="ja-JP" altLang="en-US"/>
                    </a:p>
                  </a:txBody>
                  <a:tcPr/>
                </a:tc>
                <a:tc>
                  <a:txBody>
                    <a:bodyPr/>
                    <a:lstStyle/>
                    <a:p>
                      <a:pPr algn="ctr" fontAlgn="ctr"/>
                      <a:r>
                        <a:rPr lang="en-US" sz="1100" u="none" strike="noStrike">
                          <a:effectLst/>
                        </a:rPr>
                        <a:t>right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2992</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2465</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861061016"/>
                  </a:ext>
                </a:extLst>
              </a:tr>
              <a:tr h="230245">
                <a:tc rowSpan="4">
                  <a:txBody>
                    <a:bodyPr/>
                    <a:lstStyle/>
                    <a:p>
                      <a:pPr algn="ctr" fontAlgn="ctr"/>
                      <a:r>
                        <a:rPr lang="en-US" altLang="ja-JP" sz="1100" u="none" strike="noStrike">
                          <a:effectLst/>
                        </a:rPr>
                        <a:t>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left hip</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103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2.3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519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429.3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32</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4070070383"/>
                  </a:ext>
                </a:extLst>
              </a:tr>
              <a:tr h="230245">
                <a:tc vMerge="1">
                  <a:txBody>
                    <a:bodyPr/>
                    <a:lstStyle/>
                    <a:p>
                      <a:endParaRPr kumimoji="1" lang="ja-JP" altLang="en-US"/>
                    </a:p>
                  </a:txBody>
                  <a:tcPr/>
                </a:tc>
                <a:tc>
                  <a:txBody>
                    <a:bodyPr/>
                    <a:lstStyle/>
                    <a:p>
                      <a:pPr algn="ctr" fontAlgn="ctr"/>
                      <a:r>
                        <a:rPr lang="en-US" sz="1100" u="none" strike="noStrike">
                          <a:effectLst/>
                        </a:rPr>
                        <a:t>left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5529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774.6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632457168"/>
                  </a:ext>
                </a:extLst>
              </a:tr>
              <a:tr h="230245">
                <a:tc vMerge="1">
                  <a:txBody>
                    <a:bodyPr/>
                    <a:lstStyle/>
                    <a:p>
                      <a:endParaRPr kumimoji="1" lang="ja-JP" altLang="en-US"/>
                    </a:p>
                  </a:txBody>
                  <a:tcPr/>
                </a:tc>
                <a:tc>
                  <a:txBody>
                    <a:bodyPr/>
                    <a:lstStyle/>
                    <a:p>
                      <a:pPr algn="ctr" fontAlgn="ctr"/>
                      <a:r>
                        <a:rPr lang="en-US" sz="1100" u="none" strike="noStrike">
                          <a:effectLst/>
                        </a:rPr>
                        <a:t>right arm</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1594</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1182</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164</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519318564"/>
                  </a:ext>
                </a:extLst>
              </a:tr>
              <a:tr h="230245">
                <a:tc vMerge="1">
                  <a:txBody>
                    <a:bodyPr/>
                    <a:lstStyle/>
                    <a:p>
                      <a:endParaRPr kumimoji="1" lang="ja-JP" altLang="en-US"/>
                    </a:p>
                  </a:txBody>
                  <a:tcPr/>
                </a:tc>
                <a:tc>
                  <a:txBody>
                    <a:bodyPr/>
                    <a:lstStyle/>
                    <a:p>
                      <a:pPr algn="ctr" fontAlgn="ctr"/>
                      <a:r>
                        <a:rPr lang="en-US" sz="1100" u="none" strike="noStrike">
                          <a:effectLst/>
                        </a:rPr>
                        <a:t>right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5938</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3559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973353076"/>
                  </a:ext>
                </a:extLst>
              </a:tr>
              <a:tr h="230245">
                <a:tc rowSpan="4">
                  <a:txBody>
                    <a:bodyPr/>
                    <a:lstStyle/>
                    <a:p>
                      <a:pPr algn="ctr" fontAlgn="ctr"/>
                      <a:r>
                        <a:rPr lang="en-US" altLang="ja-JP" sz="1100" u="none" strike="noStrike">
                          <a:effectLst/>
                        </a:rPr>
                        <a:t>4</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left hip</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180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sz="1100" u="none" strike="noStrike">
                          <a:effectLst/>
                        </a:rPr>
                        <a:t>Unknown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sz="1100" u="none" strike="noStrike">
                          <a:effectLst/>
                        </a:rPr>
                        <a:t>Unknown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sz="1100" u="none" strike="noStrike">
                          <a:effectLst/>
                        </a:rPr>
                        <a:t>Unknown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534</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406.7</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46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869974478"/>
                  </a:ext>
                </a:extLst>
              </a:tr>
              <a:tr h="296030">
                <a:tc vMerge="1">
                  <a:txBody>
                    <a:bodyPr/>
                    <a:lstStyle/>
                    <a:p>
                      <a:endParaRPr kumimoji="1" lang="ja-JP" altLang="en-US"/>
                    </a:p>
                  </a:txBody>
                  <a:tcPr/>
                </a:tc>
                <a:tc>
                  <a:txBody>
                    <a:bodyPr/>
                    <a:lstStyle/>
                    <a:p>
                      <a:pPr algn="ctr" fontAlgn="ctr"/>
                      <a:r>
                        <a:rPr lang="en-US" sz="1100" u="none" strike="noStrike">
                          <a:effectLst/>
                        </a:rPr>
                        <a:t>left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7143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1126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403614075"/>
                  </a:ext>
                </a:extLst>
              </a:tr>
              <a:tr h="296030">
                <a:tc vMerge="1">
                  <a:txBody>
                    <a:bodyPr/>
                    <a:lstStyle/>
                    <a:p>
                      <a:endParaRPr kumimoji="1" lang="ja-JP" altLang="en-US"/>
                    </a:p>
                  </a:txBody>
                  <a:tcPr/>
                </a:tc>
                <a:tc>
                  <a:txBody>
                    <a:bodyPr/>
                    <a:lstStyle/>
                    <a:p>
                      <a:pPr algn="ctr" fontAlgn="ctr"/>
                      <a:r>
                        <a:rPr lang="en-US" sz="1100" u="none" strike="noStrike">
                          <a:effectLst/>
                        </a:rPr>
                        <a:t>right arm</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1479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1233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86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295598269"/>
                  </a:ext>
                </a:extLst>
              </a:tr>
              <a:tr h="306719">
                <a:tc vMerge="1">
                  <a:txBody>
                    <a:bodyPr/>
                    <a:lstStyle/>
                    <a:p>
                      <a:endParaRPr kumimoji="1" lang="ja-JP" altLang="en-US"/>
                    </a:p>
                  </a:txBody>
                  <a:tcPr/>
                </a:tc>
                <a:tc>
                  <a:txBody>
                    <a:bodyPr/>
                    <a:lstStyle/>
                    <a:p>
                      <a:pPr algn="ctr" fontAlgn="ctr"/>
                      <a:r>
                        <a:rPr lang="en-US" sz="1100" u="none" strike="noStrike">
                          <a:effectLst/>
                        </a:rPr>
                        <a:t>right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8761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2080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dirty="0">
                          <a:effectLst/>
                        </a:rPr>
                        <a:t>0</a:t>
                      </a:r>
                      <a:endParaRPr lang="en-US" altLang="ja-JP"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533839031"/>
                  </a:ext>
                </a:extLst>
              </a:tr>
            </a:tbl>
          </a:graphicData>
        </a:graphic>
      </p:graphicFrame>
      <p:sp>
        <p:nvSpPr>
          <p:cNvPr id="2" name="タイトル 1">
            <a:extLst>
              <a:ext uri="{FF2B5EF4-FFF2-40B4-BE49-F238E27FC236}">
                <a16:creationId xmlns:a16="http://schemas.microsoft.com/office/drawing/2014/main" id="{04DD0255-80EE-4167-AB49-A3B618BCFC53}"/>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(2/2)</a:t>
            </a:r>
            <a:endParaRPr kumimoji="1" lang="ja-JP" altLang="en-US" dirty="0">
              <a:latin typeface="Times New Roman" panose="02020603050405020304" pitchFamily="18" charset="0"/>
              <a:cs typeface="Times New Roman" panose="02020603050405020304" pitchFamily="18" charset="0"/>
            </a:endParaRPr>
          </a:p>
        </p:txBody>
      </p:sp>
      <p:sp>
        <p:nvSpPr>
          <p:cNvPr id="4" name="スライド番号プレースホルダー 3">
            <a:extLst>
              <a:ext uri="{FF2B5EF4-FFF2-40B4-BE49-F238E27FC236}">
                <a16:creationId xmlns:a16="http://schemas.microsoft.com/office/drawing/2014/main" id="{3B6D4D9E-2D17-4813-9AA3-E718900C0962}"/>
              </a:ext>
            </a:extLst>
          </p:cNvPr>
          <p:cNvSpPr>
            <a:spLocks noGrp="1"/>
          </p:cNvSpPr>
          <p:nvPr>
            <p:ph type="sldNum" sz="quarter" idx="12"/>
          </p:nvPr>
        </p:nvSpPr>
        <p:spPr/>
        <p:txBody>
          <a:bodyPr/>
          <a:lstStyle/>
          <a:p>
            <a:fld id="{92084505-5355-43A2-B929-FD06D0DABC31}" type="slidenum">
              <a:rPr lang="ja-JP" altLang="en-US" smtClean="0"/>
              <a:pPr/>
              <a:t>3</a:t>
            </a:fld>
            <a:endParaRPr lang="ja-JP" altLang="en-US" dirty="0"/>
          </a:p>
        </p:txBody>
      </p:sp>
    </p:spTree>
    <p:extLst>
      <p:ext uri="{BB962C8B-B14F-4D97-AF65-F5344CB8AC3E}">
        <p14:creationId xmlns:p14="http://schemas.microsoft.com/office/powerpoint/2010/main" val="2315794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6BF6B-0DFE-4A25-A964-3796504C05F5}"/>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Method - Preprocessing</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BACD9D1-DCA8-49A1-80D0-B60726CB57F4}"/>
              </a:ext>
            </a:extLst>
          </p:cNvPr>
          <p:cNvSpPr>
            <a:spLocks noGrp="1"/>
          </p:cNvSpPr>
          <p:nvPr>
            <p:ph idx="1"/>
          </p:nvPr>
        </p:nvSpPr>
        <p:spPr>
          <a:xfrm>
            <a:off x="838200" y="1825625"/>
            <a:ext cx="10515600" cy="526877"/>
          </a:xfrm>
        </p:spPr>
        <p:txBody>
          <a:bodyPr/>
          <a:lstStyle/>
          <a:p>
            <a:r>
              <a:rPr kumimoji="1" lang="en-US" altLang="ja-JP" dirty="0"/>
              <a:t>Hand crafted feature values are extracted from the raw data</a:t>
            </a:r>
            <a:r>
              <a:rPr lang="en-US" altLang="ja-JP" dirty="0"/>
              <a:t>.</a:t>
            </a:r>
          </a:p>
        </p:txBody>
      </p:sp>
      <p:sp>
        <p:nvSpPr>
          <p:cNvPr id="4" name="スライド番号プレースホルダー 3">
            <a:extLst>
              <a:ext uri="{FF2B5EF4-FFF2-40B4-BE49-F238E27FC236}">
                <a16:creationId xmlns:a16="http://schemas.microsoft.com/office/drawing/2014/main" id="{0F85D2A1-2E06-43FA-BA17-7FF7A69FE59E}"/>
              </a:ext>
            </a:extLst>
          </p:cNvPr>
          <p:cNvSpPr>
            <a:spLocks noGrp="1"/>
          </p:cNvSpPr>
          <p:nvPr>
            <p:ph type="sldNum" sz="quarter" idx="12"/>
          </p:nvPr>
        </p:nvSpPr>
        <p:spPr/>
        <p:txBody>
          <a:bodyPr/>
          <a:lstStyle/>
          <a:p>
            <a:fld id="{92084505-5355-43A2-B929-FD06D0DABC31}" type="slidenum">
              <a:rPr lang="ja-JP" altLang="en-US" smtClean="0"/>
              <a:pPr/>
              <a:t>4</a:t>
            </a:fld>
            <a:endParaRPr lang="ja-JP" altLang="en-US" dirty="0"/>
          </a:p>
        </p:txBody>
      </p:sp>
      <p:grpSp>
        <p:nvGrpSpPr>
          <p:cNvPr id="45" name="グループ化 44">
            <a:extLst>
              <a:ext uri="{FF2B5EF4-FFF2-40B4-BE49-F238E27FC236}">
                <a16:creationId xmlns:a16="http://schemas.microsoft.com/office/drawing/2014/main" id="{B9AE9895-6681-4F27-A567-1DF542EF9914}"/>
              </a:ext>
            </a:extLst>
          </p:cNvPr>
          <p:cNvGrpSpPr/>
          <p:nvPr/>
        </p:nvGrpSpPr>
        <p:grpSpPr>
          <a:xfrm>
            <a:off x="1194055" y="2448133"/>
            <a:ext cx="9803889" cy="3861645"/>
            <a:chOff x="1194051" y="2319521"/>
            <a:chExt cx="9803889" cy="3861645"/>
          </a:xfrm>
        </p:grpSpPr>
        <p:sp>
          <p:nvSpPr>
            <p:cNvPr id="47" name="正方形/長方形 46">
              <a:extLst>
                <a:ext uri="{FF2B5EF4-FFF2-40B4-BE49-F238E27FC236}">
                  <a16:creationId xmlns:a16="http://schemas.microsoft.com/office/drawing/2014/main" id="{0DEFD6C4-7A66-4C04-A9AA-26359B26AD2F}"/>
                </a:ext>
              </a:extLst>
            </p:cNvPr>
            <p:cNvSpPr/>
            <p:nvPr/>
          </p:nvSpPr>
          <p:spPr>
            <a:xfrm>
              <a:off x="1194059" y="2809702"/>
              <a:ext cx="4463935" cy="461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3DEF5C25-7C3C-4630-AC2A-B9A72B4153A5}"/>
                    </a:ext>
                  </a:extLst>
                </p:cNvPr>
                <p:cNvSpPr txBox="1"/>
                <p:nvPr/>
              </p:nvSpPr>
              <p:spPr>
                <a:xfrm>
                  <a:off x="1194059" y="2809701"/>
                  <a:ext cx="446393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𝑥</m:t>
                        </m:r>
                      </m:oMath>
                    </m:oMathPara>
                  </a14:m>
                  <a:endParaRPr kumimoji="1" lang="ja-JP" altLang="en-US" sz="2400" dirty="0"/>
                </a:p>
              </p:txBody>
            </p:sp>
          </mc:Choice>
          <mc:Fallback xmlns="">
            <p:sp>
              <p:nvSpPr>
                <p:cNvPr id="48" name="テキスト ボックス 47">
                  <a:extLst>
                    <a:ext uri="{FF2B5EF4-FFF2-40B4-BE49-F238E27FC236}">
                      <a16:creationId xmlns:a16="http://schemas.microsoft.com/office/drawing/2014/main" id="{3DEF5C25-7C3C-4630-AC2A-B9A72B4153A5}"/>
                    </a:ext>
                  </a:extLst>
                </p:cNvPr>
                <p:cNvSpPr txBox="1">
                  <a:spLocks noRot="1" noChangeAspect="1" noMove="1" noResize="1" noEditPoints="1" noAdjustHandles="1" noChangeArrowheads="1" noChangeShapeType="1" noTextEdit="1"/>
                </p:cNvSpPr>
                <p:nvPr/>
              </p:nvSpPr>
              <p:spPr>
                <a:xfrm>
                  <a:off x="1194059" y="2809701"/>
                  <a:ext cx="4463935" cy="461665"/>
                </a:xfrm>
                <a:prstGeom prst="rect">
                  <a:avLst/>
                </a:prstGeom>
                <a:blipFill>
                  <a:blip r:embed="rId3"/>
                  <a:stretch>
                    <a:fillRect/>
                  </a:stretch>
                </a:blipFill>
              </p:spPr>
              <p:txBody>
                <a:bodyPr/>
                <a:lstStyle/>
                <a:p>
                  <a:r>
                    <a:rPr lang="ja-JP" altLang="en-US">
                      <a:noFill/>
                    </a:rPr>
                    <a:t> </a:t>
                  </a:r>
                </a:p>
              </p:txBody>
            </p:sp>
          </mc:Fallback>
        </mc:AlternateContent>
        <p:sp>
          <p:nvSpPr>
            <p:cNvPr id="50" name="円弧 49">
              <a:extLst>
                <a:ext uri="{FF2B5EF4-FFF2-40B4-BE49-F238E27FC236}">
                  <a16:creationId xmlns:a16="http://schemas.microsoft.com/office/drawing/2014/main" id="{849851C3-8560-4DB7-A6B0-F244EF741134}"/>
                </a:ext>
              </a:extLst>
            </p:cNvPr>
            <p:cNvSpPr/>
            <p:nvPr/>
          </p:nvSpPr>
          <p:spPr>
            <a:xfrm>
              <a:off x="3114303" y="2543547"/>
              <a:ext cx="2543692"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2" name="円弧 51">
              <a:extLst>
                <a:ext uri="{FF2B5EF4-FFF2-40B4-BE49-F238E27FC236}">
                  <a16:creationId xmlns:a16="http://schemas.microsoft.com/office/drawing/2014/main" id="{6E15C26D-EF41-4A9C-98A6-4881335D95EF}"/>
                </a:ext>
              </a:extLst>
            </p:cNvPr>
            <p:cNvSpPr/>
            <p:nvPr/>
          </p:nvSpPr>
          <p:spPr>
            <a:xfrm flipH="1">
              <a:off x="1194058" y="2506214"/>
              <a:ext cx="25436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102F85BB-F167-477D-8B31-CFF9CE6B20A3}"/>
                </a:ext>
              </a:extLst>
            </p:cNvPr>
            <p:cNvSpPr txBox="1"/>
            <p:nvPr/>
          </p:nvSpPr>
          <p:spPr>
            <a:xfrm>
              <a:off x="2802571" y="2319521"/>
              <a:ext cx="1246909" cy="369332"/>
            </a:xfrm>
            <a:prstGeom prst="rect">
              <a:avLst/>
            </a:prstGeom>
            <a:noFill/>
          </p:spPr>
          <p:txBody>
            <a:bodyPr wrap="square" rtlCol="0">
              <a:spAutoFit/>
            </a:bodyPr>
            <a:lstStyle/>
            <a:p>
              <a:pPr algn="ctr"/>
              <a:r>
                <a:rPr kumimoji="1" lang="en-US" altLang="ja-JP" dirty="0"/>
                <a:t>30 seconds</a:t>
              </a:r>
              <a:endParaRPr kumimoji="1" lang="ja-JP" altLang="en-US" dirty="0"/>
            </a:p>
          </p:txBody>
        </p:sp>
        <p:cxnSp>
          <p:nvCxnSpPr>
            <p:cNvPr id="54" name="直線コネクタ 53">
              <a:extLst>
                <a:ext uri="{FF2B5EF4-FFF2-40B4-BE49-F238E27FC236}">
                  <a16:creationId xmlns:a16="http://schemas.microsoft.com/office/drawing/2014/main" id="{439E2242-5589-4E51-9A50-E4A98CADE25A}"/>
                </a:ext>
              </a:extLst>
            </p:cNvPr>
            <p:cNvCxnSpPr>
              <a:cxnSpLocks/>
            </p:cNvCxnSpPr>
            <p:nvPr/>
          </p:nvCxnSpPr>
          <p:spPr>
            <a:xfrm>
              <a:off x="1194059" y="33768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a16="http://schemas.microsoft.com/office/drawing/2014/main" id="{D35D57F9-48A2-44FE-8197-B0A95E02DDB0}"/>
                </a:ext>
              </a:extLst>
            </p:cNvPr>
            <p:cNvCxnSpPr>
              <a:cxnSpLocks/>
            </p:cNvCxnSpPr>
            <p:nvPr/>
          </p:nvCxnSpPr>
          <p:spPr>
            <a:xfrm>
              <a:off x="1770408" y="33768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直線コネクタ 55">
              <a:extLst>
                <a:ext uri="{FF2B5EF4-FFF2-40B4-BE49-F238E27FC236}">
                  <a16:creationId xmlns:a16="http://schemas.microsoft.com/office/drawing/2014/main" id="{F0430516-7175-4C6D-B201-0B5DB6D74E41}"/>
                </a:ext>
              </a:extLst>
            </p:cNvPr>
            <p:cNvCxnSpPr/>
            <p:nvPr/>
          </p:nvCxnSpPr>
          <p:spPr>
            <a:xfrm>
              <a:off x="1194058" y="34956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57" name="直線コネクタ 56">
              <a:extLst>
                <a:ext uri="{FF2B5EF4-FFF2-40B4-BE49-F238E27FC236}">
                  <a16:creationId xmlns:a16="http://schemas.microsoft.com/office/drawing/2014/main" id="{F4D8AA62-E610-4984-A12E-145DEE59393F}"/>
                </a:ext>
              </a:extLst>
            </p:cNvPr>
            <p:cNvCxnSpPr>
              <a:cxnSpLocks/>
            </p:cNvCxnSpPr>
            <p:nvPr/>
          </p:nvCxnSpPr>
          <p:spPr>
            <a:xfrm>
              <a:off x="1346459" y="35292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4" name="直線コネクタ 63">
              <a:extLst>
                <a:ext uri="{FF2B5EF4-FFF2-40B4-BE49-F238E27FC236}">
                  <a16:creationId xmlns:a16="http://schemas.microsoft.com/office/drawing/2014/main" id="{CE6E1036-8B00-49AE-8D33-322C324FB727}"/>
                </a:ext>
              </a:extLst>
            </p:cNvPr>
            <p:cNvCxnSpPr>
              <a:cxnSpLocks/>
            </p:cNvCxnSpPr>
            <p:nvPr/>
          </p:nvCxnSpPr>
          <p:spPr>
            <a:xfrm>
              <a:off x="1922808" y="35292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65" name="直線コネクタ 64">
              <a:extLst>
                <a:ext uri="{FF2B5EF4-FFF2-40B4-BE49-F238E27FC236}">
                  <a16:creationId xmlns:a16="http://schemas.microsoft.com/office/drawing/2014/main" id="{3F1741D5-461F-4752-8959-D3D44903E6ED}"/>
                </a:ext>
              </a:extLst>
            </p:cNvPr>
            <p:cNvCxnSpPr/>
            <p:nvPr/>
          </p:nvCxnSpPr>
          <p:spPr>
            <a:xfrm>
              <a:off x="1346458" y="36480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66" name="直線コネクタ 65">
              <a:extLst>
                <a:ext uri="{FF2B5EF4-FFF2-40B4-BE49-F238E27FC236}">
                  <a16:creationId xmlns:a16="http://schemas.microsoft.com/office/drawing/2014/main" id="{0C96CF7B-75C8-4D2C-BF07-EB4756AB6AB8}"/>
                </a:ext>
              </a:extLst>
            </p:cNvPr>
            <p:cNvCxnSpPr>
              <a:cxnSpLocks/>
            </p:cNvCxnSpPr>
            <p:nvPr/>
          </p:nvCxnSpPr>
          <p:spPr>
            <a:xfrm>
              <a:off x="1498859" y="36816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7" name="直線コネクタ 66">
              <a:extLst>
                <a:ext uri="{FF2B5EF4-FFF2-40B4-BE49-F238E27FC236}">
                  <a16:creationId xmlns:a16="http://schemas.microsoft.com/office/drawing/2014/main" id="{8825D2A9-5DF7-40BD-A8AC-ED2376516435}"/>
                </a:ext>
              </a:extLst>
            </p:cNvPr>
            <p:cNvCxnSpPr>
              <a:cxnSpLocks/>
            </p:cNvCxnSpPr>
            <p:nvPr/>
          </p:nvCxnSpPr>
          <p:spPr>
            <a:xfrm>
              <a:off x="2075208" y="36816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68" name="直線コネクタ 67">
              <a:extLst>
                <a:ext uri="{FF2B5EF4-FFF2-40B4-BE49-F238E27FC236}">
                  <a16:creationId xmlns:a16="http://schemas.microsoft.com/office/drawing/2014/main" id="{DA0F83A9-E6D1-4ABB-B758-7E5EA9AD03C4}"/>
                </a:ext>
              </a:extLst>
            </p:cNvPr>
            <p:cNvCxnSpPr/>
            <p:nvPr/>
          </p:nvCxnSpPr>
          <p:spPr>
            <a:xfrm>
              <a:off x="1498858" y="38004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69" name="直線コネクタ 68">
              <a:extLst>
                <a:ext uri="{FF2B5EF4-FFF2-40B4-BE49-F238E27FC236}">
                  <a16:creationId xmlns:a16="http://schemas.microsoft.com/office/drawing/2014/main" id="{6456BE02-A6F4-4C74-ACFE-5D70FE0977FF}"/>
                </a:ext>
              </a:extLst>
            </p:cNvPr>
            <p:cNvCxnSpPr>
              <a:cxnSpLocks/>
            </p:cNvCxnSpPr>
            <p:nvPr/>
          </p:nvCxnSpPr>
          <p:spPr>
            <a:xfrm>
              <a:off x="4889413" y="38340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0" name="直線コネクタ 69">
              <a:extLst>
                <a:ext uri="{FF2B5EF4-FFF2-40B4-BE49-F238E27FC236}">
                  <a16:creationId xmlns:a16="http://schemas.microsoft.com/office/drawing/2014/main" id="{4E2809BE-546C-4868-93D9-94816E3F3951}"/>
                </a:ext>
              </a:extLst>
            </p:cNvPr>
            <p:cNvCxnSpPr>
              <a:cxnSpLocks/>
            </p:cNvCxnSpPr>
            <p:nvPr/>
          </p:nvCxnSpPr>
          <p:spPr>
            <a:xfrm>
              <a:off x="5465762" y="38340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71" name="直線コネクタ 70">
              <a:extLst>
                <a:ext uri="{FF2B5EF4-FFF2-40B4-BE49-F238E27FC236}">
                  <a16:creationId xmlns:a16="http://schemas.microsoft.com/office/drawing/2014/main" id="{7B48F933-5B0A-4E6E-B3B2-88322057F466}"/>
                </a:ext>
              </a:extLst>
            </p:cNvPr>
            <p:cNvCxnSpPr/>
            <p:nvPr/>
          </p:nvCxnSpPr>
          <p:spPr>
            <a:xfrm>
              <a:off x="4889412" y="39528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72" name="直線コネクタ 71">
              <a:extLst>
                <a:ext uri="{FF2B5EF4-FFF2-40B4-BE49-F238E27FC236}">
                  <a16:creationId xmlns:a16="http://schemas.microsoft.com/office/drawing/2014/main" id="{7A27977F-44E1-45B3-B7DF-9B94934F9A3E}"/>
                </a:ext>
              </a:extLst>
            </p:cNvPr>
            <p:cNvCxnSpPr>
              <a:cxnSpLocks/>
            </p:cNvCxnSpPr>
            <p:nvPr/>
          </p:nvCxnSpPr>
          <p:spPr>
            <a:xfrm>
              <a:off x="5041813" y="39864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9" name="直線コネクタ 78">
              <a:extLst>
                <a:ext uri="{FF2B5EF4-FFF2-40B4-BE49-F238E27FC236}">
                  <a16:creationId xmlns:a16="http://schemas.microsoft.com/office/drawing/2014/main" id="{03B23871-6E9E-4B52-B352-8116323931AC}"/>
                </a:ext>
              </a:extLst>
            </p:cNvPr>
            <p:cNvCxnSpPr>
              <a:cxnSpLocks/>
            </p:cNvCxnSpPr>
            <p:nvPr/>
          </p:nvCxnSpPr>
          <p:spPr>
            <a:xfrm>
              <a:off x="5618162" y="39864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81" name="直線コネクタ 80">
              <a:extLst>
                <a:ext uri="{FF2B5EF4-FFF2-40B4-BE49-F238E27FC236}">
                  <a16:creationId xmlns:a16="http://schemas.microsoft.com/office/drawing/2014/main" id="{C8E55712-82EA-4062-BD22-C98E2116B3FC}"/>
                </a:ext>
              </a:extLst>
            </p:cNvPr>
            <p:cNvCxnSpPr/>
            <p:nvPr/>
          </p:nvCxnSpPr>
          <p:spPr>
            <a:xfrm>
              <a:off x="5041812" y="41052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83" name="テキスト ボックス 82">
              <a:extLst>
                <a:ext uri="{FF2B5EF4-FFF2-40B4-BE49-F238E27FC236}">
                  <a16:creationId xmlns:a16="http://schemas.microsoft.com/office/drawing/2014/main" id="{2C32D97B-C962-48CA-BF18-DDFDA8A7C5AB}"/>
                </a:ext>
              </a:extLst>
            </p:cNvPr>
            <p:cNvSpPr txBox="1"/>
            <p:nvPr/>
          </p:nvSpPr>
          <p:spPr>
            <a:xfrm>
              <a:off x="2583713" y="3666077"/>
              <a:ext cx="1729250" cy="369332"/>
            </a:xfrm>
            <a:prstGeom prst="rect">
              <a:avLst/>
            </a:prstGeom>
            <a:noFill/>
          </p:spPr>
          <p:txBody>
            <a:bodyPr wrap="square" rtlCol="0">
              <a:spAutoFit/>
            </a:bodyPr>
            <a:lstStyle/>
            <a:p>
              <a:pPr algn="ctr"/>
              <a:r>
                <a:rPr kumimoji="1" lang="ja-JP" altLang="en-US" dirty="0"/>
                <a:t>・・・・・・・・・・</a:t>
              </a:r>
            </a:p>
          </p:txBody>
        </p:sp>
        <p:sp>
          <p:nvSpPr>
            <p:cNvPr id="85" name="円弧 84">
              <a:extLst>
                <a:ext uri="{FF2B5EF4-FFF2-40B4-BE49-F238E27FC236}">
                  <a16:creationId xmlns:a16="http://schemas.microsoft.com/office/drawing/2014/main" id="{512FD869-3C8B-4FFF-A670-DF3AA3BABC6E}"/>
                </a:ext>
              </a:extLst>
            </p:cNvPr>
            <p:cNvSpPr/>
            <p:nvPr/>
          </p:nvSpPr>
          <p:spPr>
            <a:xfrm rot="16200000" flipH="1">
              <a:off x="1558434" y="3674346"/>
              <a:ext cx="288173" cy="410444"/>
            </a:xfrm>
            <a:prstGeom prst="arc">
              <a:avLst>
                <a:gd name="adj1" fmla="val 16200000"/>
                <a:gd name="adj2" fmla="val 18638483"/>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4AAF7B5E-1924-4415-B8A4-62630845ABE3}"/>
                </a:ext>
              </a:extLst>
            </p:cNvPr>
            <p:cNvSpPr txBox="1"/>
            <p:nvPr/>
          </p:nvSpPr>
          <p:spPr>
            <a:xfrm>
              <a:off x="1457698" y="3922207"/>
              <a:ext cx="658669" cy="369332"/>
            </a:xfrm>
            <a:prstGeom prst="rect">
              <a:avLst/>
            </a:prstGeom>
            <a:noFill/>
          </p:spPr>
          <p:txBody>
            <a:bodyPr wrap="square" rtlCol="0">
              <a:spAutoFit/>
            </a:bodyPr>
            <a:lstStyle/>
            <a:p>
              <a:pPr algn="ctr"/>
              <a:r>
                <a:rPr kumimoji="1" lang="en-US" altLang="ja-JP" dirty="0"/>
                <a:t>3 sec</a:t>
              </a:r>
              <a:endParaRPr kumimoji="1" lang="ja-JP" altLang="en-US" dirty="0"/>
            </a:p>
          </p:txBody>
        </p:sp>
        <p:sp>
          <p:nvSpPr>
            <p:cNvPr id="88" name="円弧 87">
              <a:extLst>
                <a:ext uri="{FF2B5EF4-FFF2-40B4-BE49-F238E27FC236}">
                  <a16:creationId xmlns:a16="http://schemas.microsoft.com/office/drawing/2014/main" id="{E8EEFBAD-3A6E-432B-BCEC-B7F7A0398043}"/>
                </a:ext>
              </a:extLst>
            </p:cNvPr>
            <p:cNvSpPr/>
            <p:nvPr/>
          </p:nvSpPr>
          <p:spPr>
            <a:xfrm rot="5400000">
              <a:off x="1729020" y="3675326"/>
              <a:ext cx="288173" cy="410444"/>
            </a:xfrm>
            <a:prstGeom prst="arc">
              <a:avLst>
                <a:gd name="adj1" fmla="val 16200000"/>
                <a:gd name="adj2" fmla="val 18638483"/>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90" name="直線コネクタ 89">
              <a:extLst>
                <a:ext uri="{FF2B5EF4-FFF2-40B4-BE49-F238E27FC236}">
                  <a16:creationId xmlns:a16="http://schemas.microsoft.com/office/drawing/2014/main" id="{CAA84964-BA76-4FFC-874E-2D43D2897EF3}"/>
                </a:ext>
              </a:extLst>
            </p:cNvPr>
            <p:cNvCxnSpPr>
              <a:cxnSpLocks/>
            </p:cNvCxnSpPr>
            <p:nvPr/>
          </p:nvCxnSpPr>
          <p:spPr>
            <a:xfrm flipH="1">
              <a:off x="1194056" y="3592800"/>
              <a:ext cx="2" cy="1665000"/>
            </a:xfrm>
            <a:prstGeom prst="line">
              <a:avLst/>
            </a:prstGeom>
            <a:ln w="12700">
              <a:prstDash val="lgDashDotDot"/>
            </a:ln>
          </p:spPr>
          <p:style>
            <a:lnRef idx="1">
              <a:schemeClr val="dk1"/>
            </a:lnRef>
            <a:fillRef idx="0">
              <a:schemeClr val="dk1"/>
            </a:fillRef>
            <a:effectRef idx="0">
              <a:schemeClr val="dk1"/>
            </a:effectRef>
            <a:fontRef idx="minor">
              <a:schemeClr val="tx1"/>
            </a:fontRef>
          </p:style>
        </p:cxnSp>
        <p:cxnSp>
          <p:nvCxnSpPr>
            <p:cNvPr id="91" name="直線コネクタ 90">
              <a:extLst>
                <a:ext uri="{FF2B5EF4-FFF2-40B4-BE49-F238E27FC236}">
                  <a16:creationId xmlns:a16="http://schemas.microsoft.com/office/drawing/2014/main" id="{3052AD5A-803F-4A29-A5D6-57FE785644C0}"/>
                </a:ext>
              </a:extLst>
            </p:cNvPr>
            <p:cNvCxnSpPr>
              <a:cxnSpLocks/>
            </p:cNvCxnSpPr>
            <p:nvPr/>
          </p:nvCxnSpPr>
          <p:spPr>
            <a:xfrm>
              <a:off x="1346458" y="3681600"/>
              <a:ext cx="0" cy="952635"/>
            </a:xfrm>
            <a:prstGeom prst="line">
              <a:avLst/>
            </a:prstGeom>
            <a:ln w="12700">
              <a:prstDash val="lgDashDotDot"/>
            </a:ln>
          </p:spPr>
          <p:style>
            <a:lnRef idx="1">
              <a:schemeClr val="dk1"/>
            </a:lnRef>
            <a:fillRef idx="0">
              <a:schemeClr val="dk1"/>
            </a:fillRef>
            <a:effectRef idx="0">
              <a:schemeClr val="dk1"/>
            </a:effectRef>
            <a:fontRef idx="minor">
              <a:schemeClr val="tx1"/>
            </a:fontRef>
          </p:style>
        </p:cxnSp>
        <p:sp>
          <p:nvSpPr>
            <p:cNvPr id="93" name="円弧 92">
              <a:extLst>
                <a:ext uri="{FF2B5EF4-FFF2-40B4-BE49-F238E27FC236}">
                  <a16:creationId xmlns:a16="http://schemas.microsoft.com/office/drawing/2014/main" id="{25F372B3-9817-4135-856D-740FAA2A2DBD}"/>
                </a:ext>
              </a:extLst>
            </p:cNvPr>
            <p:cNvSpPr/>
            <p:nvPr/>
          </p:nvSpPr>
          <p:spPr>
            <a:xfrm rot="5400000">
              <a:off x="1162255" y="4526948"/>
              <a:ext cx="215999" cy="152396"/>
            </a:xfrm>
            <a:prstGeom prst="arc">
              <a:avLst>
                <a:gd name="adj1" fmla="val 16200000"/>
                <a:gd name="adj2" fmla="val 5913712"/>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70E022D3-242B-41C7-A63B-359855B5988A}"/>
                </a:ext>
              </a:extLst>
            </p:cNvPr>
            <p:cNvSpPr txBox="1"/>
            <p:nvPr/>
          </p:nvSpPr>
          <p:spPr>
            <a:xfrm>
              <a:off x="1240477" y="5061755"/>
              <a:ext cx="746943" cy="369332"/>
            </a:xfrm>
            <a:prstGeom prst="rect">
              <a:avLst/>
            </a:prstGeom>
            <a:noFill/>
          </p:spPr>
          <p:txBody>
            <a:bodyPr wrap="square" rtlCol="0">
              <a:spAutoFit/>
            </a:bodyPr>
            <a:lstStyle/>
            <a:p>
              <a:pPr algn="ctr"/>
              <a:r>
                <a:rPr kumimoji="1" lang="en-US" altLang="ja-JP" dirty="0"/>
                <a:t>50 </a:t>
              </a:r>
              <a:r>
                <a:rPr kumimoji="1" lang="en-US" altLang="ja-JP" dirty="0" err="1"/>
                <a:t>ms</a:t>
              </a:r>
              <a:endParaRPr kumimoji="1" lang="ja-JP" altLang="en-US" dirty="0"/>
            </a:p>
          </p:txBody>
        </p:sp>
        <p:cxnSp>
          <p:nvCxnSpPr>
            <p:cNvPr id="95" name="直線コネクタ 94">
              <a:extLst>
                <a:ext uri="{FF2B5EF4-FFF2-40B4-BE49-F238E27FC236}">
                  <a16:creationId xmlns:a16="http://schemas.microsoft.com/office/drawing/2014/main" id="{3BB90C4A-030B-476F-A891-97C445150D5F}"/>
                </a:ext>
              </a:extLst>
            </p:cNvPr>
            <p:cNvCxnSpPr>
              <a:cxnSpLocks/>
            </p:cNvCxnSpPr>
            <p:nvPr/>
          </p:nvCxnSpPr>
          <p:spPr>
            <a:xfrm>
              <a:off x="5618162" y="4202400"/>
              <a:ext cx="0" cy="1055400"/>
            </a:xfrm>
            <a:prstGeom prst="line">
              <a:avLst/>
            </a:prstGeom>
            <a:ln w="12700">
              <a:prstDash val="lgDashDotDot"/>
            </a:ln>
          </p:spPr>
          <p:style>
            <a:lnRef idx="1">
              <a:schemeClr val="dk1"/>
            </a:lnRef>
            <a:fillRef idx="0">
              <a:schemeClr val="dk1"/>
            </a:fillRef>
            <a:effectRef idx="0">
              <a:schemeClr val="dk1"/>
            </a:effectRef>
            <a:fontRef idx="minor">
              <a:schemeClr val="tx1"/>
            </a:fontRef>
          </p:style>
        </p:cxnSp>
        <p:sp>
          <p:nvSpPr>
            <p:cNvPr id="96" name="円弧 95">
              <a:extLst>
                <a:ext uri="{FF2B5EF4-FFF2-40B4-BE49-F238E27FC236}">
                  <a16:creationId xmlns:a16="http://schemas.microsoft.com/office/drawing/2014/main" id="{1BBCBB04-0249-41D3-BCC8-500FEB61D556}"/>
                </a:ext>
              </a:extLst>
            </p:cNvPr>
            <p:cNvSpPr/>
            <p:nvPr/>
          </p:nvSpPr>
          <p:spPr>
            <a:xfrm rot="10800000">
              <a:off x="1194051" y="4465141"/>
              <a:ext cx="1729250" cy="1485193"/>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7" name="円弧 96">
              <a:extLst>
                <a:ext uri="{FF2B5EF4-FFF2-40B4-BE49-F238E27FC236}">
                  <a16:creationId xmlns:a16="http://schemas.microsoft.com/office/drawing/2014/main" id="{CB42586C-2F6A-4B66-95F3-FC17B049B34C}"/>
                </a:ext>
              </a:extLst>
            </p:cNvPr>
            <p:cNvSpPr/>
            <p:nvPr/>
          </p:nvSpPr>
          <p:spPr>
            <a:xfrm rot="10800000" flipH="1">
              <a:off x="3888906" y="4465140"/>
              <a:ext cx="1729250" cy="1485193"/>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57460A46-2D5C-4070-9686-398F303BCB05}"/>
                    </a:ext>
                  </a:extLst>
                </p:cNvPr>
                <p:cNvSpPr txBox="1"/>
                <p:nvPr/>
              </p:nvSpPr>
              <p:spPr>
                <a:xfrm>
                  <a:off x="2583713" y="5719501"/>
                  <a:ext cx="17292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𝑁</m:t>
                            </m:r>
                          </m:e>
                          <m:sub>
                            <m:r>
                              <a:rPr kumimoji="1" lang="en-US" altLang="ja-JP" sz="2400" b="0" i="1" smtClean="0">
                                <a:latin typeface="Cambria Math" panose="02040503050406030204" pitchFamily="18" charset="0"/>
                              </a:rPr>
                              <m:t>𝑥</m:t>
                            </m:r>
                          </m:sub>
                        </m:sSub>
                      </m:oMath>
                    </m:oMathPara>
                  </a14:m>
                  <a:endParaRPr kumimoji="1" lang="ja-JP" altLang="en-US" sz="2400" dirty="0"/>
                </a:p>
              </p:txBody>
            </p:sp>
          </mc:Choice>
          <mc:Fallback xmlns="">
            <p:sp>
              <p:nvSpPr>
                <p:cNvPr id="98" name="テキスト ボックス 97">
                  <a:extLst>
                    <a:ext uri="{FF2B5EF4-FFF2-40B4-BE49-F238E27FC236}">
                      <a16:creationId xmlns:a16="http://schemas.microsoft.com/office/drawing/2014/main" id="{57460A46-2D5C-4070-9686-398F303BCB05}"/>
                    </a:ext>
                  </a:extLst>
                </p:cNvPr>
                <p:cNvSpPr txBox="1">
                  <a:spLocks noRot="1" noChangeAspect="1" noMove="1" noResize="1" noEditPoints="1" noAdjustHandles="1" noChangeArrowheads="1" noChangeShapeType="1" noTextEdit="1"/>
                </p:cNvSpPr>
                <p:nvPr/>
              </p:nvSpPr>
              <p:spPr>
                <a:xfrm>
                  <a:off x="2583713" y="5719501"/>
                  <a:ext cx="1729250"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正方形/長方形 98">
                  <a:extLst>
                    <a:ext uri="{FF2B5EF4-FFF2-40B4-BE49-F238E27FC236}">
                      <a16:creationId xmlns:a16="http://schemas.microsoft.com/office/drawing/2014/main" id="{7955A713-627B-4135-AD47-FD75D176E69D}"/>
                    </a:ext>
                  </a:extLst>
                </p:cNvPr>
                <p:cNvSpPr/>
                <p:nvPr/>
              </p:nvSpPr>
              <p:spPr>
                <a:xfrm>
                  <a:off x="6727661" y="4702324"/>
                  <a:ext cx="3701990" cy="948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2400" b="0" i="1" smtClean="0">
                          <a:solidFill>
                            <a:schemeClr val="tx1"/>
                          </a:solidFill>
                          <a:latin typeface="Cambria Math" panose="02040503050406030204" pitchFamily="18" charset="0"/>
                        </a:rPr>
                        <m:t>𝑥</m:t>
                      </m:r>
                    </m:oMath>
                  </a14:m>
                  <a:r>
                    <a:rPr kumimoji="1" lang="ja-JP" altLang="en-US" sz="2400" dirty="0">
                      <a:solidFill>
                        <a:schemeClr val="tx1"/>
                      </a:solidFill>
                    </a:rPr>
                    <a:t> </a:t>
                  </a:r>
                  <a:r>
                    <a:rPr kumimoji="1" lang="en-US" altLang="ja-JP" sz="2400" dirty="0">
                      <a:solidFill>
                        <a:schemeClr val="tx1"/>
                      </a:solidFill>
                    </a:rPr>
                    <a:t>features</a:t>
                  </a:r>
                  <a:endParaRPr kumimoji="1" lang="ja-JP" altLang="en-US" sz="2400" dirty="0">
                    <a:solidFill>
                      <a:schemeClr val="tx1"/>
                    </a:solidFill>
                  </a:endParaRPr>
                </a:p>
              </p:txBody>
            </p:sp>
          </mc:Choice>
          <mc:Fallback xmlns="">
            <p:sp>
              <p:nvSpPr>
                <p:cNvPr id="99" name="正方形/長方形 98">
                  <a:extLst>
                    <a:ext uri="{FF2B5EF4-FFF2-40B4-BE49-F238E27FC236}">
                      <a16:creationId xmlns:a16="http://schemas.microsoft.com/office/drawing/2014/main" id="{7955A713-627B-4135-AD47-FD75D176E69D}"/>
                    </a:ext>
                  </a:extLst>
                </p:cNvPr>
                <p:cNvSpPr>
                  <a:spLocks noRot="1" noChangeAspect="1" noMove="1" noResize="1" noEditPoints="1" noAdjustHandles="1" noChangeArrowheads="1" noChangeShapeType="1" noTextEdit="1"/>
                </p:cNvSpPr>
                <p:nvPr/>
              </p:nvSpPr>
              <p:spPr>
                <a:xfrm>
                  <a:off x="6727661" y="4702324"/>
                  <a:ext cx="3701990" cy="948680"/>
                </a:xfrm>
                <a:prstGeom prst="rect">
                  <a:avLst/>
                </a:prstGeom>
                <a:blipFill>
                  <a:blip r:embed="rId5"/>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正方形/長方形 99">
                  <a:extLst>
                    <a:ext uri="{FF2B5EF4-FFF2-40B4-BE49-F238E27FC236}">
                      <a16:creationId xmlns:a16="http://schemas.microsoft.com/office/drawing/2014/main" id="{6F22D9E0-FC6A-4448-9351-707DDD72A940}"/>
                    </a:ext>
                  </a:extLst>
                </p:cNvPr>
                <p:cNvSpPr/>
                <p:nvPr/>
              </p:nvSpPr>
              <p:spPr>
                <a:xfrm>
                  <a:off x="6727662" y="2804964"/>
                  <a:ext cx="3701990" cy="948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2400" b="0" i="1" smtClean="0">
                          <a:solidFill>
                            <a:schemeClr val="tx1"/>
                          </a:solidFill>
                          <a:latin typeface="Cambria Math" panose="02040503050406030204" pitchFamily="18" charset="0"/>
                        </a:rPr>
                        <m:t>𝑧</m:t>
                      </m:r>
                    </m:oMath>
                  </a14:m>
                  <a:r>
                    <a:rPr kumimoji="1" lang="ja-JP" altLang="en-US" sz="2400" dirty="0">
                      <a:solidFill>
                        <a:schemeClr val="tx1"/>
                      </a:solidFill>
                    </a:rPr>
                    <a:t> </a:t>
                  </a:r>
                  <a:r>
                    <a:rPr kumimoji="1" lang="en-US" altLang="ja-JP" sz="2400" dirty="0">
                      <a:solidFill>
                        <a:schemeClr val="tx1"/>
                      </a:solidFill>
                    </a:rPr>
                    <a:t>features</a:t>
                  </a:r>
                  <a:endParaRPr kumimoji="1" lang="ja-JP" altLang="en-US" sz="2400" dirty="0">
                    <a:solidFill>
                      <a:schemeClr val="tx1"/>
                    </a:solidFill>
                  </a:endParaRPr>
                </a:p>
              </p:txBody>
            </p:sp>
          </mc:Choice>
          <mc:Fallback xmlns="">
            <p:sp>
              <p:nvSpPr>
                <p:cNvPr id="100" name="正方形/長方形 99">
                  <a:extLst>
                    <a:ext uri="{FF2B5EF4-FFF2-40B4-BE49-F238E27FC236}">
                      <a16:creationId xmlns:a16="http://schemas.microsoft.com/office/drawing/2014/main" id="{6F22D9E0-FC6A-4448-9351-707DDD72A940}"/>
                    </a:ext>
                  </a:extLst>
                </p:cNvPr>
                <p:cNvSpPr>
                  <a:spLocks noRot="1" noChangeAspect="1" noMove="1" noResize="1" noEditPoints="1" noAdjustHandles="1" noChangeArrowheads="1" noChangeShapeType="1" noTextEdit="1"/>
                </p:cNvSpPr>
                <p:nvPr/>
              </p:nvSpPr>
              <p:spPr>
                <a:xfrm>
                  <a:off x="6727662" y="2804964"/>
                  <a:ext cx="3701990" cy="948680"/>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 name="正方形/長方形 100">
                  <a:extLst>
                    <a:ext uri="{FF2B5EF4-FFF2-40B4-BE49-F238E27FC236}">
                      <a16:creationId xmlns:a16="http://schemas.microsoft.com/office/drawing/2014/main" id="{D0C6DC0C-01DE-4926-AAA9-78156012CF04}"/>
                    </a:ext>
                  </a:extLst>
                </p:cNvPr>
                <p:cNvSpPr/>
                <p:nvPr/>
              </p:nvSpPr>
              <p:spPr>
                <a:xfrm>
                  <a:off x="6727662" y="3753644"/>
                  <a:ext cx="3701990" cy="948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2400" b="0" i="1" smtClean="0">
                          <a:solidFill>
                            <a:schemeClr val="tx1"/>
                          </a:solidFill>
                          <a:latin typeface="Cambria Math" panose="02040503050406030204" pitchFamily="18" charset="0"/>
                        </a:rPr>
                        <m:t>𝑦</m:t>
                      </m:r>
                    </m:oMath>
                  </a14:m>
                  <a:r>
                    <a:rPr kumimoji="1" lang="ja-JP" altLang="en-US" sz="2400" dirty="0">
                      <a:solidFill>
                        <a:schemeClr val="tx1"/>
                      </a:solidFill>
                    </a:rPr>
                    <a:t> </a:t>
                  </a:r>
                  <a:r>
                    <a:rPr kumimoji="1" lang="en-US" altLang="ja-JP" sz="2400" dirty="0">
                      <a:solidFill>
                        <a:schemeClr val="tx1"/>
                      </a:solidFill>
                    </a:rPr>
                    <a:t>features</a:t>
                  </a:r>
                  <a:endParaRPr kumimoji="1" lang="ja-JP" altLang="en-US" sz="2400" dirty="0">
                    <a:solidFill>
                      <a:schemeClr val="tx1"/>
                    </a:solidFill>
                  </a:endParaRPr>
                </a:p>
              </p:txBody>
            </p:sp>
          </mc:Choice>
          <mc:Fallback xmlns="">
            <p:sp>
              <p:nvSpPr>
                <p:cNvPr id="101" name="正方形/長方形 100">
                  <a:extLst>
                    <a:ext uri="{FF2B5EF4-FFF2-40B4-BE49-F238E27FC236}">
                      <a16:creationId xmlns:a16="http://schemas.microsoft.com/office/drawing/2014/main" id="{D0C6DC0C-01DE-4926-AAA9-78156012CF04}"/>
                    </a:ext>
                  </a:extLst>
                </p:cNvPr>
                <p:cNvSpPr>
                  <a:spLocks noRot="1" noChangeAspect="1" noMove="1" noResize="1" noEditPoints="1" noAdjustHandles="1" noChangeArrowheads="1" noChangeShapeType="1" noTextEdit="1"/>
                </p:cNvSpPr>
                <p:nvPr/>
              </p:nvSpPr>
              <p:spPr>
                <a:xfrm>
                  <a:off x="6727662" y="3753644"/>
                  <a:ext cx="3701990" cy="948680"/>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p:sp>
          <p:nvSpPr>
            <p:cNvPr id="102" name="矢印: 右 101">
              <a:extLst>
                <a:ext uri="{FF2B5EF4-FFF2-40B4-BE49-F238E27FC236}">
                  <a16:creationId xmlns:a16="http://schemas.microsoft.com/office/drawing/2014/main" id="{65AC92B5-896E-4CB3-A0E6-78D50817624D}"/>
                </a:ext>
              </a:extLst>
            </p:cNvPr>
            <p:cNvSpPr/>
            <p:nvPr/>
          </p:nvSpPr>
          <p:spPr>
            <a:xfrm>
              <a:off x="5858319" y="4977782"/>
              <a:ext cx="629171" cy="39776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3" name="円弧 102">
              <a:extLst>
                <a:ext uri="{FF2B5EF4-FFF2-40B4-BE49-F238E27FC236}">
                  <a16:creationId xmlns:a16="http://schemas.microsoft.com/office/drawing/2014/main" id="{2E386F59-2C56-4BA4-8D5A-7735DF2A1162}"/>
                </a:ext>
              </a:extLst>
            </p:cNvPr>
            <p:cNvSpPr/>
            <p:nvPr/>
          </p:nvSpPr>
          <p:spPr>
            <a:xfrm flipH="1" flipV="1">
              <a:off x="6727645" y="5343362"/>
              <a:ext cx="184590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04" name="円弧 103">
              <a:extLst>
                <a:ext uri="{FF2B5EF4-FFF2-40B4-BE49-F238E27FC236}">
                  <a16:creationId xmlns:a16="http://schemas.microsoft.com/office/drawing/2014/main" id="{CB0DD723-0DFF-4328-BE73-9300804947D8}"/>
                </a:ext>
              </a:extLst>
            </p:cNvPr>
            <p:cNvSpPr/>
            <p:nvPr/>
          </p:nvSpPr>
          <p:spPr>
            <a:xfrm flipV="1">
              <a:off x="8583748" y="5343362"/>
              <a:ext cx="184590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5" name="テキスト ボックス 104">
                  <a:extLst>
                    <a:ext uri="{FF2B5EF4-FFF2-40B4-BE49-F238E27FC236}">
                      <a16:creationId xmlns:a16="http://schemas.microsoft.com/office/drawing/2014/main" id="{4ADEFEDB-3FF0-4625-88A9-DE1069928C6A}"/>
                    </a:ext>
                  </a:extLst>
                </p:cNvPr>
                <p:cNvSpPr txBox="1"/>
                <p:nvPr/>
              </p:nvSpPr>
              <p:spPr>
                <a:xfrm>
                  <a:off x="8055241" y="5719500"/>
                  <a:ext cx="1057013"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𝑁</m:t>
                        </m:r>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105" name="テキスト ボックス 104">
                  <a:extLst>
                    <a:ext uri="{FF2B5EF4-FFF2-40B4-BE49-F238E27FC236}">
                      <a16:creationId xmlns:a16="http://schemas.microsoft.com/office/drawing/2014/main" id="{4ADEFEDB-3FF0-4625-88A9-DE1069928C6A}"/>
                    </a:ext>
                  </a:extLst>
                </p:cNvPr>
                <p:cNvSpPr txBox="1">
                  <a:spLocks noRot="1" noChangeAspect="1" noMove="1" noResize="1" noEditPoints="1" noAdjustHandles="1" noChangeArrowheads="1" noChangeShapeType="1" noTextEdit="1"/>
                </p:cNvSpPr>
                <p:nvPr/>
              </p:nvSpPr>
              <p:spPr>
                <a:xfrm>
                  <a:off x="8055241" y="5719500"/>
                  <a:ext cx="1057013" cy="461665"/>
                </a:xfrm>
                <a:prstGeom prst="rect">
                  <a:avLst/>
                </a:prstGeom>
                <a:blipFill>
                  <a:blip r:embed="rId8"/>
                  <a:stretch>
                    <a:fillRect/>
                  </a:stretch>
                </a:blipFill>
              </p:spPr>
              <p:txBody>
                <a:bodyPr/>
                <a:lstStyle/>
                <a:p>
                  <a:r>
                    <a:rPr lang="ja-JP" altLang="en-US">
                      <a:noFill/>
                    </a:rPr>
                    <a:t> </a:t>
                  </a:r>
                </a:p>
              </p:txBody>
            </p:sp>
          </mc:Fallback>
        </mc:AlternateContent>
        <p:sp>
          <p:nvSpPr>
            <p:cNvPr id="106" name="円弧 105">
              <a:extLst>
                <a:ext uri="{FF2B5EF4-FFF2-40B4-BE49-F238E27FC236}">
                  <a16:creationId xmlns:a16="http://schemas.microsoft.com/office/drawing/2014/main" id="{07D1B5F4-3002-493F-B689-20E25205D12F}"/>
                </a:ext>
              </a:extLst>
            </p:cNvPr>
            <p:cNvSpPr/>
            <p:nvPr/>
          </p:nvSpPr>
          <p:spPr>
            <a:xfrm rot="16200000" flipV="1">
              <a:off x="10131333" y="2784368"/>
              <a:ext cx="577892"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213A2B40-45DD-41DB-8E89-E2A4F5793F55}"/>
                </a:ext>
              </a:extLst>
            </p:cNvPr>
            <p:cNvSpPr txBox="1"/>
            <p:nvPr/>
          </p:nvSpPr>
          <p:spPr>
            <a:xfrm rot="5400000">
              <a:off x="9710095" y="3997152"/>
              <a:ext cx="211402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rgbClr val="FF0000"/>
                  </a:solidFill>
                  <a:effectLst/>
                  <a:uLnTx/>
                  <a:uFillTx/>
                  <a:latin typeface="Times New Roman"/>
                  <a:ea typeface="ＭＳ Ｐゴシック"/>
                  <a:cs typeface="+mn-cs"/>
                </a:rPr>
                <a:t>21 dimensions</a:t>
              </a:r>
              <a:endParaRPr kumimoji="1" lang="ja-JP" altLang="en-US" sz="2400" b="1" i="0" u="none" strike="noStrike" kern="1200" cap="none" spc="0" normalizeH="0" baseline="0" noProof="0" dirty="0">
                <a:ln>
                  <a:noFill/>
                </a:ln>
                <a:solidFill>
                  <a:srgbClr val="FF0000"/>
                </a:solidFill>
                <a:effectLst/>
                <a:uLnTx/>
                <a:uFillTx/>
                <a:latin typeface="Times New Roman"/>
                <a:ea typeface="ＭＳ Ｐゴシック"/>
                <a:cs typeface="+mn-cs"/>
              </a:endParaRPr>
            </a:p>
          </p:txBody>
        </p:sp>
        <p:sp>
          <p:nvSpPr>
            <p:cNvPr id="108" name="円弧 107">
              <a:extLst>
                <a:ext uri="{FF2B5EF4-FFF2-40B4-BE49-F238E27FC236}">
                  <a16:creationId xmlns:a16="http://schemas.microsoft.com/office/drawing/2014/main" id="{86071A75-8F11-43B1-AC6A-F303C4F7AF58}"/>
                </a:ext>
              </a:extLst>
            </p:cNvPr>
            <p:cNvSpPr/>
            <p:nvPr/>
          </p:nvSpPr>
          <p:spPr>
            <a:xfrm rot="16200000" flipH="1" flipV="1">
              <a:off x="10131333" y="5054416"/>
              <a:ext cx="577892"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109" name="グループ化 108">
              <a:extLst>
                <a:ext uri="{FF2B5EF4-FFF2-40B4-BE49-F238E27FC236}">
                  <a16:creationId xmlns:a16="http://schemas.microsoft.com/office/drawing/2014/main" id="{DAF5ACA8-366C-41FF-8BC9-7AB161BC38C4}"/>
                </a:ext>
              </a:extLst>
            </p:cNvPr>
            <p:cNvGrpSpPr/>
            <p:nvPr/>
          </p:nvGrpSpPr>
          <p:grpSpPr>
            <a:xfrm>
              <a:off x="2394087" y="4395348"/>
              <a:ext cx="2935901" cy="1199159"/>
              <a:chOff x="987827" y="5092867"/>
              <a:chExt cx="3473337" cy="1305114"/>
            </a:xfrm>
          </p:grpSpPr>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947AC3C4-810C-44A3-9560-8E9C062B7944}"/>
                      </a:ext>
                    </a:extLst>
                  </p:cNvPr>
                  <p:cNvSpPr txBox="1"/>
                  <p:nvPr/>
                </p:nvSpPr>
                <p:spPr>
                  <a:xfrm>
                    <a:off x="987827" y="5092867"/>
                    <a:ext cx="3473336" cy="1305114"/>
                  </a:xfrm>
                  <a:prstGeom prst="rect">
                    <a:avLst/>
                  </a:prstGeom>
                  <a:noFill/>
                </p:spPr>
                <p:txBody>
                  <a:bodyPr wrap="square" rtlCol="0">
                    <a:spAutoFit/>
                  </a:bodyPr>
                  <a:lstStyle/>
                  <a:p>
                    <a:pPr algn="ctr"/>
                    <a14:m>
                      <m:oMath xmlns:m="http://schemas.openxmlformats.org/officeDocument/2006/math">
                        <m:r>
                          <a:rPr kumimoji="1" lang="en-US" altLang="ja-JP" sz="1600" b="0" i="1" smtClean="0">
                            <a:solidFill>
                              <a:schemeClr val="tx1"/>
                            </a:solidFill>
                            <a:latin typeface="Cambria Math" panose="02040503050406030204" pitchFamily="18" charset="0"/>
                          </a:rPr>
                          <m:t>𝑥</m:t>
                        </m:r>
                        <m:r>
                          <a:rPr kumimoji="1" lang="en-US" altLang="ja-JP" sz="1600" b="0" i="1" smtClean="0">
                            <a:solidFill>
                              <a:schemeClr val="tx1"/>
                            </a:solidFill>
                            <a:latin typeface="Cambria Math" panose="02040503050406030204" pitchFamily="18" charset="0"/>
                          </a:rPr>
                          <m:t> </m:t>
                        </m:r>
                      </m:oMath>
                    </a14:m>
                    <a:r>
                      <a:rPr kumimoji="1" lang="en-US" altLang="ja-JP" sz="1600" dirty="0"/>
                      <a:t>mean,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variance,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max,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min,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root mean square,</a:t>
                    </a:r>
                  </a:p>
                  <a:p>
                    <a:pPr algn="ct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interquartile range,</a:t>
                    </a:r>
                  </a:p>
                  <a:p>
                    <a:pPr algn="ct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zero crossing rate</a:t>
                    </a:r>
                    <a:endParaRPr kumimoji="1" lang="ja-JP" altLang="en-US" sz="1600" dirty="0"/>
                  </a:p>
                </p:txBody>
              </p:sp>
            </mc:Choice>
            <mc:Fallback xmlns="">
              <p:sp>
                <p:nvSpPr>
                  <p:cNvPr id="111" name="テキスト ボックス 110">
                    <a:extLst>
                      <a:ext uri="{FF2B5EF4-FFF2-40B4-BE49-F238E27FC236}">
                        <a16:creationId xmlns:a16="http://schemas.microsoft.com/office/drawing/2014/main" id="{947AC3C4-810C-44A3-9560-8E9C062B7944}"/>
                      </a:ext>
                    </a:extLst>
                  </p:cNvPr>
                  <p:cNvSpPr txBox="1">
                    <a:spLocks noRot="1" noChangeAspect="1" noMove="1" noResize="1" noEditPoints="1" noAdjustHandles="1" noChangeArrowheads="1" noChangeShapeType="1" noTextEdit="1"/>
                  </p:cNvSpPr>
                  <p:nvPr/>
                </p:nvSpPr>
                <p:spPr>
                  <a:xfrm>
                    <a:off x="987827" y="5092867"/>
                    <a:ext cx="3473336" cy="1305114"/>
                  </a:xfrm>
                  <a:prstGeom prst="rect">
                    <a:avLst/>
                  </a:prstGeom>
                  <a:blipFill>
                    <a:blip r:embed="rId9"/>
                    <a:stretch>
                      <a:fillRect t="-1523" r="-3950"/>
                    </a:stretch>
                  </a:blipFill>
                </p:spPr>
                <p:txBody>
                  <a:bodyPr/>
                  <a:lstStyle/>
                  <a:p>
                    <a:r>
                      <a:rPr lang="ja-JP" altLang="en-US">
                        <a:noFill/>
                      </a:rPr>
                      <a:t> </a:t>
                    </a:r>
                  </a:p>
                </p:txBody>
              </p:sp>
            </mc:Fallback>
          </mc:AlternateContent>
          <p:sp>
            <p:nvSpPr>
              <p:cNvPr id="112" name="正方形/長方形 111">
                <a:extLst>
                  <a:ext uri="{FF2B5EF4-FFF2-40B4-BE49-F238E27FC236}">
                    <a16:creationId xmlns:a16="http://schemas.microsoft.com/office/drawing/2014/main" id="{BE3FCB1C-4DD2-488D-BADD-90CF3F3103BB}"/>
                  </a:ext>
                </a:extLst>
              </p:cNvPr>
              <p:cNvSpPr/>
              <p:nvPr/>
            </p:nvSpPr>
            <p:spPr>
              <a:xfrm>
                <a:off x="987828" y="509541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矢印コネクタ 109">
              <a:extLst>
                <a:ext uri="{FF2B5EF4-FFF2-40B4-BE49-F238E27FC236}">
                  <a16:creationId xmlns:a16="http://schemas.microsoft.com/office/drawing/2014/main" id="{1F630FF4-D34F-4EBA-914F-BE6D2C28C48B}"/>
                </a:ext>
              </a:extLst>
            </p:cNvPr>
            <p:cNvCxnSpPr/>
            <p:nvPr/>
          </p:nvCxnSpPr>
          <p:spPr>
            <a:xfrm flipH="1" flipV="1">
              <a:off x="1300042" y="4780862"/>
              <a:ext cx="76199" cy="2648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814750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CE1B3F-D327-4343-8B40-07B3EE63A382}"/>
              </a:ext>
            </a:extLst>
          </p:cNvPr>
          <p:cNvSpPr>
            <a:spLocks noGrp="1"/>
          </p:cNvSpPr>
          <p:nvPr>
            <p:ph type="title"/>
          </p:nvPr>
        </p:nvSpPr>
        <p:spPr/>
        <p:txBody>
          <a:bodyPr/>
          <a:lstStyle/>
          <a:p>
            <a:r>
              <a:rPr kumimoji="1" lang="en-US" altLang="ja-JP" dirty="0"/>
              <a:t>Method - Model (1/2)</a:t>
            </a:r>
            <a:endParaRPr kumimoji="1" lang="ja-JP" altLang="en-US" dirty="0"/>
          </a:p>
        </p:txBody>
      </p:sp>
      <p:sp>
        <p:nvSpPr>
          <p:cNvPr id="4" name="スライド番号プレースホルダー 3">
            <a:extLst>
              <a:ext uri="{FF2B5EF4-FFF2-40B4-BE49-F238E27FC236}">
                <a16:creationId xmlns:a16="http://schemas.microsoft.com/office/drawing/2014/main" id="{306AD568-4D33-4905-B062-1024B2FFE7CA}"/>
              </a:ext>
            </a:extLst>
          </p:cNvPr>
          <p:cNvSpPr>
            <a:spLocks noGrp="1"/>
          </p:cNvSpPr>
          <p:nvPr>
            <p:ph type="sldNum" sz="quarter" idx="12"/>
          </p:nvPr>
        </p:nvSpPr>
        <p:spPr/>
        <p:txBody>
          <a:bodyPr/>
          <a:lstStyle/>
          <a:p>
            <a:fld id="{92084505-5355-43A2-B929-FD06D0DABC31}" type="slidenum">
              <a:rPr lang="ja-JP" altLang="en-US" smtClean="0"/>
              <a:pPr/>
              <a:t>5</a:t>
            </a:fld>
            <a:endParaRPr lang="ja-JP" altLang="en-US" dirty="0"/>
          </a:p>
        </p:txBody>
      </p:sp>
      <p:grpSp>
        <p:nvGrpSpPr>
          <p:cNvPr id="5" name="グループ化 4">
            <a:extLst>
              <a:ext uri="{FF2B5EF4-FFF2-40B4-BE49-F238E27FC236}">
                <a16:creationId xmlns:a16="http://schemas.microsoft.com/office/drawing/2014/main" id="{9236FFDC-3B8A-4C99-A831-E1D527EE3DA2}"/>
              </a:ext>
            </a:extLst>
          </p:cNvPr>
          <p:cNvGrpSpPr/>
          <p:nvPr/>
        </p:nvGrpSpPr>
        <p:grpSpPr>
          <a:xfrm>
            <a:off x="678809" y="1450008"/>
            <a:ext cx="10844703" cy="4955402"/>
            <a:chOff x="886806" y="1328443"/>
            <a:chExt cx="10844703" cy="4955402"/>
          </a:xfrm>
        </p:grpSpPr>
        <p:pic>
          <p:nvPicPr>
            <p:cNvPr id="6" name="図 5">
              <a:extLst>
                <a:ext uri="{FF2B5EF4-FFF2-40B4-BE49-F238E27FC236}">
                  <a16:creationId xmlns:a16="http://schemas.microsoft.com/office/drawing/2014/main" id="{398A5BD7-E9ED-4541-A200-4DE7B0068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442" y="3175527"/>
              <a:ext cx="645842" cy="809129"/>
            </a:xfrm>
            <a:prstGeom prst="rect">
              <a:avLst/>
            </a:prstGeom>
          </p:spPr>
        </p:pic>
        <p:pic>
          <p:nvPicPr>
            <p:cNvPr id="7" name="図 6">
              <a:extLst>
                <a:ext uri="{FF2B5EF4-FFF2-40B4-BE49-F238E27FC236}">
                  <a16:creationId xmlns:a16="http://schemas.microsoft.com/office/drawing/2014/main" id="{F3E201DF-AA08-4955-8213-785B3A90E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442" y="4882590"/>
              <a:ext cx="645842" cy="809129"/>
            </a:xfrm>
            <a:prstGeom prst="rect">
              <a:avLst/>
            </a:prstGeom>
          </p:spPr>
        </p:pic>
        <p:pic>
          <p:nvPicPr>
            <p:cNvPr id="8" name="図 7">
              <a:extLst>
                <a:ext uri="{FF2B5EF4-FFF2-40B4-BE49-F238E27FC236}">
                  <a16:creationId xmlns:a16="http://schemas.microsoft.com/office/drawing/2014/main" id="{4DFD0D03-E2E9-42AB-B67B-D58E07392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442" y="4029058"/>
              <a:ext cx="645842" cy="809129"/>
            </a:xfrm>
            <a:prstGeom prst="rect">
              <a:avLst/>
            </a:prstGeom>
          </p:spPr>
        </p:pic>
        <p:pic>
          <p:nvPicPr>
            <p:cNvPr id="9" name="図 8">
              <a:extLst>
                <a:ext uri="{FF2B5EF4-FFF2-40B4-BE49-F238E27FC236}">
                  <a16:creationId xmlns:a16="http://schemas.microsoft.com/office/drawing/2014/main" id="{EE10824E-E83F-468F-93E3-21A636F05C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442" y="2321996"/>
              <a:ext cx="645842" cy="809129"/>
            </a:xfrm>
            <a:prstGeom prst="rect">
              <a:avLst/>
            </a:prstGeom>
          </p:spPr>
        </p:pic>
        <p:grpSp>
          <p:nvGrpSpPr>
            <p:cNvPr id="10" name="グループ化 9">
              <a:extLst>
                <a:ext uri="{FF2B5EF4-FFF2-40B4-BE49-F238E27FC236}">
                  <a16:creationId xmlns:a16="http://schemas.microsoft.com/office/drawing/2014/main" id="{577A6653-1F32-440B-8FF4-F53214F60674}"/>
                </a:ext>
              </a:extLst>
            </p:cNvPr>
            <p:cNvGrpSpPr/>
            <p:nvPr/>
          </p:nvGrpSpPr>
          <p:grpSpPr>
            <a:xfrm>
              <a:off x="3099115" y="2375537"/>
              <a:ext cx="830739" cy="702047"/>
              <a:chOff x="3022637" y="1977172"/>
              <a:chExt cx="871342" cy="1031656"/>
            </a:xfrm>
          </p:grpSpPr>
          <p:sp>
            <p:nvSpPr>
              <p:cNvPr id="101" name="正方形/長方形 100">
                <a:extLst>
                  <a:ext uri="{FF2B5EF4-FFF2-40B4-BE49-F238E27FC236}">
                    <a16:creationId xmlns:a16="http://schemas.microsoft.com/office/drawing/2014/main" id="{961358C2-4CAB-4247-B77D-C424673C2E9E}"/>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0140DB78-178A-4906-9F23-9F573D32225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テキスト ボックス 102">
                <a:extLst>
                  <a:ext uri="{FF2B5EF4-FFF2-40B4-BE49-F238E27FC236}">
                    <a16:creationId xmlns:a16="http://schemas.microsoft.com/office/drawing/2014/main" id="{4E48D69F-A449-413C-814F-DA39DE7B7B3A}"/>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1" name="グループ化 10">
              <a:extLst>
                <a:ext uri="{FF2B5EF4-FFF2-40B4-BE49-F238E27FC236}">
                  <a16:creationId xmlns:a16="http://schemas.microsoft.com/office/drawing/2014/main" id="{36F47B15-F46C-4232-82ED-AAEF13462083}"/>
                </a:ext>
              </a:extLst>
            </p:cNvPr>
            <p:cNvGrpSpPr/>
            <p:nvPr/>
          </p:nvGrpSpPr>
          <p:grpSpPr>
            <a:xfrm>
              <a:off x="3099115" y="3229068"/>
              <a:ext cx="830739" cy="702047"/>
              <a:chOff x="3022637" y="1977172"/>
              <a:chExt cx="871342" cy="1031656"/>
            </a:xfrm>
          </p:grpSpPr>
          <p:sp>
            <p:nvSpPr>
              <p:cNvPr id="98" name="正方形/長方形 97">
                <a:extLst>
                  <a:ext uri="{FF2B5EF4-FFF2-40B4-BE49-F238E27FC236}">
                    <a16:creationId xmlns:a16="http://schemas.microsoft.com/office/drawing/2014/main" id="{D3711C85-4679-4987-99BA-DDEE0191C6B9}"/>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F181F1A7-B418-4983-8D9B-78AE2B8B7324}"/>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テキスト ボックス 99">
                <a:extLst>
                  <a:ext uri="{FF2B5EF4-FFF2-40B4-BE49-F238E27FC236}">
                    <a16:creationId xmlns:a16="http://schemas.microsoft.com/office/drawing/2014/main" id="{DF91B352-E249-4998-A3C3-8C8859B5BAA7}"/>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2" name="グループ化 11">
              <a:extLst>
                <a:ext uri="{FF2B5EF4-FFF2-40B4-BE49-F238E27FC236}">
                  <a16:creationId xmlns:a16="http://schemas.microsoft.com/office/drawing/2014/main" id="{9A6BE25F-5E88-4F15-8421-4F87EA29389D}"/>
                </a:ext>
              </a:extLst>
            </p:cNvPr>
            <p:cNvGrpSpPr/>
            <p:nvPr/>
          </p:nvGrpSpPr>
          <p:grpSpPr>
            <a:xfrm>
              <a:off x="3099115" y="4082599"/>
              <a:ext cx="830739" cy="702047"/>
              <a:chOff x="3022637" y="1977172"/>
              <a:chExt cx="871342" cy="1031656"/>
            </a:xfrm>
          </p:grpSpPr>
          <p:sp>
            <p:nvSpPr>
              <p:cNvPr id="95" name="正方形/長方形 94">
                <a:extLst>
                  <a:ext uri="{FF2B5EF4-FFF2-40B4-BE49-F238E27FC236}">
                    <a16:creationId xmlns:a16="http://schemas.microsoft.com/office/drawing/2014/main" id="{FCA0BAFD-D119-42EF-A5E4-96B40F2E3BDB}"/>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EE19D10A-7B07-40B0-A2EA-457CC04D7BD0}"/>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a:extLst>
                  <a:ext uri="{FF2B5EF4-FFF2-40B4-BE49-F238E27FC236}">
                    <a16:creationId xmlns:a16="http://schemas.microsoft.com/office/drawing/2014/main" id="{669A70A0-FEB1-420C-80B0-4F36F652823B}"/>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3" name="グループ化 12">
              <a:extLst>
                <a:ext uri="{FF2B5EF4-FFF2-40B4-BE49-F238E27FC236}">
                  <a16:creationId xmlns:a16="http://schemas.microsoft.com/office/drawing/2014/main" id="{A4BD326B-B361-4E7B-A725-C71A4424671F}"/>
                </a:ext>
              </a:extLst>
            </p:cNvPr>
            <p:cNvGrpSpPr/>
            <p:nvPr/>
          </p:nvGrpSpPr>
          <p:grpSpPr>
            <a:xfrm>
              <a:off x="3099115" y="4935470"/>
              <a:ext cx="830739" cy="702047"/>
              <a:chOff x="3022637" y="1977172"/>
              <a:chExt cx="871342" cy="1031656"/>
            </a:xfrm>
          </p:grpSpPr>
          <p:sp>
            <p:nvSpPr>
              <p:cNvPr id="92" name="正方形/長方形 91">
                <a:extLst>
                  <a:ext uri="{FF2B5EF4-FFF2-40B4-BE49-F238E27FC236}">
                    <a16:creationId xmlns:a16="http://schemas.microsoft.com/office/drawing/2014/main" id="{DD769EE6-A42E-4B94-AB77-647B0C218746}"/>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98670521-8947-4D25-A993-54E3558190AB}"/>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35FD77F9-64DA-41CA-B324-6782A44CA072}"/>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sp>
          <p:nvSpPr>
            <p:cNvPr id="14" name="正方形/長方形 13">
              <a:extLst>
                <a:ext uri="{FF2B5EF4-FFF2-40B4-BE49-F238E27FC236}">
                  <a16:creationId xmlns:a16="http://schemas.microsoft.com/office/drawing/2014/main" id="{DF60FFD3-4E78-4A6B-BF91-52430B49869E}"/>
                </a:ext>
              </a:extLst>
            </p:cNvPr>
            <p:cNvSpPr/>
            <p:nvPr/>
          </p:nvSpPr>
          <p:spPr>
            <a:xfrm>
              <a:off x="4410803" y="232199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C961F368-AA9C-444B-AFE9-EEBC71FDB269}"/>
                </a:ext>
              </a:extLst>
            </p:cNvPr>
            <p:cNvSpPr/>
            <p:nvPr/>
          </p:nvSpPr>
          <p:spPr>
            <a:xfrm>
              <a:off x="4410803" y="317552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DEE3450E-BDC1-4DFF-A113-6A062F05F109}"/>
                </a:ext>
              </a:extLst>
            </p:cNvPr>
            <p:cNvSpPr/>
            <p:nvPr/>
          </p:nvSpPr>
          <p:spPr>
            <a:xfrm>
              <a:off x="4410803" y="4029058"/>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F8AD0024-CFB0-4E59-83D5-BE423CE46F8E}"/>
                </a:ext>
              </a:extLst>
            </p:cNvPr>
            <p:cNvSpPr/>
            <p:nvPr/>
          </p:nvSpPr>
          <p:spPr>
            <a:xfrm>
              <a:off x="4410803" y="4882587"/>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2624C593-A3CC-4AF5-90B1-74E86D2055E4}"/>
                </a:ext>
              </a:extLst>
            </p:cNvPr>
            <p:cNvCxnSpPr>
              <a:cxnSpLocks/>
            </p:cNvCxnSpPr>
            <p:nvPr/>
          </p:nvCxnSpPr>
          <p:spPr>
            <a:xfrm>
              <a:off x="2674434" y="2726561"/>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C5D0ADBA-4749-48E2-BDEA-B8369861A504}"/>
                </a:ext>
              </a:extLst>
            </p:cNvPr>
            <p:cNvCxnSpPr>
              <a:cxnSpLocks/>
            </p:cNvCxnSpPr>
            <p:nvPr/>
          </p:nvCxnSpPr>
          <p:spPr>
            <a:xfrm>
              <a:off x="2675424" y="3577238"/>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29652EE7-B85D-4F95-8016-4BE8DB307F97}"/>
                </a:ext>
              </a:extLst>
            </p:cNvPr>
            <p:cNvCxnSpPr>
              <a:cxnSpLocks/>
            </p:cNvCxnSpPr>
            <p:nvPr/>
          </p:nvCxnSpPr>
          <p:spPr>
            <a:xfrm>
              <a:off x="2675424" y="443362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0B2D45DE-E9F1-473D-B2E4-4C2D3052FCCA}"/>
                </a:ext>
              </a:extLst>
            </p:cNvPr>
            <p:cNvCxnSpPr>
              <a:cxnSpLocks/>
            </p:cNvCxnSpPr>
            <p:nvPr/>
          </p:nvCxnSpPr>
          <p:spPr>
            <a:xfrm>
              <a:off x="2675424" y="5290006"/>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38D52EC9-9172-4C08-B439-8A40A0F26106}"/>
                </a:ext>
              </a:extLst>
            </p:cNvPr>
            <p:cNvCxnSpPr>
              <a:cxnSpLocks/>
            </p:cNvCxnSpPr>
            <p:nvPr/>
          </p:nvCxnSpPr>
          <p:spPr>
            <a:xfrm>
              <a:off x="3967966" y="270478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40807B5E-990D-4E84-8F07-78DCFAD9EC82}"/>
                </a:ext>
              </a:extLst>
            </p:cNvPr>
            <p:cNvCxnSpPr>
              <a:cxnSpLocks/>
            </p:cNvCxnSpPr>
            <p:nvPr/>
          </p:nvCxnSpPr>
          <p:spPr>
            <a:xfrm>
              <a:off x="3967966" y="3555461"/>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2ABC2E2C-0BBA-4913-8FFB-9646A80911C2}"/>
                </a:ext>
              </a:extLst>
            </p:cNvPr>
            <p:cNvCxnSpPr>
              <a:cxnSpLocks/>
            </p:cNvCxnSpPr>
            <p:nvPr/>
          </p:nvCxnSpPr>
          <p:spPr>
            <a:xfrm>
              <a:off x="3967966" y="4411845"/>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65CC5495-F1E0-4589-8C38-5ED594E5E646}"/>
                </a:ext>
              </a:extLst>
            </p:cNvPr>
            <p:cNvCxnSpPr>
              <a:cxnSpLocks/>
            </p:cNvCxnSpPr>
            <p:nvPr/>
          </p:nvCxnSpPr>
          <p:spPr>
            <a:xfrm>
              <a:off x="3967966" y="526822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A0155C5F-38CC-49BD-ADBE-12F1548D6466}"/>
                </a:ext>
              </a:extLst>
            </p:cNvPr>
            <p:cNvCxnSpPr>
              <a:cxnSpLocks/>
            </p:cNvCxnSpPr>
            <p:nvPr/>
          </p:nvCxnSpPr>
          <p:spPr>
            <a:xfrm>
              <a:off x="8108018" y="2726561"/>
              <a:ext cx="995540" cy="502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A73C3F10-1F08-4F64-B215-7EE95DCFF90B}"/>
                </a:ext>
              </a:extLst>
            </p:cNvPr>
            <p:cNvCxnSpPr>
              <a:cxnSpLocks/>
            </p:cNvCxnSpPr>
            <p:nvPr/>
          </p:nvCxnSpPr>
          <p:spPr>
            <a:xfrm>
              <a:off x="8109008" y="3577238"/>
              <a:ext cx="994550" cy="182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16670629-9A1A-4AE0-A635-DACA97816B6A}"/>
                </a:ext>
              </a:extLst>
            </p:cNvPr>
            <p:cNvCxnSpPr>
              <a:cxnSpLocks/>
            </p:cNvCxnSpPr>
            <p:nvPr/>
          </p:nvCxnSpPr>
          <p:spPr>
            <a:xfrm flipV="1">
              <a:off x="8109008" y="4234117"/>
              <a:ext cx="994550" cy="199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B8723604-2A1C-4F3C-9ED4-B5B7CD4DCBA4}"/>
                </a:ext>
              </a:extLst>
            </p:cNvPr>
            <p:cNvCxnSpPr>
              <a:cxnSpLocks/>
            </p:cNvCxnSpPr>
            <p:nvPr/>
          </p:nvCxnSpPr>
          <p:spPr>
            <a:xfrm flipV="1">
              <a:off x="8109008" y="4784644"/>
              <a:ext cx="994550" cy="5053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EDE4C7E8-875A-410A-86A1-0765AABBD7B1}"/>
                </a:ext>
              </a:extLst>
            </p:cNvPr>
            <p:cNvSpPr txBox="1"/>
            <p:nvPr/>
          </p:nvSpPr>
          <p:spPr>
            <a:xfrm>
              <a:off x="1920683" y="2076022"/>
              <a:ext cx="811530" cy="254637"/>
            </a:xfrm>
            <a:prstGeom prst="rect">
              <a:avLst/>
            </a:prstGeom>
            <a:noFill/>
          </p:spPr>
          <p:txBody>
            <a:bodyPr wrap="square" rtlCol="0">
              <a:spAutoFit/>
            </a:bodyPr>
            <a:lstStyle/>
            <a:p>
              <a:pPr algn="ctr"/>
              <a:r>
                <a:rPr kumimoji="1" lang="en-US" altLang="ja-JP" sz="1400" dirty="0"/>
                <a:t>21ch*N’</a:t>
              </a:r>
              <a:endParaRPr kumimoji="1" lang="ja-JP" altLang="en-US" sz="1400" dirty="0"/>
            </a:p>
          </p:txBody>
        </p:sp>
        <p:sp>
          <p:nvSpPr>
            <p:cNvPr id="31" name="テキスト ボックス 30">
              <a:extLst>
                <a:ext uri="{FF2B5EF4-FFF2-40B4-BE49-F238E27FC236}">
                  <a16:creationId xmlns:a16="http://schemas.microsoft.com/office/drawing/2014/main" id="{6B00A0DE-4C0C-4080-8A05-85F8DE70B59C}"/>
                </a:ext>
              </a:extLst>
            </p:cNvPr>
            <p:cNvSpPr txBox="1"/>
            <p:nvPr/>
          </p:nvSpPr>
          <p:spPr>
            <a:xfrm>
              <a:off x="2914577" y="1890396"/>
              <a:ext cx="1074419" cy="432881"/>
            </a:xfrm>
            <a:prstGeom prst="rect">
              <a:avLst/>
            </a:prstGeom>
            <a:noFill/>
          </p:spPr>
          <p:txBody>
            <a:bodyPr wrap="square" rtlCol="0">
              <a:spAutoFit/>
            </a:bodyPr>
            <a:lstStyle/>
            <a:p>
              <a:pPr algn="ctr"/>
              <a:r>
                <a:rPr kumimoji="1" lang="en-US" altLang="ja-JP" sz="1400" dirty="0"/>
                <a:t>21ch*</a:t>
              </a:r>
            </a:p>
            <a:p>
              <a:pPr algn="ctr"/>
              <a:r>
                <a:rPr lang="en-US" altLang="ja-JP" sz="1400" dirty="0"/>
                <a:t>6maps*</a:t>
              </a:r>
              <a:r>
                <a:rPr kumimoji="1" lang="en-US" altLang="ja-JP" sz="1400" dirty="0"/>
                <a:t>N’’</a:t>
              </a:r>
              <a:endParaRPr kumimoji="1" lang="ja-JP" altLang="en-US" sz="1400" dirty="0"/>
            </a:p>
          </p:txBody>
        </p:sp>
        <p:sp>
          <p:nvSpPr>
            <p:cNvPr id="32" name="テキスト ボックス 31">
              <a:extLst>
                <a:ext uri="{FF2B5EF4-FFF2-40B4-BE49-F238E27FC236}">
                  <a16:creationId xmlns:a16="http://schemas.microsoft.com/office/drawing/2014/main" id="{219B8B61-DED1-43D3-AD47-D1CED914CBC7}"/>
                </a:ext>
              </a:extLst>
            </p:cNvPr>
            <p:cNvSpPr txBox="1"/>
            <p:nvPr/>
          </p:nvSpPr>
          <p:spPr>
            <a:xfrm>
              <a:off x="4230629" y="2049125"/>
              <a:ext cx="863260" cy="307777"/>
            </a:xfrm>
            <a:prstGeom prst="rect">
              <a:avLst/>
            </a:prstGeom>
            <a:noFill/>
          </p:spPr>
          <p:txBody>
            <a:bodyPr wrap="square" rtlCol="0">
              <a:spAutoFit/>
            </a:bodyPr>
            <a:lstStyle/>
            <a:p>
              <a:pPr algn="ctr"/>
              <a:r>
                <a:rPr kumimoji="1" lang="en-US" altLang="ja-JP" sz="1400" dirty="0"/>
                <a:t>24 dim</a:t>
              </a:r>
              <a:endParaRPr kumimoji="1" lang="ja-JP" altLang="en-US" sz="1400" dirty="0"/>
            </a:p>
          </p:txBody>
        </p:sp>
        <p:sp>
          <p:nvSpPr>
            <p:cNvPr id="33" name="テキスト ボックス 32">
              <a:extLst>
                <a:ext uri="{FF2B5EF4-FFF2-40B4-BE49-F238E27FC236}">
                  <a16:creationId xmlns:a16="http://schemas.microsoft.com/office/drawing/2014/main" id="{6F24323E-5CCA-433C-8780-92664EE1BE2A}"/>
                </a:ext>
              </a:extLst>
            </p:cNvPr>
            <p:cNvSpPr txBox="1"/>
            <p:nvPr/>
          </p:nvSpPr>
          <p:spPr>
            <a:xfrm>
              <a:off x="6457855" y="2315004"/>
              <a:ext cx="507109" cy="769441"/>
            </a:xfrm>
            <a:prstGeom prst="rect">
              <a:avLst/>
            </a:prstGeom>
            <a:noFill/>
          </p:spPr>
          <p:txBody>
            <a:bodyPr wrap="square" rtlCol="0">
              <a:spAutoFit/>
            </a:bodyPr>
            <a:lstStyle/>
            <a:p>
              <a:pPr algn="ctr"/>
              <a:r>
                <a:rPr lang="en-US" altLang="ja-JP" sz="1100" dirty="0"/>
                <a:t>0.72</a:t>
              </a:r>
            </a:p>
            <a:p>
              <a:pPr algn="ctr"/>
              <a:r>
                <a:rPr lang="en-US" altLang="ja-JP" sz="1100" dirty="0"/>
                <a:t>0.2</a:t>
              </a:r>
            </a:p>
            <a:p>
              <a:pPr algn="ctr"/>
              <a:r>
                <a:rPr lang="en-US" altLang="ja-JP" sz="1100" dirty="0"/>
                <a:t>︙</a:t>
              </a:r>
            </a:p>
            <a:p>
              <a:pPr algn="ctr"/>
              <a:r>
                <a:rPr kumimoji="1" lang="en-US" altLang="ja-JP" sz="1100" dirty="0"/>
                <a:t>0.4</a:t>
              </a:r>
              <a:endParaRPr kumimoji="1" lang="ja-JP" altLang="en-US" sz="1100" dirty="0"/>
            </a:p>
          </p:txBody>
        </p:sp>
        <p:sp>
          <p:nvSpPr>
            <p:cNvPr id="34" name="テキスト ボックス 33">
              <a:extLst>
                <a:ext uri="{FF2B5EF4-FFF2-40B4-BE49-F238E27FC236}">
                  <a16:creationId xmlns:a16="http://schemas.microsoft.com/office/drawing/2014/main" id="{41981741-5AA5-4742-BE07-273A3BEB55C5}"/>
                </a:ext>
              </a:extLst>
            </p:cNvPr>
            <p:cNvSpPr txBox="1"/>
            <p:nvPr/>
          </p:nvSpPr>
          <p:spPr>
            <a:xfrm>
              <a:off x="1757153" y="5691718"/>
              <a:ext cx="1074420" cy="305563"/>
            </a:xfrm>
            <a:prstGeom prst="rect">
              <a:avLst/>
            </a:prstGeom>
            <a:noFill/>
          </p:spPr>
          <p:txBody>
            <a:bodyPr wrap="square" rtlCol="0">
              <a:spAutoFit/>
            </a:bodyPr>
            <a:lstStyle/>
            <a:p>
              <a:pPr algn="ctr"/>
              <a:r>
                <a:rPr kumimoji="1" lang="en-US" altLang="ja-JP" dirty="0"/>
                <a:t>Features</a:t>
              </a:r>
              <a:endParaRPr kumimoji="1" lang="ja-JP" altLang="en-US" dirty="0"/>
            </a:p>
          </p:txBody>
        </p:sp>
        <p:sp>
          <p:nvSpPr>
            <p:cNvPr id="35" name="テキスト ボックス 34">
              <a:extLst>
                <a:ext uri="{FF2B5EF4-FFF2-40B4-BE49-F238E27FC236}">
                  <a16:creationId xmlns:a16="http://schemas.microsoft.com/office/drawing/2014/main" id="{EDC21C17-B533-4106-8A05-8F30BF989E35}"/>
                </a:ext>
              </a:extLst>
            </p:cNvPr>
            <p:cNvSpPr txBox="1"/>
            <p:nvPr/>
          </p:nvSpPr>
          <p:spPr>
            <a:xfrm>
              <a:off x="2919115" y="5637517"/>
              <a:ext cx="1074420" cy="534736"/>
            </a:xfrm>
            <a:prstGeom prst="rect">
              <a:avLst/>
            </a:prstGeom>
            <a:noFill/>
          </p:spPr>
          <p:txBody>
            <a:bodyPr wrap="square" rtlCol="0">
              <a:spAutoFit/>
            </a:bodyPr>
            <a:lstStyle/>
            <a:p>
              <a:pPr algn="ctr"/>
              <a:r>
                <a:rPr kumimoji="1" lang="en-US" altLang="ja-JP" dirty="0"/>
                <a:t>Conv1d</a:t>
              </a:r>
            </a:p>
            <a:p>
              <a:pPr algn="ctr"/>
              <a:r>
                <a:rPr lang="en-US" altLang="ja-JP" dirty="0"/>
                <a:t>layer</a:t>
              </a:r>
              <a:endParaRPr kumimoji="1" lang="ja-JP" altLang="en-US" dirty="0"/>
            </a:p>
          </p:txBody>
        </p:sp>
        <p:sp>
          <p:nvSpPr>
            <p:cNvPr id="36" name="テキスト ボックス 35">
              <a:extLst>
                <a:ext uri="{FF2B5EF4-FFF2-40B4-BE49-F238E27FC236}">
                  <a16:creationId xmlns:a16="http://schemas.microsoft.com/office/drawing/2014/main" id="{67AA20E3-87FA-4603-8D43-9A918E3B5098}"/>
                </a:ext>
              </a:extLst>
            </p:cNvPr>
            <p:cNvSpPr txBox="1"/>
            <p:nvPr/>
          </p:nvSpPr>
          <p:spPr>
            <a:xfrm>
              <a:off x="4126128" y="5637516"/>
              <a:ext cx="1074420" cy="534736"/>
            </a:xfrm>
            <a:prstGeom prst="rect">
              <a:avLst/>
            </a:prstGeom>
            <a:noFill/>
          </p:spPr>
          <p:txBody>
            <a:bodyPr wrap="square" rtlCol="0">
              <a:spAutoFit/>
            </a:bodyPr>
            <a:lstStyle/>
            <a:p>
              <a:pPr algn="ctr"/>
              <a:r>
                <a:rPr lang="en-US" altLang="ja-JP" dirty="0"/>
                <a:t>LSTM</a:t>
              </a:r>
              <a:endParaRPr kumimoji="1" lang="en-US" altLang="ja-JP" dirty="0"/>
            </a:p>
            <a:p>
              <a:pPr algn="ctr"/>
              <a:r>
                <a:rPr lang="en-US" altLang="ja-JP" dirty="0"/>
                <a:t>layer</a:t>
              </a:r>
              <a:endParaRPr kumimoji="1" lang="ja-JP" altLang="en-US" dirty="0"/>
            </a:p>
          </p:txBody>
        </p:sp>
        <p:sp>
          <p:nvSpPr>
            <p:cNvPr id="37" name="テキスト ボックス 36">
              <a:extLst>
                <a:ext uri="{FF2B5EF4-FFF2-40B4-BE49-F238E27FC236}">
                  <a16:creationId xmlns:a16="http://schemas.microsoft.com/office/drawing/2014/main" id="{1F25AE87-DDFF-4C6E-AB07-756AEC150CEF}"/>
                </a:ext>
              </a:extLst>
            </p:cNvPr>
            <p:cNvSpPr txBox="1"/>
            <p:nvPr/>
          </p:nvSpPr>
          <p:spPr>
            <a:xfrm>
              <a:off x="9414949" y="5183897"/>
              <a:ext cx="1676400" cy="534736"/>
            </a:xfrm>
            <a:prstGeom prst="rect">
              <a:avLst/>
            </a:prstGeom>
            <a:noFill/>
          </p:spPr>
          <p:txBody>
            <a:bodyPr wrap="square" rtlCol="0">
              <a:spAutoFit/>
            </a:bodyPr>
            <a:lstStyle/>
            <a:p>
              <a:pPr algn="ctr"/>
              <a:r>
                <a:rPr kumimoji="1" lang="en-US" altLang="ja-JP" dirty="0"/>
                <a:t>Final </a:t>
              </a:r>
              <a:r>
                <a:rPr lang="en-US" altLang="ja-JP" dirty="0"/>
                <a:t>activation</a:t>
              </a:r>
            </a:p>
            <a:p>
              <a:pPr algn="ctr"/>
              <a:r>
                <a:rPr kumimoji="1" lang="en-US" altLang="ja-JP" dirty="0"/>
                <a:t>layer</a:t>
              </a:r>
              <a:endParaRPr kumimoji="1" lang="ja-JP" altLang="en-US" dirty="0"/>
            </a:p>
          </p:txBody>
        </p:sp>
        <p:sp>
          <p:nvSpPr>
            <p:cNvPr id="38" name="テキスト ボックス 37">
              <a:extLst>
                <a:ext uri="{FF2B5EF4-FFF2-40B4-BE49-F238E27FC236}">
                  <a16:creationId xmlns:a16="http://schemas.microsoft.com/office/drawing/2014/main" id="{0F701465-C75E-4CBF-A4DB-5102E2A03748}"/>
                </a:ext>
              </a:extLst>
            </p:cNvPr>
            <p:cNvSpPr txBox="1"/>
            <p:nvPr/>
          </p:nvSpPr>
          <p:spPr>
            <a:xfrm>
              <a:off x="886806" y="5129889"/>
              <a:ext cx="1224865" cy="307777"/>
            </a:xfrm>
            <a:prstGeom prst="rect">
              <a:avLst/>
            </a:prstGeom>
            <a:noFill/>
          </p:spPr>
          <p:txBody>
            <a:bodyPr wrap="square" rtlCol="0">
              <a:spAutoFit/>
            </a:bodyPr>
            <a:lstStyle/>
            <a:p>
              <a:pPr algn="ctr"/>
              <a:r>
                <a:rPr lang="en-US" altLang="ja-JP" sz="1400" dirty="0"/>
                <a:t>Right wrist</a:t>
              </a:r>
              <a:endParaRPr kumimoji="1" lang="ja-JP" altLang="en-US" sz="1400" dirty="0"/>
            </a:p>
          </p:txBody>
        </p:sp>
        <p:sp>
          <p:nvSpPr>
            <p:cNvPr id="39" name="テキスト ボックス 38">
              <a:extLst>
                <a:ext uri="{FF2B5EF4-FFF2-40B4-BE49-F238E27FC236}">
                  <a16:creationId xmlns:a16="http://schemas.microsoft.com/office/drawing/2014/main" id="{6723EECF-B8C6-462B-B511-550EA48FFBA2}"/>
                </a:ext>
              </a:extLst>
            </p:cNvPr>
            <p:cNvSpPr txBox="1"/>
            <p:nvPr/>
          </p:nvSpPr>
          <p:spPr>
            <a:xfrm>
              <a:off x="889559" y="4280841"/>
              <a:ext cx="1224865" cy="307777"/>
            </a:xfrm>
            <a:prstGeom prst="rect">
              <a:avLst/>
            </a:prstGeom>
            <a:noFill/>
          </p:spPr>
          <p:txBody>
            <a:bodyPr wrap="square" rtlCol="0">
              <a:spAutoFit/>
            </a:bodyPr>
            <a:lstStyle/>
            <a:p>
              <a:pPr algn="ctr"/>
              <a:r>
                <a:rPr lang="en-US" altLang="ja-JP" sz="1400" dirty="0"/>
                <a:t>Right arm</a:t>
              </a:r>
              <a:endParaRPr kumimoji="1" lang="ja-JP" altLang="en-US" sz="1400" dirty="0"/>
            </a:p>
          </p:txBody>
        </p:sp>
        <p:sp>
          <p:nvSpPr>
            <p:cNvPr id="40" name="テキスト ボックス 39">
              <a:extLst>
                <a:ext uri="{FF2B5EF4-FFF2-40B4-BE49-F238E27FC236}">
                  <a16:creationId xmlns:a16="http://schemas.microsoft.com/office/drawing/2014/main" id="{7E7008B6-5061-4AA5-B5AE-9F74628FED03}"/>
                </a:ext>
              </a:extLst>
            </p:cNvPr>
            <p:cNvSpPr txBox="1"/>
            <p:nvPr/>
          </p:nvSpPr>
          <p:spPr>
            <a:xfrm>
              <a:off x="888023" y="3431793"/>
              <a:ext cx="1224865" cy="307777"/>
            </a:xfrm>
            <a:prstGeom prst="rect">
              <a:avLst/>
            </a:prstGeom>
            <a:noFill/>
          </p:spPr>
          <p:txBody>
            <a:bodyPr wrap="square" rtlCol="0">
              <a:spAutoFit/>
            </a:bodyPr>
            <a:lstStyle/>
            <a:p>
              <a:pPr algn="ctr"/>
              <a:r>
                <a:rPr lang="en-US" altLang="ja-JP" sz="1400" dirty="0"/>
                <a:t>Left wrist</a:t>
              </a:r>
              <a:endParaRPr kumimoji="1" lang="ja-JP" altLang="en-US" sz="1400" dirty="0"/>
            </a:p>
          </p:txBody>
        </p:sp>
        <p:sp>
          <p:nvSpPr>
            <p:cNvPr id="41" name="テキスト ボックス 40">
              <a:extLst>
                <a:ext uri="{FF2B5EF4-FFF2-40B4-BE49-F238E27FC236}">
                  <a16:creationId xmlns:a16="http://schemas.microsoft.com/office/drawing/2014/main" id="{D81375AB-4C13-40D2-8CF8-B858C1010EB0}"/>
                </a:ext>
              </a:extLst>
            </p:cNvPr>
            <p:cNvSpPr txBox="1"/>
            <p:nvPr/>
          </p:nvSpPr>
          <p:spPr>
            <a:xfrm>
              <a:off x="901771" y="2579805"/>
              <a:ext cx="1224865" cy="307777"/>
            </a:xfrm>
            <a:prstGeom prst="rect">
              <a:avLst/>
            </a:prstGeom>
            <a:noFill/>
          </p:spPr>
          <p:txBody>
            <a:bodyPr wrap="square" rtlCol="0">
              <a:spAutoFit/>
            </a:bodyPr>
            <a:lstStyle/>
            <a:p>
              <a:pPr algn="ctr"/>
              <a:r>
                <a:rPr kumimoji="1" lang="en-US" altLang="ja-JP" sz="1400" dirty="0"/>
                <a:t>Left hip</a:t>
              </a:r>
              <a:endParaRPr kumimoji="1" lang="ja-JP" altLang="en-US" sz="1400" dirty="0"/>
            </a:p>
          </p:txBody>
        </p:sp>
        <p:sp>
          <p:nvSpPr>
            <p:cNvPr id="42" name="正方形/長方形 41">
              <a:extLst>
                <a:ext uri="{FF2B5EF4-FFF2-40B4-BE49-F238E27FC236}">
                  <a16:creationId xmlns:a16="http://schemas.microsoft.com/office/drawing/2014/main" id="{C4777C7A-3B68-40F0-9FE9-09F88BCF9A0B}"/>
                </a:ext>
              </a:extLst>
            </p:cNvPr>
            <p:cNvSpPr/>
            <p:nvPr/>
          </p:nvSpPr>
          <p:spPr>
            <a:xfrm>
              <a:off x="5437401" y="232199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8C3ACA11-6E44-4B33-89D2-21E1C997B9C4}"/>
                </a:ext>
              </a:extLst>
            </p:cNvPr>
            <p:cNvSpPr/>
            <p:nvPr/>
          </p:nvSpPr>
          <p:spPr>
            <a:xfrm>
              <a:off x="5437401" y="317552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5E50F31D-6576-4A61-ADA4-F090F73D3D84}"/>
                </a:ext>
              </a:extLst>
            </p:cNvPr>
            <p:cNvSpPr/>
            <p:nvPr/>
          </p:nvSpPr>
          <p:spPr>
            <a:xfrm>
              <a:off x="5437401" y="402905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93A97057-BA8B-4180-B793-62699CA427EF}"/>
                </a:ext>
              </a:extLst>
            </p:cNvPr>
            <p:cNvSpPr/>
            <p:nvPr/>
          </p:nvSpPr>
          <p:spPr>
            <a:xfrm>
              <a:off x="5437401" y="4882585"/>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A569F2BE-4660-4561-9C36-2F6AA83DD7EB}"/>
                </a:ext>
              </a:extLst>
            </p:cNvPr>
            <p:cNvCxnSpPr>
              <a:cxnSpLocks/>
            </p:cNvCxnSpPr>
            <p:nvPr/>
          </p:nvCxnSpPr>
          <p:spPr>
            <a:xfrm>
              <a:off x="4994564" y="270478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FBF10A0C-8895-40D0-A366-B3419109B0F0}"/>
                </a:ext>
              </a:extLst>
            </p:cNvPr>
            <p:cNvCxnSpPr>
              <a:cxnSpLocks/>
            </p:cNvCxnSpPr>
            <p:nvPr/>
          </p:nvCxnSpPr>
          <p:spPr>
            <a:xfrm>
              <a:off x="4994564" y="355545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01712DF2-9030-46F0-ADBB-C1A675EA06CA}"/>
                </a:ext>
              </a:extLst>
            </p:cNvPr>
            <p:cNvCxnSpPr>
              <a:cxnSpLocks/>
            </p:cNvCxnSpPr>
            <p:nvPr/>
          </p:nvCxnSpPr>
          <p:spPr>
            <a:xfrm>
              <a:off x="4994564" y="4411843"/>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AE77E02C-7148-4E7A-B6E5-6738D992B09A}"/>
                </a:ext>
              </a:extLst>
            </p:cNvPr>
            <p:cNvCxnSpPr>
              <a:cxnSpLocks/>
            </p:cNvCxnSpPr>
            <p:nvPr/>
          </p:nvCxnSpPr>
          <p:spPr>
            <a:xfrm>
              <a:off x="4994564" y="526822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テキスト ボックス 49">
              <a:extLst>
                <a:ext uri="{FF2B5EF4-FFF2-40B4-BE49-F238E27FC236}">
                  <a16:creationId xmlns:a16="http://schemas.microsoft.com/office/drawing/2014/main" id="{E1834B9E-A1D0-4C38-8720-9FD3670CEF2D}"/>
                </a:ext>
              </a:extLst>
            </p:cNvPr>
            <p:cNvSpPr txBox="1"/>
            <p:nvPr/>
          </p:nvSpPr>
          <p:spPr>
            <a:xfrm>
              <a:off x="5152726" y="5637514"/>
              <a:ext cx="1074420" cy="646331"/>
            </a:xfrm>
            <a:prstGeom prst="rect">
              <a:avLst/>
            </a:prstGeom>
            <a:noFill/>
          </p:spPr>
          <p:txBody>
            <a:bodyPr wrap="square" rtlCol="0">
              <a:spAutoFit/>
            </a:bodyPr>
            <a:lstStyle/>
            <a:p>
              <a:pPr algn="ctr"/>
              <a:r>
                <a:rPr lang="en-US" altLang="ja-JP" dirty="0"/>
                <a:t>Linear</a:t>
              </a:r>
              <a:endParaRPr kumimoji="1" lang="en-US" altLang="ja-JP" dirty="0"/>
            </a:p>
            <a:p>
              <a:pPr algn="ctr"/>
              <a:r>
                <a:rPr lang="en-US" altLang="ja-JP" dirty="0"/>
                <a:t>layer</a:t>
              </a:r>
              <a:endParaRPr kumimoji="1" lang="ja-JP" altLang="en-US" dirty="0"/>
            </a:p>
          </p:txBody>
        </p:sp>
        <p:sp>
          <p:nvSpPr>
            <p:cNvPr id="51" name="正方形/長方形 50">
              <a:extLst>
                <a:ext uri="{FF2B5EF4-FFF2-40B4-BE49-F238E27FC236}">
                  <a16:creationId xmlns:a16="http://schemas.microsoft.com/office/drawing/2014/main" id="{EA6D0B9D-2333-4289-863A-523030CC7B62}"/>
                </a:ext>
              </a:extLst>
            </p:cNvPr>
            <p:cNvSpPr/>
            <p:nvPr/>
          </p:nvSpPr>
          <p:spPr>
            <a:xfrm>
              <a:off x="6461807" y="232199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2D9D26DB-B892-4412-BB7D-1C377519C90B}"/>
                </a:ext>
              </a:extLst>
            </p:cNvPr>
            <p:cNvSpPr/>
            <p:nvPr/>
          </p:nvSpPr>
          <p:spPr>
            <a:xfrm>
              <a:off x="6461807" y="317552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BEB07386-890A-43F7-A5F9-4DBF0C6A03C4}"/>
                </a:ext>
              </a:extLst>
            </p:cNvPr>
            <p:cNvSpPr/>
            <p:nvPr/>
          </p:nvSpPr>
          <p:spPr>
            <a:xfrm>
              <a:off x="6461807" y="402905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65AAA1DA-08A4-4E14-9D6F-A625010610A2}"/>
                </a:ext>
              </a:extLst>
            </p:cNvPr>
            <p:cNvSpPr/>
            <p:nvPr/>
          </p:nvSpPr>
          <p:spPr>
            <a:xfrm>
              <a:off x="6461807" y="4882585"/>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矢印コネクタ 54">
              <a:extLst>
                <a:ext uri="{FF2B5EF4-FFF2-40B4-BE49-F238E27FC236}">
                  <a16:creationId xmlns:a16="http://schemas.microsoft.com/office/drawing/2014/main" id="{B969FF64-A968-4026-9BDB-548DADB7DFE2}"/>
                </a:ext>
              </a:extLst>
            </p:cNvPr>
            <p:cNvCxnSpPr>
              <a:cxnSpLocks/>
            </p:cNvCxnSpPr>
            <p:nvPr/>
          </p:nvCxnSpPr>
          <p:spPr>
            <a:xfrm>
              <a:off x="6018970" y="270478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線矢印コネクタ 55">
              <a:extLst>
                <a:ext uri="{FF2B5EF4-FFF2-40B4-BE49-F238E27FC236}">
                  <a16:creationId xmlns:a16="http://schemas.microsoft.com/office/drawing/2014/main" id="{E5E82C12-58BD-478F-8E7B-782E133629EC}"/>
                </a:ext>
              </a:extLst>
            </p:cNvPr>
            <p:cNvCxnSpPr>
              <a:cxnSpLocks/>
            </p:cNvCxnSpPr>
            <p:nvPr/>
          </p:nvCxnSpPr>
          <p:spPr>
            <a:xfrm>
              <a:off x="6018970" y="355545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116BE752-E4F2-4854-9673-14D6487927AC}"/>
                </a:ext>
              </a:extLst>
            </p:cNvPr>
            <p:cNvCxnSpPr>
              <a:cxnSpLocks/>
            </p:cNvCxnSpPr>
            <p:nvPr/>
          </p:nvCxnSpPr>
          <p:spPr>
            <a:xfrm>
              <a:off x="6018970" y="4411843"/>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42F93C7B-B013-4B8E-8364-CAE3D652F836}"/>
                </a:ext>
              </a:extLst>
            </p:cNvPr>
            <p:cNvCxnSpPr>
              <a:cxnSpLocks/>
            </p:cNvCxnSpPr>
            <p:nvPr/>
          </p:nvCxnSpPr>
          <p:spPr>
            <a:xfrm>
              <a:off x="6018970" y="526822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テキスト ボックス 58">
              <a:extLst>
                <a:ext uri="{FF2B5EF4-FFF2-40B4-BE49-F238E27FC236}">
                  <a16:creationId xmlns:a16="http://schemas.microsoft.com/office/drawing/2014/main" id="{AD56DF50-9C45-4A34-B136-EA98FBFE0105}"/>
                </a:ext>
              </a:extLst>
            </p:cNvPr>
            <p:cNvSpPr txBox="1"/>
            <p:nvPr/>
          </p:nvSpPr>
          <p:spPr>
            <a:xfrm>
              <a:off x="6177132" y="5637514"/>
              <a:ext cx="1074420" cy="646331"/>
            </a:xfrm>
            <a:prstGeom prst="rect">
              <a:avLst/>
            </a:prstGeom>
            <a:noFill/>
          </p:spPr>
          <p:txBody>
            <a:bodyPr wrap="square" rtlCol="0">
              <a:spAutoFit/>
            </a:bodyPr>
            <a:lstStyle/>
            <a:p>
              <a:pPr algn="ctr"/>
              <a:r>
                <a:rPr kumimoji="1" lang="en-US" altLang="ja-JP" dirty="0"/>
                <a:t>Sigmoid</a:t>
              </a:r>
            </a:p>
            <a:p>
              <a:pPr algn="ctr"/>
              <a:r>
                <a:rPr lang="en-US" altLang="ja-JP" dirty="0"/>
                <a:t>layer</a:t>
              </a:r>
              <a:endParaRPr kumimoji="1" lang="ja-JP" altLang="en-US" dirty="0"/>
            </a:p>
          </p:txBody>
        </p:sp>
        <p:sp>
          <p:nvSpPr>
            <p:cNvPr id="60" name="テキスト ボックス 59">
              <a:extLst>
                <a:ext uri="{FF2B5EF4-FFF2-40B4-BE49-F238E27FC236}">
                  <a16:creationId xmlns:a16="http://schemas.microsoft.com/office/drawing/2014/main" id="{8388FB2D-56EB-47A2-B6F8-B1D6FF8A4BAC}"/>
                </a:ext>
              </a:extLst>
            </p:cNvPr>
            <p:cNvSpPr txBox="1"/>
            <p:nvPr/>
          </p:nvSpPr>
          <p:spPr>
            <a:xfrm>
              <a:off x="6457728" y="3172030"/>
              <a:ext cx="507109" cy="776641"/>
            </a:xfrm>
            <a:prstGeom prst="rect">
              <a:avLst/>
            </a:prstGeom>
            <a:noFill/>
          </p:spPr>
          <p:txBody>
            <a:bodyPr wrap="square" rtlCol="0">
              <a:spAutoFit/>
            </a:bodyPr>
            <a:lstStyle/>
            <a:p>
              <a:pPr algn="ctr"/>
              <a:r>
                <a:rPr kumimoji="1" lang="en-US" altLang="ja-JP" sz="1100" dirty="0"/>
                <a:t>0.8</a:t>
              </a:r>
            </a:p>
            <a:p>
              <a:pPr algn="ctr"/>
              <a:r>
                <a:rPr lang="en-US" altLang="ja-JP" sz="1100" dirty="0"/>
                <a:t>0.3</a:t>
              </a:r>
            </a:p>
            <a:p>
              <a:pPr algn="ctr"/>
              <a:r>
                <a:rPr lang="en-US" altLang="ja-JP" sz="1100" dirty="0"/>
                <a:t>︙</a:t>
              </a:r>
            </a:p>
            <a:p>
              <a:pPr algn="ctr"/>
              <a:r>
                <a:rPr kumimoji="1" lang="en-US" altLang="ja-JP" sz="1100" dirty="0"/>
                <a:t>0.13</a:t>
              </a:r>
              <a:endParaRPr kumimoji="1" lang="ja-JP" altLang="en-US" sz="1100" dirty="0"/>
            </a:p>
          </p:txBody>
        </p:sp>
        <p:sp>
          <p:nvSpPr>
            <p:cNvPr id="61" name="テキスト ボックス 60">
              <a:extLst>
                <a:ext uri="{FF2B5EF4-FFF2-40B4-BE49-F238E27FC236}">
                  <a16:creationId xmlns:a16="http://schemas.microsoft.com/office/drawing/2014/main" id="{D96038DC-41D4-4F2D-AF38-ED5693E9CF10}"/>
                </a:ext>
              </a:extLst>
            </p:cNvPr>
            <p:cNvSpPr txBox="1"/>
            <p:nvPr/>
          </p:nvSpPr>
          <p:spPr>
            <a:xfrm>
              <a:off x="6457739" y="4027307"/>
              <a:ext cx="507109" cy="776641"/>
            </a:xfrm>
            <a:prstGeom prst="rect">
              <a:avLst/>
            </a:prstGeom>
            <a:noFill/>
          </p:spPr>
          <p:txBody>
            <a:bodyPr wrap="square" rtlCol="0">
              <a:spAutoFit/>
            </a:bodyPr>
            <a:lstStyle/>
            <a:p>
              <a:pPr algn="ctr"/>
              <a:r>
                <a:rPr kumimoji="1" lang="en-US" altLang="ja-JP" sz="1100" dirty="0"/>
                <a:t>0.2</a:t>
              </a:r>
            </a:p>
            <a:p>
              <a:pPr algn="ctr"/>
              <a:r>
                <a:rPr lang="en-US" altLang="ja-JP" sz="1100" dirty="0"/>
                <a:t>0.13</a:t>
              </a:r>
            </a:p>
            <a:p>
              <a:pPr algn="ctr"/>
              <a:r>
                <a:rPr lang="en-US" altLang="ja-JP" sz="1100" dirty="0"/>
                <a:t>︙</a:t>
              </a:r>
            </a:p>
            <a:p>
              <a:pPr algn="ctr"/>
              <a:r>
                <a:rPr kumimoji="1" lang="en-US" altLang="ja-JP" sz="1100" dirty="0"/>
                <a:t>0.02</a:t>
              </a:r>
              <a:endParaRPr kumimoji="1" lang="ja-JP" altLang="en-US" sz="1100" dirty="0"/>
            </a:p>
          </p:txBody>
        </p:sp>
        <p:sp>
          <p:nvSpPr>
            <p:cNvPr id="62" name="テキスト ボックス 61">
              <a:extLst>
                <a:ext uri="{FF2B5EF4-FFF2-40B4-BE49-F238E27FC236}">
                  <a16:creationId xmlns:a16="http://schemas.microsoft.com/office/drawing/2014/main" id="{7C8F547A-F4D4-4CF5-B32F-3EF0DBFBF0F4}"/>
                </a:ext>
              </a:extLst>
            </p:cNvPr>
            <p:cNvSpPr txBox="1"/>
            <p:nvPr/>
          </p:nvSpPr>
          <p:spPr>
            <a:xfrm>
              <a:off x="6458131" y="4882584"/>
              <a:ext cx="507109" cy="776641"/>
            </a:xfrm>
            <a:prstGeom prst="rect">
              <a:avLst/>
            </a:prstGeom>
            <a:noFill/>
          </p:spPr>
          <p:txBody>
            <a:bodyPr wrap="square" rtlCol="0">
              <a:spAutoFit/>
            </a:bodyPr>
            <a:lstStyle/>
            <a:p>
              <a:pPr algn="ctr"/>
              <a:r>
                <a:rPr kumimoji="1" lang="en-US" altLang="ja-JP" sz="1100" dirty="0"/>
                <a:t>0.11</a:t>
              </a:r>
            </a:p>
            <a:p>
              <a:pPr algn="ctr"/>
              <a:r>
                <a:rPr lang="en-US" altLang="ja-JP" sz="1100" dirty="0"/>
                <a:t>0.81</a:t>
              </a:r>
            </a:p>
            <a:p>
              <a:pPr algn="ctr"/>
              <a:r>
                <a:rPr lang="en-US" altLang="ja-JP" sz="1100" dirty="0"/>
                <a:t>︙</a:t>
              </a:r>
            </a:p>
            <a:p>
              <a:pPr algn="ctr"/>
              <a:r>
                <a:rPr kumimoji="1" lang="en-US" altLang="ja-JP" sz="1100" dirty="0"/>
                <a:t>0.28</a:t>
              </a:r>
              <a:endParaRPr kumimoji="1" lang="ja-JP" altLang="en-US" sz="1100" dirty="0"/>
            </a:p>
          </p:txBody>
        </p:sp>
        <p:sp>
          <p:nvSpPr>
            <p:cNvPr id="63" name="テキスト ボックス 62">
              <a:extLst>
                <a:ext uri="{FF2B5EF4-FFF2-40B4-BE49-F238E27FC236}">
                  <a16:creationId xmlns:a16="http://schemas.microsoft.com/office/drawing/2014/main" id="{C750E469-31FB-4E05-AD2E-66E4C9020C89}"/>
                </a:ext>
              </a:extLst>
            </p:cNvPr>
            <p:cNvSpPr txBox="1"/>
            <p:nvPr/>
          </p:nvSpPr>
          <p:spPr>
            <a:xfrm>
              <a:off x="7491824" y="2315004"/>
              <a:ext cx="507109" cy="769441"/>
            </a:xfrm>
            <a:prstGeom prst="rect">
              <a:avLst/>
            </a:prstGeom>
            <a:noFill/>
          </p:spPr>
          <p:txBody>
            <a:bodyPr wrap="square" rtlCol="0">
              <a:spAutoFit/>
            </a:bodyPr>
            <a:lstStyle/>
            <a:p>
              <a:pPr algn="ctr"/>
              <a:r>
                <a:rPr lang="en-US" altLang="ja-JP" sz="1100" dirty="0"/>
                <a:t>1</a:t>
              </a:r>
              <a:endParaRPr kumimoji="1" lang="en-US" altLang="ja-JP" sz="1100" dirty="0"/>
            </a:p>
            <a:p>
              <a:pPr algn="ctr"/>
              <a:r>
                <a:rPr kumimoji="1" lang="en-US" altLang="ja-JP" sz="1100" dirty="0"/>
                <a:t>0</a:t>
              </a:r>
            </a:p>
            <a:p>
              <a:pPr algn="ctr"/>
              <a:r>
                <a:rPr lang="en-US" altLang="ja-JP" sz="1100" dirty="0"/>
                <a:t>︙</a:t>
              </a:r>
            </a:p>
            <a:p>
              <a:pPr algn="ctr"/>
              <a:r>
                <a:rPr kumimoji="1" lang="en-US" altLang="ja-JP" sz="1100" dirty="0"/>
                <a:t>0</a:t>
              </a:r>
              <a:endParaRPr kumimoji="1" lang="ja-JP" altLang="en-US" sz="1100" dirty="0"/>
            </a:p>
          </p:txBody>
        </p:sp>
        <p:sp>
          <p:nvSpPr>
            <p:cNvPr id="64" name="正方形/長方形 63">
              <a:extLst>
                <a:ext uri="{FF2B5EF4-FFF2-40B4-BE49-F238E27FC236}">
                  <a16:creationId xmlns:a16="http://schemas.microsoft.com/office/drawing/2014/main" id="{552DC1D5-3D47-413D-85B9-0BAC89007E65}"/>
                </a:ext>
              </a:extLst>
            </p:cNvPr>
            <p:cNvSpPr/>
            <p:nvPr/>
          </p:nvSpPr>
          <p:spPr>
            <a:xfrm>
              <a:off x="7495776" y="232199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3EB8354D-350A-452C-B3CB-872DA0B91B81}"/>
                </a:ext>
              </a:extLst>
            </p:cNvPr>
            <p:cNvSpPr/>
            <p:nvPr/>
          </p:nvSpPr>
          <p:spPr>
            <a:xfrm>
              <a:off x="7495776" y="317552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FC66998-8638-4094-9D05-0BBD10030E9A}"/>
                </a:ext>
              </a:extLst>
            </p:cNvPr>
            <p:cNvSpPr/>
            <p:nvPr/>
          </p:nvSpPr>
          <p:spPr>
            <a:xfrm>
              <a:off x="7495776" y="402905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7D0230A1-E5C0-408D-AF84-888FEDBF6723}"/>
                </a:ext>
              </a:extLst>
            </p:cNvPr>
            <p:cNvSpPr/>
            <p:nvPr/>
          </p:nvSpPr>
          <p:spPr>
            <a:xfrm>
              <a:off x="7495776" y="4882585"/>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a:extLst>
                <a:ext uri="{FF2B5EF4-FFF2-40B4-BE49-F238E27FC236}">
                  <a16:creationId xmlns:a16="http://schemas.microsoft.com/office/drawing/2014/main" id="{908A159F-2927-4AB7-BA19-F122C0AAADED}"/>
                </a:ext>
              </a:extLst>
            </p:cNvPr>
            <p:cNvCxnSpPr>
              <a:cxnSpLocks/>
            </p:cNvCxnSpPr>
            <p:nvPr/>
          </p:nvCxnSpPr>
          <p:spPr>
            <a:xfrm>
              <a:off x="7052939" y="270478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線矢印コネクタ 68">
              <a:extLst>
                <a:ext uri="{FF2B5EF4-FFF2-40B4-BE49-F238E27FC236}">
                  <a16:creationId xmlns:a16="http://schemas.microsoft.com/office/drawing/2014/main" id="{6001DF33-3E7E-40D6-A00C-79B8FDA7E4AB}"/>
                </a:ext>
              </a:extLst>
            </p:cNvPr>
            <p:cNvCxnSpPr>
              <a:cxnSpLocks/>
            </p:cNvCxnSpPr>
            <p:nvPr/>
          </p:nvCxnSpPr>
          <p:spPr>
            <a:xfrm>
              <a:off x="7052939" y="355545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6DCAFD93-F501-4A5E-B1AD-A451E5C30A6F}"/>
                </a:ext>
              </a:extLst>
            </p:cNvPr>
            <p:cNvCxnSpPr>
              <a:cxnSpLocks/>
            </p:cNvCxnSpPr>
            <p:nvPr/>
          </p:nvCxnSpPr>
          <p:spPr>
            <a:xfrm>
              <a:off x="7052939" y="4411843"/>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a:extLst>
                <a:ext uri="{FF2B5EF4-FFF2-40B4-BE49-F238E27FC236}">
                  <a16:creationId xmlns:a16="http://schemas.microsoft.com/office/drawing/2014/main" id="{8B58012A-C9E0-44F0-A484-0871463D9ED8}"/>
                </a:ext>
              </a:extLst>
            </p:cNvPr>
            <p:cNvCxnSpPr>
              <a:cxnSpLocks/>
            </p:cNvCxnSpPr>
            <p:nvPr/>
          </p:nvCxnSpPr>
          <p:spPr>
            <a:xfrm>
              <a:off x="7052939" y="526822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テキスト ボックス 71">
              <a:extLst>
                <a:ext uri="{FF2B5EF4-FFF2-40B4-BE49-F238E27FC236}">
                  <a16:creationId xmlns:a16="http://schemas.microsoft.com/office/drawing/2014/main" id="{FD8057D4-D712-4351-A534-766A36C2724E}"/>
                </a:ext>
              </a:extLst>
            </p:cNvPr>
            <p:cNvSpPr txBox="1"/>
            <p:nvPr/>
          </p:nvSpPr>
          <p:spPr>
            <a:xfrm>
              <a:off x="7150150" y="5637514"/>
              <a:ext cx="1191008" cy="646331"/>
            </a:xfrm>
            <a:prstGeom prst="rect">
              <a:avLst/>
            </a:prstGeom>
            <a:noFill/>
          </p:spPr>
          <p:txBody>
            <a:bodyPr wrap="square" rtlCol="0">
              <a:spAutoFit/>
            </a:bodyPr>
            <a:lstStyle/>
            <a:p>
              <a:pPr algn="ctr"/>
              <a:r>
                <a:rPr lang="en-US" altLang="ja-JP" dirty="0"/>
                <a:t>Activation</a:t>
              </a:r>
              <a:endParaRPr kumimoji="1" lang="en-US" altLang="ja-JP" dirty="0"/>
            </a:p>
            <a:p>
              <a:pPr algn="ctr"/>
              <a:r>
                <a:rPr lang="en-US" altLang="ja-JP" dirty="0"/>
                <a:t>layer</a:t>
              </a:r>
              <a:endParaRPr kumimoji="1" lang="ja-JP" altLang="en-US" dirty="0"/>
            </a:p>
          </p:txBody>
        </p:sp>
        <p:sp>
          <p:nvSpPr>
            <p:cNvPr id="73" name="テキスト ボックス 72">
              <a:extLst>
                <a:ext uri="{FF2B5EF4-FFF2-40B4-BE49-F238E27FC236}">
                  <a16:creationId xmlns:a16="http://schemas.microsoft.com/office/drawing/2014/main" id="{BF1D92FB-BBF9-4B32-8A6C-C3DD5CA67B4C}"/>
                </a:ext>
              </a:extLst>
            </p:cNvPr>
            <p:cNvSpPr txBox="1"/>
            <p:nvPr/>
          </p:nvSpPr>
          <p:spPr>
            <a:xfrm>
              <a:off x="7491697" y="3172030"/>
              <a:ext cx="507109" cy="769441"/>
            </a:xfrm>
            <a:prstGeom prst="rect">
              <a:avLst/>
            </a:prstGeom>
            <a:noFill/>
          </p:spPr>
          <p:txBody>
            <a:bodyPr wrap="square" rtlCol="0">
              <a:spAutoFit/>
            </a:bodyPr>
            <a:lstStyle/>
            <a:p>
              <a:pPr algn="ctr"/>
              <a:r>
                <a:rPr lang="en-US" altLang="ja-JP" sz="1100" dirty="0"/>
                <a:t>1</a:t>
              </a:r>
            </a:p>
            <a:p>
              <a:pPr algn="ctr"/>
              <a:r>
                <a:rPr lang="en-US" altLang="ja-JP" sz="1100" dirty="0"/>
                <a:t>0</a:t>
              </a:r>
            </a:p>
            <a:p>
              <a:pPr algn="ctr"/>
              <a:r>
                <a:rPr lang="en-US" altLang="ja-JP" sz="1100" dirty="0"/>
                <a:t>︙</a:t>
              </a:r>
            </a:p>
            <a:p>
              <a:pPr algn="ctr"/>
              <a:r>
                <a:rPr lang="en-US" altLang="ja-JP" sz="1100" dirty="0"/>
                <a:t>0</a:t>
              </a:r>
            </a:p>
          </p:txBody>
        </p:sp>
        <p:sp>
          <p:nvSpPr>
            <p:cNvPr id="74" name="テキスト ボックス 73">
              <a:extLst>
                <a:ext uri="{FF2B5EF4-FFF2-40B4-BE49-F238E27FC236}">
                  <a16:creationId xmlns:a16="http://schemas.microsoft.com/office/drawing/2014/main" id="{65C56201-161A-44B0-9D4A-E8C13BCE92FD}"/>
                </a:ext>
              </a:extLst>
            </p:cNvPr>
            <p:cNvSpPr txBox="1"/>
            <p:nvPr/>
          </p:nvSpPr>
          <p:spPr>
            <a:xfrm>
              <a:off x="7491708" y="4027307"/>
              <a:ext cx="507109" cy="769441"/>
            </a:xfrm>
            <a:prstGeom prst="rect">
              <a:avLst/>
            </a:prstGeom>
            <a:noFill/>
          </p:spPr>
          <p:txBody>
            <a:bodyPr wrap="square" rtlCol="0">
              <a:spAutoFit/>
            </a:bodyPr>
            <a:lstStyle/>
            <a:p>
              <a:pPr algn="ctr"/>
              <a:r>
                <a:rPr kumimoji="1" lang="en-US" altLang="ja-JP" sz="1100" dirty="0"/>
                <a:t>0</a:t>
              </a:r>
            </a:p>
            <a:p>
              <a:pPr algn="ctr"/>
              <a:r>
                <a:rPr lang="en-US" altLang="ja-JP" sz="1100" dirty="0"/>
                <a:t>0</a:t>
              </a:r>
            </a:p>
            <a:p>
              <a:pPr algn="ctr"/>
              <a:r>
                <a:rPr lang="en-US" altLang="ja-JP" sz="1100" dirty="0"/>
                <a:t>︙</a:t>
              </a:r>
            </a:p>
            <a:p>
              <a:pPr algn="ctr"/>
              <a:r>
                <a:rPr lang="en-US" altLang="ja-JP" sz="1100" dirty="0"/>
                <a:t>0</a:t>
              </a:r>
            </a:p>
          </p:txBody>
        </p:sp>
        <p:sp>
          <p:nvSpPr>
            <p:cNvPr id="75" name="テキスト ボックス 74">
              <a:extLst>
                <a:ext uri="{FF2B5EF4-FFF2-40B4-BE49-F238E27FC236}">
                  <a16:creationId xmlns:a16="http://schemas.microsoft.com/office/drawing/2014/main" id="{5015089A-7E32-4AD9-8B42-787E60BAF106}"/>
                </a:ext>
              </a:extLst>
            </p:cNvPr>
            <p:cNvSpPr txBox="1"/>
            <p:nvPr/>
          </p:nvSpPr>
          <p:spPr>
            <a:xfrm>
              <a:off x="7492100" y="4882584"/>
              <a:ext cx="507109" cy="769441"/>
            </a:xfrm>
            <a:prstGeom prst="rect">
              <a:avLst/>
            </a:prstGeom>
            <a:noFill/>
          </p:spPr>
          <p:txBody>
            <a:bodyPr wrap="square" rtlCol="0">
              <a:spAutoFit/>
            </a:bodyPr>
            <a:lstStyle/>
            <a:p>
              <a:pPr algn="ctr"/>
              <a:r>
                <a:rPr lang="en-US" altLang="ja-JP" sz="1100" dirty="0"/>
                <a:t>0</a:t>
              </a:r>
            </a:p>
            <a:p>
              <a:pPr algn="ctr"/>
              <a:r>
                <a:rPr lang="en-US" altLang="ja-JP" sz="1100" dirty="0"/>
                <a:t>1</a:t>
              </a:r>
            </a:p>
            <a:p>
              <a:pPr algn="ctr"/>
              <a:r>
                <a:rPr lang="en-US" altLang="ja-JP" sz="1100" dirty="0"/>
                <a:t>︙</a:t>
              </a:r>
            </a:p>
            <a:p>
              <a:pPr algn="ctr"/>
              <a:r>
                <a:rPr lang="en-US" altLang="ja-JP" sz="1100" dirty="0"/>
                <a:t>0</a:t>
              </a:r>
            </a:p>
          </p:txBody>
        </p:sp>
        <p:grpSp>
          <p:nvGrpSpPr>
            <p:cNvPr id="76" name="グループ化 75">
              <a:extLst>
                <a:ext uri="{FF2B5EF4-FFF2-40B4-BE49-F238E27FC236}">
                  <a16:creationId xmlns:a16="http://schemas.microsoft.com/office/drawing/2014/main" id="{519BEAE1-7E09-488E-B50D-49C2A59662D3}"/>
                </a:ext>
              </a:extLst>
            </p:cNvPr>
            <p:cNvGrpSpPr/>
            <p:nvPr/>
          </p:nvGrpSpPr>
          <p:grpSpPr>
            <a:xfrm>
              <a:off x="9195008" y="2819915"/>
              <a:ext cx="553324" cy="2363982"/>
              <a:chOff x="10796627" y="2183130"/>
              <a:chExt cx="501263" cy="3086100"/>
            </a:xfrm>
          </p:grpSpPr>
          <p:sp>
            <p:nvSpPr>
              <p:cNvPr id="90" name="正方形/長方形 89">
                <a:extLst>
                  <a:ext uri="{FF2B5EF4-FFF2-40B4-BE49-F238E27FC236}">
                    <a16:creationId xmlns:a16="http://schemas.microsoft.com/office/drawing/2014/main" id="{D69948B8-E57B-4BA0-9C8D-6CA5420B19E9}"/>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テキスト ボックス 90">
                <a:extLst>
                  <a:ext uri="{FF2B5EF4-FFF2-40B4-BE49-F238E27FC236}">
                    <a16:creationId xmlns:a16="http://schemas.microsoft.com/office/drawing/2014/main" id="{492929F2-1D9D-4C0D-97FD-3B90E1D1251D}"/>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2</a:t>
                </a:r>
                <a:endParaRPr kumimoji="1" lang="en-US" altLang="ja-JP" sz="1400" dirty="0"/>
              </a:p>
              <a:p>
                <a:pPr algn="ctr"/>
                <a:r>
                  <a:rPr lang="en-US" altLang="ja-JP" sz="1400" dirty="0"/>
                  <a:t>1</a:t>
                </a:r>
              </a:p>
              <a:p>
                <a:pPr algn="ctr"/>
                <a:r>
                  <a:rPr lang="en-US" altLang="ja-JP" sz="1400" dirty="0"/>
                  <a:t>2</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77" name="グループ化 76">
              <a:extLst>
                <a:ext uri="{FF2B5EF4-FFF2-40B4-BE49-F238E27FC236}">
                  <a16:creationId xmlns:a16="http://schemas.microsoft.com/office/drawing/2014/main" id="{50D1BAD2-8A27-4218-B65E-50BB00E701B4}"/>
                </a:ext>
              </a:extLst>
            </p:cNvPr>
            <p:cNvGrpSpPr/>
            <p:nvPr/>
          </p:nvGrpSpPr>
          <p:grpSpPr>
            <a:xfrm>
              <a:off x="10069795" y="2819915"/>
              <a:ext cx="1235398" cy="2363982"/>
              <a:chOff x="10796627" y="2183130"/>
              <a:chExt cx="501263" cy="3086100"/>
            </a:xfrm>
          </p:grpSpPr>
          <p:sp>
            <p:nvSpPr>
              <p:cNvPr id="88" name="正方形/長方形 87">
                <a:extLst>
                  <a:ext uri="{FF2B5EF4-FFF2-40B4-BE49-F238E27FC236}">
                    <a16:creationId xmlns:a16="http://schemas.microsoft.com/office/drawing/2014/main" id="{EDD8617C-B101-4AC7-94BF-EA11671EB8A6}"/>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53DBE2C5-B0E5-4588-BA89-40F475AE2B5D}"/>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“Cut”</a:t>
                </a:r>
                <a:endParaRPr kumimoji="1" lang="en-US" altLang="ja-JP" sz="1400" dirty="0"/>
              </a:p>
              <a:p>
                <a:pPr algn="ctr"/>
                <a:r>
                  <a:rPr lang="en-US" altLang="ja-JP" sz="1400" dirty="0"/>
                  <a:t>“Peel”</a:t>
                </a:r>
              </a:p>
              <a:p>
                <a:pPr algn="ctr"/>
                <a:r>
                  <a:rPr lang="en-US" altLang="ja-JP" sz="1400" dirty="0"/>
                  <a:t>“Open”</a:t>
                </a:r>
              </a:p>
              <a:p>
                <a:pPr algn="ctr"/>
                <a:r>
                  <a:rPr lang="en-US" altLang="ja-JP" sz="1400" dirty="0"/>
                  <a:t>“Take”</a:t>
                </a:r>
              </a:p>
              <a:p>
                <a:pPr algn="ctr"/>
                <a:r>
                  <a:rPr lang="en-US" altLang="ja-JP" sz="1400" dirty="0"/>
                  <a:t>“Put”</a:t>
                </a:r>
              </a:p>
              <a:p>
                <a:pPr algn="ctr"/>
                <a:r>
                  <a:rPr lang="en-US" altLang="ja-JP" sz="1400" dirty="0"/>
                  <a:t>“Pour”</a:t>
                </a:r>
              </a:p>
              <a:p>
                <a:pPr algn="ctr"/>
                <a:r>
                  <a:rPr lang="en-US" altLang="ja-JP" sz="1400" dirty="0"/>
                  <a:t>“Wash”</a:t>
                </a:r>
              </a:p>
              <a:p>
                <a:pPr algn="ctr"/>
                <a:r>
                  <a:rPr lang="en-US" altLang="ja-JP" sz="1400" dirty="0"/>
                  <a:t>“Add”</a:t>
                </a:r>
              </a:p>
              <a:p>
                <a:pPr algn="ctr"/>
                <a:r>
                  <a:rPr lang="en-US" altLang="ja-JP" sz="1400" dirty="0"/>
                  <a:t>“Mix”</a:t>
                </a:r>
              </a:p>
              <a:p>
                <a:pPr algn="ctr"/>
                <a:r>
                  <a:rPr lang="en-US" altLang="ja-JP" sz="1400" dirty="0"/>
                  <a:t>“other”</a:t>
                </a:r>
              </a:p>
            </p:txBody>
          </p:sp>
        </p:grpSp>
        <p:sp>
          <p:nvSpPr>
            <p:cNvPr id="78" name="楕円 77">
              <a:extLst>
                <a:ext uri="{FF2B5EF4-FFF2-40B4-BE49-F238E27FC236}">
                  <a16:creationId xmlns:a16="http://schemas.microsoft.com/office/drawing/2014/main" id="{45892696-9855-4995-9C2C-AD6400C358AC}"/>
                </a:ext>
              </a:extLst>
            </p:cNvPr>
            <p:cNvSpPr/>
            <p:nvPr/>
          </p:nvSpPr>
          <p:spPr>
            <a:xfrm>
              <a:off x="9251518" y="2924121"/>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楕円 78">
              <a:extLst>
                <a:ext uri="{FF2B5EF4-FFF2-40B4-BE49-F238E27FC236}">
                  <a16:creationId xmlns:a16="http://schemas.microsoft.com/office/drawing/2014/main" id="{E67B7E58-A5D5-453C-A780-01DD9B628480}"/>
                </a:ext>
              </a:extLst>
            </p:cNvPr>
            <p:cNvSpPr/>
            <p:nvPr/>
          </p:nvSpPr>
          <p:spPr>
            <a:xfrm>
              <a:off x="9249312" y="3353984"/>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テキスト ボックス 79">
              <a:extLst>
                <a:ext uri="{FF2B5EF4-FFF2-40B4-BE49-F238E27FC236}">
                  <a16:creationId xmlns:a16="http://schemas.microsoft.com/office/drawing/2014/main" id="{74B466BE-7A40-49F7-8488-788D9611A378}"/>
                </a:ext>
              </a:extLst>
            </p:cNvPr>
            <p:cNvSpPr txBox="1"/>
            <p:nvPr/>
          </p:nvSpPr>
          <p:spPr>
            <a:xfrm>
              <a:off x="5255247" y="2049125"/>
              <a:ext cx="863260" cy="307777"/>
            </a:xfrm>
            <a:prstGeom prst="rect">
              <a:avLst/>
            </a:prstGeom>
            <a:noFill/>
          </p:spPr>
          <p:txBody>
            <a:bodyPr wrap="square" rtlCol="0">
              <a:spAutoFit/>
            </a:bodyPr>
            <a:lstStyle/>
            <a:p>
              <a:pPr algn="ctr"/>
              <a:r>
                <a:rPr lang="en-US" altLang="ja-JP" sz="1400" dirty="0"/>
                <a:t>10</a:t>
              </a:r>
              <a:r>
                <a:rPr kumimoji="1" lang="en-US" altLang="ja-JP" sz="1400" dirty="0"/>
                <a:t> dim</a:t>
              </a:r>
              <a:endParaRPr kumimoji="1" lang="ja-JP" altLang="en-US" sz="1400" dirty="0"/>
            </a:p>
          </p:txBody>
        </p:sp>
        <p:sp>
          <p:nvSpPr>
            <p:cNvPr id="81" name="テキスト ボックス 80">
              <a:extLst>
                <a:ext uri="{FF2B5EF4-FFF2-40B4-BE49-F238E27FC236}">
                  <a16:creationId xmlns:a16="http://schemas.microsoft.com/office/drawing/2014/main" id="{5EC512D7-7FE7-4AD6-8D2F-0AB88D3E124E}"/>
                </a:ext>
              </a:extLst>
            </p:cNvPr>
            <p:cNvSpPr txBox="1"/>
            <p:nvPr/>
          </p:nvSpPr>
          <p:spPr>
            <a:xfrm>
              <a:off x="6476035" y="2049125"/>
              <a:ext cx="863260" cy="307777"/>
            </a:xfrm>
            <a:prstGeom prst="rect">
              <a:avLst/>
            </a:prstGeom>
            <a:noFill/>
          </p:spPr>
          <p:txBody>
            <a:bodyPr wrap="square" rtlCol="0">
              <a:spAutoFit/>
            </a:bodyPr>
            <a:lstStyle/>
            <a:p>
              <a:pPr algn="ctr"/>
              <a:r>
                <a:rPr lang="en-US" altLang="ja-JP" sz="1400" dirty="0"/>
                <a:t>10</a:t>
              </a:r>
              <a:r>
                <a:rPr kumimoji="1" lang="en-US" altLang="ja-JP" sz="1400" dirty="0"/>
                <a:t> dim</a:t>
              </a:r>
              <a:endParaRPr kumimoji="1" lang="ja-JP" altLang="en-US" sz="1400" dirty="0"/>
            </a:p>
          </p:txBody>
        </p:sp>
        <p:sp>
          <p:nvSpPr>
            <p:cNvPr id="82" name="楕円 81">
              <a:extLst>
                <a:ext uri="{FF2B5EF4-FFF2-40B4-BE49-F238E27FC236}">
                  <a16:creationId xmlns:a16="http://schemas.microsoft.com/office/drawing/2014/main" id="{0978FCD5-5958-4A4C-B447-F95D71ABBC40}"/>
                </a:ext>
              </a:extLst>
            </p:cNvPr>
            <p:cNvSpPr/>
            <p:nvPr/>
          </p:nvSpPr>
          <p:spPr>
            <a:xfrm>
              <a:off x="4791365" y="1335511"/>
              <a:ext cx="1757303" cy="631686"/>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1400" b="1" dirty="0" err="1">
                  <a:solidFill>
                    <a:schemeClr val="tx1"/>
                  </a:solidFill>
                </a:rPr>
                <a:t>BCEWith</a:t>
              </a:r>
              <a:endParaRPr lang="en-US" altLang="ja-JP" sz="1400" b="1" dirty="0">
                <a:solidFill>
                  <a:schemeClr val="tx1"/>
                </a:solidFill>
              </a:endParaRPr>
            </a:p>
            <a:p>
              <a:pPr algn="ctr"/>
              <a:r>
                <a:rPr lang="en-US" altLang="ja-JP" sz="1400" b="1" dirty="0" err="1">
                  <a:solidFill>
                    <a:schemeClr val="tx1"/>
                  </a:solidFill>
                </a:rPr>
                <a:t>LogistsLoss</a:t>
              </a:r>
              <a:endParaRPr lang="ja-JP" altLang="en-US" sz="1400" b="1" dirty="0">
                <a:solidFill>
                  <a:schemeClr val="tx1"/>
                </a:solidFill>
              </a:endParaRPr>
            </a:p>
          </p:txBody>
        </p:sp>
        <p:cxnSp>
          <p:nvCxnSpPr>
            <p:cNvPr id="83" name="直線矢印コネクタ 82">
              <a:extLst>
                <a:ext uri="{FF2B5EF4-FFF2-40B4-BE49-F238E27FC236}">
                  <a16:creationId xmlns:a16="http://schemas.microsoft.com/office/drawing/2014/main" id="{E4E1A4B5-6018-432A-9CA9-C1BD6DBA99DC}"/>
                </a:ext>
              </a:extLst>
            </p:cNvPr>
            <p:cNvCxnSpPr/>
            <p:nvPr/>
          </p:nvCxnSpPr>
          <p:spPr>
            <a:xfrm>
              <a:off x="6378970" y="1967197"/>
              <a:ext cx="169698" cy="235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84" name="楕円 83">
                  <a:extLst>
                    <a:ext uri="{FF2B5EF4-FFF2-40B4-BE49-F238E27FC236}">
                      <a16:creationId xmlns:a16="http://schemas.microsoft.com/office/drawing/2014/main" id="{28E773D1-592F-47D3-BA66-CDBA346253C1}"/>
                    </a:ext>
                  </a:extLst>
                </p:cNvPr>
                <p:cNvSpPr/>
                <p:nvPr/>
              </p:nvSpPr>
              <p:spPr>
                <a:xfrm>
                  <a:off x="6865703" y="1328443"/>
                  <a:ext cx="1757303" cy="635259"/>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1400" b="1" dirty="0">
                      <a:solidFill>
                        <a:schemeClr val="tx1"/>
                      </a:solidFill>
                    </a:rPr>
                    <a:t>T</a:t>
                  </a:r>
                  <a:r>
                    <a:rPr kumimoji="1" lang="en-US" altLang="ja-JP" sz="1400" b="1" dirty="0">
                      <a:solidFill>
                        <a:schemeClr val="tx1"/>
                      </a:solidFill>
                    </a:rPr>
                    <a:t>hreshold </a:t>
                  </a:r>
                  <a14:m>
                    <m:oMath xmlns:m="http://schemas.openxmlformats.org/officeDocument/2006/math">
                      <m:sSub>
                        <m:sSubPr>
                          <m:ctrlPr>
                            <a:rPr kumimoji="1" lang="en-US" altLang="ja-JP" sz="1400" b="1" i="1" smtClean="0">
                              <a:solidFill>
                                <a:schemeClr val="tx1"/>
                              </a:solidFill>
                              <a:latin typeface="Cambria Math" panose="02040503050406030204" pitchFamily="18" charset="0"/>
                            </a:rPr>
                          </m:ctrlPr>
                        </m:sSubPr>
                        <m:e>
                          <m:r>
                            <a:rPr kumimoji="1" lang="en-US" altLang="ja-JP" sz="1400" b="1" i="1" smtClean="0">
                              <a:solidFill>
                                <a:schemeClr val="tx1"/>
                              </a:solidFill>
                              <a:latin typeface="Cambria Math" panose="02040503050406030204" pitchFamily="18" charset="0"/>
                            </a:rPr>
                            <m:t>𝑻</m:t>
                          </m:r>
                        </m:e>
                        <m:sub>
                          <m:r>
                            <a:rPr kumimoji="1" lang="en-US" altLang="ja-JP" sz="1400" b="1" i="1" smtClean="0">
                              <a:solidFill>
                                <a:schemeClr val="tx1"/>
                              </a:solidFill>
                              <a:latin typeface="Cambria Math" panose="02040503050406030204" pitchFamily="18" charset="0"/>
                            </a:rPr>
                            <m:t>𝒉</m:t>
                          </m:r>
                        </m:sub>
                      </m:sSub>
                    </m:oMath>
                  </a14:m>
                  <a:endParaRPr kumimoji="1" lang="ja-JP" altLang="en-US" sz="1400" b="1" dirty="0">
                    <a:solidFill>
                      <a:schemeClr val="tx1"/>
                    </a:solidFill>
                  </a:endParaRPr>
                </a:p>
              </p:txBody>
            </p:sp>
          </mc:Choice>
          <mc:Fallback>
            <p:sp>
              <p:nvSpPr>
                <p:cNvPr id="84" name="楕円 83">
                  <a:extLst>
                    <a:ext uri="{FF2B5EF4-FFF2-40B4-BE49-F238E27FC236}">
                      <a16:creationId xmlns:a16="http://schemas.microsoft.com/office/drawing/2014/main" id="{28E773D1-592F-47D3-BA66-CDBA346253C1}"/>
                    </a:ext>
                  </a:extLst>
                </p:cNvPr>
                <p:cNvSpPr>
                  <a:spLocks noRot="1" noChangeAspect="1" noMove="1" noResize="1" noEditPoints="1" noAdjustHandles="1" noChangeArrowheads="1" noChangeShapeType="1" noTextEdit="1"/>
                </p:cNvSpPr>
                <p:nvPr/>
              </p:nvSpPr>
              <p:spPr>
                <a:xfrm>
                  <a:off x="6865703" y="1328443"/>
                  <a:ext cx="1757303" cy="635259"/>
                </a:xfrm>
                <a:prstGeom prst="ellipse">
                  <a:avLst/>
                </a:prstGeom>
                <a:blipFill>
                  <a:blip r:embed="rId3"/>
                  <a:stretch>
                    <a:fillRect/>
                  </a:stretch>
                </a:blipFill>
              </p:spPr>
              <p:txBody>
                <a:bodyPr/>
                <a:lstStyle/>
                <a:p>
                  <a:r>
                    <a:rPr lang="ja-JP" altLang="en-US">
                      <a:noFill/>
                    </a:rPr>
                    <a:t> </a:t>
                  </a:r>
                </a:p>
              </p:txBody>
            </p:sp>
          </mc:Fallback>
        </mc:AlternateContent>
        <p:cxnSp>
          <p:nvCxnSpPr>
            <p:cNvPr id="85" name="直線矢印コネクタ 84">
              <a:extLst>
                <a:ext uri="{FF2B5EF4-FFF2-40B4-BE49-F238E27FC236}">
                  <a16:creationId xmlns:a16="http://schemas.microsoft.com/office/drawing/2014/main" id="{B0CA3270-05E1-495C-8AAA-0E296722DD23}"/>
                </a:ext>
              </a:extLst>
            </p:cNvPr>
            <p:cNvCxnSpPr>
              <a:cxnSpLocks/>
            </p:cNvCxnSpPr>
            <p:nvPr/>
          </p:nvCxnSpPr>
          <p:spPr>
            <a:xfrm flipH="1">
              <a:off x="7744354" y="2014501"/>
              <a:ext cx="1" cy="252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テキスト ボックス 85">
              <a:extLst>
                <a:ext uri="{FF2B5EF4-FFF2-40B4-BE49-F238E27FC236}">
                  <a16:creationId xmlns:a16="http://schemas.microsoft.com/office/drawing/2014/main" id="{B0162F61-DA2D-4B9E-AEE3-EBD96DD4AF57}"/>
                </a:ext>
              </a:extLst>
            </p:cNvPr>
            <p:cNvSpPr txBox="1"/>
            <p:nvPr/>
          </p:nvSpPr>
          <p:spPr>
            <a:xfrm>
              <a:off x="8224588" y="2441236"/>
              <a:ext cx="762400" cy="369332"/>
            </a:xfrm>
            <a:prstGeom prst="rect">
              <a:avLst/>
            </a:prstGeom>
            <a:noFill/>
          </p:spPr>
          <p:txBody>
            <a:bodyPr wrap="square" rtlCol="0">
              <a:spAutoFit/>
            </a:bodyPr>
            <a:lstStyle/>
            <a:p>
              <a:pPr algn="ctr"/>
              <a:r>
                <a:rPr lang="en-US" altLang="ja-JP" b="1" dirty="0"/>
                <a:t>SUM</a:t>
              </a:r>
              <a:endParaRPr kumimoji="1" lang="ja-JP" altLang="en-US" b="1" dirty="0"/>
            </a:p>
          </p:txBody>
        </p:sp>
        <p:sp>
          <p:nvSpPr>
            <p:cNvPr id="87" name="テキスト ボックス 86">
              <a:extLst>
                <a:ext uri="{FF2B5EF4-FFF2-40B4-BE49-F238E27FC236}">
                  <a16:creationId xmlns:a16="http://schemas.microsoft.com/office/drawing/2014/main" id="{2C865A2F-B539-4746-8AD5-479EFCF7FE5B}"/>
                </a:ext>
              </a:extLst>
            </p:cNvPr>
            <p:cNvSpPr txBox="1"/>
            <p:nvPr/>
          </p:nvSpPr>
          <p:spPr>
            <a:xfrm>
              <a:off x="9660374" y="1502037"/>
              <a:ext cx="2071135" cy="461665"/>
            </a:xfrm>
            <a:prstGeom prst="rect">
              <a:avLst/>
            </a:prstGeom>
            <a:noFill/>
          </p:spPr>
          <p:txBody>
            <a:bodyPr wrap="square" rtlCol="0">
              <a:spAutoFit/>
            </a:bodyPr>
            <a:lstStyle/>
            <a:p>
              <a:pPr algn="ctr"/>
              <a:r>
                <a:rPr kumimoji="1" lang="en-US" altLang="ja-JP" sz="2400" dirty="0"/>
                <a:t>Micro activity</a:t>
              </a:r>
              <a:endParaRPr kumimoji="1" lang="ja-JP" altLang="en-US" sz="2400" dirty="0"/>
            </a:p>
          </p:txBody>
        </p:sp>
      </p:grpSp>
    </p:spTree>
    <p:extLst>
      <p:ext uri="{BB962C8B-B14F-4D97-AF65-F5344CB8AC3E}">
        <p14:creationId xmlns:p14="http://schemas.microsoft.com/office/powerpoint/2010/main" val="1125307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21ABB0-D47B-494F-B269-5D5332B0D790}"/>
              </a:ext>
            </a:extLst>
          </p:cNvPr>
          <p:cNvSpPr>
            <a:spLocks noGrp="1"/>
          </p:cNvSpPr>
          <p:nvPr>
            <p:ph type="title"/>
          </p:nvPr>
        </p:nvSpPr>
        <p:spPr/>
        <p:txBody>
          <a:bodyPr/>
          <a:lstStyle/>
          <a:p>
            <a:r>
              <a:rPr kumimoji="1" lang="en-US" altLang="ja-JP" dirty="0"/>
              <a:t>Method - Model (2/2)</a:t>
            </a:r>
            <a:endParaRPr kumimoji="1" lang="ja-JP" altLang="en-US" dirty="0"/>
          </a:p>
        </p:txBody>
      </p:sp>
      <p:sp>
        <p:nvSpPr>
          <p:cNvPr id="4" name="スライド番号プレースホルダー 3">
            <a:extLst>
              <a:ext uri="{FF2B5EF4-FFF2-40B4-BE49-F238E27FC236}">
                <a16:creationId xmlns:a16="http://schemas.microsoft.com/office/drawing/2014/main" id="{F077612A-B039-4476-9655-5E39DA65A97D}"/>
              </a:ext>
            </a:extLst>
          </p:cNvPr>
          <p:cNvSpPr>
            <a:spLocks noGrp="1"/>
          </p:cNvSpPr>
          <p:nvPr>
            <p:ph type="sldNum" sz="quarter" idx="12"/>
          </p:nvPr>
        </p:nvSpPr>
        <p:spPr/>
        <p:txBody>
          <a:bodyPr/>
          <a:lstStyle/>
          <a:p>
            <a:fld id="{92084505-5355-43A2-B929-FD06D0DABC31}" type="slidenum">
              <a:rPr lang="ja-JP" altLang="en-US" smtClean="0"/>
              <a:pPr/>
              <a:t>6</a:t>
            </a:fld>
            <a:endParaRPr lang="ja-JP" altLang="en-US" dirty="0"/>
          </a:p>
        </p:txBody>
      </p:sp>
      <p:grpSp>
        <p:nvGrpSpPr>
          <p:cNvPr id="5" name="グループ化 4">
            <a:extLst>
              <a:ext uri="{FF2B5EF4-FFF2-40B4-BE49-F238E27FC236}">
                <a16:creationId xmlns:a16="http://schemas.microsoft.com/office/drawing/2014/main" id="{FEE5181F-BBE4-4652-A616-86AAACCA11B4}"/>
              </a:ext>
            </a:extLst>
          </p:cNvPr>
          <p:cNvGrpSpPr/>
          <p:nvPr/>
        </p:nvGrpSpPr>
        <p:grpSpPr>
          <a:xfrm>
            <a:off x="1197465" y="1457076"/>
            <a:ext cx="9797069" cy="4948334"/>
            <a:chOff x="886806" y="1335511"/>
            <a:chExt cx="9797069" cy="4948334"/>
          </a:xfrm>
        </p:grpSpPr>
        <p:pic>
          <p:nvPicPr>
            <p:cNvPr id="6" name="図 5">
              <a:extLst>
                <a:ext uri="{FF2B5EF4-FFF2-40B4-BE49-F238E27FC236}">
                  <a16:creationId xmlns:a16="http://schemas.microsoft.com/office/drawing/2014/main" id="{1F447C36-F14F-4D0A-8164-D03732F47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442" y="3175527"/>
              <a:ext cx="645842" cy="809129"/>
            </a:xfrm>
            <a:prstGeom prst="rect">
              <a:avLst/>
            </a:prstGeom>
          </p:spPr>
        </p:pic>
        <p:pic>
          <p:nvPicPr>
            <p:cNvPr id="7" name="図 6">
              <a:extLst>
                <a:ext uri="{FF2B5EF4-FFF2-40B4-BE49-F238E27FC236}">
                  <a16:creationId xmlns:a16="http://schemas.microsoft.com/office/drawing/2014/main" id="{D7EC8914-7AD9-4886-9984-C3277E03B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442" y="4882590"/>
              <a:ext cx="645842" cy="809129"/>
            </a:xfrm>
            <a:prstGeom prst="rect">
              <a:avLst/>
            </a:prstGeom>
          </p:spPr>
        </p:pic>
        <p:pic>
          <p:nvPicPr>
            <p:cNvPr id="8" name="図 7">
              <a:extLst>
                <a:ext uri="{FF2B5EF4-FFF2-40B4-BE49-F238E27FC236}">
                  <a16:creationId xmlns:a16="http://schemas.microsoft.com/office/drawing/2014/main" id="{BF1169D0-9CBF-415D-9FD5-D754B7820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442" y="4029058"/>
              <a:ext cx="645842" cy="809129"/>
            </a:xfrm>
            <a:prstGeom prst="rect">
              <a:avLst/>
            </a:prstGeom>
          </p:spPr>
        </p:pic>
        <p:pic>
          <p:nvPicPr>
            <p:cNvPr id="9" name="図 8">
              <a:extLst>
                <a:ext uri="{FF2B5EF4-FFF2-40B4-BE49-F238E27FC236}">
                  <a16:creationId xmlns:a16="http://schemas.microsoft.com/office/drawing/2014/main" id="{230915A6-D1F8-4646-BD63-5B2A0C6D8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442" y="2321996"/>
              <a:ext cx="645842" cy="809129"/>
            </a:xfrm>
            <a:prstGeom prst="rect">
              <a:avLst/>
            </a:prstGeom>
          </p:spPr>
        </p:pic>
        <p:grpSp>
          <p:nvGrpSpPr>
            <p:cNvPr id="10" name="グループ化 9">
              <a:extLst>
                <a:ext uri="{FF2B5EF4-FFF2-40B4-BE49-F238E27FC236}">
                  <a16:creationId xmlns:a16="http://schemas.microsoft.com/office/drawing/2014/main" id="{485075EC-8382-4131-A3D4-045DE98B5D44}"/>
                </a:ext>
              </a:extLst>
            </p:cNvPr>
            <p:cNvGrpSpPr/>
            <p:nvPr/>
          </p:nvGrpSpPr>
          <p:grpSpPr>
            <a:xfrm>
              <a:off x="3099115" y="2375537"/>
              <a:ext cx="830739" cy="702047"/>
              <a:chOff x="3022637" y="1977172"/>
              <a:chExt cx="871342" cy="1031656"/>
            </a:xfrm>
          </p:grpSpPr>
          <p:sp>
            <p:nvSpPr>
              <p:cNvPr id="86" name="正方形/長方形 85">
                <a:extLst>
                  <a:ext uri="{FF2B5EF4-FFF2-40B4-BE49-F238E27FC236}">
                    <a16:creationId xmlns:a16="http://schemas.microsoft.com/office/drawing/2014/main" id="{138CE50D-CA94-446F-A3A7-6720570DE96B}"/>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1970E6BC-22A3-4A22-839F-F87946285051}"/>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EF791EEA-EBD9-4F69-9781-80F783419730}"/>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1" name="グループ化 10">
              <a:extLst>
                <a:ext uri="{FF2B5EF4-FFF2-40B4-BE49-F238E27FC236}">
                  <a16:creationId xmlns:a16="http://schemas.microsoft.com/office/drawing/2014/main" id="{53039A52-FDAE-4F25-9517-BFE01C3B945F}"/>
                </a:ext>
              </a:extLst>
            </p:cNvPr>
            <p:cNvGrpSpPr/>
            <p:nvPr/>
          </p:nvGrpSpPr>
          <p:grpSpPr>
            <a:xfrm>
              <a:off x="3099115" y="3229068"/>
              <a:ext cx="830739" cy="702047"/>
              <a:chOff x="3022637" y="1977172"/>
              <a:chExt cx="871342" cy="1031656"/>
            </a:xfrm>
          </p:grpSpPr>
          <p:sp>
            <p:nvSpPr>
              <p:cNvPr id="83" name="正方形/長方形 82">
                <a:extLst>
                  <a:ext uri="{FF2B5EF4-FFF2-40B4-BE49-F238E27FC236}">
                    <a16:creationId xmlns:a16="http://schemas.microsoft.com/office/drawing/2014/main" id="{5BEBC710-00BF-476A-9F82-3C595DDAEC5C}"/>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0B856FF3-DDFD-40AB-97F5-AEC08095946B}"/>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テキスト ボックス 84">
                <a:extLst>
                  <a:ext uri="{FF2B5EF4-FFF2-40B4-BE49-F238E27FC236}">
                    <a16:creationId xmlns:a16="http://schemas.microsoft.com/office/drawing/2014/main" id="{BB5A7D6E-9C9E-434D-ACC7-E29A06C6403B}"/>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2" name="グループ化 11">
              <a:extLst>
                <a:ext uri="{FF2B5EF4-FFF2-40B4-BE49-F238E27FC236}">
                  <a16:creationId xmlns:a16="http://schemas.microsoft.com/office/drawing/2014/main" id="{576E9458-A8EC-4143-9F9E-550556673C8B}"/>
                </a:ext>
              </a:extLst>
            </p:cNvPr>
            <p:cNvGrpSpPr/>
            <p:nvPr/>
          </p:nvGrpSpPr>
          <p:grpSpPr>
            <a:xfrm>
              <a:off x="3099115" y="4082599"/>
              <a:ext cx="830739" cy="702047"/>
              <a:chOff x="3022637" y="1977172"/>
              <a:chExt cx="871342" cy="1031656"/>
            </a:xfrm>
          </p:grpSpPr>
          <p:sp>
            <p:nvSpPr>
              <p:cNvPr id="80" name="正方形/長方形 79">
                <a:extLst>
                  <a:ext uri="{FF2B5EF4-FFF2-40B4-BE49-F238E27FC236}">
                    <a16:creationId xmlns:a16="http://schemas.microsoft.com/office/drawing/2014/main" id="{4FCB7831-0989-4947-88EA-AE8BAA0C426A}"/>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58724771-33CA-437A-B954-191EF81077F1}"/>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A8B32DA3-29F9-4641-958E-88D00C3C0E44}"/>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3" name="グループ化 12">
              <a:extLst>
                <a:ext uri="{FF2B5EF4-FFF2-40B4-BE49-F238E27FC236}">
                  <a16:creationId xmlns:a16="http://schemas.microsoft.com/office/drawing/2014/main" id="{1BC21682-6E5C-4009-B4DA-1CF2AF5C95BC}"/>
                </a:ext>
              </a:extLst>
            </p:cNvPr>
            <p:cNvGrpSpPr/>
            <p:nvPr/>
          </p:nvGrpSpPr>
          <p:grpSpPr>
            <a:xfrm>
              <a:off x="3099115" y="4935470"/>
              <a:ext cx="830739" cy="702047"/>
              <a:chOff x="3022637" y="1977172"/>
              <a:chExt cx="871342" cy="1031656"/>
            </a:xfrm>
          </p:grpSpPr>
          <p:sp>
            <p:nvSpPr>
              <p:cNvPr id="77" name="正方形/長方形 76">
                <a:extLst>
                  <a:ext uri="{FF2B5EF4-FFF2-40B4-BE49-F238E27FC236}">
                    <a16:creationId xmlns:a16="http://schemas.microsoft.com/office/drawing/2014/main" id="{DE1B3758-9167-4077-AB2F-65898CFBCD47}"/>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184310BE-42D8-4381-B232-A286E183F57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91697593-AE97-46DB-9541-37B2BBB81C87}"/>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sp>
          <p:nvSpPr>
            <p:cNvPr id="14" name="正方形/長方形 13">
              <a:extLst>
                <a:ext uri="{FF2B5EF4-FFF2-40B4-BE49-F238E27FC236}">
                  <a16:creationId xmlns:a16="http://schemas.microsoft.com/office/drawing/2014/main" id="{8CC44B27-E3E8-48AD-B63D-41E0BF6151F2}"/>
                </a:ext>
              </a:extLst>
            </p:cNvPr>
            <p:cNvSpPr/>
            <p:nvPr/>
          </p:nvSpPr>
          <p:spPr>
            <a:xfrm>
              <a:off x="4410803" y="232199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25C17EE2-1B2B-418F-B240-7BF2FD3F4E85}"/>
                </a:ext>
              </a:extLst>
            </p:cNvPr>
            <p:cNvSpPr/>
            <p:nvPr/>
          </p:nvSpPr>
          <p:spPr>
            <a:xfrm>
              <a:off x="4410803" y="317552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4BCB1EB-12A5-41B7-B2EF-71CF7A55BED8}"/>
                </a:ext>
              </a:extLst>
            </p:cNvPr>
            <p:cNvSpPr/>
            <p:nvPr/>
          </p:nvSpPr>
          <p:spPr>
            <a:xfrm>
              <a:off x="4410803" y="4029058"/>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68DD4B66-2407-49E2-8F42-4EF1105A4127}"/>
                </a:ext>
              </a:extLst>
            </p:cNvPr>
            <p:cNvSpPr/>
            <p:nvPr/>
          </p:nvSpPr>
          <p:spPr>
            <a:xfrm>
              <a:off x="4410803" y="4882587"/>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A8C451EC-F68A-4DFE-85BB-2BAD511F3E95}"/>
                </a:ext>
              </a:extLst>
            </p:cNvPr>
            <p:cNvCxnSpPr>
              <a:cxnSpLocks/>
            </p:cNvCxnSpPr>
            <p:nvPr/>
          </p:nvCxnSpPr>
          <p:spPr>
            <a:xfrm>
              <a:off x="2674434" y="2726561"/>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D1C32DBD-284F-4DA3-A4B0-34A52D11B360}"/>
                </a:ext>
              </a:extLst>
            </p:cNvPr>
            <p:cNvCxnSpPr>
              <a:cxnSpLocks/>
            </p:cNvCxnSpPr>
            <p:nvPr/>
          </p:nvCxnSpPr>
          <p:spPr>
            <a:xfrm>
              <a:off x="2675424" y="3577238"/>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8D672A61-5B53-4F2A-8970-898088AB9899}"/>
                </a:ext>
              </a:extLst>
            </p:cNvPr>
            <p:cNvCxnSpPr>
              <a:cxnSpLocks/>
            </p:cNvCxnSpPr>
            <p:nvPr/>
          </p:nvCxnSpPr>
          <p:spPr>
            <a:xfrm>
              <a:off x="2675424" y="443362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CDD0CE6F-D04E-4391-9801-EEA048AC463F}"/>
                </a:ext>
              </a:extLst>
            </p:cNvPr>
            <p:cNvCxnSpPr>
              <a:cxnSpLocks/>
            </p:cNvCxnSpPr>
            <p:nvPr/>
          </p:nvCxnSpPr>
          <p:spPr>
            <a:xfrm>
              <a:off x="2675424" y="5290006"/>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0C447F2B-8914-40B6-A959-972BA4D3616D}"/>
                </a:ext>
              </a:extLst>
            </p:cNvPr>
            <p:cNvCxnSpPr>
              <a:cxnSpLocks/>
            </p:cNvCxnSpPr>
            <p:nvPr/>
          </p:nvCxnSpPr>
          <p:spPr>
            <a:xfrm>
              <a:off x="3967966" y="270478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C8692DBC-1D43-49CA-944E-B7AF2380E00F}"/>
                </a:ext>
              </a:extLst>
            </p:cNvPr>
            <p:cNvCxnSpPr>
              <a:cxnSpLocks/>
            </p:cNvCxnSpPr>
            <p:nvPr/>
          </p:nvCxnSpPr>
          <p:spPr>
            <a:xfrm>
              <a:off x="3967966" y="3555461"/>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53F63E99-B835-403B-A030-35796230AB4F}"/>
                </a:ext>
              </a:extLst>
            </p:cNvPr>
            <p:cNvCxnSpPr>
              <a:cxnSpLocks/>
            </p:cNvCxnSpPr>
            <p:nvPr/>
          </p:nvCxnSpPr>
          <p:spPr>
            <a:xfrm>
              <a:off x="3967966" y="4411845"/>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A7B9993D-F38C-41F1-A50A-84A126E34B1F}"/>
                </a:ext>
              </a:extLst>
            </p:cNvPr>
            <p:cNvCxnSpPr>
              <a:cxnSpLocks/>
            </p:cNvCxnSpPr>
            <p:nvPr/>
          </p:nvCxnSpPr>
          <p:spPr>
            <a:xfrm>
              <a:off x="3967966" y="526822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86A3B3C4-468C-4971-887F-2333B893B9B9}"/>
                </a:ext>
              </a:extLst>
            </p:cNvPr>
            <p:cNvCxnSpPr>
              <a:cxnSpLocks/>
            </p:cNvCxnSpPr>
            <p:nvPr/>
          </p:nvCxnSpPr>
          <p:spPr>
            <a:xfrm>
              <a:off x="7060384" y="2726561"/>
              <a:ext cx="975516" cy="1018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6A6D716B-BC9D-4F6A-8367-D1A3F04C223E}"/>
                </a:ext>
              </a:extLst>
            </p:cNvPr>
            <p:cNvCxnSpPr>
              <a:cxnSpLocks/>
            </p:cNvCxnSpPr>
            <p:nvPr/>
          </p:nvCxnSpPr>
          <p:spPr>
            <a:xfrm>
              <a:off x="7061374" y="3577238"/>
              <a:ext cx="975021" cy="3585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BFF6F830-64A7-4B61-9D28-CAC9F0FBE02F}"/>
                </a:ext>
              </a:extLst>
            </p:cNvPr>
            <p:cNvCxnSpPr>
              <a:cxnSpLocks/>
            </p:cNvCxnSpPr>
            <p:nvPr/>
          </p:nvCxnSpPr>
          <p:spPr>
            <a:xfrm flipV="1">
              <a:off x="7061374" y="4082599"/>
              <a:ext cx="974526" cy="351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C50C45A9-0A01-4D05-BAF0-112B52F073B9}"/>
                </a:ext>
              </a:extLst>
            </p:cNvPr>
            <p:cNvCxnSpPr>
              <a:cxnSpLocks/>
            </p:cNvCxnSpPr>
            <p:nvPr/>
          </p:nvCxnSpPr>
          <p:spPr>
            <a:xfrm flipV="1">
              <a:off x="7061374" y="4280841"/>
              <a:ext cx="974526" cy="1009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D26382F9-0C55-46B3-9014-87BAF744C42E}"/>
                </a:ext>
              </a:extLst>
            </p:cNvPr>
            <p:cNvSpPr txBox="1"/>
            <p:nvPr/>
          </p:nvSpPr>
          <p:spPr>
            <a:xfrm>
              <a:off x="1920683" y="2076022"/>
              <a:ext cx="811530" cy="254637"/>
            </a:xfrm>
            <a:prstGeom prst="rect">
              <a:avLst/>
            </a:prstGeom>
            <a:noFill/>
          </p:spPr>
          <p:txBody>
            <a:bodyPr wrap="square" rtlCol="0">
              <a:spAutoFit/>
            </a:bodyPr>
            <a:lstStyle/>
            <a:p>
              <a:pPr algn="ctr"/>
              <a:r>
                <a:rPr kumimoji="1" lang="en-US" altLang="ja-JP" sz="1400" dirty="0"/>
                <a:t>21ch*N’</a:t>
              </a:r>
              <a:endParaRPr kumimoji="1" lang="ja-JP" altLang="en-US" sz="1400" dirty="0"/>
            </a:p>
          </p:txBody>
        </p:sp>
        <p:sp>
          <p:nvSpPr>
            <p:cNvPr id="31" name="テキスト ボックス 30">
              <a:extLst>
                <a:ext uri="{FF2B5EF4-FFF2-40B4-BE49-F238E27FC236}">
                  <a16:creationId xmlns:a16="http://schemas.microsoft.com/office/drawing/2014/main" id="{B8F16452-E2C8-4EE3-9788-CB50B0EEB4F1}"/>
                </a:ext>
              </a:extLst>
            </p:cNvPr>
            <p:cNvSpPr txBox="1"/>
            <p:nvPr/>
          </p:nvSpPr>
          <p:spPr>
            <a:xfrm>
              <a:off x="2914577" y="1890396"/>
              <a:ext cx="1074419" cy="432881"/>
            </a:xfrm>
            <a:prstGeom prst="rect">
              <a:avLst/>
            </a:prstGeom>
            <a:noFill/>
          </p:spPr>
          <p:txBody>
            <a:bodyPr wrap="square" rtlCol="0">
              <a:spAutoFit/>
            </a:bodyPr>
            <a:lstStyle/>
            <a:p>
              <a:pPr algn="ctr"/>
              <a:r>
                <a:rPr kumimoji="1" lang="en-US" altLang="ja-JP" sz="1400" dirty="0"/>
                <a:t>21ch*</a:t>
              </a:r>
            </a:p>
            <a:p>
              <a:pPr algn="ctr"/>
              <a:r>
                <a:rPr lang="en-US" altLang="ja-JP" sz="1400" dirty="0"/>
                <a:t>6maps*</a:t>
              </a:r>
              <a:r>
                <a:rPr kumimoji="1" lang="en-US" altLang="ja-JP" sz="1400" dirty="0"/>
                <a:t>N’’</a:t>
              </a:r>
              <a:endParaRPr kumimoji="1" lang="ja-JP" altLang="en-US" sz="1400" dirty="0"/>
            </a:p>
          </p:txBody>
        </p:sp>
        <p:sp>
          <p:nvSpPr>
            <p:cNvPr id="32" name="テキスト ボックス 31">
              <a:extLst>
                <a:ext uri="{FF2B5EF4-FFF2-40B4-BE49-F238E27FC236}">
                  <a16:creationId xmlns:a16="http://schemas.microsoft.com/office/drawing/2014/main" id="{BA37383E-DC1F-4C2A-BB10-453233C8E7DB}"/>
                </a:ext>
              </a:extLst>
            </p:cNvPr>
            <p:cNvSpPr txBox="1"/>
            <p:nvPr/>
          </p:nvSpPr>
          <p:spPr>
            <a:xfrm>
              <a:off x="4230629" y="2049125"/>
              <a:ext cx="863260" cy="307777"/>
            </a:xfrm>
            <a:prstGeom prst="rect">
              <a:avLst/>
            </a:prstGeom>
            <a:noFill/>
          </p:spPr>
          <p:txBody>
            <a:bodyPr wrap="square" rtlCol="0">
              <a:spAutoFit/>
            </a:bodyPr>
            <a:lstStyle/>
            <a:p>
              <a:pPr algn="ctr"/>
              <a:r>
                <a:rPr kumimoji="1" lang="en-US" altLang="ja-JP" sz="1400" dirty="0"/>
                <a:t>24 dim</a:t>
              </a:r>
              <a:endParaRPr kumimoji="1" lang="ja-JP" altLang="en-US" sz="1400" dirty="0"/>
            </a:p>
          </p:txBody>
        </p:sp>
        <p:sp>
          <p:nvSpPr>
            <p:cNvPr id="33" name="テキスト ボックス 32">
              <a:extLst>
                <a:ext uri="{FF2B5EF4-FFF2-40B4-BE49-F238E27FC236}">
                  <a16:creationId xmlns:a16="http://schemas.microsoft.com/office/drawing/2014/main" id="{9A092A55-2519-4DB9-BC9E-343BA11FE18D}"/>
                </a:ext>
              </a:extLst>
            </p:cNvPr>
            <p:cNvSpPr txBox="1"/>
            <p:nvPr/>
          </p:nvSpPr>
          <p:spPr>
            <a:xfrm>
              <a:off x="6457728" y="2398026"/>
              <a:ext cx="507109" cy="600164"/>
            </a:xfrm>
            <a:prstGeom prst="rect">
              <a:avLst/>
            </a:prstGeom>
            <a:noFill/>
          </p:spPr>
          <p:txBody>
            <a:bodyPr wrap="square" rtlCol="0">
              <a:spAutoFit/>
            </a:bodyPr>
            <a:lstStyle/>
            <a:p>
              <a:pPr algn="ctr"/>
              <a:r>
                <a:rPr lang="en-US" altLang="ja-JP" sz="1100" dirty="0"/>
                <a:t>0.1</a:t>
              </a:r>
            </a:p>
            <a:p>
              <a:pPr algn="ctr"/>
              <a:r>
                <a:rPr lang="en-US" altLang="ja-JP" sz="1100" dirty="0"/>
                <a:t>0.5</a:t>
              </a:r>
            </a:p>
            <a:p>
              <a:pPr algn="ctr"/>
              <a:r>
                <a:rPr kumimoji="1" lang="en-US" altLang="ja-JP" sz="1100" dirty="0"/>
                <a:t>0.9</a:t>
              </a:r>
              <a:endParaRPr kumimoji="1" lang="ja-JP" altLang="en-US" sz="1100" dirty="0"/>
            </a:p>
          </p:txBody>
        </p:sp>
        <p:sp>
          <p:nvSpPr>
            <p:cNvPr id="34" name="テキスト ボックス 33">
              <a:extLst>
                <a:ext uri="{FF2B5EF4-FFF2-40B4-BE49-F238E27FC236}">
                  <a16:creationId xmlns:a16="http://schemas.microsoft.com/office/drawing/2014/main" id="{FA245874-ACC5-4615-98C5-92CAAD4DAC5D}"/>
                </a:ext>
              </a:extLst>
            </p:cNvPr>
            <p:cNvSpPr txBox="1"/>
            <p:nvPr/>
          </p:nvSpPr>
          <p:spPr>
            <a:xfrm>
              <a:off x="1757153" y="5691718"/>
              <a:ext cx="1074420" cy="305563"/>
            </a:xfrm>
            <a:prstGeom prst="rect">
              <a:avLst/>
            </a:prstGeom>
            <a:noFill/>
          </p:spPr>
          <p:txBody>
            <a:bodyPr wrap="square" rtlCol="0">
              <a:spAutoFit/>
            </a:bodyPr>
            <a:lstStyle/>
            <a:p>
              <a:pPr algn="ctr"/>
              <a:r>
                <a:rPr kumimoji="1" lang="en-US" altLang="ja-JP" dirty="0"/>
                <a:t>Features</a:t>
              </a:r>
              <a:endParaRPr kumimoji="1" lang="ja-JP" altLang="en-US" dirty="0"/>
            </a:p>
          </p:txBody>
        </p:sp>
        <p:sp>
          <p:nvSpPr>
            <p:cNvPr id="35" name="テキスト ボックス 34">
              <a:extLst>
                <a:ext uri="{FF2B5EF4-FFF2-40B4-BE49-F238E27FC236}">
                  <a16:creationId xmlns:a16="http://schemas.microsoft.com/office/drawing/2014/main" id="{B502A8B7-E423-47C9-B29E-BB3264A034C2}"/>
                </a:ext>
              </a:extLst>
            </p:cNvPr>
            <p:cNvSpPr txBox="1"/>
            <p:nvPr/>
          </p:nvSpPr>
          <p:spPr>
            <a:xfrm>
              <a:off x="2919115" y="5637517"/>
              <a:ext cx="1074420" cy="534736"/>
            </a:xfrm>
            <a:prstGeom prst="rect">
              <a:avLst/>
            </a:prstGeom>
            <a:noFill/>
          </p:spPr>
          <p:txBody>
            <a:bodyPr wrap="square" rtlCol="0">
              <a:spAutoFit/>
            </a:bodyPr>
            <a:lstStyle/>
            <a:p>
              <a:pPr algn="ctr"/>
              <a:r>
                <a:rPr kumimoji="1" lang="en-US" altLang="ja-JP" dirty="0"/>
                <a:t>Conv1d</a:t>
              </a:r>
            </a:p>
            <a:p>
              <a:pPr algn="ctr"/>
              <a:r>
                <a:rPr lang="en-US" altLang="ja-JP" dirty="0"/>
                <a:t>layer</a:t>
              </a:r>
              <a:endParaRPr kumimoji="1" lang="ja-JP" altLang="en-US" dirty="0"/>
            </a:p>
          </p:txBody>
        </p:sp>
        <p:sp>
          <p:nvSpPr>
            <p:cNvPr id="36" name="テキスト ボックス 35">
              <a:extLst>
                <a:ext uri="{FF2B5EF4-FFF2-40B4-BE49-F238E27FC236}">
                  <a16:creationId xmlns:a16="http://schemas.microsoft.com/office/drawing/2014/main" id="{D0F737A9-8536-486A-AD79-262C1D7ABB38}"/>
                </a:ext>
              </a:extLst>
            </p:cNvPr>
            <p:cNvSpPr txBox="1"/>
            <p:nvPr/>
          </p:nvSpPr>
          <p:spPr>
            <a:xfrm>
              <a:off x="4126128" y="5637516"/>
              <a:ext cx="1074420" cy="534736"/>
            </a:xfrm>
            <a:prstGeom prst="rect">
              <a:avLst/>
            </a:prstGeom>
            <a:noFill/>
          </p:spPr>
          <p:txBody>
            <a:bodyPr wrap="square" rtlCol="0">
              <a:spAutoFit/>
            </a:bodyPr>
            <a:lstStyle/>
            <a:p>
              <a:pPr algn="ctr"/>
              <a:r>
                <a:rPr lang="en-US" altLang="ja-JP" dirty="0"/>
                <a:t>LSTM</a:t>
              </a:r>
              <a:endParaRPr kumimoji="1" lang="en-US" altLang="ja-JP" dirty="0"/>
            </a:p>
            <a:p>
              <a:pPr algn="ctr"/>
              <a:r>
                <a:rPr lang="en-US" altLang="ja-JP" dirty="0"/>
                <a:t>layer</a:t>
              </a:r>
              <a:endParaRPr kumimoji="1" lang="ja-JP" altLang="en-US" dirty="0"/>
            </a:p>
          </p:txBody>
        </p:sp>
        <p:sp>
          <p:nvSpPr>
            <p:cNvPr id="37" name="テキスト ボックス 36">
              <a:extLst>
                <a:ext uri="{FF2B5EF4-FFF2-40B4-BE49-F238E27FC236}">
                  <a16:creationId xmlns:a16="http://schemas.microsoft.com/office/drawing/2014/main" id="{5E0AC9B8-A4DF-4395-960B-B01EEF2BF42D}"/>
                </a:ext>
              </a:extLst>
            </p:cNvPr>
            <p:cNvSpPr txBox="1"/>
            <p:nvPr/>
          </p:nvSpPr>
          <p:spPr>
            <a:xfrm>
              <a:off x="8367315" y="4378553"/>
              <a:ext cx="1676400" cy="534736"/>
            </a:xfrm>
            <a:prstGeom prst="rect">
              <a:avLst/>
            </a:prstGeom>
            <a:noFill/>
          </p:spPr>
          <p:txBody>
            <a:bodyPr wrap="square" rtlCol="0">
              <a:spAutoFit/>
            </a:bodyPr>
            <a:lstStyle/>
            <a:p>
              <a:pPr algn="ctr"/>
              <a:r>
                <a:rPr kumimoji="1" lang="en-US" altLang="ja-JP" dirty="0"/>
                <a:t>Final </a:t>
              </a:r>
              <a:r>
                <a:rPr lang="en-US" altLang="ja-JP" dirty="0"/>
                <a:t>activation</a:t>
              </a:r>
            </a:p>
            <a:p>
              <a:pPr algn="ctr"/>
              <a:r>
                <a:rPr kumimoji="1" lang="en-US" altLang="ja-JP" dirty="0"/>
                <a:t>layer</a:t>
              </a:r>
              <a:endParaRPr kumimoji="1" lang="ja-JP" altLang="en-US" dirty="0"/>
            </a:p>
          </p:txBody>
        </p:sp>
        <p:sp>
          <p:nvSpPr>
            <p:cNvPr id="38" name="テキスト ボックス 37">
              <a:extLst>
                <a:ext uri="{FF2B5EF4-FFF2-40B4-BE49-F238E27FC236}">
                  <a16:creationId xmlns:a16="http://schemas.microsoft.com/office/drawing/2014/main" id="{ECC38DE4-84BB-4D16-977C-C89B276FB8CC}"/>
                </a:ext>
              </a:extLst>
            </p:cNvPr>
            <p:cNvSpPr txBox="1"/>
            <p:nvPr/>
          </p:nvSpPr>
          <p:spPr>
            <a:xfrm>
              <a:off x="886806" y="5129889"/>
              <a:ext cx="1224865" cy="307777"/>
            </a:xfrm>
            <a:prstGeom prst="rect">
              <a:avLst/>
            </a:prstGeom>
            <a:noFill/>
          </p:spPr>
          <p:txBody>
            <a:bodyPr wrap="square" rtlCol="0">
              <a:spAutoFit/>
            </a:bodyPr>
            <a:lstStyle/>
            <a:p>
              <a:pPr algn="ctr"/>
              <a:r>
                <a:rPr lang="en-US" altLang="ja-JP" sz="1400" dirty="0"/>
                <a:t>Right wrist</a:t>
              </a:r>
              <a:endParaRPr kumimoji="1" lang="ja-JP" altLang="en-US" sz="1400" dirty="0"/>
            </a:p>
          </p:txBody>
        </p:sp>
        <p:sp>
          <p:nvSpPr>
            <p:cNvPr id="39" name="テキスト ボックス 38">
              <a:extLst>
                <a:ext uri="{FF2B5EF4-FFF2-40B4-BE49-F238E27FC236}">
                  <a16:creationId xmlns:a16="http://schemas.microsoft.com/office/drawing/2014/main" id="{55DDC9DA-D238-4209-A909-DAE3B6FC290C}"/>
                </a:ext>
              </a:extLst>
            </p:cNvPr>
            <p:cNvSpPr txBox="1"/>
            <p:nvPr/>
          </p:nvSpPr>
          <p:spPr>
            <a:xfrm>
              <a:off x="889559" y="4280841"/>
              <a:ext cx="1224865" cy="307777"/>
            </a:xfrm>
            <a:prstGeom prst="rect">
              <a:avLst/>
            </a:prstGeom>
            <a:noFill/>
          </p:spPr>
          <p:txBody>
            <a:bodyPr wrap="square" rtlCol="0">
              <a:spAutoFit/>
            </a:bodyPr>
            <a:lstStyle/>
            <a:p>
              <a:pPr algn="ctr"/>
              <a:r>
                <a:rPr lang="en-US" altLang="ja-JP" sz="1400" dirty="0"/>
                <a:t>Right arm</a:t>
              </a:r>
              <a:endParaRPr kumimoji="1" lang="ja-JP" altLang="en-US" sz="1400" dirty="0"/>
            </a:p>
          </p:txBody>
        </p:sp>
        <p:sp>
          <p:nvSpPr>
            <p:cNvPr id="40" name="テキスト ボックス 39">
              <a:extLst>
                <a:ext uri="{FF2B5EF4-FFF2-40B4-BE49-F238E27FC236}">
                  <a16:creationId xmlns:a16="http://schemas.microsoft.com/office/drawing/2014/main" id="{9661FD6E-A159-4FA3-BFFD-99685D7D6B0E}"/>
                </a:ext>
              </a:extLst>
            </p:cNvPr>
            <p:cNvSpPr txBox="1"/>
            <p:nvPr/>
          </p:nvSpPr>
          <p:spPr>
            <a:xfrm>
              <a:off x="888023" y="3431793"/>
              <a:ext cx="1224865" cy="307777"/>
            </a:xfrm>
            <a:prstGeom prst="rect">
              <a:avLst/>
            </a:prstGeom>
            <a:noFill/>
          </p:spPr>
          <p:txBody>
            <a:bodyPr wrap="square" rtlCol="0">
              <a:spAutoFit/>
            </a:bodyPr>
            <a:lstStyle/>
            <a:p>
              <a:pPr algn="ctr"/>
              <a:r>
                <a:rPr lang="en-US" altLang="ja-JP" sz="1400" dirty="0"/>
                <a:t>Left wrist</a:t>
              </a:r>
              <a:endParaRPr kumimoji="1" lang="ja-JP" altLang="en-US" sz="1400" dirty="0"/>
            </a:p>
          </p:txBody>
        </p:sp>
        <p:sp>
          <p:nvSpPr>
            <p:cNvPr id="41" name="テキスト ボックス 40">
              <a:extLst>
                <a:ext uri="{FF2B5EF4-FFF2-40B4-BE49-F238E27FC236}">
                  <a16:creationId xmlns:a16="http://schemas.microsoft.com/office/drawing/2014/main" id="{6D9BD5D3-AA51-4446-AEC5-E3A5AE9D96D0}"/>
                </a:ext>
              </a:extLst>
            </p:cNvPr>
            <p:cNvSpPr txBox="1"/>
            <p:nvPr/>
          </p:nvSpPr>
          <p:spPr>
            <a:xfrm>
              <a:off x="901771" y="2579805"/>
              <a:ext cx="1224865" cy="307777"/>
            </a:xfrm>
            <a:prstGeom prst="rect">
              <a:avLst/>
            </a:prstGeom>
            <a:noFill/>
          </p:spPr>
          <p:txBody>
            <a:bodyPr wrap="square" rtlCol="0">
              <a:spAutoFit/>
            </a:bodyPr>
            <a:lstStyle/>
            <a:p>
              <a:pPr algn="ctr"/>
              <a:r>
                <a:rPr kumimoji="1" lang="en-US" altLang="ja-JP" sz="1400" dirty="0"/>
                <a:t>Left hip</a:t>
              </a:r>
              <a:endParaRPr kumimoji="1" lang="ja-JP" altLang="en-US" sz="1400" dirty="0"/>
            </a:p>
          </p:txBody>
        </p:sp>
        <p:sp>
          <p:nvSpPr>
            <p:cNvPr id="42" name="正方形/長方形 41">
              <a:extLst>
                <a:ext uri="{FF2B5EF4-FFF2-40B4-BE49-F238E27FC236}">
                  <a16:creationId xmlns:a16="http://schemas.microsoft.com/office/drawing/2014/main" id="{6C41EE25-CC10-4980-B9C6-281E7A0F1201}"/>
                </a:ext>
              </a:extLst>
            </p:cNvPr>
            <p:cNvSpPr/>
            <p:nvPr/>
          </p:nvSpPr>
          <p:spPr>
            <a:xfrm>
              <a:off x="5437401" y="232199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5F107A41-2C65-45B9-B165-22C1D384443C}"/>
                </a:ext>
              </a:extLst>
            </p:cNvPr>
            <p:cNvSpPr/>
            <p:nvPr/>
          </p:nvSpPr>
          <p:spPr>
            <a:xfrm>
              <a:off x="5437401" y="317552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B2A837A2-4B4A-452C-996E-7EBBE6F371C7}"/>
                </a:ext>
              </a:extLst>
            </p:cNvPr>
            <p:cNvSpPr/>
            <p:nvPr/>
          </p:nvSpPr>
          <p:spPr>
            <a:xfrm>
              <a:off x="5437401" y="402905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FDD20A65-47E4-4F0F-958C-D6B9557BE79D}"/>
                </a:ext>
              </a:extLst>
            </p:cNvPr>
            <p:cNvSpPr/>
            <p:nvPr/>
          </p:nvSpPr>
          <p:spPr>
            <a:xfrm>
              <a:off x="5437401" y="4882585"/>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20567970-AF2A-4548-A770-05FD75FC0B4A}"/>
                </a:ext>
              </a:extLst>
            </p:cNvPr>
            <p:cNvCxnSpPr>
              <a:cxnSpLocks/>
            </p:cNvCxnSpPr>
            <p:nvPr/>
          </p:nvCxnSpPr>
          <p:spPr>
            <a:xfrm>
              <a:off x="4994564" y="270478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8417CA70-5AA9-47D3-9522-A6FB8A77A55F}"/>
                </a:ext>
              </a:extLst>
            </p:cNvPr>
            <p:cNvCxnSpPr>
              <a:cxnSpLocks/>
            </p:cNvCxnSpPr>
            <p:nvPr/>
          </p:nvCxnSpPr>
          <p:spPr>
            <a:xfrm>
              <a:off x="4994564" y="355545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11DA3179-CEA9-4C1F-9C1D-A19A56701184}"/>
                </a:ext>
              </a:extLst>
            </p:cNvPr>
            <p:cNvCxnSpPr>
              <a:cxnSpLocks/>
            </p:cNvCxnSpPr>
            <p:nvPr/>
          </p:nvCxnSpPr>
          <p:spPr>
            <a:xfrm>
              <a:off x="4994564" y="4411843"/>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8A978EB3-D4AD-432D-B8C1-6D0A0B487AFC}"/>
                </a:ext>
              </a:extLst>
            </p:cNvPr>
            <p:cNvCxnSpPr>
              <a:cxnSpLocks/>
            </p:cNvCxnSpPr>
            <p:nvPr/>
          </p:nvCxnSpPr>
          <p:spPr>
            <a:xfrm>
              <a:off x="4994564" y="526822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テキスト ボックス 49">
              <a:extLst>
                <a:ext uri="{FF2B5EF4-FFF2-40B4-BE49-F238E27FC236}">
                  <a16:creationId xmlns:a16="http://schemas.microsoft.com/office/drawing/2014/main" id="{F4E14511-6364-4EBF-8753-735F78D63B33}"/>
                </a:ext>
              </a:extLst>
            </p:cNvPr>
            <p:cNvSpPr txBox="1"/>
            <p:nvPr/>
          </p:nvSpPr>
          <p:spPr>
            <a:xfrm>
              <a:off x="5152726" y="5637514"/>
              <a:ext cx="1074420" cy="646331"/>
            </a:xfrm>
            <a:prstGeom prst="rect">
              <a:avLst/>
            </a:prstGeom>
            <a:noFill/>
          </p:spPr>
          <p:txBody>
            <a:bodyPr wrap="square" rtlCol="0">
              <a:spAutoFit/>
            </a:bodyPr>
            <a:lstStyle/>
            <a:p>
              <a:pPr algn="ctr"/>
              <a:r>
                <a:rPr lang="en-US" altLang="ja-JP" dirty="0"/>
                <a:t>Linear</a:t>
              </a:r>
              <a:endParaRPr kumimoji="1" lang="en-US" altLang="ja-JP" dirty="0"/>
            </a:p>
            <a:p>
              <a:pPr algn="ctr"/>
              <a:r>
                <a:rPr lang="en-US" altLang="ja-JP" dirty="0"/>
                <a:t>layer</a:t>
              </a:r>
              <a:endParaRPr kumimoji="1" lang="ja-JP" altLang="en-US" dirty="0"/>
            </a:p>
          </p:txBody>
        </p:sp>
        <p:sp>
          <p:nvSpPr>
            <p:cNvPr id="51" name="正方形/長方形 50">
              <a:extLst>
                <a:ext uri="{FF2B5EF4-FFF2-40B4-BE49-F238E27FC236}">
                  <a16:creationId xmlns:a16="http://schemas.microsoft.com/office/drawing/2014/main" id="{FF3F828F-10E9-475B-BAF9-DC31302D6B74}"/>
                </a:ext>
              </a:extLst>
            </p:cNvPr>
            <p:cNvSpPr/>
            <p:nvPr/>
          </p:nvSpPr>
          <p:spPr>
            <a:xfrm>
              <a:off x="6461807" y="232199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5252540D-7633-4BC8-8983-36C00EE9ADE5}"/>
                </a:ext>
              </a:extLst>
            </p:cNvPr>
            <p:cNvSpPr/>
            <p:nvPr/>
          </p:nvSpPr>
          <p:spPr>
            <a:xfrm>
              <a:off x="6461807" y="317552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FC854131-AE36-4A54-A4C6-DF22EA24E997}"/>
                </a:ext>
              </a:extLst>
            </p:cNvPr>
            <p:cNvSpPr/>
            <p:nvPr/>
          </p:nvSpPr>
          <p:spPr>
            <a:xfrm>
              <a:off x="6461807" y="402905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2D2685E2-B69F-4247-8B9F-124B1517E6EA}"/>
                </a:ext>
              </a:extLst>
            </p:cNvPr>
            <p:cNvSpPr/>
            <p:nvPr/>
          </p:nvSpPr>
          <p:spPr>
            <a:xfrm>
              <a:off x="6461807" y="4882585"/>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矢印コネクタ 54">
              <a:extLst>
                <a:ext uri="{FF2B5EF4-FFF2-40B4-BE49-F238E27FC236}">
                  <a16:creationId xmlns:a16="http://schemas.microsoft.com/office/drawing/2014/main" id="{6D901DEC-39DC-41E4-AEC2-1B46370ED5C7}"/>
                </a:ext>
              </a:extLst>
            </p:cNvPr>
            <p:cNvCxnSpPr>
              <a:cxnSpLocks/>
            </p:cNvCxnSpPr>
            <p:nvPr/>
          </p:nvCxnSpPr>
          <p:spPr>
            <a:xfrm>
              <a:off x="6018970" y="270478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線矢印コネクタ 55">
              <a:extLst>
                <a:ext uri="{FF2B5EF4-FFF2-40B4-BE49-F238E27FC236}">
                  <a16:creationId xmlns:a16="http://schemas.microsoft.com/office/drawing/2014/main" id="{34AF76D3-F5D0-49A1-A8CC-1CB7098078F0}"/>
                </a:ext>
              </a:extLst>
            </p:cNvPr>
            <p:cNvCxnSpPr>
              <a:cxnSpLocks/>
            </p:cNvCxnSpPr>
            <p:nvPr/>
          </p:nvCxnSpPr>
          <p:spPr>
            <a:xfrm>
              <a:off x="6018970" y="355545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DF7FC617-3F69-4AE2-BA53-2A655094CBAB}"/>
                </a:ext>
              </a:extLst>
            </p:cNvPr>
            <p:cNvCxnSpPr>
              <a:cxnSpLocks/>
            </p:cNvCxnSpPr>
            <p:nvPr/>
          </p:nvCxnSpPr>
          <p:spPr>
            <a:xfrm>
              <a:off x="6018970" y="4411843"/>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3C2F3E06-AC61-4B5B-8CBF-0FA3B3EF9ADB}"/>
                </a:ext>
              </a:extLst>
            </p:cNvPr>
            <p:cNvCxnSpPr>
              <a:cxnSpLocks/>
            </p:cNvCxnSpPr>
            <p:nvPr/>
          </p:nvCxnSpPr>
          <p:spPr>
            <a:xfrm>
              <a:off x="6018970" y="526822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テキスト ボックス 58">
              <a:extLst>
                <a:ext uri="{FF2B5EF4-FFF2-40B4-BE49-F238E27FC236}">
                  <a16:creationId xmlns:a16="http://schemas.microsoft.com/office/drawing/2014/main" id="{3527BCA7-4AB1-4846-B7FE-3F25DBB3B795}"/>
                </a:ext>
              </a:extLst>
            </p:cNvPr>
            <p:cNvSpPr txBox="1"/>
            <p:nvPr/>
          </p:nvSpPr>
          <p:spPr>
            <a:xfrm>
              <a:off x="6177132" y="5637514"/>
              <a:ext cx="1074420" cy="646331"/>
            </a:xfrm>
            <a:prstGeom prst="rect">
              <a:avLst/>
            </a:prstGeom>
            <a:noFill/>
          </p:spPr>
          <p:txBody>
            <a:bodyPr wrap="square" rtlCol="0">
              <a:spAutoFit/>
            </a:bodyPr>
            <a:lstStyle/>
            <a:p>
              <a:pPr algn="ctr"/>
              <a:r>
                <a:rPr kumimoji="1" lang="en-US" altLang="ja-JP" dirty="0"/>
                <a:t>Sigmoid</a:t>
              </a:r>
            </a:p>
            <a:p>
              <a:pPr algn="ctr"/>
              <a:r>
                <a:rPr lang="en-US" altLang="ja-JP" dirty="0"/>
                <a:t>layer</a:t>
              </a:r>
              <a:endParaRPr kumimoji="1" lang="ja-JP" altLang="en-US" dirty="0"/>
            </a:p>
          </p:txBody>
        </p:sp>
        <p:sp>
          <p:nvSpPr>
            <p:cNvPr id="60" name="テキスト ボックス 59">
              <a:extLst>
                <a:ext uri="{FF2B5EF4-FFF2-40B4-BE49-F238E27FC236}">
                  <a16:creationId xmlns:a16="http://schemas.microsoft.com/office/drawing/2014/main" id="{C29F0D41-3B22-486D-A07D-8930CCD0434B}"/>
                </a:ext>
              </a:extLst>
            </p:cNvPr>
            <p:cNvSpPr txBox="1"/>
            <p:nvPr/>
          </p:nvSpPr>
          <p:spPr>
            <a:xfrm>
              <a:off x="6457728" y="3255920"/>
              <a:ext cx="507109" cy="600164"/>
            </a:xfrm>
            <a:prstGeom prst="rect">
              <a:avLst/>
            </a:prstGeom>
            <a:noFill/>
          </p:spPr>
          <p:txBody>
            <a:bodyPr wrap="square" rtlCol="0">
              <a:spAutoFit/>
            </a:bodyPr>
            <a:lstStyle/>
            <a:p>
              <a:pPr algn="ctr"/>
              <a:r>
                <a:rPr kumimoji="1" lang="en-US" altLang="ja-JP" sz="1100" dirty="0"/>
                <a:t>0.1</a:t>
              </a:r>
            </a:p>
            <a:p>
              <a:pPr algn="ctr"/>
              <a:r>
                <a:rPr lang="en-US" altLang="ja-JP" sz="1100" dirty="0"/>
                <a:t>0.2</a:t>
              </a:r>
            </a:p>
            <a:p>
              <a:pPr algn="ctr"/>
              <a:r>
                <a:rPr kumimoji="1" lang="en-US" altLang="ja-JP" sz="1100" dirty="0"/>
                <a:t>0.6</a:t>
              </a:r>
              <a:endParaRPr kumimoji="1" lang="ja-JP" altLang="en-US" sz="1100" dirty="0"/>
            </a:p>
          </p:txBody>
        </p:sp>
        <p:sp>
          <p:nvSpPr>
            <p:cNvPr id="61" name="テキスト ボックス 60">
              <a:extLst>
                <a:ext uri="{FF2B5EF4-FFF2-40B4-BE49-F238E27FC236}">
                  <a16:creationId xmlns:a16="http://schemas.microsoft.com/office/drawing/2014/main" id="{CED14F68-6D11-4CE8-BCA0-5BD7F10ED63C}"/>
                </a:ext>
              </a:extLst>
            </p:cNvPr>
            <p:cNvSpPr txBox="1"/>
            <p:nvPr/>
          </p:nvSpPr>
          <p:spPr>
            <a:xfrm>
              <a:off x="6457739" y="4111197"/>
              <a:ext cx="507109" cy="600164"/>
            </a:xfrm>
            <a:prstGeom prst="rect">
              <a:avLst/>
            </a:prstGeom>
            <a:noFill/>
          </p:spPr>
          <p:txBody>
            <a:bodyPr wrap="square" rtlCol="0">
              <a:spAutoFit/>
            </a:bodyPr>
            <a:lstStyle/>
            <a:p>
              <a:pPr algn="ctr"/>
              <a:r>
                <a:rPr kumimoji="1" lang="en-US" altLang="ja-JP" sz="1100" dirty="0"/>
                <a:t>0.1</a:t>
              </a:r>
            </a:p>
            <a:p>
              <a:pPr algn="ctr"/>
              <a:r>
                <a:rPr lang="en-US" altLang="ja-JP" sz="1100" dirty="0"/>
                <a:t>0.6</a:t>
              </a:r>
            </a:p>
            <a:p>
              <a:pPr algn="ctr"/>
              <a:r>
                <a:rPr kumimoji="1" lang="en-US" altLang="ja-JP" sz="1100" dirty="0"/>
                <a:t>0.8</a:t>
              </a:r>
              <a:endParaRPr kumimoji="1" lang="ja-JP" altLang="en-US" sz="1100" dirty="0"/>
            </a:p>
          </p:txBody>
        </p:sp>
        <p:sp>
          <p:nvSpPr>
            <p:cNvPr id="62" name="テキスト ボックス 61">
              <a:extLst>
                <a:ext uri="{FF2B5EF4-FFF2-40B4-BE49-F238E27FC236}">
                  <a16:creationId xmlns:a16="http://schemas.microsoft.com/office/drawing/2014/main" id="{C17C5A32-59A2-43A9-B187-0EA846B12024}"/>
                </a:ext>
              </a:extLst>
            </p:cNvPr>
            <p:cNvSpPr txBox="1"/>
            <p:nvPr/>
          </p:nvSpPr>
          <p:spPr>
            <a:xfrm>
              <a:off x="6458131" y="4974863"/>
              <a:ext cx="507109" cy="600164"/>
            </a:xfrm>
            <a:prstGeom prst="rect">
              <a:avLst/>
            </a:prstGeom>
            <a:noFill/>
          </p:spPr>
          <p:txBody>
            <a:bodyPr wrap="square" rtlCol="0">
              <a:spAutoFit/>
            </a:bodyPr>
            <a:lstStyle/>
            <a:p>
              <a:pPr algn="ctr"/>
              <a:r>
                <a:rPr kumimoji="1" lang="en-US" altLang="ja-JP" sz="1100" dirty="0"/>
                <a:t>0.3</a:t>
              </a:r>
            </a:p>
            <a:p>
              <a:pPr algn="ctr"/>
              <a:r>
                <a:rPr lang="en-US" altLang="ja-JP" sz="1100" dirty="0"/>
                <a:t>0.2</a:t>
              </a:r>
            </a:p>
            <a:p>
              <a:pPr algn="ctr"/>
              <a:r>
                <a:rPr kumimoji="1" lang="en-US" altLang="ja-JP" sz="1100" dirty="0"/>
                <a:t>0.7</a:t>
              </a:r>
              <a:endParaRPr kumimoji="1" lang="ja-JP" altLang="en-US" sz="1100" dirty="0"/>
            </a:p>
          </p:txBody>
        </p:sp>
        <p:sp>
          <p:nvSpPr>
            <p:cNvPr id="63" name="テキスト ボックス 62">
              <a:extLst>
                <a:ext uri="{FF2B5EF4-FFF2-40B4-BE49-F238E27FC236}">
                  <a16:creationId xmlns:a16="http://schemas.microsoft.com/office/drawing/2014/main" id="{687F29DC-C9EF-4549-8F1B-EC75C7BF86DB}"/>
                </a:ext>
              </a:extLst>
            </p:cNvPr>
            <p:cNvSpPr txBox="1"/>
            <p:nvPr/>
          </p:nvSpPr>
          <p:spPr>
            <a:xfrm>
              <a:off x="5255247" y="2049125"/>
              <a:ext cx="863260" cy="307777"/>
            </a:xfrm>
            <a:prstGeom prst="rect">
              <a:avLst/>
            </a:prstGeom>
            <a:noFill/>
          </p:spPr>
          <p:txBody>
            <a:bodyPr wrap="square" rtlCol="0">
              <a:spAutoFit/>
            </a:bodyPr>
            <a:lstStyle/>
            <a:p>
              <a:pPr algn="ctr"/>
              <a:r>
                <a:rPr kumimoji="1" lang="en-US" altLang="ja-JP" sz="1400" dirty="0"/>
                <a:t>3 dim</a:t>
              </a:r>
              <a:endParaRPr kumimoji="1" lang="ja-JP" altLang="en-US" sz="1400" dirty="0"/>
            </a:p>
          </p:txBody>
        </p:sp>
        <p:sp>
          <p:nvSpPr>
            <p:cNvPr id="64" name="テキスト ボックス 63">
              <a:extLst>
                <a:ext uri="{FF2B5EF4-FFF2-40B4-BE49-F238E27FC236}">
                  <a16:creationId xmlns:a16="http://schemas.microsoft.com/office/drawing/2014/main" id="{0D591C81-2335-4BE7-9B8B-D680CC90B6EB}"/>
                </a:ext>
              </a:extLst>
            </p:cNvPr>
            <p:cNvSpPr txBox="1"/>
            <p:nvPr/>
          </p:nvSpPr>
          <p:spPr>
            <a:xfrm>
              <a:off x="6476035" y="2049125"/>
              <a:ext cx="863260" cy="307777"/>
            </a:xfrm>
            <a:prstGeom prst="rect">
              <a:avLst/>
            </a:prstGeom>
            <a:noFill/>
          </p:spPr>
          <p:txBody>
            <a:bodyPr wrap="square" rtlCol="0">
              <a:spAutoFit/>
            </a:bodyPr>
            <a:lstStyle/>
            <a:p>
              <a:pPr algn="ctr"/>
              <a:r>
                <a:rPr kumimoji="1" lang="en-US" altLang="ja-JP" sz="1400" dirty="0"/>
                <a:t>3 dim</a:t>
              </a:r>
              <a:endParaRPr kumimoji="1" lang="ja-JP" altLang="en-US" sz="1400" dirty="0"/>
            </a:p>
          </p:txBody>
        </p:sp>
        <p:sp>
          <p:nvSpPr>
            <p:cNvPr id="65" name="楕円 64">
              <a:extLst>
                <a:ext uri="{FF2B5EF4-FFF2-40B4-BE49-F238E27FC236}">
                  <a16:creationId xmlns:a16="http://schemas.microsoft.com/office/drawing/2014/main" id="{0958F691-A82B-4DF5-8338-36A13C7C20FE}"/>
                </a:ext>
              </a:extLst>
            </p:cNvPr>
            <p:cNvSpPr/>
            <p:nvPr/>
          </p:nvSpPr>
          <p:spPr>
            <a:xfrm>
              <a:off x="4791365" y="1335511"/>
              <a:ext cx="1757303" cy="631686"/>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1400" b="1" dirty="0">
                  <a:solidFill>
                    <a:schemeClr val="tx1"/>
                  </a:solidFill>
                </a:rPr>
                <a:t>Cross</a:t>
              </a:r>
            </a:p>
            <a:p>
              <a:pPr algn="ctr"/>
              <a:r>
                <a:rPr lang="en-US" altLang="ja-JP" sz="1400" b="1" dirty="0" err="1">
                  <a:solidFill>
                    <a:schemeClr val="tx1"/>
                  </a:solidFill>
                </a:rPr>
                <a:t>EntropyLoss</a:t>
              </a:r>
              <a:endParaRPr lang="en-US" altLang="ja-JP" sz="1400" b="1" dirty="0">
                <a:solidFill>
                  <a:schemeClr val="tx1"/>
                </a:solidFill>
              </a:endParaRPr>
            </a:p>
          </p:txBody>
        </p:sp>
        <p:cxnSp>
          <p:nvCxnSpPr>
            <p:cNvPr id="66" name="直線矢印コネクタ 65">
              <a:extLst>
                <a:ext uri="{FF2B5EF4-FFF2-40B4-BE49-F238E27FC236}">
                  <a16:creationId xmlns:a16="http://schemas.microsoft.com/office/drawing/2014/main" id="{AAC6DC28-0A6C-4CD5-AE59-BF6AC121F938}"/>
                </a:ext>
              </a:extLst>
            </p:cNvPr>
            <p:cNvCxnSpPr/>
            <p:nvPr/>
          </p:nvCxnSpPr>
          <p:spPr>
            <a:xfrm>
              <a:off x="6378970" y="1967197"/>
              <a:ext cx="169698" cy="235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テキスト ボックス 66">
              <a:extLst>
                <a:ext uri="{FF2B5EF4-FFF2-40B4-BE49-F238E27FC236}">
                  <a16:creationId xmlns:a16="http://schemas.microsoft.com/office/drawing/2014/main" id="{B87D7C5D-E61B-4329-B060-FBA292D07606}"/>
                </a:ext>
              </a:extLst>
            </p:cNvPr>
            <p:cNvSpPr txBox="1"/>
            <p:nvPr/>
          </p:nvSpPr>
          <p:spPr>
            <a:xfrm>
              <a:off x="7176954" y="2441236"/>
              <a:ext cx="762400" cy="369332"/>
            </a:xfrm>
            <a:prstGeom prst="rect">
              <a:avLst/>
            </a:prstGeom>
            <a:noFill/>
          </p:spPr>
          <p:txBody>
            <a:bodyPr wrap="square" rtlCol="0">
              <a:spAutoFit/>
            </a:bodyPr>
            <a:lstStyle/>
            <a:p>
              <a:pPr algn="ctr"/>
              <a:r>
                <a:rPr lang="en-US" altLang="ja-JP" b="1" dirty="0"/>
                <a:t>SUM</a:t>
              </a:r>
              <a:endParaRPr kumimoji="1" lang="ja-JP" altLang="en-US" b="1" dirty="0"/>
            </a:p>
          </p:txBody>
        </p:sp>
        <p:sp>
          <p:nvSpPr>
            <p:cNvPr id="68" name="テキスト ボックス 67">
              <a:extLst>
                <a:ext uri="{FF2B5EF4-FFF2-40B4-BE49-F238E27FC236}">
                  <a16:creationId xmlns:a16="http://schemas.microsoft.com/office/drawing/2014/main" id="{7D4E0902-A691-4C85-B106-5302273F8B59}"/>
                </a:ext>
              </a:extLst>
            </p:cNvPr>
            <p:cNvSpPr txBox="1"/>
            <p:nvPr/>
          </p:nvSpPr>
          <p:spPr>
            <a:xfrm>
              <a:off x="8612740" y="1502037"/>
              <a:ext cx="2071135" cy="461665"/>
            </a:xfrm>
            <a:prstGeom prst="rect">
              <a:avLst/>
            </a:prstGeom>
            <a:noFill/>
          </p:spPr>
          <p:txBody>
            <a:bodyPr wrap="square" rtlCol="0">
              <a:spAutoFit/>
            </a:bodyPr>
            <a:lstStyle/>
            <a:p>
              <a:pPr algn="ctr"/>
              <a:r>
                <a:rPr kumimoji="1" lang="en-US" altLang="ja-JP" sz="2400" dirty="0"/>
                <a:t>Macro activity</a:t>
              </a:r>
              <a:endParaRPr kumimoji="1" lang="ja-JP" altLang="en-US" sz="2400" dirty="0"/>
            </a:p>
          </p:txBody>
        </p:sp>
        <p:grpSp>
          <p:nvGrpSpPr>
            <p:cNvPr id="69" name="グループ化 68">
              <a:extLst>
                <a:ext uri="{FF2B5EF4-FFF2-40B4-BE49-F238E27FC236}">
                  <a16:creationId xmlns:a16="http://schemas.microsoft.com/office/drawing/2014/main" id="{55725E96-26A4-4650-982A-7C662E5AD3CA}"/>
                </a:ext>
              </a:extLst>
            </p:cNvPr>
            <p:cNvGrpSpPr/>
            <p:nvPr/>
          </p:nvGrpSpPr>
          <p:grpSpPr>
            <a:xfrm>
              <a:off x="8150743" y="3600000"/>
              <a:ext cx="2108398" cy="776282"/>
              <a:chOff x="8150743" y="3586671"/>
              <a:chExt cx="2108398" cy="776282"/>
            </a:xfrm>
          </p:grpSpPr>
          <p:grpSp>
            <p:nvGrpSpPr>
              <p:cNvPr id="70" name="グループ化 69">
                <a:extLst>
                  <a:ext uri="{FF2B5EF4-FFF2-40B4-BE49-F238E27FC236}">
                    <a16:creationId xmlns:a16="http://schemas.microsoft.com/office/drawing/2014/main" id="{B5DCBD31-AA32-4649-B795-C9B70B7F2D22}"/>
                  </a:ext>
                </a:extLst>
              </p:cNvPr>
              <p:cNvGrpSpPr/>
              <p:nvPr/>
            </p:nvGrpSpPr>
            <p:grpSpPr>
              <a:xfrm>
                <a:off x="8150743" y="3586671"/>
                <a:ext cx="547200" cy="776281"/>
                <a:chOff x="10796627" y="2183130"/>
                <a:chExt cx="501263" cy="3086100"/>
              </a:xfrm>
            </p:grpSpPr>
            <p:sp>
              <p:nvSpPr>
                <p:cNvPr id="75" name="正方形/長方形 74">
                  <a:extLst>
                    <a:ext uri="{FF2B5EF4-FFF2-40B4-BE49-F238E27FC236}">
                      <a16:creationId xmlns:a16="http://schemas.microsoft.com/office/drawing/2014/main" id="{5AE2AD71-1F08-4B74-B4EF-784FC401FBCC}"/>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073CB166-A2CA-4452-99E3-6ABFB2E23315}"/>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0.6</a:t>
                  </a:r>
                </a:p>
                <a:p>
                  <a:pPr algn="ctr"/>
                  <a:r>
                    <a:rPr lang="en-US" altLang="ja-JP" sz="1400" dirty="0"/>
                    <a:t>1.5</a:t>
                  </a:r>
                </a:p>
                <a:p>
                  <a:pPr algn="ctr"/>
                  <a:r>
                    <a:rPr lang="en-US" altLang="ja-JP" sz="1400" dirty="0"/>
                    <a:t>3.0</a:t>
                  </a:r>
                </a:p>
              </p:txBody>
            </p:sp>
          </p:grpSp>
          <p:grpSp>
            <p:nvGrpSpPr>
              <p:cNvPr id="71" name="グループ化 70">
                <a:extLst>
                  <a:ext uri="{FF2B5EF4-FFF2-40B4-BE49-F238E27FC236}">
                    <a16:creationId xmlns:a16="http://schemas.microsoft.com/office/drawing/2014/main" id="{6A2F23B2-DFFF-43A6-B38C-E9C0E68F255F}"/>
                  </a:ext>
                </a:extLst>
              </p:cNvPr>
              <p:cNvGrpSpPr/>
              <p:nvPr/>
            </p:nvGrpSpPr>
            <p:grpSpPr>
              <a:xfrm>
                <a:off x="9017141" y="3586671"/>
                <a:ext cx="1242000" cy="776282"/>
                <a:chOff x="10796627" y="2183130"/>
                <a:chExt cx="501263" cy="3086100"/>
              </a:xfrm>
            </p:grpSpPr>
            <p:sp>
              <p:nvSpPr>
                <p:cNvPr id="73" name="正方形/長方形 72">
                  <a:extLst>
                    <a:ext uri="{FF2B5EF4-FFF2-40B4-BE49-F238E27FC236}">
                      <a16:creationId xmlns:a16="http://schemas.microsoft.com/office/drawing/2014/main" id="{25B3EC04-AF3E-4395-B116-332FBF29B37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a:extLst>
                    <a:ext uri="{FF2B5EF4-FFF2-40B4-BE49-F238E27FC236}">
                      <a16:creationId xmlns:a16="http://schemas.microsoft.com/office/drawing/2014/main" id="{637995AD-273E-46E3-A6A3-69EFA90D3479}"/>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“sandwich”</a:t>
                  </a:r>
                  <a:endParaRPr kumimoji="1" lang="en-US" altLang="ja-JP" sz="1400" dirty="0"/>
                </a:p>
                <a:p>
                  <a:pPr algn="ctr"/>
                  <a:r>
                    <a:rPr lang="en-US" altLang="ja-JP" sz="1400" dirty="0"/>
                    <a:t>“</a:t>
                  </a:r>
                  <a:r>
                    <a:rPr lang="en-US" altLang="ja-JP" sz="1400" dirty="0" err="1"/>
                    <a:t>fruitsalad</a:t>
                  </a:r>
                  <a:r>
                    <a:rPr lang="en-US" altLang="ja-JP" sz="1400" dirty="0"/>
                    <a:t>”</a:t>
                  </a:r>
                </a:p>
                <a:p>
                  <a:pPr algn="ctr"/>
                  <a:r>
                    <a:rPr lang="en-US" altLang="ja-JP" sz="1400" dirty="0"/>
                    <a:t>“cereal”</a:t>
                  </a:r>
                </a:p>
              </p:txBody>
            </p:sp>
          </p:grpSp>
          <p:sp>
            <p:nvSpPr>
              <p:cNvPr id="72" name="楕円 71">
                <a:extLst>
                  <a:ext uri="{FF2B5EF4-FFF2-40B4-BE49-F238E27FC236}">
                    <a16:creationId xmlns:a16="http://schemas.microsoft.com/office/drawing/2014/main" id="{F2162507-196E-4B37-B9C1-4550A28FEDE5}"/>
                  </a:ext>
                </a:extLst>
              </p:cNvPr>
              <p:cNvSpPr/>
              <p:nvPr/>
            </p:nvSpPr>
            <p:spPr>
              <a:xfrm>
                <a:off x="8205047" y="4064660"/>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Tree>
    <p:extLst>
      <p:ext uri="{BB962C8B-B14F-4D97-AF65-F5344CB8AC3E}">
        <p14:creationId xmlns:p14="http://schemas.microsoft.com/office/powerpoint/2010/main" val="1417387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89CDC4CB-C555-4A2E-8C10-E1A198A075C8}"/>
              </a:ext>
            </a:extLst>
          </p:cNvPr>
          <p:cNvGraphicFramePr>
            <a:graphicFrameLocks noGrp="1"/>
          </p:cNvGraphicFramePr>
          <p:nvPr>
            <p:extLst>
              <p:ext uri="{D42A27DB-BD31-4B8C-83A1-F6EECF244321}">
                <p14:modId xmlns:p14="http://schemas.microsoft.com/office/powerpoint/2010/main" val="2065586455"/>
              </p:ext>
            </p:extLst>
          </p:nvPr>
        </p:nvGraphicFramePr>
        <p:xfrm>
          <a:off x="2305049" y="1764000"/>
          <a:ext cx="7581897" cy="4352459"/>
        </p:xfrm>
        <a:graphic>
          <a:graphicData uri="http://schemas.openxmlformats.org/drawingml/2006/table">
            <a:tbl>
              <a:tblPr firstRow="1" firstCol="1" bandRow="1">
                <a:tableStyleId>{073A0DAA-6AF3-43AB-8588-CEC1D06C72B9}</a:tableStyleId>
              </a:tblPr>
              <a:tblGrid>
                <a:gridCol w="1618358">
                  <a:extLst>
                    <a:ext uri="{9D8B030D-6E8A-4147-A177-3AD203B41FA5}">
                      <a16:colId xmlns:a16="http://schemas.microsoft.com/office/drawing/2014/main" val="1280061160"/>
                    </a:ext>
                  </a:extLst>
                </a:gridCol>
                <a:gridCol w="1684866">
                  <a:extLst>
                    <a:ext uri="{9D8B030D-6E8A-4147-A177-3AD203B41FA5}">
                      <a16:colId xmlns:a16="http://schemas.microsoft.com/office/drawing/2014/main" val="3050910616"/>
                    </a:ext>
                  </a:extLst>
                </a:gridCol>
                <a:gridCol w="1817882">
                  <a:extLst>
                    <a:ext uri="{9D8B030D-6E8A-4147-A177-3AD203B41FA5}">
                      <a16:colId xmlns:a16="http://schemas.microsoft.com/office/drawing/2014/main" val="3342178652"/>
                    </a:ext>
                  </a:extLst>
                </a:gridCol>
                <a:gridCol w="1307988">
                  <a:extLst>
                    <a:ext uri="{9D8B030D-6E8A-4147-A177-3AD203B41FA5}">
                      <a16:colId xmlns:a16="http://schemas.microsoft.com/office/drawing/2014/main" val="1964878053"/>
                    </a:ext>
                  </a:extLst>
                </a:gridCol>
                <a:gridCol w="1152803">
                  <a:extLst>
                    <a:ext uri="{9D8B030D-6E8A-4147-A177-3AD203B41FA5}">
                      <a16:colId xmlns:a16="http://schemas.microsoft.com/office/drawing/2014/main" val="2756147213"/>
                    </a:ext>
                  </a:extLst>
                </a:gridCol>
              </a:tblGrid>
              <a:tr h="836893">
                <a:tc>
                  <a:txBody>
                    <a:bodyPr/>
                    <a:lstStyle/>
                    <a:p>
                      <a:pPr algn="ctr" fontAlgn="ctr"/>
                      <a:r>
                        <a:rPr lang="en-US" sz="1100" u="none" strike="noStrike" dirty="0">
                          <a:effectLst/>
                        </a:rPr>
                        <a:t>Activity type</a:t>
                      </a:r>
                      <a:endParaRPr lang="en-US"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Train data</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Test data</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Max. accuracy</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Min. loss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820113347"/>
                  </a:ext>
                </a:extLst>
              </a:tr>
              <a:tr h="435557">
                <a:tc rowSpan="4">
                  <a:txBody>
                    <a:bodyPr/>
                    <a:lstStyle/>
                    <a:p>
                      <a:pPr algn="ctr" fontAlgn="ctr"/>
                      <a:r>
                        <a:rPr lang="en-US" sz="1100" u="none" strike="noStrike" dirty="0">
                          <a:effectLst/>
                        </a:rPr>
                        <a:t>Micro</a:t>
                      </a:r>
                      <a:endParaRPr lang="en-US"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1, 2</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0.536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0.436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370994094"/>
                  </a:ext>
                </a:extLst>
              </a:tr>
              <a:tr h="435557">
                <a:tc vMerge="1">
                  <a:txBody>
                    <a:bodyPr/>
                    <a:lstStyle/>
                    <a:p>
                      <a:endParaRPr kumimoji="1" lang="ja-JP" altLang="en-US"/>
                    </a:p>
                  </a:txBody>
                  <a:tcPr/>
                </a:tc>
                <a:tc>
                  <a:txBody>
                    <a:bodyPr/>
                    <a:lstStyle/>
                    <a:p>
                      <a:pPr algn="ctr" fontAlgn="ctr"/>
                      <a:r>
                        <a:rPr lang="en-US" sz="1100" u="none" strike="noStrike">
                          <a:effectLst/>
                        </a:rPr>
                        <a:t>Subject 2,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1</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0.497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0.445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48242043"/>
                  </a:ext>
                </a:extLst>
              </a:tr>
              <a:tr h="435557">
                <a:tc vMerge="1">
                  <a:txBody>
                    <a:bodyPr/>
                    <a:lstStyle/>
                    <a:p>
                      <a:endParaRPr kumimoji="1" lang="ja-JP" altLang="en-US"/>
                    </a:p>
                  </a:txBody>
                  <a:tcPr/>
                </a:tc>
                <a:tc>
                  <a:txBody>
                    <a:bodyPr/>
                    <a:lstStyle/>
                    <a:p>
                      <a:pPr algn="ctr" fontAlgn="ctr"/>
                      <a:r>
                        <a:rPr lang="en-US" sz="1100" u="none" strike="noStrike">
                          <a:effectLst/>
                        </a:rPr>
                        <a:t>Subject 1,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2</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0.532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0.424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886737637"/>
                  </a:ext>
                </a:extLst>
              </a:tr>
              <a:tr h="451112">
                <a:tc vMerge="1">
                  <a:txBody>
                    <a:bodyPr/>
                    <a:lstStyle/>
                    <a:p>
                      <a:endParaRPr kumimoji="1" lang="ja-JP" altLang="en-US"/>
                    </a:p>
                  </a:txBody>
                  <a:tcPr/>
                </a:tc>
                <a:tc gridSpan="2">
                  <a:txBody>
                    <a:bodyPr/>
                    <a:lstStyle/>
                    <a:p>
                      <a:pPr algn="ctr" fontAlgn="ctr"/>
                      <a:r>
                        <a:rPr lang="en-US" sz="1100" u="none" strike="noStrike">
                          <a:effectLst/>
                        </a:rPr>
                        <a:t>Average</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hMerge="1">
                  <a:txBody>
                    <a:bodyPr/>
                    <a:lstStyle/>
                    <a:p>
                      <a:endParaRPr kumimoji="1" lang="ja-JP" altLang="en-US"/>
                    </a:p>
                  </a:txBody>
                  <a:tcPr/>
                </a:tc>
                <a:tc>
                  <a:txBody>
                    <a:bodyPr/>
                    <a:lstStyle/>
                    <a:p>
                      <a:pPr algn="ctr" fontAlgn="ctr"/>
                      <a:r>
                        <a:rPr lang="en-US" altLang="ja-JP" sz="1100" u="none" strike="noStrike">
                          <a:effectLst/>
                        </a:rPr>
                        <a:t>0.521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0.435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167520124"/>
                  </a:ext>
                </a:extLst>
              </a:tr>
              <a:tr h="435557">
                <a:tc rowSpan="4">
                  <a:txBody>
                    <a:bodyPr/>
                    <a:lstStyle/>
                    <a:p>
                      <a:pPr algn="ctr" fontAlgn="ctr"/>
                      <a:r>
                        <a:rPr lang="en-US" sz="1100" u="none" strike="noStrike">
                          <a:effectLst/>
                        </a:rPr>
                        <a:t>Macro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1, 2</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0.522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1.057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859231425"/>
                  </a:ext>
                </a:extLst>
              </a:tr>
              <a:tr h="435557">
                <a:tc vMerge="1">
                  <a:txBody>
                    <a:bodyPr/>
                    <a:lstStyle/>
                    <a:p>
                      <a:endParaRPr kumimoji="1" lang="ja-JP" altLang="en-US"/>
                    </a:p>
                  </a:txBody>
                  <a:tcPr/>
                </a:tc>
                <a:tc>
                  <a:txBody>
                    <a:bodyPr/>
                    <a:lstStyle/>
                    <a:p>
                      <a:pPr algn="ctr" fontAlgn="ctr"/>
                      <a:r>
                        <a:rPr lang="en-US" sz="1100" u="none" strike="noStrike">
                          <a:effectLst/>
                        </a:rPr>
                        <a:t>Subject 2,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1</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0.416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1.094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837901696"/>
                  </a:ext>
                </a:extLst>
              </a:tr>
              <a:tr h="435557">
                <a:tc vMerge="1">
                  <a:txBody>
                    <a:bodyPr/>
                    <a:lstStyle/>
                    <a:p>
                      <a:endParaRPr kumimoji="1" lang="ja-JP" altLang="en-US"/>
                    </a:p>
                  </a:txBody>
                  <a:tcPr/>
                </a:tc>
                <a:tc>
                  <a:txBody>
                    <a:bodyPr/>
                    <a:lstStyle/>
                    <a:p>
                      <a:pPr algn="ctr" fontAlgn="ctr"/>
                      <a:r>
                        <a:rPr lang="en-US" sz="1100" u="none" strike="noStrike">
                          <a:effectLst/>
                        </a:rPr>
                        <a:t>Subject 1,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2</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0.535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1.050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215996993"/>
                  </a:ext>
                </a:extLst>
              </a:tr>
              <a:tr h="451112">
                <a:tc vMerge="1">
                  <a:txBody>
                    <a:bodyPr/>
                    <a:lstStyle/>
                    <a:p>
                      <a:endParaRPr kumimoji="1" lang="ja-JP" altLang="en-US"/>
                    </a:p>
                  </a:txBody>
                  <a:tcPr/>
                </a:tc>
                <a:tc gridSpan="2">
                  <a:txBody>
                    <a:bodyPr/>
                    <a:lstStyle/>
                    <a:p>
                      <a:pPr algn="ctr" fontAlgn="ctr"/>
                      <a:r>
                        <a:rPr lang="en-US" sz="1100" u="none" strike="noStrike">
                          <a:effectLst/>
                        </a:rPr>
                        <a:t>Average</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hMerge="1">
                  <a:txBody>
                    <a:bodyPr/>
                    <a:lstStyle/>
                    <a:p>
                      <a:endParaRPr kumimoji="1" lang="ja-JP" altLang="en-US"/>
                    </a:p>
                  </a:txBody>
                  <a:tcPr/>
                </a:tc>
                <a:tc>
                  <a:txBody>
                    <a:bodyPr/>
                    <a:lstStyle/>
                    <a:p>
                      <a:pPr algn="ctr" fontAlgn="ctr"/>
                      <a:r>
                        <a:rPr lang="en-US" altLang="ja-JP" sz="1100" u="none" strike="noStrike">
                          <a:effectLst/>
                        </a:rPr>
                        <a:t>0.491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dirty="0">
                          <a:effectLst/>
                        </a:rPr>
                        <a:t>1.067 </a:t>
                      </a:r>
                      <a:endParaRPr lang="en-US" altLang="ja-JP"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880556583"/>
                  </a:ext>
                </a:extLst>
              </a:tr>
            </a:tbl>
          </a:graphicData>
        </a:graphic>
      </p:graphicFrame>
      <p:sp>
        <p:nvSpPr>
          <p:cNvPr id="2" name="タイトル 1">
            <a:extLst>
              <a:ext uri="{FF2B5EF4-FFF2-40B4-BE49-F238E27FC236}">
                <a16:creationId xmlns:a16="http://schemas.microsoft.com/office/drawing/2014/main" id="{EB966DB0-1F85-444A-A11E-44028AEDAF3F}"/>
              </a:ext>
            </a:extLst>
          </p:cNvPr>
          <p:cNvSpPr>
            <a:spLocks noGrp="1"/>
          </p:cNvSpPr>
          <p:nvPr>
            <p:ph type="title"/>
          </p:nvPr>
        </p:nvSpPr>
        <p:spPr/>
        <p:txBody>
          <a:bodyPr/>
          <a:lstStyle/>
          <a:p>
            <a:r>
              <a:rPr kumimoji="1" lang="en-US" altLang="ja-JP" dirty="0"/>
              <a:t>Result</a:t>
            </a:r>
            <a:endParaRPr kumimoji="1" lang="ja-JP" altLang="en-US" dirty="0"/>
          </a:p>
        </p:txBody>
      </p:sp>
      <p:sp>
        <p:nvSpPr>
          <p:cNvPr id="4" name="スライド番号プレースホルダー 3">
            <a:extLst>
              <a:ext uri="{FF2B5EF4-FFF2-40B4-BE49-F238E27FC236}">
                <a16:creationId xmlns:a16="http://schemas.microsoft.com/office/drawing/2014/main" id="{F0BCBF0A-F651-4D90-A816-708046062BAA}"/>
              </a:ext>
            </a:extLst>
          </p:cNvPr>
          <p:cNvSpPr>
            <a:spLocks noGrp="1"/>
          </p:cNvSpPr>
          <p:nvPr>
            <p:ph type="sldNum" sz="quarter" idx="12"/>
          </p:nvPr>
        </p:nvSpPr>
        <p:spPr/>
        <p:txBody>
          <a:bodyPr/>
          <a:lstStyle/>
          <a:p>
            <a:fld id="{92084505-5355-43A2-B929-FD06D0DABC31}" type="slidenum">
              <a:rPr lang="ja-JP" altLang="en-US" smtClean="0"/>
              <a:pPr/>
              <a:t>7</a:t>
            </a:fld>
            <a:endParaRPr lang="ja-JP" altLang="en-US" dirty="0"/>
          </a:p>
        </p:txBody>
      </p:sp>
    </p:spTree>
    <p:extLst>
      <p:ext uri="{BB962C8B-B14F-4D97-AF65-F5344CB8AC3E}">
        <p14:creationId xmlns:p14="http://schemas.microsoft.com/office/powerpoint/2010/main" val="116719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6BEC5E-2887-4F5D-90F6-19351ACCA0EC}"/>
              </a:ext>
            </a:extLst>
          </p:cNvPr>
          <p:cNvSpPr>
            <a:spLocks noGrp="1"/>
          </p:cNvSpPr>
          <p:nvPr>
            <p:ph type="title"/>
          </p:nvPr>
        </p:nvSpPr>
        <p:spPr/>
        <p:txBody>
          <a:bodyPr/>
          <a:lstStyle/>
          <a:p>
            <a:r>
              <a:rPr lang="en-US" altLang="ja-JP" dirty="0"/>
              <a:t>Conclusion</a:t>
            </a:r>
            <a:endParaRPr kumimoji="1" lang="ja-JP" altLang="en-US" dirty="0"/>
          </a:p>
        </p:txBody>
      </p:sp>
      <p:sp>
        <p:nvSpPr>
          <p:cNvPr id="3" name="コンテンツ プレースホルダー 2">
            <a:extLst>
              <a:ext uri="{FF2B5EF4-FFF2-40B4-BE49-F238E27FC236}">
                <a16:creationId xmlns:a16="http://schemas.microsoft.com/office/drawing/2014/main" id="{657A6E39-C80D-4A99-9719-29E17F8010BE}"/>
              </a:ext>
            </a:extLst>
          </p:cNvPr>
          <p:cNvSpPr>
            <a:spLocks noGrp="1"/>
          </p:cNvSpPr>
          <p:nvPr>
            <p:ph idx="1"/>
          </p:nvPr>
        </p:nvSpPr>
        <p:spPr>
          <a:xfrm>
            <a:off x="838200" y="1825625"/>
            <a:ext cx="10515600" cy="1391400"/>
          </a:xfrm>
        </p:spPr>
        <p:txBody>
          <a:bodyPr/>
          <a:lstStyle/>
          <a:p>
            <a:r>
              <a:rPr kumimoji="1" lang="en-US" altLang="ja-JP" dirty="0"/>
              <a:t>Our model uses convolution layer and LSTM.</a:t>
            </a:r>
          </a:p>
          <a:p>
            <a:r>
              <a:rPr kumimoji="1" lang="en-US" altLang="ja-JP" dirty="0"/>
              <a:t>The evaluation results showed that average accuracy of </a:t>
            </a:r>
            <a:r>
              <a:rPr kumimoji="1" lang="en-US" altLang="ja-JP" dirty="0">
                <a:solidFill>
                  <a:srgbClr val="FF0000"/>
                </a:solidFill>
              </a:rPr>
              <a:t>0.521</a:t>
            </a:r>
            <a:r>
              <a:rPr kumimoji="1" lang="en-US" altLang="ja-JP" dirty="0"/>
              <a:t> and </a:t>
            </a:r>
            <a:r>
              <a:rPr kumimoji="1" lang="en-US" altLang="ja-JP" dirty="0">
                <a:solidFill>
                  <a:srgbClr val="FF0000"/>
                </a:solidFill>
              </a:rPr>
              <a:t>0.491</a:t>
            </a:r>
            <a:r>
              <a:rPr kumimoji="1" lang="en-US" altLang="ja-JP" dirty="0"/>
              <a:t> for micro and macro activities.</a:t>
            </a:r>
          </a:p>
        </p:txBody>
      </p:sp>
      <p:sp>
        <p:nvSpPr>
          <p:cNvPr id="4" name="スライド番号プレースホルダー 3">
            <a:extLst>
              <a:ext uri="{FF2B5EF4-FFF2-40B4-BE49-F238E27FC236}">
                <a16:creationId xmlns:a16="http://schemas.microsoft.com/office/drawing/2014/main" id="{D75FBEC3-CA0C-4891-9664-F93E54838413}"/>
              </a:ext>
            </a:extLst>
          </p:cNvPr>
          <p:cNvSpPr>
            <a:spLocks noGrp="1"/>
          </p:cNvSpPr>
          <p:nvPr>
            <p:ph type="sldNum" sz="quarter" idx="12"/>
          </p:nvPr>
        </p:nvSpPr>
        <p:spPr/>
        <p:txBody>
          <a:bodyPr/>
          <a:lstStyle/>
          <a:p>
            <a:fld id="{92084505-5355-43A2-B929-FD06D0DABC31}" type="slidenum">
              <a:rPr lang="ja-JP" altLang="en-US" smtClean="0"/>
              <a:pPr/>
              <a:t>8</a:t>
            </a:fld>
            <a:endParaRPr lang="ja-JP" altLang="en-US" dirty="0"/>
          </a:p>
        </p:txBody>
      </p:sp>
      <p:grpSp>
        <p:nvGrpSpPr>
          <p:cNvPr id="7" name="グループ化 6">
            <a:extLst>
              <a:ext uri="{FF2B5EF4-FFF2-40B4-BE49-F238E27FC236}">
                <a16:creationId xmlns:a16="http://schemas.microsoft.com/office/drawing/2014/main" id="{27A01424-D9E2-4DFA-A675-F8BD499AAF52}"/>
              </a:ext>
            </a:extLst>
          </p:cNvPr>
          <p:cNvGrpSpPr/>
          <p:nvPr/>
        </p:nvGrpSpPr>
        <p:grpSpPr>
          <a:xfrm>
            <a:off x="5518265" y="4148050"/>
            <a:ext cx="5037513" cy="1200329"/>
            <a:chOff x="1313411" y="3649287"/>
            <a:chExt cx="5037513" cy="1200329"/>
          </a:xfrm>
        </p:grpSpPr>
        <p:sp>
          <p:nvSpPr>
            <p:cNvPr id="5" name="正方形/長方形 4">
              <a:extLst>
                <a:ext uri="{FF2B5EF4-FFF2-40B4-BE49-F238E27FC236}">
                  <a16:creationId xmlns:a16="http://schemas.microsoft.com/office/drawing/2014/main" id="{31DBC112-9CFD-434C-BA4E-A015134BFBD4}"/>
                </a:ext>
              </a:extLst>
            </p:cNvPr>
            <p:cNvSpPr/>
            <p:nvPr/>
          </p:nvSpPr>
          <p:spPr>
            <a:xfrm>
              <a:off x="1313411" y="3649287"/>
              <a:ext cx="5037513" cy="12003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03E140A-AA99-4C78-89C8-CA731133E94E}"/>
                </a:ext>
              </a:extLst>
            </p:cNvPr>
            <p:cNvSpPr txBox="1"/>
            <p:nvPr/>
          </p:nvSpPr>
          <p:spPr>
            <a:xfrm>
              <a:off x="1313411" y="3649287"/>
              <a:ext cx="5037513" cy="1200329"/>
            </a:xfrm>
            <a:prstGeom prst="rect">
              <a:avLst/>
            </a:prstGeom>
            <a:noFill/>
          </p:spPr>
          <p:txBody>
            <a:bodyPr wrap="square" rtlCol="0">
              <a:spAutoFit/>
            </a:bodyPr>
            <a:lstStyle/>
            <a:p>
              <a:r>
                <a:rPr kumimoji="1" lang="en-US" altLang="ja-JP" dirty="0"/>
                <a:t>OS: Windows 10 Pro</a:t>
              </a:r>
            </a:p>
            <a:p>
              <a:r>
                <a:rPr kumimoji="1" lang="en-US" altLang="ja-JP" dirty="0"/>
                <a:t>CPU: Intel Core i7-8700K 3.7GHz</a:t>
              </a:r>
            </a:p>
            <a:p>
              <a:r>
                <a:rPr kumimoji="1" lang="en-US" altLang="ja-JP" dirty="0"/>
                <a:t>RAM: DDR4 64GB</a:t>
              </a:r>
            </a:p>
            <a:p>
              <a:r>
                <a:rPr kumimoji="1" lang="en-US" altLang="ja-JP" dirty="0"/>
                <a:t>GPU: NVIDIA GeForce RTX 2080Ti GDDR6 11GB</a:t>
              </a:r>
            </a:p>
          </p:txBody>
        </p:sp>
      </p:grpSp>
      <p:graphicFrame>
        <p:nvGraphicFramePr>
          <p:cNvPr id="8" name="表 7">
            <a:extLst>
              <a:ext uri="{FF2B5EF4-FFF2-40B4-BE49-F238E27FC236}">
                <a16:creationId xmlns:a16="http://schemas.microsoft.com/office/drawing/2014/main" id="{F7FA6BE5-E543-441C-B53B-E647FA3AD59E}"/>
              </a:ext>
            </a:extLst>
          </p:cNvPr>
          <p:cNvGraphicFramePr>
            <a:graphicFrameLocks noGrp="1"/>
          </p:cNvGraphicFramePr>
          <p:nvPr>
            <p:extLst>
              <p:ext uri="{D42A27DB-BD31-4B8C-83A1-F6EECF244321}">
                <p14:modId xmlns:p14="http://schemas.microsoft.com/office/powerpoint/2010/main" val="1556429850"/>
              </p:ext>
            </p:extLst>
          </p:nvPr>
        </p:nvGraphicFramePr>
        <p:xfrm>
          <a:off x="1870363" y="4143149"/>
          <a:ext cx="3017519" cy="1205230"/>
        </p:xfrm>
        <a:graphic>
          <a:graphicData uri="http://schemas.openxmlformats.org/drawingml/2006/table">
            <a:tbl>
              <a:tblPr firstRow="1" firstCol="1" bandRow="1">
                <a:tableStyleId>{073A0DAA-6AF3-43AB-8588-CEC1D06C72B9}</a:tableStyleId>
              </a:tblPr>
              <a:tblGrid>
                <a:gridCol w="953588">
                  <a:extLst>
                    <a:ext uri="{9D8B030D-6E8A-4147-A177-3AD203B41FA5}">
                      <a16:colId xmlns:a16="http://schemas.microsoft.com/office/drawing/2014/main" val="179165822"/>
                    </a:ext>
                  </a:extLst>
                </a:gridCol>
                <a:gridCol w="992776">
                  <a:extLst>
                    <a:ext uri="{9D8B030D-6E8A-4147-A177-3AD203B41FA5}">
                      <a16:colId xmlns:a16="http://schemas.microsoft.com/office/drawing/2014/main" val="1854759921"/>
                    </a:ext>
                  </a:extLst>
                </a:gridCol>
                <a:gridCol w="1071155">
                  <a:extLst>
                    <a:ext uri="{9D8B030D-6E8A-4147-A177-3AD203B41FA5}">
                      <a16:colId xmlns:a16="http://schemas.microsoft.com/office/drawing/2014/main" val="3416211541"/>
                    </a:ext>
                  </a:extLst>
                </a:gridCol>
              </a:tblGrid>
              <a:tr h="173282">
                <a:tc>
                  <a:txBody>
                    <a:bodyPr/>
                    <a:lstStyle/>
                    <a:p>
                      <a:pPr algn="ctr" fontAlgn="ctr"/>
                      <a:r>
                        <a:rPr lang="en-US" sz="1100" u="none" strike="noStrike">
                          <a:effectLst/>
                        </a:rPr>
                        <a:t>Resource</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Micro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Macro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685066543"/>
                  </a:ext>
                </a:extLst>
              </a:tr>
              <a:tr h="173282">
                <a:tc>
                  <a:txBody>
                    <a:bodyPr/>
                    <a:lstStyle/>
                    <a:p>
                      <a:pPr algn="ctr" fontAlgn="ctr"/>
                      <a:r>
                        <a:rPr lang="en-US" sz="1100" u="none" strike="noStrike">
                          <a:effectLst/>
                        </a:rPr>
                        <a:t>CPU memory</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2391MB</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2391MB</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944514403"/>
                  </a:ext>
                </a:extLst>
              </a:tr>
              <a:tr h="173282">
                <a:tc>
                  <a:txBody>
                    <a:bodyPr/>
                    <a:lstStyle/>
                    <a:p>
                      <a:pPr algn="ctr" fontAlgn="ctr"/>
                      <a:r>
                        <a:rPr lang="en-US" sz="1100" u="none" strike="noStrike">
                          <a:effectLst/>
                        </a:rPr>
                        <a:t>GPU memory</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dirty="0">
                          <a:effectLst/>
                        </a:rPr>
                        <a:t>1.6GB</a:t>
                      </a:r>
                      <a:endParaRPr lang="en-US"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1.6GB</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895801203"/>
                  </a:ext>
                </a:extLst>
              </a:tr>
              <a:tr h="340241">
                <a:tc>
                  <a:txBody>
                    <a:bodyPr/>
                    <a:lstStyle/>
                    <a:p>
                      <a:pPr algn="ctr" fontAlgn="ctr"/>
                      <a:r>
                        <a:rPr lang="en-US" sz="1100" u="none" strike="noStrike">
                          <a:effectLst/>
                        </a:rPr>
                        <a:t>Training time (1,000 epoch)</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28.891s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21.554s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59733198"/>
                  </a:ext>
                </a:extLst>
              </a:tr>
              <a:tr h="340241">
                <a:tc>
                  <a:txBody>
                    <a:bodyPr/>
                    <a:lstStyle/>
                    <a:p>
                      <a:pPr algn="ctr" fontAlgn="ctr"/>
                      <a:r>
                        <a:rPr lang="en-US" sz="1100" u="none" strike="noStrike">
                          <a:effectLst/>
                        </a:rPr>
                        <a:t>Testing time (1,000 epoch)</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59.299s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dirty="0">
                          <a:effectLst/>
                        </a:rPr>
                        <a:t>58.042s</a:t>
                      </a:r>
                      <a:endParaRPr lang="en-US"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4054063978"/>
                  </a:ext>
                </a:extLst>
              </a:tr>
            </a:tbl>
          </a:graphicData>
        </a:graphic>
      </p:graphicFrame>
    </p:spTree>
    <p:extLst>
      <p:ext uri="{BB962C8B-B14F-4D97-AF65-F5344CB8AC3E}">
        <p14:creationId xmlns:p14="http://schemas.microsoft.com/office/powerpoint/2010/main" val="1836259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209BA4-950C-4BB1-AD92-A4FD7621A1C4}"/>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(1/2)</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2A048CB-768B-43BB-97B4-ED6BF0BBFED7}"/>
              </a:ext>
            </a:extLst>
          </p:cNvPr>
          <p:cNvSpPr>
            <a:spLocks noGrp="1"/>
          </p:cNvSpPr>
          <p:nvPr>
            <p:ph idx="1"/>
          </p:nvPr>
        </p:nvSpPr>
        <p:spPr>
          <a:xfrm>
            <a:off x="838200" y="1825625"/>
            <a:ext cx="10515600" cy="2165842"/>
          </a:xfrm>
        </p:spPr>
        <p:txBody>
          <a:bodyPr>
            <a:normAutofit lnSpcReduction="10000"/>
          </a:bodyPr>
          <a:lstStyle/>
          <a:p>
            <a:r>
              <a:rPr lang="en-US" altLang="ja-JP" dirty="0">
                <a:latin typeface="Times New Roman" panose="02020603050405020304" pitchFamily="18" charset="0"/>
                <a:cs typeface="Times New Roman" panose="02020603050405020304" pitchFamily="18" charset="0"/>
              </a:rPr>
              <a:t>Four subjects cooked three recipes; </a:t>
            </a:r>
            <a:r>
              <a:rPr lang="en-US" altLang="ja-JP" b="1" dirty="0">
                <a:latin typeface="Times New Roman" panose="02020603050405020304" pitchFamily="18" charset="0"/>
                <a:cs typeface="Times New Roman" panose="02020603050405020304" pitchFamily="18" charset="0"/>
              </a:rPr>
              <a:t>sandwich, fruit salad, cereal.</a:t>
            </a:r>
          </a:p>
          <a:p>
            <a:r>
              <a:rPr lang="en-US" altLang="ja-JP" dirty="0">
                <a:latin typeface="Times New Roman" panose="02020603050405020304" pitchFamily="18" charset="0"/>
                <a:cs typeface="Times New Roman" panose="02020603050405020304" pitchFamily="18" charset="0"/>
              </a:rPr>
              <a:t>The subjects had attached some devices; </a:t>
            </a:r>
            <a:r>
              <a:rPr lang="en-US" altLang="ja-JP" b="1" dirty="0">
                <a:latin typeface="Times New Roman" panose="02020603050405020304" pitchFamily="18" charset="0"/>
                <a:cs typeface="Times New Roman" panose="02020603050405020304" pitchFamily="18" charset="0"/>
              </a:rPr>
              <a:t>on the right arm, left hip, both wrists, and one motion capture system.</a:t>
            </a:r>
          </a:p>
          <a:p>
            <a:r>
              <a:rPr lang="en-US" altLang="ja-JP" dirty="0">
                <a:latin typeface="Times New Roman" panose="02020603050405020304" pitchFamily="18" charset="0"/>
                <a:cs typeface="Times New Roman" panose="02020603050405020304" pitchFamily="18" charset="0"/>
              </a:rPr>
              <a:t>Each recording has been segmented into 30-second segments, and it was assigned a random identifier.</a:t>
            </a:r>
          </a:p>
        </p:txBody>
      </p:sp>
      <p:sp>
        <p:nvSpPr>
          <p:cNvPr id="4" name="スライド番号プレースホルダー 3">
            <a:extLst>
              <a:ext uri="{FF2B5EF4-FFF2-40B4-BE49-F238E27FC236}">
                <a16:creationId xmlns:a16="http://schemas.microsoft.com/office/drawing/2014/main" id="{50832A53-F5CE-4AF4-81B7-E6963258A2A4}"/>
              </a:ext>
            </a:extLst>
          </p:cNvPr>
          <p:cNvSpPr>
            <a:spLocks noGrp="1"/>
          </p:cNvSpPr>
          <p:nvPr>
            <p:ph type="sldNum" sz="quarter" idx="12"/>
          </p:nvPr>
        </p:nvSpPr>
        <p:spPr/>
        <p:txBody>
          <a:bodyPr/>
          <a:lstStyle/>
          <a:p>
            <a:fld id="{92084505-5355-43A2-B929-FD06D0DABC31}" type="slidenum">
              <a:rPr lang="ja-JP" altLang="en-US" smtClean="0"/>
              <a:pPr/>
              <a:t>9</a:t>
            </a:fld>
            <a:endParaRPr lang="ja-JP" altLang="en-US" dirty="0"/>
          </a:p>
        </p:txBody>
      </p:sp>
      <p:grpSp>
        <p:nvGrpSpPr>
          <p:cNvPr id="53" name="グループ化 52">
            <a:extLst>
              <a:ext uri="{FF2B5EF4-FFF2-40B4-BE49-F238E27FC236}">
                <a16:creationId xmlns:a16="http://schemas.microsoft.com/office/drawing/2014/main" id="{E30AAE54-6E87-4F18-B4C9-1E137510E3A8}"/>
              </a:ext>
            </a:extLst>
          </p:cNvPr>
          <p:cNvGrpSpPr/>
          <p:nvPr/>
        </p:nvGrpSpPr>
        <p:grpSpPr>
          <a:xfrm>
            <a:off x="2139950" y="4055855"/>
            <a:ext cx="8420099" cy="2180791"/>
            <a:chOff x="3352801" y="3906629"/>
            <a:chExt cx="8420099" cy="2180791"/>
          </a:xfrm>
        </p:grpSpPr>
        <p:sp>
          <p:nvSpPr>
            <p:cNvPr id="9" name="正方形/長方形 8">
              <a:extLst>
                <a:ext uri="{FF2B5EF4-FFF2-40B4-BE49-F238E27FC236}">
                  <a16:creationId xmlns:a16="http://schemas.microsoft.com/office/drawing/2014/main" id="{B9C3DC4A-4B8D-4587-99B3-11C466123E86}"/>
                </a:ext>
              </a:extLst>
            </p:cNvPr>
            <p:cNvSpPr/>
            <p:nvPr/>
          </p:nvSpPr>
          <p:spPr>
            <a:xfrm>
              <a:off x="7086600" y="406169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1" name="正方形/長方形 10">
              <a:extLst>
                <a:ext uri="{FF2B5EF4-FFF2-40B4-BE49-F238E27FC236}">
                  <a16:creationId xmlns:a16="http://schemas.microsoft.com/office/drawing/2014/main" id="{AF4AF4A0-AC6E-4F5F-8E46-FEA005472B82}"/>
                </a:ext>
              </a:extLst>
            </p:cNvPr>
            <p:cNvSpPr/>
            <p:nvPr/>
          </p:nvSpPr>
          <p:spPr>
            <a:xfrm>
              <a:off x="7086600" y="449385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3" name="正方形/長方形 12">
              <a:extLst>
                <a:ext uri="{FF2B5EF4-FFF2-40B4-BE49-F238E27FC236}">
                  <a16:creationId xmlns:a16="http://schemas.microsoft.com/office/drawing/2014/main" id="{71B0C84D-6CF6-42C7-8F73-6B8F819E1106}"/>
                </a:ext>
              </a:extLst>
            </p:cNvPr>
            <p:cNvSpPr/>
            <p:nvPr/>
          </p:nvSpPr>
          <p:spPr>
            <a:xfrm>
              <a:off x="7086600" y="492601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5" name="正方形/長方形 14">
              <a:extLst>
                <a:ext uri="{FF2B5EF4-FFF2-40B4-BE49-F238E27FC236}">
                  <a16:creationId xmlns:a16="http://schemas.microsoft.com/office/drawing/2014/main" id="{AC0C0577-D608-4541-B3AB-C4B6C214E7B4}"/>
                </a:ext>
              </a:extLst>
            </p:cNvPr>
            <p:cNvSpPr/>
            <p:nvPr/>
          </p:nvSpPr>
          <p:spPr>
            <a:xfrm>
              <a:off x="7086600" y="535817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7" name="正方形/長方形 16">
              <a:extLst>
                <a:ext uri="{FF2B5EF4-FFF2-40B4-BE49-F238E27FC236}">
                  <a16:creationId xmlns:a16="http://schemas.microsoft.com/office/drawing/2014/main" id="{8824ED68-EA65-4F53-B24A-ADA40679BDA5}"/>
                </a:ext>
              </a:extLst>
            </p:cNvPr>
            <p:cNvSpPr/>
            <p:nvPr/>
          </p:nvSpPr>
          <p:spPr>
            <a:xfrm>
              <a:off x="7086600" y="579494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grpSp>
          <p:nvGrpSpPr>
            <p:cNvPr id="30" name="グループ化 29">
              <a:extLst>
                <a:ext uri="{FF2B5EF4-FFF2-40B4-BE49-F238E27FC236}">
                  <a16:creationId xmlns:a16="http://schemas.microsoft.com/office/drawing/2014/main" id="{613D0071-5FD6-4596-AF7B-73550D6D3346}"/>
                </a:ext>
              </a:extLst>
            </p:cNvPr>
            <p:cNvGrpSpPr/>
            <p:nvPr/>
          </p:nvGrpSpPr>
          <p:grpSpPr>
            <a:xfrm>
              <a:off x="3352801" y="3906629"/>
              <a:ext cx="1752600" cy="2165843"/>
              <a:chOff x="3204000" y="3985097"/>
              <a:chExt cx="1752600" cy="2165843"/>
            </a:xfrm>
          </p:grpSpPr>
          <p:pic>
            <p:nvPicPr>
              <p:cNvPr id="8" name="図 7" descr="地図 が含まれている画像&#10;&#10;自動的に生成された説明">
                <a:extLst>
                  <a:ext uri="{FF2B5EF4-FFF2-40B4-BE49-F238E27FC236}">
                    <a16:creationId xmlns:a16="http://schemas.microsoft.com/office/drawing/2014/main" id="{E88DD0BC-C77B-4CF2-A086-E97BF6AB9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228" y="3985097"/>
                <a:ext cx="1416372" cy="2165843"/>
              </a:xfrm>
              <a:prstGeom prst="rect">
                <a:avLst/>
              </a:prstGeom>
            </p:spPr>
          </p:pic>
          <p:cxnSp>
            <p:nvCxnSpPr>
              <p:cNvPr id="21" name="直線コネクタ 20">
                <a:extLst>
                  <a:ext uri="{FF2B5EF4-FFF2-40B4-BE49-F238E27FC236}">
                    <a16:creationId xmlns:a16="http://schemas.microsoft.com/office/drawing/2014/main" id="{223073A4-7760-4939-8562-98B3EB2268D2}"/>
                  </a:ext>
                </a:extLst>
              </p:cNvPr>
              <p:cNvCxnSpPr>
                <a:cxnSpLocks/>
              </p:cNvCxnSpPr>
              <p:nvPr/>
            </p:nvCxnSpPr>
            <p:spPr>
              <a:xfrm>
                <a:off x="3204000" y="4465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BC1495C-C231-4C6D-B963-EFA25A7B7123}"/>
                  </a:ext>
                </a:extLst>
              </p:cNvPr>
              <p:cNvCxnSpPr>
                <a:cxnSpLocks/>
              </p:cNvCxnSpPr>
              <p:nvPr/>
            </p:nvCxnSpPr>
            <p:spPr>
              <a:xfrm>
                <a:off x="3204000" y="4860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BBF7D72-3219-4F71-8D65-63334D84A309}"/>
                  </a:ext>
                </a:extLst>
              </p:cNvPr>
              <p:cNvCxnSpPr>
                <a:cxnSpLocks/>
              </p:cNvCxnSpPr>
              <p:nvPr/>
            </p:nvCxnSpPr>
            <p:spPr>
              <a:xfrm>
                <a:off x="3204000" y="5256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3EA83841-63F3-43EC-9469-9B0D90D14C35}"/>
                  </a:ext>
                </a:extLst>
              </p:cNvPr>
              <p:cNvCxnSpPr>
                <a:cxnSpLocks/>
              </p:cNvCxnSpPr>
              <p:nvPr/>
            </p:nvCxnSpPr>
            <p:spPr>
              <a:xfrm>
                <a:off x="3204000" y="565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37D10CD-22C7-46A1-951C-35803256C958}"/>
                  </a:ext>
                </a:extLst>
              </p:cNvPr>
              <p:cNvCxnSpPr>
                <a:cxnSpLocks/>
              </p:cNvCxnSpPr>
              <p:nvPr/>
            </p:nvCxnSpPr>
            <p:spPr>
              <a:xfrm>
                <a:off x="3204000" y="4069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2BAEE38-8AB8-4A2E-BC80-651651C8F876}"/>
                  </a:ext>
                </a:extLst>
              </p:cNvPr>
              <p:cNvCxnSpPr>
                <a:cxnSpLocks/>
              </p:cNvCxnSpPr>
              <p:nvPr/>
            </p:nvCxnSpPr>
            <p:spPr>
              <a:xfrm>
                <a:off x="3204000" y="601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直線矢印コネクタ 31">
              <a:extLst>
                <a:ext uri="{FF2B5EF4-FFF2-40B4-BE49-F238E27FC236}">
                  <a16:creationId xmlns:a16="http://schemas.microsoft.com/office/drawing/2014/main" id="{CBBEC191-E47F-4DCE-9CC2-29E85DA967FA}"/>
                </a:ext>
              </a:extLst>
            </p:cNvPr>
            <p:cNvCxnSpPr>
              <a:endCxn id="13" idx="1"/>
            </p:cNvCxnSpPr>
            <p:nvPr/>
          </p:nvCxnSpPr>
          <p:spPr>
            <a:xfrm>
              <a:off x="4949401" y="4201393"/>
              <a:ext cx="2137199" cy="8643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C7665E0-2B53-4DBA-A120-30478D29D16E}"/>
                </a:ext>
              </a:extLst>
            </p:cNvPr>
            <p:cNvCxnSpPr>
              <a:cxnSpLocks/>
              <a:endCxn id="9" idx="1"/>
            </p:cNvCxnSpPr>
            <p:nvPr/>
          </p:nvCxnSpPr>
          <p:spPr>
            <a:xfrm flipV="1">
              <a:off x="4949401" y="4201393"/>
              <a:ext cx="2137199" cy="391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80CA7812-D575-4C57-A599-CCDB1C70076C}"/>
                </a:ext>
              </a:extLst>
            </p:cNvPr>
            <p:cNvCxnSpPr>
              <a:stCxn id="8" idx="3"/>
              <a:endCxn id="15" idx="1"/>
            </p:cNvCxnSpPr>
            <p:nvPr/>
          </p:nvCxnSpPr>
          <p:spPr>
            <a:xfrm>
              <a:off x="4949401" y="4989551"/>
              <a:ext cx="2137199" cy="508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a:extLst>
                <a:ext uri="{FF2B5EF4-FFF2-40B4-BE49-F238E27FC236}">
                  <a16:creationId xmlns:a16="http://schemas.microsoft.com/office/drawing/2014/main" id="{798C5032-DCBF-4A7E-8AB9-3466A8791C73}"/>
                </a:ext>
              </a:extLst>
            </p:cNvPr>
            <p:cNvCxnSpPr>
              <a:endCxn id="17" idx="1"/>
            </p:cNvCxnSpPr>
            <p:nvPr/>
          </p:nvCxnSpPr>
          <p:spPr>
            <a:xfrm>
              <a:off x="4949401" y="5358172"/>
              <a:ext cx="2137199" cy="576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D24C6F05-34E7-4072-9F2F-287596F81A92}"/>
                </a:ext>
              </a:extLst>
            </p:cNvPr>
            <p:cNvCxnSpPr>
              <a:endCxn id="11" idx="1"/>
            </p:cNvCxnSpPr>
            <p:nvPr/>
          </p:nvCxnSpPr>
          <p:spPr>
            <a:xfrm flipV="1">
              <a:off x="4949401" y="4633552"/>
              <a:ext cx="2137199" cy="1161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テキスト ボックス 41">
              <a:extLst>
                <a:ext uri="{FF2B5EF4-FFF2-40B4-BE49-F238E27FC236}">
                  <a16:creationId xmlns:a16="http://schemas.microsoft.com/office/drawing/2014/main" id="{5AF6E607-DAA1-47D3-AF3C-7B512F9346EB}"/>
                </a:ext>
              </a:extLst>
            </p:cNvPr>
            <p:cNvSpPr txBox="1"/>
            <p:nvPr/>
          </p:nvSpPr>
          <p:spPr>
            <a:xfrm>
              <a:off x="10020300" y="4047307"/>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subject1_file_72.csv</a:t>
              </a:r>
            </a:p>
          </p:txBody>
        </p:sp>
        <p:sp>
          <p:nvSpPr>
            <p:cNvPr id="46" name="テキスト ボックス 45">
              <a:extLst>
                <a:ext uri="{FF2B5EF4-FFF2-40B4-BE49-F238E27FC236}">
                  <a16:creationId xmlns:a16="http://schemas.microsoft.com/office/drawing/2014/main" id="{89778A4D-DA66-44D2-BF88-DC75A4BF641A}"/>
                </a:ext>
              </a:extLst>
            </p:cNvPr>
            <p:cNvSpPr txBox="1"/>
            <p:nvPr/>
          </p:nvSpPr>
          <p:spPr>
            <a:xfrm>
              <a:off x="10020300" y="446547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140</a:t>
              </a:r>
              <a:r>
                <a:rPr kumimoji="1" lang="en-US" altLang="ja-JP" sz="1400" dirty="0">
                  <a:latin typeface="Times New Roman" panose="02020603050405020304" pitchFamily="18" charset="0"/>
                  <a:cs typeface="Times New Roman" panose="02020603050405020304" pitchFamily="18" charset="0"/>
                </a:rPr>
                <a:t>.csv</a:t>
              </a:r>
            </a:p>
          </p:txBody>
        </p:sp>
        <p:sp>
          <p:nvSpPr>
            <p:cNvPr id="48" name="テキスト ボックス 47">
              <a:extLst>
                <a:ext uri="{FF2B5EF4-FFF2-40B4-BE49-F238E27FC236}">
                  <a16:creationId xmlns:a16="http://schemas.microsoft.com/office/drawing/2014/main" id="{7E0BC467-EE9A-4B61-A89E-62FB47430538}"/>
                </a:ext>
              </a:extLst>
            </p:cNvPr>
            <p:cNvSpPr txBox="1"/>
            <p:nvPr/>
          </p:nvSpPr>
          <p:spPr>
            <a:xfrm>
              <a:off x="10020300" y="4910750"/>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213</a:t>
              </a:r>
              <a:r>
                <a:rPr kumimoji="1" lang="en-US" altLang="ja-JP" sz="1400" dirty="0">
                  <a:latin typeface="Times New Roman" panose="02020603050405020304" pitchFamily="18" charset="0"/>
                  <a:cs typeface="Times New Roman" panose="02020603050405020304" pitchFamily="18" charset="0"/>
                </a:rPr>
                <a:t>.csv</a:t>
              </a:r>
            </a:p>
          </p:txBody>
        </p:sp>
        <p:sp>
          <p:nvSpPr>
            <p:cNvPr id="50" name="テキスト ボックス 49">
              <a:extLst>
                <a:ext uri="{FF2B5EF4-FFF2-40B4-BE49-F238E27FC236}">
                  <a16:creationId xmlns:a16="http://schemas.microsoft.com/office/drawing/2014/main" id="{53533919-43AE-413E-A0F6-AFE8D8A64CDA}"/>
                </a:ext>
              </a:extLst>
            </p:cNvPr>
            <p:cNvSpPr txBox="1"/>
            <p:nvPr/>
          </p:nvSpPr>
          <p:spPr>
            <a:xfrm>
              <a:off x="10020300" y="532979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subject1_file_417.csv</a:t>
              </a:r>
            </a:p>
          </p:txBody>
        </p:sp>
        <p:sp>
          <p:nvSpPr>
            <p:cNvPr id="52" name="テキスト ボックス 51">
              <a:extLst>
                <a:ext uri="{FF2B5EF4-FFF2-40B4-BE49-F238E27FC236}">
                  <a16:creationId xmlns:a16="http://schemas.microsoft.com/office/drawing/2014/main" id="{83E0D59D-6C94-4CCF-9280-73B52E5452E9}"/>
                </a:ext>
              </a:extLst>
            </p:cNvPr>
            <p:cNvSpPr txBox="1"/>
            <p:nvPr/>
          </p:nvSpPr>
          <p:spPr>
            <a:xfrm>
              <a:off x="10020300" y="5779643"/>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873</a:t>
              </a:r>
              <a:r>
                <a:rPr kumimoji="1" lang="en-US" altLang="ja-JP" sz="1400" dirty="0">
                  <a:latin typeface="Times New Roman" panose="02020603050405020304" pitchFamily="18" charset="0"/>
                  <a:cs typeface="Times New Roman" panose="02020603050405020304" pitchFamily="18" charset="0"/>
                </a:rPr>
                <a:t>.csv</a:t>
              </a:r>
            </a:p>
          </p:txBody>
        </p:sp>
      </p:grpSp>
    </p:spTree>
    <p:extLst>
      <p:ext uri="{BB962C8B-B14F-4D97-AF65-F5344CB8AC3E}">
        <p14:creationId xmlns:p14="http://schemas.microsoft.com/office/powerpoint/2010/main" val="173271775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Times New Roman"/>
        <a:ea typeface="ＭＳ Ｐ明朝"/>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24934</TotalTime>
  <Words>3072</Words>
  <Application>Microsoft Office PowerPoint</Application>
  <PresentationFormat>ワイド画面</PresentationFormat>
  <Paragraphs>682</Paragraphs>
  <Slides>13</Slides>
  <Notes>10</Notes>
  <HiddenSlides>5</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TeXGyreTermes-Regular</vt:lpstr>
      <vt:lpstr>游ゴシック</vt:lpstr>
      <vt:lpstr>Arial</vt:lpstr>
      <vt:lpstr>Cambria Math</vt:lpstr>
      <vt:lpstr>Times New Roman</vt:lpstr>
      <vt:lpstr>Office テーマ</vt:lpstr>
      <vt:lpstr>Cooking Activity Recognition with Convolutional LSTM using Multi-label Loss Function and Majority Vote</vt:lpstr>
      <vt:lpstr>Dataset (1/2)</vt:lpstr>
      <vt:lpstr>Dataset (2/2)</vt:lpstr>
      <vt:lpstr>Method - Preprocessing</vt:lpstr>
      <vt:lpstr>Method - Model (1/2)</vt:lpstr>
      <vt:lpstr>Method - Model (2/2)</vt:lpstr>
      <vt:lpstr>Result</vt:lpstr>
      <vt:lpstr>Conclusion</vt:lpstr>
      <vt:lpstr>Dataset (1/2)</vt:lpstr>
      <vt:lpstr>Method - Preprocessing</vt:lpstr>
      <vt:lpstr>Method - Model</vt:lpstr>
      <vt:lpstr>Method - Loss Function and Optimizer</vt:lpstr>
      <vt:lpstr>Method - Final activation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 ACT-I面接 システムからの通知にユーザが対応できないことを利用したセンサデータのアノテーション</dc:title>
  <dc:creator>Kazuya</dc:creator>
  <cp:lastModifiedBy>藤井 敦寛</cp:lastModifiedBy>
  <cp:revision>857</cp:revision>
  <cp:lastPrinted>2017-08-07T15:32:37Z</cp:lastPrinted>
  <dcterms:created xsi:type="dcterms:W3CDTF">2017-07-21T13:52:12Z</dcterms:created>
  <dcterms:modified xsi:type="dcterms:W3CDTF">2020-08-22T06:45:22Z</dcterms:modified>
</cp:coreProperties>
</file>