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73" r:id="rId6"/>
    <p:sldId id="264" r:id="rId7"/>
    <p:sldId id="262" r:id="rId8"/>
    <p:sldId id="265" r:id="rId9"/>
    <p:sldId id="267" r:id="rId10"/>
    <p:sldId id="266" r:id="rId11"/>
    <p:sldId id="269" r:id="rId12"/>
    <p:sldId id="270" r:id="rId13"/>
    <p:sldId id="271" r:id="rId14"/>
    <p:sldId id="261"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91" autoAdjust="0"/>
  </p:normalViewPr>
  <p:slideViewPr>
    <p:cSldViewPr snapToGrid="0">
      <p:cViewPr varScale="1">
        <p:scale>
          <a:sx n="90" d="100"/>
          <a:sy n="90" d="100"/>
        </p:scale>
        <p:origin x="120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EBC21-68F0-43CA-8DF5-D6844F9F3C2E}" type="datetimeFigureOut">
              <a:rPr kumimoji="1" lang="ja-JP" altLang="en-US" smtClean="0"/>
              <a:t>2019/12/18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8CE28-101F-4F96-8E8B-E3843961E843}" type="slidenum">
              <a:rPr kumimoji="1" lang="ja-JP" altLang="en-US" smtClean="0"/>
              <a:t>‹#›</a:t>
            </a:fld>
            <a:endParaRPr kumimoji="1" lang="ja-JP" altLang="en-US"/>
          </a:p>
        </p:txBody>
      </p:sp>
    </p:spTree>
    <p:extLst>
      <p:ext uri="{BB962C8B-B14F-4D97-AF65-F5344CB8AC3E}">
        <p14:creationId xmlns:p14="http://schemas.microsoft.com/office/powerpoint/2010/main" val="21699165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立命館大学，</a:t>
            </a:r>
            <a:r>
              <a:rPr kumimoji="1" lang="en-US" altLang="ja-JP" sz="1200" kern="1200" dirty="0">
                <a:solidFill>
                  <a:schemeClr val="tx1"/>
                </a:solidFill>
                <a:effectLst/>
                <a:latin typeface="+mn-lt"/>
                <a:ea typeface="+mn-ea"/>
                <a:cs typeface="+mn-cs"/>
              </a:rPr>
              <a:t>B4</a:t>
            </a:r>
            <a:r>
              <a:rPr kumimoji="1" lang="ja-JP" altLang="ja-JP" sz="1200" kern="1200" dirty="0">
                <a:solidFill>
                  <a:schemeClr val="tx1"/>
                </a:solidFill>
                <a:effectLst/>
                <a:latin typeface="+mn-lt"/>
                <a:ea typeface="+mn-ea"/>
                <a:cs typeface="+mn-cs"/>
              </a:rPr>
              <a:t>の藤井です．</a:t>
            </a:r>
          </a:p>
          <a:p>
            <a:r>
              <a:rPr kumimoji="1" lang="ja-JP" altLang="ja-JP" sz="1200" kern="1200" dirty="0">
                <a:solidFill>
                  <a:schemeClr val="tx1"/>
                </a:solidFill>
                <a:effectLst/>
                <a:latin typeface="+mn-lt"/>
                <a:ea typeface="+mn-ea"/>
                <a:cs typeface="+mn-cs"/>
              </a:rPr>
              <a:t>圧力センサ搭載ヘルメットを用いた個人識別手法の提案について説明します．</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ヘルメットにも様々な種類があり，バイク用，工事用，野球用などありますが，今回の研究ではバイクのヘルメットを対象としています．</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全体での結果です．</a:t>
            </a:r>
          </a:p>
          <a:p>
            <a:r>
              <a:rPr kumimoji="1" lang="ja-JP" altLang="ja-JP" sz="1200" kern="1200" dirty="0">
                <a:solidFill>
                  <a:schemeClr val="tx1"/>
                </a:solidFill>
                <a:effectLst/>
                <a:latin typeface="+mn-lt"/>
                <a:ea typeface="+mn-ea"/>
                <a:cs typeface="+mn-cs"/>
              </a:rPr>
              <a:t>全体としてエラー率</a:t>
            </a:r>
            <a:r>
              <a:rPr kumimoji="1" lang="en-US" altLang="ja-JP" sz="1200" kern="1200" dirty="0">
                <a:solidFill>
                  <a:schemeClr val="tx1"/>
                </a:solidFill>
                <a:effectLst/>
                <a:latin typeface="+mn-lt"/>
                <a:ea typeface="+mn-ea"/>
                <a:cs typeface="+mn-cs"/>
              </a:rPr>
              <a:t>3%</a:t>
            </a:r>
            <a:r>
              <a:rPr kumimoji="1" lang="ja-JP" altLang="ja-JP" sz="1200" kern="1200" dirty="0">
                <a:solidFill>
                  <a:schemeClr val="tx1"/>
                </a:solidFill>
                <a:effectLst/>
                <a:latin typeface="+mn-lt"/>
                <a:ea typeface="+mn-ea"/>
                <a:cs typeface="+mn-cs"/>
              </a:rPr>
              <a:t>とかなり高精度な結果となりました．</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10</a:t>
            </a:fld>
            <a:endParaRPr kumimoji="1" lang="ja-JP" altLang="en-US"/>
          </a:p>
        </p:txBody>
      </p:sp>
    </p:spTree>
    <p:extLst>
      <p:ext uri="{BB962C8B-B14F-4D97-AF65-F5344CB8AC3E}">
        <p14:creationId xmlns:p14="http://schemas.microsoft.com/office/powerpoint/2010/main" val="3473296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考察です．</a:t>
            </a:r>
          </a:p>
          <a:p>
            <a:r>
              <a:rPr kumimoji="1" lang="ja-JP" altLang="ja-JP" sz="1200" kern="1200" dirty="0">
                <a:solidFill>
                  <a:schemeClr val="tx1"/>
                </a:solidFill>
                <a:effectLst/>
                <a:latin typeface="+mn-lt"/>
                <a:ea typeface="+mn-ea"/>
                <a:cs typeface="+mn-cs"/>
              </a:rPr>
              <a:t>ハードウェアとしては，圧力センサは小型で精度もよく，良い選択だったと考えています．しかし，実際の利用を想定すると，</a:t>
            </a:r>
            <a:r>
              <a:rPr kumimoji="1" lang="en-US" altLang="ja-JP" sz="1200" kern="1200" dirty="0">
                <a:solidFill>
                  <a:schemeClr val="tx1"/>
                </a:solidFill>
                <a:effectLst/>
                <a:latin typeface="+mn-lt"/>
                <a:ea typeface="+mn-ea"/>
                <a:cs typeface="+mn-cs"/>
              </a:rPr>
              <a:t>Bluetooth</a:t>
            </a:r>
            <a:r>
              <a:rPr kumimoji="1" lang="ja-JP" altLang="ja-JP" sz="1200" kern="1200" dirty="0">
                <a:solidFill>
                  <a:schemeClr val="tx1"/>
                </a:solidFill>
                <a:effectLst/>
                <a:latin typeface="+mn-lt"/>
                <a:ea typeface="+mn-ea"/>
                <a:cs typeface="+mn-cs"/>
              </a:rPr>
              <a:t>チップやバッテリーを搭載する必要があります．また，ヘルメット外に部品などが露出しているのは危険だと言えます．そのため，改良の必要がありますが，プリント基板にも小型化の余地がありますし，実現可能なのではないかと考えています．</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11</a:t>
            </a:fld>
            <a:endParaRPr kumimoji="1" lang="ja-JP" altLang="en-US"/>
          </a:p>
        </p:txBody>
      </p:sp>
    </p:spTree>
    <p:extLst>
      <p:ext uri="{BB962C8B-B14F-4D97-AF65-F5344CB8AC3E}">
        <p14:creationId xmlns:p14="http://schemas.microsoft.com/office/powerpoint/2010/main" val="227755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次に判別手法についてです．</a:t>
            </a:r>
          </a:p>
          <a:p>
            <a:r>
              <a:rPr kumimoji="1" lang="ja-JP" altLang="ja-JP" sz="1200" kern="1200" dirty="0">
                <a:solidFill>
                  <a:schemeClr val="tx1"/>
                </a:solidFill>
                <a:effectLst/>
                <a:latin typeface="+mn-lt"/>
                <a:ea typeface="+mn-ea"/>
                <a:cs typeface="+mn-cs"/>
              </a:rPr>
              <a:t>今回，本人と他人のデータ群にはマハラノビス距離に大きな差があることが確認できました．しかし，これはすなわち利用者のデータ群に差がない場合，判別ができないということです．その場合の判別手法を検討していく必要があります．ただ，そもそもどのくらいデータ群が似る可能性があるのかも現時点ではわかっておらず，データ数を増やしていく必要があると言えます．</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12</a:t>
            </a:fld>
            <a:endParaRPr kumimoji="1" lang="ja-JP" altLang="en-US"/>
          </a:p>
        </p:txBody>
      </p:sp>
    </p:spTree>
    <p:extLst>
      <p:ext uri="{BB962C8B-B14F-4D97-AF65-F5344CB8AC3E}">
        <p14:creationId xmlns:p14="http://schemas.microsoft.com/office/powerpoint/2010/main" val="4262978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まとめです．</a:t>
            </a:r>
          </a:p>
          <a:p>
            <a:r>
              <a:rPr kumimoji="1" lang="ja-JP" altLang="ja-JP" sz="1200" kern="1200" dirty="0">
                <a:solidFill>
                  <a:schemeClr val="tx1"/>
                </a:solidFill>
                <a:effectLst/>
                <a:latin typeface="+mn-lt"/>
                <a:ea typeface="+mn-ea"/>
                <a:cs typeface="+mn-cs"/>
              </a:rPr>
              <a:t>今回，ヘルメットを用いた個人識別手法の提案を行いました．ハードウェアを実装し，被験者</a:t>
            </a:r>
            <a:r>
              <a:rPr kumimoji="1" lang="en-US" altLang="ja-JP" sz="1200" kern="1200" dirty="0">
                <a:solidFill>
                  <a:schemeClr val="tx1"/>
                </a:solidFill>
                <a:effectLst/>
                <a:latin typeface="+mn-lt"/>
                <a:ea typeface="+mn-ea"/>
                <a:cs typeface="+mn-cs"/>
              </a:rPr>
              <a:t>5</a:t>
            </a:r>
            <a:r>
              <a:rPr kumimoji="1" lang="ja-JP" altLang="ja-JP" sz="1200" kern="1200" dirty="0">
                <a:solidFill>
                  <a:schemeClr val="tx1"/>
                </a:solidFill>
                <a:effectLst/>
                <a:latin typeface="+mn-lt"/>
                <a:ea typeface="+mn-ea"/>
                <a:cs typeface="+mn-cs"/>
              </a:rPr>
              <a:t>名のデータを取得，判別を行いました．その結果，エラー率</a:t>
            </a:r>
            <a:r>
              <a:rPr kumimoji="1" lang="en-US" altLang="ja-JP" sz="1200" kern="1200" dirty="0">
                <a:solidFill>
                  <a:schemeClr val="tx1"/>
                </a:solidFill>
                <a:effectLst/>
                <a:latin typeface="+mn-lt"/>
                <a:ea typeface="+mn-ea"/>
                <a:cs typeface="+mn-cs"/>
              </a:rPr>
              <a:t>3%</a:t>
            </a:r>
            <a:r>
              <a:rPr kumimoji="1" lang="ja-JP" altLang="ja-JP" sz="1200" kern="1200" dirty="0">
                <a:solidFill>
                  <a:schemeClr val="tx1"/>
                </a:solidFill>
                <a:effectLst/>
                <a:latin typeface="+mn-lt"/>
                <a:ea typeface="+mn-ea"/>
                <a:cs typeface="+mn-cs"/>
              </a:rPr>
              <a:t>と高精度な値が得られました．</a:t>
            </a:r>
          </a:p>
          <a:p>
            <a:r>
              <a:rPr kumimoji="1" lang="ja-JP" altLang="ja-JP" sz="1200" kern="1200" dirty="0">
                <a:solidFill>
                  <a:schemeClr val="tx1"/>
                </a:solidFill>
                <a:effectLst/>
                <a:latin typeface="+mn-lt"/>
                <a:ea typeface="+mn-ea"/>
                <a:cs typeface="+mn-cs"/>
              </a:rPr>
              <a:t>今後はハードウェアの改良を行い，更に被験者を増やして評価をしていく必要があります．また，同時に，データ群に差がない場合の判別手法の模索を行っていく必要があると考えています．</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以上で終わらせていただきます．ありがとうございました．</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13</a:t>
            </a:fld>
            <a:endParaRPr kumimoji="1" lang="ja-JP" altLang="en-US"/>
          </a:p>
        </p:txBody>
      </p:sp>
    </p:spTree>
    <p:extLst>
      <p:ext uri="{BB962C8B-B14F-4D97-AF65-F5344CB8AC3E}">
        <p14:creationId xmlns:p14="http://schemas.microsoft.com/office/powerpoint/2010/main" val="4044505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識別の手法です．非常に単純な手法を用いました．</a:t>
            </a:r>
          </a:p>
          <a:p>
            <a:r>
              <a:rPr kumimoji="1" lang="ja-JP" altLang="ja-JP" sz="1200" kern="1200" dirty="0">
                <a:solidFill>
                  <a:schemeClr val="tx1"/>
                </a:solidFill>
                <a:effectLst/>
                <a:latin typeface="+mn-lt"/>
                <a:ea typeface="+mn-ea"/>
                <a:cs typeface="+mn-cs"/>
              </a:rPr>
              <a:t>まず，学習段階として，あらかじめ所有者のデータを複数登録しておきます．次に，ヘルメットが実際に装着された際，自分もしくは他人のデータが取得されます．これらのデータは，いずれも</a:t>
            </a:r>
            <a:r>
              <a:rPr kumimoji="1" lang="en-US" altLang="ja-JP" sz="1200" kern="1200" dirty="0">
                <a:solidFill>
                  <a:schemeClr val="tx1"/>
                </a:solidFill>
                <a:effectLst/>
                <a:latin typeface="+mn-lt"/>
                <a:ea typeface="+mn-ea"/>
                <a:cs typeface="+mn-cs"/>
              </a:rPr>
              <a:t>32</a:t>
            </a:r>
            <a:r>
              <a:rPr kumimoji="1" lang="ja-JP" altLang="ja-JP" sz="1200" kern="1200" dirty="0">
                <a:solidFill>
                  <a:schemeClr val="tx1"/>
                </a:solidFill>
                <a:effectLst/>
                <a:latin typeface="+mn-lt"/>
                <a:ea typeface="+mn-ea"/>
                <a:cs typeface="+mn-cs"/>
              </a:rPr>
              <a:t>個の圧力センサの電圧値であり，</a:t>
            </a:r>
            <a:r>
              <a:rPr kumimoji="1" lang="en-US" altLang="ja-JP" sz="1200" kern="1200" dirty="0">
                <a:solidFill>
                  <a:schemeClr val="tx1"/>
                </a:solidFill>
                <a:effectLst/>
                <a:latin typeface="+mn-lt"/>
                <a:ea typeface="+mn-ea"/>
                <a:cs typeface="+mn-cs"/>
              </a:rPr>
              <a:t>32</a:t>
            </a:r>
            <a:r>
              <a:rPr kumimoji="1" lang="ja-JP" altLang="ja-JP" sz="1200" kern="1200" dirty="0">
                <a:solidFill>
                  <a:schemeClr val="tx1"/>
                </a:solidFill>
                <a:effectLst/>
                <a:latin typeface="+mn-lt"/>
                <a:ea typeface="+mn-ea"/>
                <a:cs typeface="+mn-cs"/>
              </a:rPr>
              <a:t>次元のベクトルとして扱います．そして，所有者のデータ群と入力データのマハラノビス距離を計算し，距離と閾値から判別を行います．距離が閾値未満で認証，閾値以上で拒否となります．このマハラノビス距離とは，所有者のデータ</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群</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と入力データ</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個の距離であります．</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14</a:t>
            </a:fld>
            <a:endParaRPr kumimoji="1" lang="ja-JP" altLang="en-US"/>
          </a:p>
        </p:txBody>
      </p:sp>
    </p:spTree>
    <p:extLst>
      <p:ext uri="{BB962C8B-B14F-4D97-AF65-F5344CB8AC3E}">
        <p14:creationId xmlns:p14="http://schemas.microsoft.com/office/powerpoint/2010/main" val="501753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距離による判別が可能であることが確認できたので，実際に判別を行いました．</a:t>
            </a:r>
          </a:p>
          <a:p>
            <a:r>
              <a:rPr kumimoji="1" lang="en-US" altLang="ja-JP" sz="1200" kern="1200" dirty="0">
                <a:solidFill>
                  <a:schemeClr val="tx1"/>
                </a:solidFill>
                <a:effectLst/>
                <a:latin typeface="+mn-lt"/>
                <a:ea typeface="+mn-ea"/>
                <a:cs typeface="+mn-cs"/>
              </a:rPr>
              <a:t>5</a:t>
            </a:r>
            <a:r>
              <a:rPr kumimoji="1" lang="ja-JP" altLang="ja-JP" sz="1200" kern="1200" dirty="0">
                <a:solidFill>
                  <a:schemeClr val="tx1"/>
                </a:solidFill>
                <a:effectLst/>
                <a:latin typeface="+mn-lt"/>
                <a:ea typeface="+mn-ea"/>
                <a:cs typeface="+mn-cs"/>
              </a:rPr>
              <a:t>分割交差検証を行っています．被験者</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名のサンプルの</a:t>
            </a:r>
            <a:r>
              <a:rPr kumimoji="1" lang="en-US" altLang="ja-JP" sz="1200" kern="1200" dirty="0">
                <a:solidFill>
                  <a:schemeClr val="tx1"/>
                </a:solidFill>
                <a:effectLst/>
                <a:latin typeface="+mn-lt"/>
                <a:ea typeface="+mn-ea"/>
                <a:cs typeface="+mn-cs"/>
              </a:rPr>
              <a:t>4/5</a:t>
            </a:r>
            <a:r>
              <a:rPr kumimoji="1" lang="ja-JP" altLang="ja-JP" sz="1200" kern="1200" dirty="0">
                <a:solidFill>
                  <a:schemeClr val="tx1"/>
                </a:solidFill>
                <a:effectLst/>
                <a:latin typeface="+mn-lt"/>
                <a:ea typeface="+mn-ea"/>
                <a:cs typeface="+mn-cs"/>
              </a:rPr>
              <a:t>を学習に用いました．残りの</a:t>
            </a:r>
            <a:r>
              <a:rPr kumimoji="1" lang="en-US" altLang="ja-JP" sz="1200" kern="1200" dirty="0">
                <a:solidFill>
                  <a:schemeClr val="tx1"/>
                </a:solidFill>
                <a:effectLst/>
                <a:latin typeface="+mn-lt"/>
                <a:ea typeface="+mn-ea"/>
                <a:cs typeface="+mn-cs"/>
              </a:rPr>
              <a:t>1/5</a:t>
            </a:r>
            <a:r>
              <a:rPr kumimoji="1" lang="ja-JP" altLang="ja-JP" sz="1200" kern="1200" dirty="0">
                <a:solidFill>
                  <a:schemeClr val="tx1"/>
                </a:solidFill>
                <a:effectLst/>
                <a:latin typeface="+mn-lt"/>
                <a:ea typeface="+mn-ea"/>
                <a:cs typeface="+mn-cs"/>
              </a:rPr>
              <a:t>はテストデータとしました．これは，本人のデータなので，認証されるべきデータです．そして，他の被験者のサンプルも全て，テストデータとしています．これは，他人のデータなので，拒否されるべきデータです．それらのデータから，学習データ群に対するテストデータ</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つずつ</a:t>
            </a:r>
            <a:r>
              <a:rPr kumimoji="1" lang="ja-JP" altLang="ja-JP" sz="1200" kern="1200" dirty="0">
                <a:solidFill>
                  <a:schemeClr val="tx1"/>
                </a:solidFill>
                <a:effectLst/>
                <a:latin typeface="+mn-lt"/>
                <a:ea typeface="+mn-ea"/>
                <a:cs typeface="+mn-cs"/>
              </a:rPr>
              <a:t>からのマハラノビス距離を計算し，判別を行いました．その結果として，本人拒否率，他人受入率を計算しました．</a:t>
            </a:r>
          </a:p>
          <a:p>
            <a:r>
              <a:rPr kumimoji="1" lang="ja-JP" altLang="ja-JP" sz="1200" kern="1200" dirty="0">
                <a:solidFill>
                  <a:schemeClr val="tx1"/>
                </a:solidFill>
                <a:effectLst/>
                <a:latin typeface="+mn-lt"/>
                <a:ea typeface="+mn-ea"/>
                <a:cs typeface="+mn-cs"/>
              </a:rPr>
              <a:t>交差検証の平均を，被験者ごとの結果とし，これらの検証を，全ての被験者で同様に行い，その平均を全体での結果としました．</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15</a:t>
            </a:fld>
            <a:endParaRPr kumimoji="1" lang="ja-JP" altLang="en-US"/>
          </a:p>
        </p:txBody>
      </p:sp>
    </p:spTree>
    <p:extLst>
      <p:ext uri="{BB962C8B-B14F-4D97-AF65-F5344CB8AC3E}">
        <p14:creationId xmlns:p14="http://schemas.microsoft.com/office/powerpoint/2010/main" val="184498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研究背景です．</a:t>
            </a:r>
          </a:p>
          <a:p>
            <a:r>
              <a:rPr kumimoji="1" lang="ja-JP" altLang="ja-JP" sz="1200" kern="1200" dirty="0">
                <a:solidFill>
                  <a:schemeClr val="tx1"/>
                </a:solidFill>
                <a:effectLst/>
                <a:latin typeface="+mn-lt"/>
                <a:ea typeface="+mn-ea"/>
                <a:cs typeface="+mn-cs"/>
              </a:rPr>
              <a:t>四輪車ではおなじみのスマートキーシステムが，最近は二輪車でも高級車を中心に採用されつつあります．このスマートキーシステムは，二輪車においても同様に，鍵をポケットなどに入れたままエンジンが始動できる機能です．当然便利なわけですが，根本的に鍵を持つ必要があります．鍵を所持している以上，紛失や盗難の恐れがあります．そこで私は二輪車の乗車に必要なヘルメットを鍵の代用とできないか考えました．ヘルメットであれば，ヘルメットロックに備え付けておけば，紛失などの心配が軽減できるからで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5498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ヘルメットで認証するには，頭部の要素で認証する必要があります．</a:t>
            </a:r>
          </a:p>
          <a:p>
            <a:r>
              <a:rPr kumimoji="1" lang="ja-JP" altLang="ja-JP" sz="1200" kern="1200" dirty="0">
                <a:solidFill>
                  <a:schemeClr val="tx1"/>
                </a:solidFill>
                <a:effectLst/>
                <a:latin typeface="+mn-lt"/>
                <a:ea typeface="+mn-ea"/>
                <a:cs typeface="+mn-cs"/>
              </a:rPr>
              <a:t>白川らは，虹彩と目の周辺画像を統合して認証する手法を提案しました．しかし目の画像を取得するために，目の前にカメラを設置すると，視界を遮ってしまう恐れがあります．</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3</a:t>
            </a:fld>
            <a:endParaRPr kumimoji="1" lang="ja-JP" altLang="en-US"/>
          </a:p>
        </p:txBody>
      </p:sp>
    </p:spTree>
    <p:extLst>
      <p:ext uri="{BB962C8B-B14F-4D97-AF65-F5344CB8AC3E}">
        <p14:creationId xmlns:p14="http://schemas.microsoft.com/office/powerpoint/2010/main" val="3453559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そこで研究目的として，先述の通り，ヘルメットを用いたいわけですが，ここで，視界を遮らず，頭部の要素を取得する手段として，頭部形状が有効だと考えました．</a:t>
            </a:r>
          </a:p>
          <a:p>
            <a:r>
              <a:rPr kumimoji="1" lang="ja-JP" altLang="ja-JP" sz="1200" kern="1200" dirty="0">
                <a:solidFill>
                  <a:schemeClr val="tx1"/>
                </a:solidFill>
                <a:effectLst/>
                <a:latin typeface="+mn-lt"/>
                <a:ea typeface="+mn-ea"/>
                <a:cs typeface="+mn-cs"/>
              </a:rPr>
              <a:t>頭部形状は，虹彩と同様に個人差があり，かつ複製が難しい要素です．よって認証に適切な要素だと思われます．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7837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識別の手法です．</a:t>
            </a:r>
          </a:p>
          <a:p>
            <a:r>
              <a:rPr kumimoji="1" lang="ja-JP" altLang="ja-JP" sz="1200" kern="1200" dirty="0">
                <a:solidFill>
                  <a:schemeClr val="tx1"/>
                </a:solidFill>
                <a:effectLst/>
                <a:latin typeface="+mn-lt"/>
                <a:ea typeface="+mn-ea"/>
                <a:cs typeface="+mn-cs"/>
              </a:rPr>
              <a:t>まず，学習段階として，あらかじめ所有者のデータを複数登録しておきます．次に，ヘルメットが実際に装着された際，自分もしくは他人のデータが取得されます．これらのデータは，いずれも</a:t>
            </a:r>
            <a:r>
              <a:rPr kumimoji="1" lang="en-US" altLang="ja-JP" sz="1200" kern="1200" dirty="0">
                <a:solidFill>
                  <a:schemeClr val="tx1"/>
                </a:solidFill>
                <a:effectLst/>
                <a:latin typeface="+mn-lt"/>
                <a:ea typeface="+mn-ea"/>
                <a:cs typeface="+mn-cs"/>
              </a:rPr>
              <a:t>32</a:t>
            </a:r>
            <a:r>
              <a:rPr kumimoji="1" lang="ja-JP" altLang="ja-JP" sz="1200" kern="1200" dirty="0">
                <a:solidFill>
                  <a:schemeClr val="tx1"/>
                </a:solidFill>
                <a:effectLst/>
                <a:latin typeface="+mn-lt"/>
                <a:ea typeface="+mn-ea"/>
                <a:cs typeface="+mn-cs"/>
              </a:rPr>
              <a:t>個の圧力センサの電圧値であり，</a:t>
            </a:r>
            <a:r>
              <a:rPr kumimoji="1" lang="en-US" altLang="ja-JP" sz="1200" kern="1200" dirty="0">
                <a:solidFill>
                  <a:schemeClr val="tx1"/>
                </a:solidFill>
                <a:effectLst/>
                <a:latin typeface="+mn-lt"/>
                <a:ea typeface="+mn-ea"/>
                <a:cs typeface="+mn-cs"/>
              </a:rPr>
              <a:t>32</a:t>
            </a:r>
            <a:r>
              <a:rPr kumimoji="1" lang="ja-JP" altLang="ja-JP" sz="1200" kern="1200" dirty="0">
                <a:solidFill>
                  <a:schemeClr val="tx1"/>
                </a:solidFill>
                <a:effectLst/>
                <a:latin typeface="+mn-lt"/>
                <a:ea typeface="+mn-ea"/>
                <a:cs typeface="+mn-cs"/>
              </a:rPr>
              <a:t>次元のベクトルとして扱います．そして，所有者のデータ群と入力データのマハラノビス距離を計算し，距離と閾値から判別を行います．距離が閾値未満で認証，閾値以上で拒否となります．このマハラノビス距離とは，所有者のデータ</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群</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と入力データ</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個の距離であります．</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5</a:t>
            </a:fld>
            <a:endParaRPr kumimoji="1" lang="ja-JP" altLang="en-US"/>
          </a:p>
        </p:txBody>
      </p:sp>
    </p:spTree>
    <p:extLst>
      <p:ext uri="{BB962C8B-B14F-4D97-AF65-F5344CB8AC3E}">
        <p14:creationId xmlns:p14="http://schemas.microsoft.com/office/powerpoint/2010/main" val="1878261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次にハードウェアの実装です．</a:t>
            </a:r>
          </a:p>
          <a:p>
            <a:r>
              <a:rPr kumimoji="1" lang="ja-JP" altLang="ja-JP" sz="1200" kern="1200" dirty="0">
                <a:solidFill>
                  <a:schemeClr val="tx1"/>
                </a:solidFill>
                <a:effectLst/>
                <a:latin typeface="+mn-lt"/>
                <a:ea typeface="+mn-ea"/>
                <a:cs typeface="+mn-cs"/>
              </a:rPr>
              <a:t>今回，圧力センサで電圧値を取得するため，ヘルメットが頭部に密着している必要がありました．そこで，フルフェイス型ヘルメットを用いています．しかし，使用したヘルメットがフリーサイズだったため，大きめだったこと，内装の着脱が出来なかったことから，既存の内装を剥がし，厚みのあるウレタンスポンジに張り替えました．センサは，この圧力センサの中腹に切れ込みを入れ，挿し込むことで装着しました．また，センサ，</a:t>
            </a:r>
            <a:r>
              <a:rPr kumimoji="1" lang="en-US" altLang="ja-JP" sz="1200" kern="1200" dirty="0">
                <a:solidFill>
                  <a:schemeClr val="tx1"/>
                </a:solidFill>
                <a:effectLst/>
                <a:latin typeface="+mn-lt"/>
                <a:ea typeface="+mn-ea"/>
                <a:cs typeface="+mn-cs"/>
              </a:rPr>
              <a:t>10K</a:t>
            </a:r>
            <a:r>
              <a:rPr kumimoji="1" lang="ja-JP" altLang="ja-JP" sz="1200" kern="1200" dirty="0">
                <a:solidFill>
                  <a:schemeClr val="tx1"/>
                </a:solidFill>
                <a:effectLst/>
                <a:latin typeface="+mn-lt"/>
                <a:ea typeface="+mn-ea"/>
                <a:cs typeface="+mn-cs"/>
              </a:rPr>
              <a:t>Ωの抵抗はすべて並列接続し，</a:t>
            </a:r>
            <a:r>
              <a:rPr kumimoji="1" lang="en-US" altLang="ja-JP" sz="1200" kern="1200" dirty="0">
                <a:solidFill>
                  <a:schemeClr val="tx1"/>
                </a:solidFill>
                <a:effectLst/>
                <a:latin typeface="+mn-lt"/>
                <a:ea typeface="+mn-ea"/>
                <a:cs typeface="+mn-cs"/>
              </a:rPr>
              <a:t>Arduino</a:t>
            </a:r>
            <a:r>
              <a:rPr kumimoji="1" lang="ja-JP" altLang="ja-JP"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MEGA</a:t>
            </a:r>
            <a:r>
              <a:rPr kumimoji="1" lang="ja-JP" altLang="ja-JP" sz="1200" kern="1200" dirty="0">
                <a:solidFill>
                  <a:schemeClr val="tx1"/>
                </a:solidFill>
                <a:effectLst/>
                <a:latin typeface="+mn-lt"/>
                <a:ea typeface="+mn-ea"/>
                <a:cs typeface="+mn-cs"/>
              </a:rPr>
              <a:t>の入力ポートに繋いでいます．</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6</a:t>
            </a:fld>
            <a:endParaRPr kumimoji="1" lang="ja-JP" altLang="en-US"/>
          </a:p>
        </p:txBody>
      </p:sp>
    </p:spTree>
    <p:extLst>
      <p:ext uri="{BB962C8B-B14F-4D97-AF65-F5344CB8AC3E}">
        <p14:creationId xmlns:p14="http://schemas.microsoft.com/office/powerpoint/2010/main" val="195587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評価実験です．</a:t>
            </a:r>
          </a:p>
          <a:p>
            <a:r>
              <a:rPr kumimoji="1" lang="ja-JP" altLang="ja-JP" sz="1200" kern="1200" dirty="0">
                <a:solidFill>
                  <a:schemeClr val="tx1"/>
                </a:solidFill>
                <a:effectLst/>
                <a:latin typeface="+mn-lt"/>
                <a:ea typeface="+mn-ea"/>
                <a:cs typeface="+mn-cs"/>
              </a:rPr>
              <a:t>男性被験者</a:t>
            </a:r>
            <a:r>
              <a:rPr kumimoji="1" lang="en-US" altLang="ja-JP" sz="1200" kern="1200" dirty="0">
                <a:solidFill>
                  <a:schemeClr val="tx1"/>
                </a:solidFill>
                <a:effectLst/>
                <a:latin typeface="+mn-lt"/>
                <a:ea typeface="+mn-ea"/>
                <a:cs typeface="+mn-cs"/>
              </a:rPr>
              <a:t>5</a:t>
            </a:r>
            <a:r>
              <a:rPr kumimoji="1" lang="ja-JP" altLang="ja-JP" sz="1200" kern="1200" dirty="0">
                <a:solidFill>
                  <a:schemeClr val="tx1"/>
                </a:solidFill>
                <a:effectLst/>
                <a:latin typeface="+mn-lt"/>
                <a:ea typeface="+mn-ea"/>
                <a:cs typeface="+mn-cs"/>
              </a:rPr>
              <a:t>名に協力してもらいました．ヘルメットを着用し，サンプリングレート約</a:t>
            </a:r>
            <a:r>
              <a:rPr kumimoji="1" lang="en-US" altLang="ja-JP" sz="1200" kern="1200" dirty="0">
                <a:solidFill>
                  <a:schemeClr val="tx1"/>
                </a:solidFill>
                <a:effectLst/>
                <a:latin typeface="+mn-lt"/>
                <a:ea typeface="+mn-ea"/>
                <a:cs typeface="+mn-cs"/>
              </a:rPr>
              <a:t>30Hz</a:t>
            </a:r>
            <a:r>
              <a:rPr kumimoji="1" lang="ja-JP" altLang="ja-JP" sz="1200" kern="1200" dirty="0">
                <a:solidFill>
                  <a:schemeClr val="tx1"/>
                </a:solidFill>
                <a:effectLst/>
                <a:latin typeface="+mn-lt"/>
                <a:ea typeface="+mn-ea"/>
                <a:cs typeface="+mn-cs"/>
              </a:rPr>
              <a:t>で</a:t>
            </a:r>
            <a:r>
              <a:rPr kumimoji="1" lang="en-US" altLang="ja-JP" sz="1200" kern="1200" dirty="0">
                <a:solidFill>
                  <a:schemeClr val="tx1"/>
                </a:solidFill>
                <a:effectLst/>
                <a:latin typeface="+mn-lt"/>
                <a:ea typeface="+mn-ea"/>
                <a:cs typeface="+mn-cs"/>
              </a:rPr>
              <a:t>2</a:t>
            </a:r>
            <a:r>
              <a:rPr kumimoji="1" lang="ja-JP" altLang="ja-JP" sz="1200" kern="1200" dirty="0">
                <a:solidFill>
                  <a:schemeClr val="tx1"/>
                </a:solidFill>
                <a:effectLst/>
                <a:latin typeface="+mn-lt"/>
                <a:ea typeface="+mn-ea"/>
                <a:cs typeface="+mn-cs"/>
              </a:rPr>
              <a:t>秒間データを取得しました．</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人につき</a:t>
            </a:r>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セットのデータを取得しました．</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セットの流れは，</a:t>
            </a:r>
            <a:r>
              <a:rPr kumimoji="1" lang="en-US" altLang="ja-JP" sz="1200" kern="1200" dirty="0">
                <a:solidFill>
                  <a:schemeClr val="tx1"/>
                </a:solidFill>
                <a:effectLst/>
                <a:latin typeface="+mn-lt"/>
                <a:ea typeface="+mn-ea"/>
                <a:cs typeface="+mn-cs"/>
              </a:rPr>
              <a:t>2</a:t>
            </a:r>
            <a:r>
              <a:rPr kumimoji="1" lang="ja-JP" altLang="ja-JP" sz="1200" kern="1200" dirty="0">
                <a:solidFill>
                  <a:schemeClr val="tx1"/>
                </a:solidFill>
                <a:effectLst/>
                <a:latin typeface="+mn-lt"/>
                <a:ea typeface="+mn-ea"/>
                <a:cs typeface="+mn-cs"/>
              </a:rPr>
              <a:t>秒間データを取得，ヘルメットを被り直し，</a:t>
            </a:r>
            <a:r>
              <a:rPr kumimoji="1" lang="en-US" altLang="ja-JP" sz="1200" kern="1200" dirty="0">
                <a:solidFill>
                  <a:schemeClr val="tx1"/>
                </a:solidFill>
                <a:effectLst/>
                <a:latin typeface="+mn-lt"/>
                <a:ea typeface="+mn-ea"/>
                <a:cs typeface="+mn-cs"/>
              </a:rPr>
              <a:t>2</a:t>
            </a:r>
            <a:r>
              <a:rPr kumimoji="1" lang="ja-JP" altLang="ja-JP" sz="1200" kern="1200" dirty="0">
                <a:solidFill>
                  <a:schemeClr val="tx1"/>
                </a:solidFill>
                <a:effectLst/>
                <a:latin typeface="+mn-lt"/>
                <a:ea typeface="+mn-ea"/>
                <a:cs typeface="+mn-cs"/>
              </a:rPr>
              <a:t>秒間データを取得という流れで行いました．また，</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日最大</a:t>
            </a:r>
            <a:r>
              <a:rPr kumimoji="1" lang="en-US" altLang="ja-JP" sz="1200" kern="1200" dirty="0">
                <a:solidFill>
                  <a:schemeClr val="tx1"/>
                </a:solidFill>
                <a:effectLst/>
                <a:latin typeface="+mn-lt"/>
                <a:ea typeface="+mn-ea"/>
                <a:cs typeface="+mn-cs"/>
              </a:rPr>
              <a:t>4</a:t>
            </a:r>
            <a:r>
              <a:rPr kumimoji="1" lang="ja-JP" altLang="ja-JP" sz="1200" kern="1200" dirty="0">
                <a:solidFill>
                  <a:schemeClr val="tx1"/>
                </a:solidFill>
                <a:effectLst/>
                <a:latin typeface="+mn-lt"/>
                <a:ea typeface="+mn-ea"/>
                <a:cs typeface="+mn-cs"/>
              </a:rPr>
              <a:t>セットの上限と，</a:t>
            </a:r>
            <a:r>
              <a:rPr kumimoji="1" lang="en-US" altLang="ja-JP" sz="1200" kern="1200" dirty="0">
                <a:solidFill>
                  <a:schemeClr val="tx1"/>
                </a:solidFill>
                <a:effectLst/>
                <a:latin typeface="+mn-lt"/>
                <a:ea typeface="+mn-ea"/>
                <a:cs typeface="+mn-cs"/>
              </a:rPr>
              <a:t>30</a:t>
            </a:r>
            <a:r>
              <a:rPr kumimoji="1" lang="ja-JP" altLang="ja-JP" sz="1200" kern="1200" dirty="0">
                <a:solidFill>
                  <a:schemeClr val="tx1"/>
                </a:solidFill>
                <a:effectLst/>
                <a:latin typeface="+mn-lt"/>
                <a:ea typeface="+mn-ea"/>
                <a:cs typeface="+mn-cs"/>
              </a:rPr>
              <a:t>分以上の休憩時間を設定して取得を行いました．これは，頭部状態の変化と，前回の記憶をなくし，装着位置の変化を狙うためのものです．今回</a:t>
            </a:r>
            <a:r>
              <a:rPr kumimoji="1" lang="en-US" altLang="ja-JP" sz="1200" kern="1200" dirty="0">
                <a:solidFill>
                  <a:schemeClr val="tx1"/>
                </a:solidFill>
                <a:effectLst/>
                <a:latin typeface="+mn-lt"/>
                <a:ea typeface="+mn-ea"/>
                <a:cs typeface="+mn-cs"/>
              </a:rPr>
              <a:t>2</a:t>
            </a:r>
            <a:r>
              <a:rPr kumimoji="1" lang="ja-JP" altLang="ja-JP" sz="1200" kern="1200" dirty="0">
                <a:solidFill>
                  <a:schemeClr val="tx1"/>
                </a:solidFill>
                <a:effectLst/>
                <a:latin typeface="+mn-lt"/>
                <a:ea typeface="+mn-ea"/>
                <a:cs typeface="+mn-cs"/>
              </a:rPr>
              <a:t>秒間データを取得しましたが，実際は</a:t>
            </a:r>
            <a:r>
              <a:rPr kumimoji="1" lang="en-US" altLang="ja-JP" sz="1200" kern="1200" dirty="0">
                <a:solidFill>
                  <a:schemeClr val="tx1"/>
                </a:solidFill>
                <a:effectLst/>
                <a:latin typeface="+mn-lt"/>
                <a:ea typeface="+mn-ea"/>
                <a:cs typeface="+mn-cs"/>
              </a:rPr>
              <a:t>1</a:t>
            </a:r>
            <a:r>
              <a:rPr kumimoji="1" lang="ja-JP" altLang="ja-JP" sz="1200" kern="1200" dirty="0">
                <a:solidFill>
                  <a:schemeClr val="tx1"/>
                </a:solidFill>
                <a:effectLst/>
                <a:latin typeface="+mn-lt"/>
                <a:ea typeface="+mn-ea"/>
                <a:cs typeface="+mn-cs"/>
              </a:rPr>
              <a:t>回被ったときのデータとして，</a:t>
            </a:r>
            <a:r>
              <a:rPr kumimoji="1" lang="en-US" altLang="ja-JP" sz="1200" kern="1200" dirty="0">
                <a:solidFill>
                  <a:schemeClr val="tx1"/>
                </a:solidFill>
                <a:effectLst/>
                <a:latin typeface="+mn-lt"/>
                <a:ea typeface="+mn-ea"/>
                <a:cs typeface="+mn-cs"/>
              </a:rPr>
              <a:t>1</a:t>
            </a:r>
            <a:r>
              <a:rPr kumimoji="1" lang="ja-JP" altLang="ja-JP" sz="1200" kern="1200" dirty="0" err="1">
                <a:solidFill>
                  <a:schemeClr val="tx1"/>
                </a:solidFill>
                <a:effectLst/>
                <a:latin typeface="+mn-lt"/>
                <a:ea typeface="+mn-ea"/>
                <a:cs typeface="+mn-cs"/>
              </a:rPr>
              <a:t>つの</a:t>
            </a:r>
            <a:r>
              <a:rPr kumimoji="1" lang="ja-JP" altLang="ja-JP" sz="1200" kern="1200" dirty="0">
                <a:solidFill>
                  <a:schemeClr val="tx1"/>
                </a:solidFill>
                <a:effectLst/>
                <a:latin typeface="+mn-lt"/>
                <a:ea typeface="+mn-ea"/>
                <a:cs typeface="+mn-cs"/>
              </a:rPr>
              <a:t>ベクトルが必要なので，この</a:t>
            </a:r>
            <a:r>
              <a:rPr kumimoji="1" lang="en-US" altLang="ja-JP" sz="1200" kern="1200" dirty="0">
                <a:solidFill>
                  <a:schemeClr val="tx1"/>
                </a:solidFill>
                <a:effectLst/>
                <a:latin typeface="+mn-lt"/>
                <a:ea typeface="+mn-ea"/>
                <a:cs typeface="+mn-cs"/>
              </a:rPr>
              <a:t>2</a:t>
            </a:r>
            <a:r>
              <a:rPr kumimoji="1" lang="ja-JP" altLang="ja-JP" sz="1200" kern="1200" dirty="0">
                <a:solidFill>
                  <a:schemeClr val="tx1"/>
                </a:solidFill>
                <a:effectLst/>
                <a:latin typeface="+mn-lt"/>
                <a:ea typeface="+mn-ea"/>
                <a:cs typeface="+mn-cs"/>
              </a:rPr>
              <a:t>秒間の平均値を使用することとしました．</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7</a:t>
            </a:fld>
            <a:endParaRPr kumimoji="1" lang="ja-JP" altLang="en-US"/>
          </a:p>
        </p:txBody>
      </p:sp>
    </p:spTree>
    <p:extLst>
      <p:ext uri="{BB962C8B-B14F-4D97-AF65-F5344CB8AC3E}">
        <p14:creationId xmlns:p14="http://schemas.microsoft.com/office/powerpoint/2010/main" val="2350754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結果です．</a:t>
            </a:r>
          </a:p>
          <a:p>
            <a:r>
              <a:rPr kumimoji="1" lang="ja-JP" altLang="ja-JP" sz="1200" kern="1200" dirty="0">
                <a:solidFill>
                  <a:schemeClr val="tx1"/>
                </a:solidFill>
                <a:effectLst/>
                <a:latin typeface="+mn-lt"/>
                <a:ea typeface="+mn-ea"/>
                <a:cs typeface="+mn-cs"/>
              </a:rPr>
              <a:t>そもそも被験者間でデータ群に差があるのかを確認する必要があります．差がなければ距離による判別ができません．そこで，全データで主成分分析を行い，</a:t>
            </a:r>
            <a:r>
              <a:rPr kumimoji="1" lang="en-US" altLang="ja-JP" sz="1200" kern="1200" dirty="0">
                <a:solidFill>
                  <a:schemeClr val="tx1"/>
                </a:solidFill>
                <a:effectLst/>
                <a:latin typeface="+mn-lt"/>
                <a:ea typeface="+mn-ea"/>
                <a:cs typeface="+mn-cs"/>
              </a:rPr>
              <a:t>2</a:t>
            </a:r>
            <a:r>
              <a:rPr kumimoji="1" lang="ja-JP" altLang="ja-JP" sz="1200" kern="1200" dirty="0">
                <a:solidFill>
                  <a:schemeClr val="tx1"/>
                </a:solidFill>
                <a:effectLst/>
                <a:latin typeface="+mn-lt"/>
                <a:ea typeface="+mn-ea"/>
                <a:cs typeface="+mn-cs"/>
              </a:rPr>
              <a:t>次元にデータを圧縮しました．そしてプロットした結果がこちらの図です．装着位置のずれのためか，同一被験者内でのデータのばらつきも多少はあるものの，全体として被験者ごとの重なりが小さいことから，距離による判別が可能であるとわかりました．</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8</a:t>
            </a:fld>
            <a:endParaRPr kumimoji="1" lang="ja-JP" altLang="en-US"/>
          </a:p>
        </p:txBody>
      </p:sp>
    </p:spTree>
    <p:extLst>
      <p:ext uri="{BB962C8B-B14F-4D97-AF65-F5344CB8AC3E}">
        <p14:creationId xmlns:p14="http://schemas.microsoft.com/office/powerpoint/2010/main" val="2015269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被験者ごとの結果を見ていきます．</a:t>
            </a:r>
          </a:p>
          <a:p>
            <a:r>
              <a:rPr kumimoji="1" lang="ja-JP" altLang="ja-JP" sz="1200" kern="1200" dirty="0">
                <a:solidFill>
                  <a:schemeClr val="tx1"/>
                </a:solidFill>
                <a:effectLst/>
                <a:latin typeface="+mn-lt"/>
                <a:ea typeface="+mn-ea"/>
                <a:cs typeface="+mn-cs"/>
              </a:rPr>
              <a:t>被験者</a:t>
            </a:r>
            <a:r>
              <a:rPr kumimoji="1" lang="en-US" altLang="ja-JP" sz="1200" kern="1200" dirty="0">
                <a:solidFill>
                  <a:schemeClr val="tx1"/>
                </a:solidFill>
                <a:effectLst/>
                <a:latin typeface="+mn-lt"/>
                <a:ea typeface="+mn-ea"/>
                <a:cs typeface="+mn-cs"/>
              </a:rPr>
              <a:t>A</a:t>
            </a:r>
            <a:r>
              <a:rPr kumimoji="1" lang="ja-JP" altLang="ja-JP" sz="1200" kern="1200" dirty="0">
                <a:solidFill>
                  <a:schemeClr val="tx1"/>
                </a:solidFill>
                <a:effectLst/>
                <a:latin typeface="+mn-lt"/>
                <a:ea typeface="+mn-ea"/>
                <a:cs typeface="+mn-cs"/>
              </a:rPr>
              <a:t>は良い結果でした．この被験者のデータ群は他の被験者のデータ群と大きく離れていたため，良い結果だったと考えられます．</a:t>
            </a:r>
          </a:p>
          <a:p>
            <a:r>
              <a:rPr kumimoji="1" lang="ja-JP" altLang="ja-JP" sz="1200" kern="1200" dirty="0">
                <a:solidFill>
                  <a:schemeClr val="tx1"/>
                </a:solidFill>
                <a:effectLst/>
                <a:latin typeface="+mn-lt"/>
                <a:ea typeface="+mn-ea"/>
                <a:cs typeface="+mn-cs"/>
              </a:rPr>
              <a:t>一方で被験者</a:t>
            </a:r>
            <a:r>
              <a:rPr kumimoji="1" lang="en-US" altLang="ja-JP" sz="1200" kern="1200" dirty="0">
                <a:solidFill>
                  <a:schemeClr val="tx1"/>
                </a:solidFill>
                <a:effectLst/>
                <a:latin typeface="+mn-lt"/>
                <a:ea typeface="+mn-ea"/>
                <a:cs typeface="+mn-cs"/>
              </a:rPr>
              <a:t>C</a:t>
            </a:r>
            <a:r>
              <a:rPr kumimoji="1" lang="ja-JP" altLang="ja-JP" sz="1200" kern="1200" dirty="0">
                <a:solidFill>
                  <a:schemeClr val="tx1"/>
                </a:solidFill>
                <a:effectLst/>
                <a:latin typeface="+mn-lt"/>
                <a:ea typeface="+mn-ea"/>
                <a:cs typeface="+mn-cs"/>
              </a:rPr>
              <a:t>は少し悪い結果です．これは，この被験者のデータ群の分散が大きく，また他の被験者のデータ群との距離が近かったことが原因だったと考えられます．</a:t>
            </a:r>
          </a:p>
        </p:txBody>
      </p:sp>
      <p:sp>
        <p:nvSpPr>
          <p:cNvPr id="4" name="スライド番号プレースホルダー 3"/>
          <p:cNvSpPr>
            <a:spLocks noGrp="1"/>
          </p:cNvSpPr>
          <p:nvPr>
            <p:ph type="sldNum" sz="quarter" idx="5"/>
          </p:nvPr>
        </p:nvSpPr>
        <p:spPr/>
        <p:txBody>
          <a:bodyPr/>
          <a:lstStyle/>
          <a:p>
            <a:fld id="{0B88CE28-101F-4F96-8E8B-E3843961E843}" type="slidenum">
              <a:rPr kumimoji="1" lang="ja-JP" altLang="en-US" smtClean="0"/>
              <a:t>9</a:t>
            </a:fld>
            <a:endParaRPr kumimoji="1" lang="ja-JP" altLang="en-US"/>
          </a:p>
        </p:txBody>
      </p:sp>
    </p:spTree>
    <p:extLst>
      <p:ext uri="{BB962C8B-B14F-4D97-AF65-F5344CB8AC3E}">
        <p14:creationId xmlns:p14="http://schemas.microsoft.com/office/powerpoint/2010/main" val="2273189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91066A09-4523-4EC0-A8F4-178C769379C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31433" y="6356350"/>
            <a:ext cx="560567" cy="560567"/>
          </a:xfrm>
          <a:prstGeom prst="rect">
            <a:avLst/>
          </a:prstGeom>
        </p:spPr>
      </p:pic>
      <p:sp>
        <p:nvSpPr>
          <p:cNvPr id="6" name="スライド番号プレースホルダー 5"/>
          <p:cNvSpPr>
            <a:spLocks noGrp="1"/>
          </p:cNvSpPr>
          <p:nvPr>
            <p:ph type="sldNum" sz="quarter" idx="12"/>
          </p:nvPr>
        </p:nvSpPr>
        <p:spPr>
          <a:xfrm>
            <a:off x="9302400" y="6449142"/>
            <a:ext cx="2743200" cy="365125"/>
          </a:xfrm>
        </p:spPr>
        <p:txBody>
          <a:bodyPr/>
          <a:lstStyle/>
          <a:p>
            <a:fld id="{92084505-5355-43A2-B929-FD06D0DABC31}" type="slidenum">
              <a:rPr kumimoji="1" lang="ja-JP" altLang="en-US" smtClean="0"/>
              <a:t>‹#›</a:t>
            </a:fld>
            <a:endParaRPr kumimoji="1" lang="ja-JP" altLang="en-US" dirty="0"/>
          </a:p>
        </p:txBody>
      </p:sp>
    </p:spTree>
    <p:extLst>
      <p:ext uri="{BB962C8B-B14F-4D97-AF65-F5344CB8AC3E}">
        <p14:creationId xmlns:p14="http://schemas.microsoft.com/office/powerpoint/2010/main" val="210676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24243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345567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0" name="図 9">
            <a:extLst>
              <a:ext uri="{FF2B5EF4-FFF2-40B4-BE49-F238E27FC236}">
                <a16:creationId xmlns:a16="http://schemas.microsoft.com/office/drawing/2014/main" id="{BA945DBD-166F-46A7-A8D7-38364A64B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31433" y="6356350"/>
            <a:ext cx="560567" cy="560567"/>
          </a:xfrm>
          <a:prstGeom prst="rect">
            <a:avLst/>
          </a:prstGeom>
        </p:spPr>
      </p:pic>
      <p:sp>
        <p:nvSpPr>
          <p:cNvPr id="6" name="スライド番号プレースホルダー 5"/>
          <p:cNvSpPr>
            <a:spLocks noGrp="1"/>
          </p:cNvSpPr>
          <p:nvPr>
            <p:ph type="sldNum" sz="quarter" idx="12"/>
          </p:nvPr>
        </p:nvSpPr>
        <p:spPr>
          <a:xfrm>
            <a:off x="11212333" y="6405410"/>
            <a:ext cx="838200"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spTree>
    <p:extLst>
      <p:ext uri="{BB962C8B-B14F-4D97-AF65-F5344CB8AC3E}">
        <p14:creationId xmlns:p14="http://schemas.microsoft.com/office/powerpoint/2010/main" val="157389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2019/12/18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348381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2019/12/18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83477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2019/12/18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6370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2019/12/18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3773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2019/12/18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15894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2019/12/18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65951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2019/12/18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860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2019/12/18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61501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 y="1933893"/>
            <a:ext cx="7406640" cy="2387600"/>
          </a:xfrm>
        </p:spPr>
        <p:txBody>
          <a:bodyPr anchor="ctr" anchorCtr="0">
            <a:normAutofit/>
          </a:bodyPr>
          <a:lstStyle/>
          <a:p>
            <a:r>
              <a:rPr lang="ja-JP" altLang="en-US" sz="4000" dirty="0"/>
              <a:t>圧力センサ搭載ヘルメット     を用いた個人識別手法の提案</a:t>
            </a:r>
            <a:endParaRPr kumimoji="1" lang="ja-JP" altLang="en-US" sz="2000" dirty="0"/>
          </a:p>
        </p:txBody>
      </p:sp>
      <p:sp>
        <p:nvSpPr>
          <p:cNvPr id="3" name="サブタイトル 2"/>
          <p:cNvSpPr>
            <a:spLocks noGrp="1"/>
          </p:cNvSpPr>
          <p:nvPr>
            <p:ph type="subTitle" idx="1"/>
          </p:nvPr>
        </p:nvSpPr>
        <p:spPr>
          <a:xfrm>
            <a:off x="7406640" y="1933894"/>
            <a:ext cx="4785360" cy="2387599"/>
          </a:xfrm>
        </p:spPr>
        <p:txBody>
          <a:bodyPr anchor="ctr" anchorCtr="0">
            <a:normAutofit/>
          </a:bodyPr>
          <a:lstStyle/>
          <a:p>
            <a:r>
              <a:rPr lang="ja-JP" altLang="en-US" sz="2000" b="1" dirty="0"/>
              <a:t>＊藤井敦寛（立命館大学）</a:t>
            </a:r>
            <a:endParaRPr lang="en-US" altLang="ja-JP" sz="2000" b="1" dirty="0"/>
          </a:p>
          <a:p>
            <a:r>
              <a:rPr lang="ja-JP" altLang="en-US" sz="2000" dirty="0"/>
              <a:t>村尾和哉（立命館大学，</a:t>
            </a:r>
            <a:r>
              <a:rPr lang="en-US" altLang="ja-JP" sz="2000" dirty="0"/>
              <a:t>JST</a:t>
            </a:r>
            <a:r>
              <a:rPr lang="ja-JP" altLang="en-US" sz="2000" dirty="0"/>
              <a:t>さきがけ）</a:t>
            </a:r>
            <a:endParaRPr kumimoji="1" lang="en-US" altLang="ja-JP" sz="2000" dirty="0"/>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9" name="直線コネクタ 8"/>
          <p:cNvCxnSpPr/>
          <p:nvPr/>
        </p:nvCxnSpPr>
        <p:spPr>
          <a:xfrm>
            <a:off x="7406640" y="1828800"/>
            <a:ext cx="0" cy="249269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476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グラフィックス 21">
            <a:extLst>
              <a:ext uri="{FF2B5EF4-FFF2-40B4-BE49-F238E27FC236}">
                <a16:creationId xmlns:a16="http://schemas.microsoft.com/office/drawing/2014/main" id="{3033A74E-8856-44DF-9300-49B2316E89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84501" y="1390073"/>
            <a:ext cx="6464596" cy="4853711"/>
          </a:xfrm>
          <a:prstGeom prst="rect">
            <a:avLst/>
          </a:prstGeom>
        </p:spPr>
      </p:pic>
      <p:sp>
        <p:nvSpPr>
          <p:cNvPr id="2" name="タイトル 1">
            <a:extLst>
              <a:ext uri="{FF2B5EF4-FFF2-40B4-BE49-F238E27FC236}">
                <a16:creationId xmlns:a16="http://schemas.microsoft.com/office/drawing/2014/main" id="{4787F855-443D-446A-BF58-6F9D2C8F61FD}"/>
              </a:ext>
            </a:extLst>
          </p:cNvPr>
          <p:cNvSpPr>
            <a:spLocks noGrp="1"/>
          </p:cNvSpPr>
          <p:nvPr>
            <p:ph type="title"/>
          </p:nvPr>
        </p:nvSpPr>
        <p:spPr/>
        <p:txBody>
          <a:bodyPr/>
          <a:lstStyle/>
          <a:p>
            <a:r>
              <a:rPr kumimoji="1" lang="ja-JP" altLang="en-US" dirty="0"/>
              <a:t>結果</a:t>
            </a:r>
            <a:r>
              <a:rPr kumimoji="1" lang="en-US" altLang="ja-JP" dirty="0"/>
              <a:t>(</a:t>
            </a:r>
            <a:r>
              <a:rPr lang="en-US" altLang="ja-JP" dirty="0"/>
              <a:t>4/4</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14BA6005-AE66-4204-8C48-BE5B259285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5A8F8A12-556F-4F84-A96C-AFA82116A699}"/>
              </a:ext>
            </a:extLst>
          </p:cNvPr>
          <p:cNvSpPr txBox="1"/>
          <p:nvPr/>
        </p:nvSpPr>
        <p:spPr>
          <a:xfrm>
            <a:off x="838200" y="5720688"/>
            <a:ext cx="310341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エラー率：</a:t>
            </a:r>
            <a:r>
              <a:rPr kumimoji="1" lang="ja-JP" altLang="en-US" sz="2800" i="0" u="none" strike="noStrike" kern="1200" cap="none" spc="0" normalizeH="0" baseline="0" noProof="0" dirty="0">
                <a:ln>
                  <a:noFill/>
                </a:ln>
                <a:solidFill>
                  <a:srgbClr val="FF0000"/>
                </a:solidFill>
                <a:effectLst/>
                <a:uLnTx/>
                <a:uFillTx/>
                <a:latin typeface="游ゴシック" panose="020F0502020204030204"/>
                <a:ea typeface="游ゴシック" panose="020B0400000000000000" pitchFamily="50" charset="-128"/>
                <a:cs typeface="+mn-cs"/>
              </a:rPr>
              <a:t>約</a:t>
            </a:r>
            <a:r>
              <a:rPr kumimoji="1" lang="en-US" altLang="ja-JP" sz="2800" i="0" u="none" strike="noStrike" kern="1200" cap="none" spc="0" normalizeH="0" baseline="0" noProof="0" dirty="0">
                <a:ln>
                  <a:noFill/>
                </a:ln>
                <a:solidFill>
                  <a:srgbClr val="FF0000"/>
                </a:solidFill>
                <a:effectLst/>
                <a:uLnTx/>
                <a:uFillTx/>
                <a:latin typeface="游ゴシック" panose="020F0502020204030204"/>
                <a:ea typeface="游ゴシック" panose="020B0400000000000000" pitchFamily="50" charset="-128"/>
                <a:cs typeface="+mn-cs"/>
              </a:rPr>
              <a:t>3%</a:t>
            </a:r>
            <a:endParaRPr kumimoji="1" lang="ja-JP" altLang="en-US" sz="2800" i="0" u="none" strike="noStrike" kern="1200" cap="none" spc="0" normalizeH="0" baseline="0" noProof="0" dirty="0">
              <a:ln>
                <a:noFill/>
              </a:ln>
              <a:solidFill>
                <a:srgbClr val="FF0000"/>
              </a:solidFill>
              <a:effectLst/>
              <a:uLnTx/>
              <a:uFillTx/>
              <a:latin typeface="游ゴシック" panose="020F0502020204030204"/>
              <a:ea typeface="游ゴシック" panose="020B0400000000000000" pitchFamily="50" charset="-128"/>
              <a:cs typeface="+mn-cs"/>
            </a:endParaRPr>
          </a:p>
        </p:txBody>
      </p:sp>
      <p:cxnSp>
        <p:nvCxnSpPr>
          <p:cNvPr id="14" name="コネクタ: カギ線 13">
            <a:extLst>
              <a:ext uri="{FF2B5EF4-FFF2-40B4-BE49-F238E27FC236}">
                <a16:creationId xmlns:a16="http://schemas.microsoft.com/office/drawing/2014/main" id="{BFA7D87E-BDDB-45ED-8F79-78FA37C426DC}"/>
              </a:ext>
            </a:extLst>
          </p:cNvPr>
          <p:cNvCxnSpPr>
            <a:stCxn id="18" idx="0"/>
          </p:cNvCxnSpPr>
          <p:nvPr/>
        </p:nvCxnSpPr>
        <p:spPr>
          <a:xfrm rot="5400000" flipH="1" flipV="1">
            <a:off x="4154313" y="3658202"/>
            <a:ext cx="298083" cy="3826890"/>
          </a:xfrm>
          <a:prstGeom prst="bentConnector2">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87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E5B05-98A1-4CE7-994C-F643B09D2859}"/>
              </a:ext>
            </a:extLst>
          </p:cNvPr>
          <p:cNvSpPr>
            <a:spLocks noGrp="1"/>
          </p:cNvSpPr>
          <p:nvPr>
            <p:ph type="title"/>
          </p:nvPr>
        </p:nvSpPr>
        <p:spPr/>
        <p:txBody>
          <a:bodyPr/>
          <a:lstStyle/>
          <a:p>
            <a:r>
              <a:rPr lang="ja-JP" altLang="en-US" dirty="0"/>
              <a:t>考察</a:t>
            </a:r>
            <a:r>
              <a:rPr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C11687CA-685C-4736-8339-2E169BA4C823}"/>
              </a:ext>
            </a:extLst>
          </p:cNvPr>
          <p:cNvSpPr>
            <a:spLocks noGrp="1"/>
          </p:cNvSpPr>
          <p:nvPr>
            <p:ph idx="1"/>
          </p:nvPr>
        </p:nvSpPr>
        <p:spPr/>
        <p:txBody>
          <a:bodyPr/>
          <a:lstStyle/>
          <a:p>
            <a:r>
              <a:rPr kumimoji="1" lang="ja-JP" altLang="en-US" dirty="0"/>
              <a:t>ハードウェア</a:t>
            </a:r>
            <a:endParaRPr kumimoji="1" lang="en-US" altLang="ja-JP" dirty="0"/>
          </a:p>
          <a:p>
            <a:pPr lvl="1"/>
            <a:r>
              <a:rPr lang="ja-JP" altLang="en-US" dirty="0"/>
              <a:t>圧力センサは小型で精度もよく，良い選択</a:t>
            </a:r>
            <a:endParaRPr lang="en-US" altLang="ja-JP" dirty="0"/>
          </a:p>
          <a:p>
            <a:pPr lvl="1"/>
            <a:r>
              <a:rPr lang="ja-JP" altLang="en-US" dirty="0"/>
              <a:t>実際の使用には</a:t>
            </a:r>
            <a:r>
              <a:rPr lang="en-US" altLang="ja-JP" dirty="0"/>
              <a:t>BLE</a:t>
            </a:r>
            <a:r>
              <a:rPr lang="ja-JP" altLang="en-US" dirty="0"/>
              <a:t>チップやバッテリーも必要</a:t>
            </a:r>
            <a:endParaRPr lang="en-US" altLang="ja-JP" dirty="0"/>
          </a:p>
          <a:p>
            <a:pPr lvl="1"/>
            <a:r>
              <a:rPr lang="ja-JP" altLang="en-US" dirty="0"/>
              <a:t>部品，配線がヘルメット外に有るのは危険</a:t>
            </a:r>
            <a:endParaRPr lang="en-US" altLang="ja-JP" dirty="0"/>
          </a:p>
          <a:p>
            <a:pPr lvl="1"/>
            <a:r>
              <a:rPr lang="ja-JP" altLang="en-US" dirty="0"/>
              <a:t>プリント基板は小型化の余地あり</a:t>
            </a:r>
            <a:endParaRPr lang="en-US" altLang="ja-JP" dirty="0"/>
          </a:p>
          <a:p>
            <a:pPr marL="457200" lvl="1" indent="0">
              <a:buNone/>
            </a:pPr>
            <a:endParaRPr lang="en-US" altLang="ja-JP" dirty="0"/>
          </a:p>
          <a:p>
            <a:pPr marL="457200" lvl="1" indent="0">
              <a:buNone/>
            </a:pPr>
            <a:r>
              <a:rPr lang="ja-JP" altLang="en-US" b="1" dirty="0"/>
              <a:t>改良</a:t>
            </a:r>
            <a:r>
              <a:rPr kumimoji="1" lang="ja-JP" altLang="en-US" b="1" dirty="0"/>
              <a:t>の必要</a:t>
            </a:r>
            <a:r>
              <a:rPr lang="ja-JP" altLang="en-US" b="1" dirty="0"/>
              <a:t>がある</a:t>
            </a:r>
            <a:r>
              <a:rPr kumimoji="1" lang="ja-JP" altLang="en-US" b="1" dirty="0"/>
              <a:t>が，恐らく実現可能</a:t>
            </a:r>
          </a:p>
        </p:txBody>
      </p:sp>
      <p:sp>
        <p:nvSpPr>
          <p:cNvPr id="4" name="スライド番号プレースホルダー 3">
            <a:extLst>
              <a:ext uri="{FF2B5EF4-FFF2-40B4-BE49-F238E27FC236}">
                <a16:creationId xmlns:a16="http://schemas.microsoft.com/office/drawing/2014/main" id="{A01442ED-DE69-44BC-88F5-257279FFC2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矢印: 右 4">
            <a:extLst>
              <a:ext uri="{FF2B5EF4-FFF2-40B4-BE49-F238E27FC236}">
                <a16:creationId xmlns:a16="http://schemas.microsoft.com/office/drawing/2014/main" id="{E214FD31-6BEB-454C-AB2A-6D14AC420A04}"/>
              </a:ext>
            </a:extLst>
          </p:cNvPr>
          <p:cNvSpPr/>
          <p:nvPr/>
        </p:nvSpPr>
        <p:spPr>
          <a:xfrm>
            <a:off x="838200" y="4256303"/>
            <a:ext cx="452718" cy="3092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7085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10652-4112-4995-AF37-2A4C0A51DA76}"/>
              </a:ext>
            </a:extLst>
          </p:cNvPr>
          <p:cNvSpPr>
            <a:spLocks noGrp="1"/>
          </p:cNvSpPr>
          <p:nvPr>
            <p:ph type="title"/>
          </p:nvPr>
        </p:nvSpPr>
        <p:spPr/>
        <p:txBody>
          <a:bodyPr/>
          <a:lstStyle/>
          <a:p>
            <a:r>
              <a:rPr kumimoji="1" lang="ja-JP" altLang="en-US" dirty="0"/>
              <a:t>考察</a:t>
            </a:r>
            <a:r>
              <a:rPr kumimoji="1"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B8890B2D-D089-4BE7-B473-90A4C9D66920}"/>
              </a:ext>
            </a:extLst>
          </p:cNvPr>
          <p:cNvSpPr>
            <a:spLocks noGrp="1"/>
          </p:cNvSpPr>
          <p:nvPr>
            <p:ph idx="1"/>
          </p:nvPr>
        </p:nvSpPr>
        <p:spPr/>
        <p:txBody>
          <a:bodyPr/>
          <a:lstStyle/>
          <a:p>
            <a:r>
              <a:rPr lang="ja-JP" altLang="en-US" dirty="0"/>
              <a:t>判別手法</a:t>
            </a:r>
            <a:endParaRPr lang="en-US" altLang="ja-JP" dirty="0"/>
          </a:p>
          <a:p>
            <a:pPr lvl="1"/>
            <a:r>
              <a:rPr lang="ja-JP" altLang="en-US" dirty="0"/>
              <a:t>利用者のデータ群に差がない場合，判別不可</a:t>
            </a:r>
          </a:p>
          <a:p>
            <a:pPr lvl="1"/>
            <a:endParaRPr lang="en-US" altLang="ja-JP" dirty="0"/>
          </a:p>
          <a:p>
            <a:pPr lvl="1"/>
            <a:endParaRPr lang="en-US" altLang="ja-JP" dirty="0"/>
          </a:p>
          <a:p>
            <a:pPr marL="457200" lvl="1" indent="0">
              <a:buNone/>
            </a:pPr>
            <a:r>
              <a:rPr lang="en-US" altLang="ja-JP" dirty="0"/>
              <a:t>	</a:t>
            </a:r>
          </a:p>
          <a:p>
            <a:pPr lvl="1"/>
            <a:r>
              <a:rPr lang="ja-JP" altLang="en-US" dirty="0"/>
              <a:t>まだまだデータ数不足</a:t>
            </a:r>
            <a:endParaRPr lang="en-US" altLang="ja-JP" dirty="0"/>
          </a:p>
        </p:txBody>
      </p:sp>
      <p:sp>
        <p:nvSpPr>
          <p:cNvPr id="4" name="スライド番号プレースホルダー 3">
            <a:extLst>
              <a:ext uri="{FF2B5EF4-FFF2-40B4-BE49-F238E27FC236}">
                <a16:creationId xmlns:a16="http://schemas.microsoft.com/office/drawing/2014/main" id="{DFB43929-04E1-4815-8BBE-054DF069F61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6" name="グラフィックス 5">
            <a:extLst>
              <a:ext uri="{FF2B5EF4-FFF2-40B4-BE49-F238E27FC236}">
                <a16:creationId xmlns:a16="http://schemas.microsoft.com/office/drawing/2014/main" id="{5A608F1D-01FD-462A-B224-7F76E92C8C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3288" y="3569543"/>
            <a:ext cx="3288145" cy="2607420"/>
          </a:xfrm>
          <a:prstGeom prst="rect">
            <a:avLst/>
          </a:prstGeom>
        </p:spPr>
      </p:pic>
      <p:sp>
        <p:nvSpPr>
          <p:cNvPr id="7" name="楕円 6">
            <a:extLst>
              <a:ext uri="{FF2B5EF4-FFF2-40B4-BE49-F238E27FC236}">
                <a16:creationId xmlns:a16="http://schemas.microsoft.com/office/drawing/2014/main" id="{6FB949F3-3AAE-4E73-A1E2-0CD81F182719}"/>
              </a:ext>
            </a:extLst>
          </p:cNvPr>
          <p:cNvSpPr/>
          <p:nvPr/>
        </p:nvSpPr>
        <p:spPr>
          <a:xfrm>
            <a:off x="8793018" y="3569543"/>
            <a:ext cx="646545" cy="6514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64565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05BA7-17AD-4381-A6B1-84FD766397B1}"/>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7FF19F6-773B-4E1A-A057-76B8AD880BD7}"/>
              </a:ext>
            </a:extLst>
          </p:cNvPr>
          <p:cNvSpPr>
            <a:spLocks noGrp="1"/>
          </p:cNvSpPr>
          <p:nvPr>
            <p:ph idx="1"/>
          </p:nvPr>
        </p:nvSpPr>
        <p:spPr/>
        <p:txBody>
          <a:bodyPr/>
          <a:lstStyle/>
          <a:p>
            <a:r>
              <a:rPr kumimoji="1" lang="ja-JP" altLang="en-US" dirty="0"/>
              <a:t>ヘルメットを用いた個人識別手法の提案</a:t>
            </a:r>
            <a:endParaRPr kumimoji="1" lang="en-US" altLang="ja-JP" dirty="0"/>
          </a:p>
          <a:p>
            <a:pPr lvl="1"/>
            <a:r>
              <a:rPr lang="ja-JP" altLang="en-US" dirty="0"/>
              <a:t>ハードウェアの実装</a:t>
            </a:r>
            <a:endParaRPr lang="en-US" altLang="ja-JP" dirty="0"/>
          </a:p>
          <a:p>
            <a:pPr lvl="1"/>
            <a:r>
              <a:rPr lang="ja-JP" altLang="en-US" dirty="0"/>
              <a:t>被験者</a:t>
            </a:r>
            <a:r>
              <a:rPr lang="en-US" altLang="ja-JP" dirty="0"/>
              <a:t>5</a:t>
            </a:r>
            <a:r>
              <a:rPr lang="ja-JP" altLang="en-US" dirty="0"/>
              <a:t>名の頭部形状を取得</a:t>
            </a:r>
            <a:endParaRPr lang="en-US" altLang="ja-JP" dirty="0"/>
          </a:p>
          <a:p>
            <a:pPr lvl="1"/>
            <a:r>
              <a:rPr kumimoji="1" lang="ja-JP" altLang="en-US" dirty="0"/>
              <a:t>データ群のばらつきを確認</a:t>
            </a:r>
            <a:endParaRPr kumimoji="1" lang="en-US" altLang="ja-JP" dirty="0"/>
          </a:p>
          <a:p>
            <a:pPr lvl="1"/>
            <a:r>
              <a:rPr kumimoji="1" lang="ja-JP" altLang="en-US" dirty="0"/>
              <a:t>判別の結果，エラー率は約</a:t>
            </a:r>
            <a:r>
              <a:rPr kumimoji="1" lang="en-US" altLang="ja-JP" dirty="0"/>
              <a:t>3%</a:t>
            </a:r>
          </a:p>
          <a:p>
            <a:pPr lvl="1"/>
            <a:endParaRPr lang="en-US" altLang="ja-JP" dirty="0"/>
          </a:p>
          <a:p>
            <a:r>
              <a:rPr lang="ja-JP" altLang="en-US" dirty="0"/>
              <a:t>今後</a:t>
            </a:r>
            <a:endParaRPr lang="en-US" altLang="ja-JP" dirty="0"/>
          </a:p>
          <a:p>
            <a:pPr lvl="1"/>
            <a:r>
              <a:rPr lang="ja-JP" altLang="en-US" dirty="0"/>
              <a:t>ハードウェアの改良</a:t>
            </a:r>
            <a:endParaRPr lang="en-US" altLang="ja-JP" dirty="0"/>
          </a:p>
          <a:p>
            <a:pPr lvl="1"/>
            <a:r>
              <a:rPr lang="ja-JP" altLang="en-US" dirty="0"/>
              <a:t>被験者を増やして評価</a:t>
            </a:r>
            <a:endParaRPr lang="en-US" altLang="ja-JP" dirty="0"/>
          </a:p>
          <a:p>
            <a:pPr lvl="1"/>
            <a:r>
              <a:rPr lang="ja-JP" altLang="en-US" dirty="0"/>
              <a:t>データ群に差がないときの判別手法の模索</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2C5831BC-08D4-4A85-82C1-B97D6E81C9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6" name="図 5">
            <a:extLst>
              <a:ext uri="{FF2B5EF4-FFF2-40B4-BE49-F238E27FC236}">
                <a16:creationId xmlns:a16="http://schemas.microsoft.com/office/drawing/2014/main" id="{AE21F568-0995-483D-8AA7-43304427B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5051" y="2265363"/>
            <a:ext cx="1980248" cy="3911600"/>
          </a:xfrm>
          <a:prstGeom prst="rect">
            <a:avLst/>
          </a:prstGeom>
        </p:spPr>
      </p:pic>
    </p:spTree>
    <p:extLst>
      <p:ext uri="{BB962C8B-B14F-4D97-AF65-F5344CB8AC3E}">
        <p14:creationId xmlns:p14="http://schemas.microsoft.com/office/powerpoint/2010/main" val="237827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227805-5F92-474E-937E-ADABFD7CAE67}"/>
              </a:ext>
            </a:extLst>
          </p:cNvPr>
          <p:cNvSpPr>
            <a:spLocks noGrp="1"/>
          </p:cNvSpPr>
          <p:nvPr>
            <p:ph type="title"/>
          </p:nvPr>
        </p:nvSpPr>
        <p:spPr>
          <a:xfrm>
            <a:off x="838200" y="365125"/>
            <a:ext cx="10515600" cy="1325563"/>
          </a:xfrm>
        </p:spPr>
        <p:txBody>
          <a:bodyPr/>
          <a:lstStyle/>
          <a:p>
            <a:r>
              <a:rPr kumimoji="1" lang="ja-JP" altLang="en-US" dirty="0"/>
              <a:t>提案手法</a:t>
            </a:r>
            <a:r>
              <a:rPr kumimoji="1" lang="en-US" altLang="ja-JP" dirty="0"/>
              <a:t>(</a:t>
            </a:r>
            <a:r>
              <a:rPr kumimoji="1" lang="ja-JP" altLang="en-US" dirty="0"/>
              <a:t>識別</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BA4E35A4-2E44-485A-AF91-8C38093CF8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テキスト ボックス 12">
            <a:extLst>
              <a:ext uri="{FF2B5EF4-FFF2-40B4-BE49-F238E27FC236}">
                <a16:creationId xmlns:a16="http://schemas.microsoft.com/office/drawing/2014/main" id="{CE3744D8-522B-417D-960C-41D1C599EC5B}"/>
              </a:ext>
            </a:extLst>
          </p:cNvPr>
          <p:cNvSpPr txBox="1"/>
          <p:nvPr/>
        </p:nvSpPr>
        <p:spPr>
          <a:xfrm>
            <a:off x="5601854" y="1971620"/>
            <a:ext cx="44519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あらかじめ複数サンプル登録しておく</a:t>
            </a:r>
          </a:p>
        </p:txBody>
      </p:sp>
      <p:sp>
        <p:nvSpPr>
          <p:cNvPr id="14" name="テキスト ボックス 13">
            <a:extLst>
              <a:ext uri="{FF2B5EF4-FFF2-40B4-BE49-F238E27FC236}">
                <a16:creationId xmlns:a16="http://schemas.microsoft.com/office/drawing/2014/main" id="{BB9365F2-BF22-4F8C-ACA1-3F27F9841C88}"/>
              </a:ext>
            </a:extLst>
          </p:cNvPr>
          <p:cNvSpPr txBox="1"/>
          <p:nvPr/>
        </p:nvSpPr>
        <p:spPr>
          <a:xfrm>
            <a:off x="5601854" y="4299472"/>
            <a:ext cx="45171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所有者のデータ群と入力データの距離</a:t>
            </a:r>
          </a:p>
        </p:txBody>
      </p:sp>
      <p:sp>
        <p:nvSpPr>
          <p:cNvPr id="15" name="テキスト ボックス 14">
            <a:extLst>
              <a:ext uri="{FF2B5EF4-FFF2-40B4-BE49-F238E27FC236}">
                <a16:creationId xmlns:a16="http://schemas.microsoft.com/office/drawing/2014/main" id="{5B6B95E7-7FA5-4196-B399-16459FD849BB}"/>
              </a:ext>
            </a:extLst>
          </p:cNvPr>
          <p:cNvSpPr txBox="1"/>
          <p:nvPr/>
        </p:nvSpPr>
        <p:spPr>
          <a:xfrm>
            <a:off x="5601854" y="3134341"/>
            <a:ext cx="53109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32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個の圧力センサの電圧値</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(32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次元のベクトル</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6" name="テキスト ボックス 15">
            <a:extLst>
              <a:ext uri="{FF2B5EF4-FFF2-40B4-BE49-F238E27FC236}">
                <a16:creationId xmlns:a16="http://schemas.microsoft.com/office/drawing/2014/main" id="{F7333F59-EA21-4650-993A-AEDEB57C3323}"/>
              </a:ext>
            </a:extLst>
          </p:cNvPr>
          <p:cNvSpPr txBox="1"/>
          <p:nvPr/>
        </p:nvSpPr>
        <p:spPr>
          <a:xfrm>
            <a:off x="5601853" y="5460620"/>
            <a:ext cx="45171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距離が閾値未満で認証，閾値以上で拒否</a:t>
            </a:r>
          </a:p>
        </p:txBody>
      </p:sp>
      <p:sp>
        <p:nvSpPr>
          <p:cNvPr id="17" name="矢印: 右 16">
            <a:extLst>
              <a:ext uri="{FF2B5EF4-FFF2-40B4-BE49-F238E27FC236}">
                <a16:creationId xmlns:a16="http://schemas.microsoft.com/office/drawing/2014/main" id="{CB8AE73E-6E35-451B-B59C-BFFBFBDB0616}"/>
              </a:ext>
            </a:extLst>
          </p:cNvPr>
          <p:cNvSpPr/>
          <p:nvPr/>
        </p:nvSpPr>
        <p:spPr>
          <a:xfrm rot="5400000">
            <a:off x="3372101" y="4544679"/>
            <a:ext cx="487872" cy="1011380"/>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 name="矢印: 右 17">
            <a:extLst>
              <a:ext uri="{FF2B5EF4-FFF2-40B4-BE49-F238E27FC236}">
                <a16:creationId xmlns:a16="http://schemas.microsoft.com/office/drawing/2014/main" id="{7F101B49-7D54-472A-B068-B6C94AD7116F}"/>
              </a:ext>
            </a:extLst>
          </p:cNvPr>
          <p:cNvSpPr/>
          <p:nvPr/>
        </p:nvSpPr>
        <p:spPr>
          <a:xfrm rot="5400000">
            <a:off x="3142508" y="3641810"/>
            <a:ext cx="947056" cy="1011380"/>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9" name="矢印: 右 18">
            <a:extLst>
              <a:ext uri="{FF2B5EF4-FFF2-40B4-BE49-F238E27FC236}">
                <a16:creationId xmlns:a16="http://schemas.microsoft.com/office/drawing/2014/main" id="{82AE62E1-3BA4-4083-9335-B2B7951663A9}"/>
              </a:ext>
            </a:extLst>
          </p:cNvPr>
          <p:cNvSpPr/>
          <p:nvPr/>
        </p:nvSpPr>
        <p:spPr>
          <a:xfrm rot="5400000">
            <a:off x="3142509" y="2480662"/>
            <a:ext cx="947056" cy="1011380"/>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正方形/長方形 19">
            <a:extLst>
              <a:ext uri="{FF2B5EF4-FFF2-40B4-BE49-F238E27FC236}">
                <a16:creationId xmlns:a16="http://schemas.microsoft.com/office/drawing/2014/main" id="{86B10176-1894-4E62-BD2D-0B776BCA4353}"/>
              </a:ext>
            </a:extLst>
          </p:cNvPr>
          <p:cNvSpPr/>
          <p:nvPr/>
        </p:nvSpPr>
        <p:spPr>
          <a:xfrm>
            <a:off x="1935019" y="5294305"/>
            <a:ext cx="3362036" cy="701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正方形/長方形 20">
            <a:extLst>
              <a:ext uri="{FF2B5EF4-FFF2-40B4-BE49-F238E27FC236}">
                <a16:creationId xmlns:a16="http://schemas.microsoft.com/office/drawing/2014/main" id="{586C7532-8774-46E2-ADD5-7940F2DEF211}"/>
              </a:ext>
            </a:extLst>
          </p:cNvPr>
          <p:cNvSpPr/>
          <p:nvPr/>
        </p:nvSpPr>
        <p:spPr>
          <a:xfrm>
            <a:off x="1935019" y="2972009"/>
            <a:ext cx="3362036" cy="701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2" name="正方形/長方形 21">
            <a:extLst>
              <a:ext uri="{FF2B5EF4-FFF2-40B4-BE49-F238E27FC236}">
                <a16:creationId xmlns:a16="http://schemas.microsoft.com/office/drawing/2014/main" id="{5ADA3F83-BE0F-4E2C-8E00-E4498F197AFF}"/>
              </a:ext>
            </a:extLst>
          </p:cNvPr>
          <p:cNvSpPr/>
          <p:nvPr/>
        </p:nvSpPr>
        <p:spPr>
          <a:xfrm>
            <a:off x="1935019" y="1810861"/>
            <a:ext cx="3362036" cy="701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3" name="正方形/長方形 22">
            <a:extLst>
              <a:ext uri="{FF2B5EF4-FFF2-40B4-BE49-F238E27FC236}">
                <a16:creationId xmlns:a16="http://schemas.microsoft.com/office/drawing/2014/main" id="{5140FC80-FE28-4EBC-9EC1-FE5373D46BE1}"/>
              </a:ext>
            </a:extLst>
          </p:cNvPr>
          <p:cNvSpPr/>
          <p:nvPr/>
        </p:nvSpPr>
        <p:spPr>
          <a:xfrm>
            <a:off x="1935019" y="4133157"/>
            <a:ext cx="3362036" cy="701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4" name="テキスト ボックス 23">
            <a:extLst>
              <a:ext uri="{FF2B5EF4-FFF2-40B4-BE49-F238E27FC236}">
                <a16:creationId xmlns:a16="http://schemas.microsoft.com/office/drawing/2014/main" id="{3C33DB7E-50CD-4100-86AC-3A39A2B721D3}"/>
              </a:ext>
            </a:extLst>
          </p:cNvPr>
          <p:cNvSpPr txBox="1"/>
          <p:nvPr/>
        </p:nvSpPr>
        <p:spPr>
          <a:xfrm>
            <a:off x="2239818" y="1956231"/>
            <a:ext cx="275243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所有者のデータを登録</a:t>
            </a:r>
          </a:p>
        </p:txBody>
      </p:sp>
      <p:sp>
        <p:nvSpPr>
          <p:cNvPr id="25" name="テキスト ボックス 24">
            <a:extLst>
              <a:ext uri="{FF2B5EF4-FFF2-40B4-BE49-F238E27FC236}">
                <a16:creationId xmlns:a16="http://schemas.microsoft.com/office/drawing/2014/main" id="{D217FD38-AA0A-422D-8B3C-B7522350ED93}"/>
              </a:ext>
            </a:extLst>
          </p:cNvPr>
          <p:cNvSpPr txBox="1"/>
          <p:nvPr/>
        </p:nvSpPr>
        <p:spPr>
          <a:xfrm>
            <a:off x="1847272" y="3118952"/>
            <a:ext cx="3537528"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未知のユーザのデータが来る</a:t>
            </a:r>
          </a:p>
        </p:txBody>
      </p:sp>
      <p:sp>
        <p:nvSpPr>
          <p:cNvPr id="26" name="テキスト ボックス 25">
            <a:extLst>
              <a:ext uri="{FF2B5EF4-FFF2-40B4-BE49-F238E27FC236}">
                <a16:creationId xmlns:a16="http://schemas.microsoft.com/office/drawing/2014/main" id="{E4CFA99D-A55B-4668-9B68-B042524384BB}"/>
              </a:ext>
            </a:extLst>
          </p:cNvPr>
          <p:cNvSpPr txBox="1"/>
          <p:nvPr/>
        </p:nvSpPr>
        <p:spPr>
          <a:xfrm>
            <a:off x="1847272" y="4133156"/>
            <a:ext cx="353752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登録データ群との</a:t>
            </a:r>
            <a:endParaRPr kumimoji="1" lang="en-US" altLang="ja-JP"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FF0000"/>
                </a:solidFill>
                <a:effectLst/>
                <a:uLnTx/>
                <a:uFillTx/>
                <a:latin typeface="游ゴシック" panose="020F0502020204030204"/>
                <a:ea typeface="游ゴシック" panose="020B0400000000000000" pitchFamily="50" charset="-128"/>
                <a:cs typeface="+mn-cs"/>
              </a:rPr>
              <a:t>マハラノビス距離</a:t>
            </a: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を計算</a:t>
            </a:r>
          </a:p>
        </p:txBody>
      </p:sp>
      <p:sp>
        <p:nvSpPr>
          <p:cNvPr id="27" name="テキスト ボックス 26">
            <a:extLst>
              <a:ext uri="{FF2B5EF4-FFF2-40B4-BE49-F238E27FC236}">
                <a16:creationId xmlns:a16="http://schemas.microsoft.com/office/drawing/2014/main" id="{9F2C7FED-6C04-4EB6-A03E-AAD69EB5F12D}"/>
              </a:ext>
            </a:extLst>
          </p:cNvPr>
          <p:cNvSpPr txBox="1"/>
          <p:nvPr/>
        </p:nvSpPr>
        <p:spPr>
          <a:xfrm>
            <a:off x="1847272" y="5445231"/>
            <a:ext cx="353752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閾値を用いて判別</a:t>
            </a:r>
          </a:p>
        </p:txBody>
      </p:sp>
    </p:spTree>
    <p:extLst>
      <p:ext uri="{BB962C8B-B14F-4D97-AF65-F5344CB8AC3E}">
        <p14:creationId xmlns:p14="http://schemas.microsoft.com/office/powerpoint/2010/main" val="173071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8C0A3-8B33-47EE-BA3A-AFEE6F63BE4D}"/>
              </a:ext>
            </a:extLst>
          </p:cNvPr>
          <p:cNvSpPr>
            <a:spLocks noGrp="1"/>
          </p:cNvSpPr>
          <p:nvPr>
            <p:ph type="title"/>
          </p:nvPr>
        </p:nvSpPr>
        <p:spPr/>
        <p:txBody>
          <a:bodyPr/>
          <a:lstStyle/>
          <a:p>
            <a:r>
              <a:rPr kumimoji="1" lang="ja-JP" altLang="en-US" dirty="0"/>
              <a:t>結果</a:t>
            </a:r>
            <a:r>
              <a:rPr kumimoji="1" lang="en-US" altLang="ja-JP" dirty="0"/>
              <a:t>(</a:t>
            </a:r>
            <a:r>
              <a:rPr lang="en-US" altLang="ja-JP" dirty="0"/>
              <a:t>2/4</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CA175BB-3F2E-462D-B1FC-56D65FD1FFC2}"/>
              </a:ext>
            </a:extLst>
          </p:cNvPr>
          <p:cNvSpPr>
            <a:spLocks noGrp="1"/>
          </p:cNvSpPr>
          <p:nvPr>
            <p:ph idx="1"/>
          </p:nvPr>
        </p:nvSpPr>
        <p:spPr>
          <a:xfrm>
            <a:off x="838200" y="1825625"/>
            <a:ext cx="6513945" cy="2662525"/>
          </a:xfrm>
        </p:spPr>
        <p:txBody>
          <a:bodyPr>
            <a:normAutofit/>
          </a:bodyPr>
          <a:lstStyle/>
          <a:p>
            <a:r>
              <a:rPr lang="en-US" altLang="ja-JP" dirty="0"/>
              <a:t>5</a:t>
            </a:r>
            <a:r>
              <a:rPr lang="ja-JP" altLang="en-US" dirty="0"/>
              <a:t>分割交差検証</a:t>
            </a:r>
            <a:endParaRPr lang="en-US" altLang="ja-JP" dirty="0"/>
          </a:p>
          <a:p>
            <a:pPr lvl="1"/>
            <a:r>
              <a:rPr lang="ja-JP" altLang="en-US" dirty="0"/>
              <a:t>被験者</a:t>
            </a:r>
            <a:r>
              <a:rPr lang="en-US" altLang="ja-JP" dirty="0"/>
              <a:t>1</a:t>
            </a:r>
            <a:r>
              <a:rPr lang="ja-JP" altLang="en-US" dirty="0"/>
              <a:t>名のサンプルの</a:t>
            </a:r>
            <a:r>
              <a:rPr lang="en-US" altLang="ja-JP" dirty="0"/>
              <a:t>4/5</a:t>
            </a:r>
            <a:r>
              <a:rPr lang="ja-JP" altLang="en-US" dirty="0"/>
              <a:t>を学習</a:t>
            </a:r>
            <a:endParaRPr lang="en-US" altLang="ja-JP" dirty="0"/>
          </a:p>
          <a:p>
            <a:pPr lvl="1"/>
            <a:r>
              <a:rPr kumimoji="1" lang="ja-JP" altLang="en-US" dirty="0"/>
              <a:t>残りの</a:t>
            </a:r>
            <a:r>
              <a:rPr kumimoji="1" lang="en-US" altLang="ja-JP" dirty="0"/>
              <a:t>1/5</a:t>
            </a:r>
            <a:r>
              <a:rPr lang="ja-JP" altLang="en-US" dirty="0"/>
              <a:t>は</a:t>
            </a:r>
            <a:r>
              <a:rPr kumimoji="1" lang="ja-JP" altLang="en-US" dirty="0"/>
              <a:t>テストデータ</a:t>
            </a:r>
            <a:r>
              <a:rPr kumimoji="1" lang="en-US" altLang="ja-JP" dirty="0"/>
              <a:t>(</a:t>
            </a:r>
            <a:r>
              <a:rPr kumimoji="1" lang="ja-JP" altLang="en-US" dirty="0"/>
              <a:t>認証</a:t>
            </a:r>
            <a:r>
              <a:rPr kumimoji="1" lang="en-US" altLang="ja-JP" dirty="0"/>
              <a:t>)</a:t>
            </a:r>
          </a:p>
          <a:p>
            <a:pPr lvl="1"/>
            <a:r>
              <a:rPr lang="ja-JP" altLang="en-US" dirty="0"/>
              <a:t>他サンプルは全てテストデータ</a:t>
            </a:r>
            <a:r>
              <a:rPr lang="en-US" altLang="ja-JP" dirty="0"/>
              <a:t>(</a:t>
            </a:r>
            <a:r>
              <a:rPr lang="ja-JP" altLang="en-US" dirty="0"/>
              <a:t>拒否</a:t>
            </a:r>
            <a:r>
              <a:rPr lang="en-US" altLang="ja-JP" dirty="0"/>
              <a:t>)</a:t>
            </a:r>
          </a:p>
          <a:p>
            <a:pPr lvl="1"/>
            <a:r>
              <a:rPr lang="en-US" altLang="ja-JP" dirty="0"/>
              <a:t>FRR</a:t>
            </a:r>
            <a:r>
              <a:rPr lang="ja-JP" altLang="en-US" dirty="0" err="1"/>
              <a:t>，</a:t>
            </a:r>
            <a:r>
              <a:rPr lang="en-US" altLang="ja-JP" dirty="0"/>
              <a:t>FAR</a:t>
            </a:r>
            <a:r>
              <a:rPr lang="ja-JP" altLang="en-US" dirty="0"/>
              <a:t>を計算</a:t>
            </a:r>
            <a:endParaRPr lang="en-US" altLang="ja-JP" dirty="0"/>
          </a:p>
          <a:p>
            <a:r>
              <a:rPr lang="ja-JP" altLang="en-US" dirty="0"/>
              <a:t>全ての被験者で同様の検証</a:t>
            </a:r>
            <a:endParaRPr lang="en-US" altLang="ja-JP" dirty="0"/>
          </a:p>
        </p:txBody>
      </p:sp>
      <p:sp>
        <p:nvSpPr>
          <p:cNvPr id="4" name="スライド番号プレースホルダー 3">
            <a:extLst>
              <a:ext uri="{FF2B5EF4-FFF2-40B4-BE49-F238E27FC236}">
                <a16:creationId xmlns:a16="http://schemas.microsoft.com/office/drawing/2014/main" id="{501F838D-24E7-442F-AD8A-5BCFCCF936A7}"/>
              </a:ext>
            </a:extLst>
          </p:cNvPr>
          <p:cNvSpPr>
            <a:spLocks noGrp="1"/>
          </p:cNvSpPr>
          <p:nvPr>
            <p:ph type="sldNum" sz="quarter" idx="12"/>
          </p:nvPr>
        </p:nvSpPr>
        <p:spPr/>
        <p:txBody>
          <a:bodyPr/>
          <a:lstStyle/>
          <a:p>
            <a:fld id="{92084505-5355-43A2-B929-FD06D0DABC31}" type="slidenum">
              <a:rPr lang="ja-JP" altLang="en-US" smtClean="0"/>
              <a:pPr/>
              <a:t>15</a:t>
            </a:fld>
            <a:endParaRPr lang="ja-JP" altLang="en-US" dirty="0"/>
          </a:p>
        </p:txBody>
      </p:sp>
      <p:sp>
        <p:nvSpPr>
          <p:cNvPr id="5" name="四角形: 角を丸くする 4">
            <a:extLst>
              <a:ext uri="{FF2B5EF4-FFF2-40B4-BE49-F238E27FC236}">
                <a16:creationId xmlns:a16="http://schemas.microsoft.com/office/drawing/2014/main" id="{65B08812-AE50-40CC-BE43-41508CF29B99}"/>
              </a:ext>
            </a:extLst>
          </p:cNvPr>
          <p:cNvSpPr/>
          <p:nvPr/>
        </p:nvSpPr>
        <p:spPr>
          <a:xfrm>
            <a:off x="838200" y="1727272"/>
            <a:ext cx="5904345" cy="272429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5B456A12-1BE3-49B4-B64C-57980B1BA773}"/>
              </a:ext>
            </a:extLst>
          </p:cNvPr>
          <p:cNvSpPr/>
          <p:nvPr/>
        </p:nvSpPr>
        <p:spPr>
          <a:xfrm rot="5400000">
            <a:off x="3564010" y="4694805"/>
            <a:ext cx="452718" cy="3092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07F6DF3B-4EDB-4434-9F61-00E9F39AC3A1}"/>
              </a:ext>
            </a:extLst>
          </p:cNvPr>
          <p:cNvSpPr txBox="1"/>
          <p:nvPr/>
        </p:nvSpPr>
        <p:spPr>
          <a:xfrm>
            <a:off x="4095172" y="4664780"/>
            <a:ext cx="849745" cy="369332"/>
          </a:xfrm>
          <a:prstGeom prst="rect">
            <a:avLst/>
          </a:prstGeom>
          <a:noFill/>
        </p:spPr>
        <p:txBody>
          <a:bodyPr wrap="square" rtlCol="0">
            <a:spAutoFit/>
          </a:bodyPr>
          <a:lstStyle/>
          <a:p>
            <a:r>
              <a:rPr kumimoji="1" lang="ja-JP" altLang="en-US" b="1" dirty="0">
                <a:highlight>
                  <a:srgbClr val="FFFF00"/>
                </a:highlight>
              </a:rPr>
              <a:t>平均</a:t>
            </a:r>
          </a:p>
        </p:txBody>
      </p:sp>
      <p:sp>
        <p:nvSpPr>
          <p:cNvPr id="8" name="テキスト ボックス 7">
            <a:extLst>
              <a:ext uri="{FF2B5EF4-FFF2-40B4-BE49-F238E27FC236}">
                <a16:creationId xmlns:a16="http://schemas.microsoft.com/office/drawing/2014/main" id="{C94DCD0F-A1BD-439D-831E-DCD49CC4E895}"/>
              </a:ext>
            </a:extLst>
          </p:cNvPr>
          <p:cNvSpPr txBox="1"/>
          <p:nvPr/>
        </p:nvSpPr>
        <p:spPr>
          <a:xfrm>
            <a:off x="2604430" y="5129373"/>
            <a:ext cx="2371877" cy="523220"/>
          </a:xfrm>
          <a:prstGeom prst="rect">
            <a:avLst/>
          </a:prstGeom>
          <a:noFill/>
        </p:spPr>
        <p:txBody>
          <a:bodyPr wrap="square" rtlCol="0">
            <a:spAutoFit/>
          </a:bodyPr>
          <a:lstStyle/>
          <a:p>
            <a:pPr algn="ctr"/>
            <a:r>
              <a:rPr kumimoji="1" lang="ja-JP" altLang="en-US" sz="2800" b="1" dirty="0">
                <a:solidFill>
                  <a:srgbClr val="FF0000"/>
                </a:solidFill>
              </a:rPr>
              <a:t>全体での結果</a:t>
            </a:r>
          </a:p>
        </p:txBody>
      </p:sp>
      <p:graphicFrame>
        <p:nvGraphicFramePr>
          <p:cNvPr id="9" name="表 8">
            <a:extLst>
              <a:ext uri="{FF2B5EF4-FFF2-40B4-BE49-F238E27FC236}">
                <a16:creationId xmlns:a16="http://schemas.microsoft.com/office/drawing/2014/main" id="{5AFA2805-3D6D-43A7-9BCB-FECE20621E4C}"/>
              </a:ext>
            </a:extLst>
          </p:cNvPr>
          <p:cNvGraphicFramePr>
            <a:graphicFrameLocks noGrp="1"/>
          </p:cNvGraphicFramePr>
          <p:nvPr>
            <p:extLst>
              <p:ext uri="{D42A27DB-BD31-4B8C-83A1-F6EECF244321}">
                <p14:modId xmlns:p14="http://schemas.microsoft.com/office/powerpoint/2010/main" val="1698757094"/>
              </p:ext>
            </p:extLst>
          </p:nvPr>
        </p:nvGraphicFramePr>
        <p:xfrm>
          <a:off x="8168243" y="1527455"/>
          <a:ext cx="2965345" cy="3803090"/>
        </p:xfrm>
        <a:graphic>
          <a:graphicData uri="http://schemas.openxmlformats.org/drawingml/2006/table">
            <a:tbl>
              <a:tblPr firstRow="1" bandRow="1">
                <a:tableStyleId>{5C22544A-7EE6-4342-B048-85BDC9FD1C3A}</a:tableStyleId>
              </a:tblPr>
              <a:tblGrid>
                <a:gridCol w="593069">
                  <a:extLst>
                    <a:ext uri="{9D8B030D-6E8A-4147-A177-3AD203B41FA5}">
                      <a16:colId xmlns:a16="http://schemas.microsoft.com/office/drawing/2014/main" val="947310473"/>
                    </a:ext>
                  </a:extLst>
                </a:gridCol>
                <a:gridCol w="593069">
                  <a:extLst>
                    <a:ext uri="{9D8B030D-6E8A-4147-A177-3AD203B41FA5}">
                      <a16:colId xmlns:a16="http://schemas.microsoft.com/office/drawing/2014/main" val="677657726"/>
                    </a:ext>
                  </a:extLst>
                </a:gridCol>
                <a:gridCol w="593069">
                  <a:extLst>
                    <a:ext uri="{9D8B030D-6E8A-4147-A177-3AD203B41FA5}">
                      <a16:colId xmlns:a16="http://schemas.microsoft.com/office/drawing/2014/main" val="4189275340"/>
                    </a:ext>
                  </a:extLst>
                </a:gridCol>
                <a:gridCol w="593069">
                  <a:extLst>
                    <a:ext uri="{9D8B030D-6E8A-4147-A177-3AD203B41FA5}">
                      <a16:colId xmlns:a16="http://schemas.microsoft.com/office/drawing/2014/main" val="3297181964"/>
                    </a:ext>
                  </a:extLst>
                </a:gridCol>
                <a:gridCol w="593069">
                  <a:extLst>
                    <a:ext uri="{9D8B030D-6E8A-4147-A177-3AD203B41FA5}">
                      <a16:colId xmlns:a16="http://schemas.microsoft.com/office/drawing/2014/main" val="1706018097"/>
                    </a:ext>
                  </a:extLst>
                </a:gridCol>
              </a:tblGrid>
              <a:tr h="760618">
                <a:tc>
                  <a:txBody>
                    <a:bodyPr/>
                    <a:lstStyle/>
                    <a:p>
                      <a:pPr algn="ctr"/>
                      <a:r>
                        <a:rPr kumimoji="1" lang="en-US" altLang="ja-JP" dirty="0">
                          <a:solidFill>
                            <a:schemeClr val="tx1"/>
                          </a:solidFill>
                        </a:rPr>
                        <a:t>※</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dirty="0">
                          <a:solidFill>
                            <a:schemeClr val="tx1"/>
                          </a:solidFill>
                        </a:rPr>
                        <a:t>×</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970639385"/>
                  </a:ext>
                </a:extLst>
              </a:tr>
              <a:tr h="760618">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667875495"/>
                  </a:ext>
                </a:extLst>
              </a:tr>
              <a:tr h="760618">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236543351"/>
                  </a:ext>
                </a:extLst>
              </a:tr>
              <a:tr h="760618">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69299165"/>
                  </a:ext>
                </a:extLst>
              </a:tr>
              <a:tr h="760618">
                <a:tc>
                  <a:txBody>
                    <a:bodyPr/>
                    <a:lstStyle/>
                    <a:p>
                      <a:pPr algn="ctr"/>
                      <a:r>
                        <a:rPr kumimoji="1" lang="ja-JP" alt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kumimoji="1" lang="en-US" altLang="ja-JP" dirty="0">
                          <a:solidFill>
                            <a:schemeClr val="tx1"/>
                          </a:solidFill>
                        </a:rPr>
                        <a:t>×</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450339548"/>
                  </a:ext>
                </a:extLst>
              </a:tr>
            </a:tbl>
          </a:graphicData>
        </a:graphic>
      </p:graphicFrame>
      <p:sp>
        <p:nvSpPr>
          <p:cNvPr id="10" name="テキスト ボックス 9">
            <a:extLst>
              <a:ext uri="{FF2B5EF4-FFF2-40B4-BE49-F238E27FC236}">
                <a16:creationId xmlns:a16="http://schemas.microsoft.com/office/drawing/2014/main" id="{438948E6-C992-4EB0-9EEA-1050BC526A42}"/>
              </a:ext>
            </a:extLst>
          </p:cNvPr>
          <p:cNvSpPr txBox="1"/>
          <p:nvPr/>
        </p:nvSpPr>
        <p:spPr>
          <a:xfrm>
            <a:off x="8246989" y="5467927"/>
            <a:ext cx="2807855" cy="369332"/>
          </a:xfrm>
          <a:prstGeom prst="rect">
            <a:avLst/>
          </a:prstGeom>
          <a:noFill/>
        </p:spPr>
        <p:txBody>
          <a:bodyPr wrap="square" rtlCol="0">
            <a:spAutoFit/>
          </a:bodyPr>
          <a:lstStyle/>
          <a:p>
            <a:pPr algn="ctr"/>
            <a:r>
              <a:rPr kumimoji="1" lang="en-US" altLang="ja-JP" dirty="0"/>
              <a:t>A       B       C       D       E</a:t>
            </a:r>
            <a:endParaRPr kumimoji="1" lang="ja-JP" altLang="en-US" dirty="0"/>
          </a:p>
        </p:txBody>
      </p:sp>
    </p:spTree>
    <p:extLst>
      <p:ext uri="{BB962C8B-B14F-4D97-AF65-F5344CB8AC3E}">
        <p14:creationId xmlns:p14="http://schemas.microsoft.com/office/powerpoint/2010/main" val="307925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D8115-A997-4B75-BC27-7845AF6219C2}"/>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0862C0F4-BFC6-48EE-99D3-D5F345F46F5F}"/>
              </a:ext>
            </a:extLst>
          </p:cNvPr>
          <p:cNvSpPr>
            <a:spLocks noGrp="1"/>
          </p:cNvSpPr>
          <p:nvPr>
            <p:ph idx="1"/>
          </p:nvPr>
        </p:nvSpPr>
        <p:spPr/>
        <p:txBody>
          <a:bodyPr/>
          <a:lstStyle/>
          <a:p>
            <a:r>
              <a:rPr kumimoji="1" lang="ja-JP" altLang="en-US" dirty="0"/>
              <a:t>二輪車でのスマートキーシステムが徐々に普及</a:t>
            </a:r>
            <a:endParaRPr kumimoji="1" lang="en-US" altLang="ja-JP" dirty="0"/>
          </a:p>
          <a:p>
            <a:pPr lvl="1"/>
            <a:r>
              <a:rPr kumimoji="1" lang="ja-JP" altLang="en-US" dirty="0"/>
              <a:t>鍵をポケットに入れたままでエンジンスタート</a:t>
            </a:r>
            <a:endParaRPr kumimoji="1" lang="en-US" altLang="ja-JP" dirty="0"/>
          </a:p>
          <a:p>
            <a:pPr lvl="1"/>
            <a:r>
              <a:rPr kumimoji="1" lang="ja-JP" altLang="en-US" dirty="0"/>
              <a:t>非常に便利だが，鍵を所持する必要</a:t>
            </a:r>
            <a:endParaRPr kumimoji="1" lang="en-US" altLang="ja-JP" dirty="0"/>
          </a:p>
          <a:p>
            <a:pPr marL="457200" lvl="1" indent="0">
              <a:buNone/>
            </a:pPr>
            <a:r>
              <a:rPr lang="ja-JP" altLang="en-US" dirty="0"/>
              <a:t>→ 紛失や盗難の恐れ</a:t>
            </a:r>
            <a:endParaRPr lang="en-US" altLang="ja-JP" dirty="0"/>
          </a:p>
          <a:p>
            <a:pPr marL="0" indent="0">
              <a:buNone/>
            </a:pPr>
            <a:endParaRPr lang="en-US" altLang="ja-JP" dirty="0"/>
          </a:p>
          <a:p>
            <a:pPr marL="457200" lvl="1" indent="0">
              <a:buNone/>
            </a:pPr>
            <a:r>
              <a:rPr lang="ja-JP" altLang="en-US" sz="2800" b="1" dirty="0"/>
              <a:t>乗車に必要な</a:t>
            </a:r>
            <a:r>
              <a:rPr lang="ja-JP" altLang="en-US" sz="2800" b="1" dirty="0">
                <a:solidFill>
                  <a:srgbClr val="FF0000"/>
                </a:solidFill>
              </a:rPr>
              <a:t>ヘルメット</a:t>
            </a:r>
            <a:r>
              <a:rPr lang="ja-JP" altLang="en-US" sz="2800" b="1" dirty="0"/>
              <a:t>を鍵の代用に？</a:t>
            </a:r>
            <a:endParaRPr lang="en-US" altLang="ja-JP" sz="2800" b="1" dirty="0"/>
          </a:p>
          <a:p>
            <a:pPr lvl="1"/>
            <a:r>
              <a:rPr lang="ja-JP" altLang="en-US" dirty="0"/>
              <a:t>バイクに備え付けておける</a:t>
            </a:r>
            <a:endParaRPr lang="en-US" altLang="ja-JP" dirty="0"/>
          </a:p>
        </p:txBody>
      </p:sp>
      <p:sp>
        <p:nvSpPr>
          <p:cNvPr id="4" name="スライド番号プレースホルダー 3">
            <a:extLst>
              <a:ext uri="{FF2B5EF4-FFF2-40B4-BE49-F238E27FC236}">
                <a16:creationId xmlns:a16="http://schemas.microsoft.com/office/drawing/2014/main" id="{546D07D4-2BB4-457D-B96C-7E2C79FA9C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矢印: 右 4">
            <a:extLst>
              <a:ext uri="{FF2B5EF4-FFF2-40B4-BE49-F238E27FC236}">
                <a16:creationId xmlns:a16="http://schemas.microsoft.com/office/drawing/2014/main" id="{49B48266-84DC-49D6-8043-584A05DD0280}"/>
              </a:ext>
            </a:extLst>
          </p:cNvPr>
          <p:cNvSpPr/>
          <p:nvPr/>
        </p:nvSpPr>
        <p:spPr>
          <a:xfrm>
            <a:off x="838200" y="4001294"/>
            <a:ext cx="452718" cy="3092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8" name="図 7">
            <a:extLst>
              <a:ext uri="{FF2B5EF4-FFF2-40B4-BE49-F238E27FC236}">
                <a16:creationId xmlns:a16="http://schemas.microsoft.com/office/drawing/2014/main" id="{1609F2A6-684D-4E38-82B5-9A7B5C356CC6}"/>
              </a:ext>
            </a:extLst>
          </p:cNvPr>
          <p:cNvPicPr>
            <a:picLocks noChangeAspect="1"/>
          </p:cNvPicPr>
          <p:nvPr/>
        </p:nvPicPr>
        <p:blipFill rotWithShape="1">
          <a:blip r:embed="rId3">
            <a:extLst>
              <a:ext uri="{28A0092B-C50C-407E-A947-70E740481C1C}">
                <a14:useLocalDpi xmlns:a14="http://schemas.microsoft.com/office/drawing/2010/main" val="0"/>
              </a:ext>
            </a:extLst>
          </a:blip>
          <a:srcRect l="13659" t="19497" r="21325" b="5207"/>
          <a:stretch/>
        </p:blipFill>
        <p:spPr>
          <a:xfrm>
            <a:off x="8127999" y="2993421"/>
            <a:ext cx="3413855" cy="2634312"/>
          </a:xfrm>
          <a:prstGeom prst="rect">
            <a:avLst/>
          </a:prstGeom>
        </p:spPr>
      </p:pic>
      <p:sp>
        <p:nvSpPr>
          <p:cNvPr id="9" name="テキスト ボックス 8">
            <a:extLst>
              <a:ext uri="{FF2B5EF4-FFF2-40B4-BE49-F238E27FC236}">
                <a16:creationId xmlns:a16="http://schemas.microsoft.com/office/drawing/2014/main" id="{49FC18A7-AA0A-40EF-8081-E49379D82984}"/>
              </a:ext>
            </a:extLst>
          </p:cNvPr>
          <p:cNvSpPr txBox="1"/>
          <p:nvPr/>
        </p:nvSpPr>
        <p:spPr>
          <a:xfrm>
            <a:off x="8268208" y="5667916"/>
            <a:ext cx="3133436" cy="376527"/>
          </a:xfrm>
          <a:prstGeom prst="rect">
            <a:avLst/>
          </a:prstGeom>
          <a:noFill/>
        </p:spPr>
        <p:txBody>
          <a:bodyPr wrap="square" rtlCol="0">
            <a:spAutoFit/>
          </a:bodyPr>
          <a:lstStyle/>
          <a:p>
            <a:pPr algn="ctr"/>
            <a:r>
              <a:rPr kumimoji="1" lang="en-US" altLang="ja-JP" dirty="0"/>
              <a:t>BMW R 1250 GS</a:t>
            </a:r>
            <a:endParaRPr kumimoji="1" lang="ja-JP" altLang="en-US" dirty="0"/>
          </a:p>
        </p:txBody>
      </p:sp>
    </p:spTree>
    <p:extLst>
      <p:ext uri="{BB962C8B-B14F-4D97-AF65-F5344CB8AC3E}">
        <p14:creationId xmlns:p14="http://schemas.microsoft.com/office/powerpoint/2010/main" val="243021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C8E3B-BCA7-4C97-9847-5E9B53526981}"/>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5BD67E20-973D-4F47-BF57-F5F77F019A10}"/>
              </a:ext>
            </a:extLst>
          </p:cNvPr>
          <p:cNvSpPr>
            <a:spLocks noGrp="1"/>
          </p:cNvSpPr>
          <p:nvPr>
            <p:ph idx="1"/>
          </p:nvPr>
        </p:nvSpPr>
        <p:spPr/>
        <p:txBody>
          <a:bodyPr/>
          <a:lstStyle/>
          <a:p>
            <a:r>
              <a:rPr kumimoji="1" lang="ja-JP" altLang="en-US" dirty="0"/>
              <a:t>目を使用する認証</a:t>
            </a:r>
            <a:endParaRPr kumimoji="1" lang="en-US" altLang="ja-JP" dirty="0"/>
          </a:p>
          <a:p>
            <a:pPr lvl="1"/>
            <a:r>
              <a:rPr kumimoji="1" lang="ja-JP" altLang="en-US" dirty="0"/>
              <a:t>虹彩の高画質な画像を取得するには，至近距離での撮影が必要</a:t>
            </a:r>
            <a:endParaRPr kumimoji="1" lang="en-US" altLang="ja-JP" dirty="0"/>
          </a:p>
          <a:p>
            <a:pPr marL="457200" lvl="1" indent="0">
              <a:buNone/>
            </a:pPr>
            <a:r>
              <a:rPr lang="ja-JP" altLang="en-US" dirty="0"/>
              <a:t>⇒虹彩と目の周辺画像を統合して認証する手法</a:t>
            </a:r>
            <a:r>
              <a:rPr lang="en-US" altLang="ja-JP" dirty="0"/>
              <a:t>[1]</a:t>
            </a:r>
          </a:p>
          <a:p>
            <a:pPr marL="457200" lvl="1" indent="0">
              <a:buNone/>
            </a:pPr>
            <a:endParaRPr kumimoji="1" lang="en-US" altLang="ja-JP" dirty="0"/>
          </a:p>
          <a:p>
            <a:pPr marL="457200" lvl="1" indent="0">
              <a:buNone/>
            </a:pPr>
            <a:r>
              <a:rPr lang="ja-JP" altLang="en-US" sz="2800" dirty="0"/>
              <a:t>目の前にカメラを配置すると</a:t>
            </a:r>
            <a:r>
              <a:rPr lang="ja-JP" altLang="en-US" sz="2800" dirty="0">
                <a:solidFill>
                  <a:srgbClr val="FF0000"/>
                </a:solidFill>
              </a:rPr>
              <a:t>視界を遮る</a:t>
            </a:r>
            <a:r>
              <a:rPr lang="ja-JP" altLang="en-US" sz="2800" dirty="0"/>
              <a:t>可能性</a:t>
            </a:r>
            <a:endParaRPr kumimoji="1" lang="en-US" altLang="ja-JP" sz="2800"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marL="0" indent="0">
              <a:buNone/>
            </a:pPr>
            <a:r>
              <a:rPr lang="en-US" altLang="ja-JP" sz="1600" dirty="0"/>
              <a:t>[1] </a:t>
            </a:r>
            <a:r>
              <a:rPr lang="ja-JP" altLang="en-US" sz="1600" dirty="0"/>
              <a:t>白川功浩ら：虹彩および目の周辺の分割画像を用いた個人認証，情報処理学会論文誌，</a:t>
            </a:r>
            <a:r>
              <a:rPr lang="en-US" altLang="ja-JP" sz="1600" dirty="0"/>
              <a:t>Vol. 59</a:t>
            </a:r>
            <a:r>
              <a:rPr lang="ja-JP" altLang="en-US" sz="1600" dirty="0"/>
              <a:t>，</a:t>
            </a:r>
            <a:r>
              <a:rPr lang="en-US" altLang="ja-JP" sz="1600" dirty="0"/>
              <a:t>No. 9</a:t>
            </a:r>
            <a:r>
              <a:rPr lang="ja-JP" altLang="en-US" sz="1600" dirty="0"/>
              <a:t>，</a:t>
            </a:r>
            <a:r>
              <a:rPr lang="en-US" altLang="ja-JP" sz="1600" dirty="0"/>
              <a:t>pp. 1726~1738 (2018)</a:t>
            </a:r>
            <a:endParaRPr lang="en-US" altLang="ja-JP" sz="1050" dirty="0"/>
          </a:p>
        </p:txBody>
      </p:sp>
      <p:sp>
        <p:nvSpPr>
          <p:cNvPr id="4" name="スライド番号プレースホルダー 3">
            <a:extLst>
              <a:ext uri="{FF2B5EF4-FFF2-40B4-BE49-F238E27FC236}">
                <a16:creationId xmlns:a16="http://schemas.microsoft.com/office/drawing/2014/main" id="{10B9E296-84EC-4595-B310-EA97E7FE33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矢印: 右 4">
            <a:extLst>
              <a:ext uri="{FF2B5EF4-FFF2-40B4-BE49-F238E27FC236}">
                <a16:creationId xmlns:a16="http://schemas.microsoft.com/office/drawing/2014/main" id="{5682F5AB-18F0-468A-87CC-3ADFB835A06A}"/>
              </a:ext>
            </a:extLst>
          </p:cNvPr>
          <p:cNvSpPr/>
          <p:nvPr/>
        </p:nvSpPr>
        <p:spPr>
          <a:xfrm>
            <a:off x="838200" y="3505382"/>
            <a:ext cx="452718" cy="3092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6677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38206-A770-45C6-B0A8-3EFD2129C11F}"/>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BCA45287-F28C-46A0-9BC5-984E65A95D54}"/>
              </a:ext>
            </a:extLst>
          </p:cNvPr>
          <p:cNvSpPr>
            <a:spLocks noGrp="1"/>
          </p:cNvSpPr>
          <p:nvPr>
            <p:ph idx="1"/>
          </p:nvPr>
        </p:nvSpPr>
        <p:spPr/>
        <p:txBody>
          <a:bodyPr/>
          <a:lstStyle/>
          <a:p>
            <a:r>
              <a:rPr kumimoji="1" lang="ja-JP" altLang="en-US" dirty="0"/>
              <a:t>ヘルメットを用いた本人認証</a:t>
            </a:r>
            <a:endParaRPr kumimoji="1" lang="en-US" altLang="ja-JP" dirty="0"/>
          </a:p>
          <a:p>
            <a:pPr lvl="1"/>
            <a:r>
              <a:rPr lang="ja-JP" altLang="en-US" dirty="0"/>
              <a:t>鍵を持ち運ぶ必要がない</a:t>
            </a:r>
            <a:endParaRPr kumimoji="1" lang="en-US" altLang="ja-JP" dirty="0"/>
          </a:p>
          <a:p>
            <a:endParaRPr kumimoji="1" lang="en-US" altLang="ja-JP" dirty="0"/>
          </a:p>
          <a:p>
            <a:pPr>
              <a:buClr>
                <a:schemeClr val="tx1"/>
              </a:buClr>
            </a:pPr>
            <a:r>
              <a:rPr lang="ja-JP" altLang="en-US" dirty="0">
                <a:solidFill>
                  <a:srgbClr val="FF0000"/>
                </a:solidFill>
              </a:rPr>
              <a:t>頭部形状</a:t>
            </a:r>
            <a:r>
              <a:rPr lang="ja-JP" altLang="en-US" dirty="0"/>
              <a:t>を要素として個人識別</a:t>
            </a:r>
            <a:endParaRPr kumimoji="1" lang="en-US" altLang="ja-JP" dirty="0"/>
          </a:p>
          <a:p>
            <a:pPr lvl="1"/>
            <a:r>
              <a:rPr lang="ja-JP" altLang="en-US" dirty="0"/>
              <a:t>個人差があり，かつ複製が難しい</a:t>
            </a:r>
            <a:endParaRPr kumimoji="1" lang="en-US" altLang="ja-JP" dirty="0"/>
          </a:p>
        </p:txBody>
      </p:sp>
      <p:sp>
        <p:nvSpPr>
          <p:cNvPr id="4" name="スライド番号プレースホルダー 3">
            <a:extLst>
              <a:ext uri="{FF2B5EF4-FFF2-40B4-BE49-F238E27FC236}">
                <a16:creationId xmlns:a16="http://schemas.microsoft.com/office/drawing/2014/main" id="{2E6504B0-BFC1-43C4-B22D-DDF9E30BB6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6" name="図 5">
            <a:extLst>
              <a:ext uri="{FF2B5EF4-FFF2-40B4-BE49-F238E27FC236}">
                <a16:creationId xmlns:a16="http://schemas.microsoft.com/office/drawing/2014/main" id="{470D5549-5C29-4749-8CD0-FC9B33B9A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113" y="1690688"/>
            <a:ext cx="3983220" cy="4306184"/>
          </a:xfrm>
          <a:prstGeom prst="rect">
            <a:avLst/>
          </a:prstGeom>
        </p:spPr>
      </p:pic>
    </p:spTree>
    <p:extLst>
      <p:ext uri="{BB962C8B-B14F-4D97-AF65-F5344CB8AC3E}">
        <p14:creationId xmlns:p14="http://schemas.microsoft.com/office/powerpoint/2010/main" val="343544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C3E771-48E8-4EBF-8CC8-A762BC96BB07}"/>
              </a:ext>
            </a:extLst>
          </p:cNvPr>
          <p:cNvSpPr>
            <a:spLocks noGrp="1"/>
          </p:cNvSpPr>
          <p:nvPr>
            <p:ph type="title"/>
          </p:nvPr>
        </p:nvSpPr>
        <p:spPr>
          <a:xfrm>
            <a:off x="838200" y="365125"/>
            <a:ext cx="10515600" cy="1325563"/>
          </a:xfrm>
        </p:spPr>
        <p:txBody>
          <a:bodyPr/>
          <a:lstStyle/>
          <a:p>
            <a:r>
              <a:rPr kumimoji="1" lang="ja-JP" altLang="en-US" dirty="0"/>
              <a:t>提案手法</a:t>
            </a:r>
          </a:p>
        </p:txBody>
      </p:sp>
      <p:sp>
        <p:nvSpPr>
          <p:cNvPr id="4" name="スライド番号プレースホルダー 3">
            <a:extLst>
              <a:ext uri="{FF2B5EF4-FFF2-40B4-BE49-F238E27FC236}">
                <a16:creationId xmlns:a16="http://schemas.microsoft.com/office/drawing/2014/main" id="{A0E02058-D4B9-41B4-986E-200AE0EA7942}"/>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sp>
        <p:nvSpPr>
          <p:cNvPr id="5" name="正方形/長方形 4">
            <a:extLst>
              <a:ext uri="{FF2B5EF4-FFF2-40B4-BE49-F238E27FC236}">
                <a16:creationId xmlns:a16="http://schemas.microsoft.com/office/drawing/2014/main" id="{67EF7F05-6ED9-450A-A256-01B303B5A90C}"/>
              </a:ext>
            </a:extLst>
          </p:cNvPr>
          <p:cNvSpPr/>
          <p:nvPr/>
        </p:nvSpPr>
        <p:spPr>
          <a:xfrm>
            <a:off x="1360996" y="4665205"/>
            <a:ext cx="2530550" cy="3760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9F046AF-1170-4D34-8A82-10C1EACD8AAB}"/>
              </a:ext>
            </a:extLst>
          </p:cNvPr>
          <p:cNvSpPr txBox="1"/>
          <p:nvPr/>
        </p:nvSpPr>
        <p:spPr>
          <a:xfrm>
            <a:off x="1360996" y="4665205"/>
            <a:ext cx="2530550" cy="376052"/>
          </a:xfrm>
          <a:prstGeom prst="rect">
            <a:avLst/>
          </a:prstGeom>
          <a:noFill/>
        </p:spPr>
        <p:txBody>
          <a:bodyPr wrap="square" rtlCol="0">
            <a:spAutoFit/>
          </a:bodyPr>
          <a:lstStyle/>
          <a:p>
            <a:pPr algn="ctr"/>
            <a:r>
              <a:rPr kumimoji="1" lang="ja-JP" altLang="en-US" dirty="0"/>
              <a:t>所有者のデータを登録</a:t>
            </a:r>
          </a:p>
        </p:txBody>
      </p:sp>
      <p:sp>
        <p:nvSpPr>
          <p:cNvPr id="27" name="矢印: 環状 26">
            <a:extLst>
              <a:ext uri="{FF2B5EF4-FFF2-40B4-BE49-F238E27FC236}">
                <a16:creationId xmlns:a16="http://schemas.microsoft.com/office/drawing/2014/main" id="{DFC0163F-95AA-4BB5-9272-80F5E3D7C979}"/>
              </a:ext>
            </a:extLst>
          </p:cNvPr>
          <p:cNvSpPr/>
          <p:nvPr/>
        </p:nvSpPr>
        <p:spPr>
          <a:xfrm rot="10800000">
            <a:off x="2296662" y="4673658"/>
            <a:ext cx="659218" cy="735198"/>
          </a:xfrm>
          <a:prstGeom prst="circular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フローチャート: 代替処理 27">
            <a:extLst>
              <a:ext uri="{FF2B5EF4-FFF2-40B4-BE49-F238E27FC236}">
                <a16:creationId xmlns:a16="http://schemas.microsoft.com/office/drawing/2014/main" id="{5D1745F2-1C68-4685-94D0-F7A849FB8CB0}"/>
              </a:ext>
            </a:extLst>
          </p:cNvPr>
          <p:cNvSpPr/>
          <p:nvPr/>
        </p:nvSpPr>
        <p:spPr>
          <a:xfrm>
            <a:off x="1289519" y="4279677"/>
            <a:ext cx="2685586" cy="1325563"/>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3391B4D-CA9F-49E3-9012-8EB77580A0C8}"/>
              </a:ext>
            </a:extLst>
          </p:cNvPr>
          <p:cNvSpPr txBox="1"/>
          <p:nvPr/>
        </p:nvSpPr>
        <p:spPr>
          <a:xfrm>
            <a:off x="1807563" y="3898627"/>
            <a:ext cx="1637414" cy="369332"/>
          </a:xfrm>
          <a:prstGeom prst="rect">
            <a:avLst/>
          </a:prstGeom>
          <a:noFill/>
        </p:spPr>
        <p:txBody>
          <a:bodyPr wrap="square" rtlCol="0">
            <a:spAutoFit/>
          </a:bodyPr>
          <a:lstStyle/>
          <a:p>
            <a:pPr algn="ctr"/>
            <a:r>
              <a:rPr kumimoji="1" lang="ja-JP" altLang="en-US" dirty="0"/>
              <a:t>学習フェーズ</a:t>
            </a:r>
          </a:p>
        </p:txBody>
      </p:sp>
      <p:pic>
        <p:nvPicPr>
          <p:cNvPr id="31" name="図 30">
            <a:extLst>
              <a:ext uri="{FF2B5EF4-FFF2-40B4-BE49-F238E27FC236}">
                <a16:creationId xmlns:a16="http://schemas.microsoft.com/office/drawing/2014/main" id="{150A4621-AA78-4275-BA1C-FEEB63A79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384" y="2041952"/>
            <a:ext cx="1209565" cy="1338394"/>
          </a:xfrm>
          <a:prstGeom prst="rect">
            <a:avLst/>
          </a:prstGeom>
        </p:spPr>
      </p:pic>
      <p:sp>
        <p:nvSpPr>
          <p:cNvPr id="36" name="正方形/長方形 35">
            <a:extLst>
              <a:ext uri="{FF2B5EF4-FFF2-40B4-BE49-F238E27FC236}">
                <a16:creationId xmlns:a16="http://schemas.microsoft.com/office/drawing/2014/main" id="{D103BF37-82DC-4D8A-B445-7DAA91BF46E2}"/>
              </a:ext>
            </a:extLst>
          </p:cNvPr>
          <p:cNvSpPr/>
          <p:nvPr/>
        </p:nvSpPr>
        <p:spPr>
          <a:xfrm>
            <a:off x="5899572" y="4590080"/>
            <a:ext cx="2131529" cy="6530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4CA5AB05-DBB0-4912-AD9D-BAD7C40305CF}"/>
              </a:ext>
            </a:extLst>
          </p:cNvPr>
          <p:cNvSpPr txBox="1"/>
          <p:nvPr/>
        </p:nvSpPr>
        <p:spPr>
          <a:xfrm>
            <a:off x="5899570" y="4594302"/>
            <a:ext cx="2131531" cy="646331"/>
          </a:xfrm>
          <a:prstGeom prst="rect">
            <a:avLst/>
          </a:prstGeom>
          <a:noFill/>
        </p:spPr>
        <p:txBody>
          <a:bodyPr wrap="square" rtlCol="0">
            <a:spAutoFit/>
          </a:bodyPr>
          <a:lstStyle/>
          <a:p>
            <a:pPr algn="ctr"/>
            <a:r>
              <a:rPr lang="ja-JP" altLang="en-US" dirty="0">
                <a:solidFill>
                  <a:srgbClr val="FF0000"/>
                </a:solidFill>
              </a:rPr>
              <a:t>マハラノビス距離</a:t>
            </a:r>
            <a:r>
              <a:rPr lang="ja-JP" altLang="en-US" dirty="0"/>
              <a:t>を計算</a:t>
            </a:r>
            <a:endParaRPr kumimoji="1" lang="ja-JP" altLang="en-US" dirty="0"/>
          </a:p>
        </p:txBody>
      </p:sp>
      <p:sp>
        <p:nvSpPr>
          <p:cNvPr id="39" name="フローチャート: 代替処理 38">
            <a:extLst>
              <a:ext uri="{FF2B5EF4-FFF2-40B4-BE49-F238E27FC236}">
                <a16:creationId xmlns:a16="http://schemas.microsoft.com/office/drawing/2014/main" id="{B1BB4F3F-1C85-482C-AE3C-A6CAF1DAEA29}"/>
              </a:ext>
            </a:extLst>
          </p:cNvPr>
          <p:cNvSpPr/>
          <p:nvPr/>
        </p:nvSpPr>
        <p:spPr>
          <a:xfrm>
            <a:off x="5806392" y="3885287"/>
            <a:ext cx="5405941" cy="1720500"/>
          </a:xfrm>
          <a:prstGeom prst="flowChartAlternate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5E133F51-0061-4B5C-9CF0-B6F469FDA611}"/>
              </a:ext>
            </a:extLst>
          </p:cNvPr>
          <p:cNvSpPr txBox="1"/>
          <p:nvPr/>
        </p:nvSpPr>
        <p:spPr>
          <a:xfrm>
            <a:off x="10212996" y="5120140"/>
            <a:ext cx="818710" cy="369332"/>
          </a:xfrm>
          <a:prstGeom prst="rect">
            <a:avLst/>
          </a:prstGeom>
          <a:noFill/>
        </p:spPr>
        <p:txBody>
          <a:bodyPr wrap="square" rtlCol="0">
            <a:spAutoFit/>
          </a:bodyPr>
          <a:lstStyle/>
          <a:p>
            <a:pPr algn="ctr"/>
            <a:r>
              <a:rPr kumimoji="1" lang="ja-JP" altLang="en-US" dirty="0"/>
              <a:t>拒否</a:t>
            </a:r>
          </a:p>
        </p:txBody>
      </p:sp>
      <p:sp>
        <p:nvSpPr>
          <p:cNvPr id="44" name="正方形/長方形 43">
            <a:extLst>
              <a:ext uri="{FF2B5EF4-FFF2-40B4-BE49-F238E27FC236}">
                <a16:creationId xmlns:a16="http://schemas.microsoft.com/office/drawing/2014/main" id="{E08AF5D8-E028-42A5-97CA-74F1BF70AA17}"/>
              </a:ext>
            </a:extLst>
          </p:cNvPr>
          <p:cNvSpPr/>
          <p:nvPr/>
        </p:nvSpPr>
        <p:spPr>
          <a:xfrm>
            <a:off x="10212994" y="5108337"/>
            <a:ext cx="818710" cy="3760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4A00BD5A-BC9A-48F6-80C2-B6742351FEDC}"/>
              </a:ext>
            </a:extLst>
          </p:cNvPr>
          <p:cNvSpPr/>
          <p:nvPr/>
        </p:nvSpPr>
        <p:spPr>
          <a:xfrm>
            <a:off x="10212997" y="4357103"/>
            <a:ext cx="818710" cy="3760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995D2950-6D58-4EC4-8D99-87500DA040DA}"/>
              </a:ext>
            </a:extLst>
          </p:cNvPr>
          <p:cNvSpPr txBox="1"/>
          <p:nvPr/>
        </p:nvSpPr>
        <p:spPr>
          <a:xfrm>
            <a:off x="10212996" y="4353743"/>
            <a:ext cx="818710" cy="369332"/>
          </a:xfrm>
          <a:prstGeom prst="rect">
            <a:avLst/>
          </a:prstGeom>
          <a:noFill/>
        </p:spPr>
        <p:txBody>
          <a:bodyPr wrap="square" rtlCol="0">
            <a:spAutoFit/>
          </a:bodyPr>
          <a:lstStyle/>
          <a:p>
            <a:pPr algn="ctr"/>
            <a:r>
              <a:rPr lang="ja-JP" altLang="en-US" dirty="0"/>
              <a:t>認証</a:t>
            </a:r>
            <a:endParaRPr kumimoji="1" lang="ja-JP" altLang="en-US" dirty="0"/>
          </a:p>
        </p:txBody>
      </p:sp>
      <p:cxnSp>
        <p:nvCxnSpPr>
          <p:cNvPr id="51" name="コネクタ: カギ線 50">
            <a:extLst>
              <a:ext uri="{FF2B5EF4-FFF2-40B4-BE49-F238E27FC236}">
                <a16:creationId xmlns:a16="http://schemas.microsoft.com/office/drawing/2014/main" id="{45B2BCF5-7E67-4E09-994A-AB407A2E00D5}"/>
              </a:ext>
            </a:extLst>
          </p:cNvPr>
          <p:cNvCxnSpPr>
            <a:cxnSpLocks/>
            <a:stCxn id="37" idx="3"/>
            <a:endCxn id="47" idx="1"/>
          </p:cNvCxnSpPr>
          <p:nvPr/>
        </p:nvCxnSpPr>
        <p:spPr>
          <a:xfrm flipV="1">
            <a:off x="8031101" y="4538409"/>
            <a:ext cx="2181895" cy="379059"/>
          </a:xfrm>
          <a:prstGeom prst="bentConnector3">
            <a:avLst>
              <a:gd name="adj1" fmla="val 451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コネクタ: カギ線 52">
            <a:extLst>
              <a:ext uri="{FF2B5EF4-FFF2-40B4-BE49-F238E27FC236}">
                <a16:creationId xmlns:a16="http://schemas.microsoft.com/office/drawing/2014/main" id="{FF0540B5-E460-4AA9-B823-2658433CD009}"/>
              </a:ext>
            </a:extLst>
          </p:cNvPr>
          <p:cNvCxnSpPr>
            <a:cxnSpLocks/>
            <a:stCxn id="37" idx="3"/>
            <a:endCxn id="44" idx="1"/>
          </p:cNvCxnSpPr>
          <p:nvPr/>
        </p:nvCxnSpPr>
        <p:spPr>
          <a:xfrm>
            <a:off x="8031101" y="4917468"/>
            <a:ext cx="2181893" cy="378895"/>
          </a:xfrm>
          <a:prstGeom prst="bentConnector3">
            <a:avLst>
              <a:gd name="adj1" fmla="val 451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B2E27276-5BCB-4DCD-B74A-8CE5DD25CA33}"/>
              </a:ext>
            </a:extLst>
          </p:cNvPr>
          <p:cNvSpPr txBox="1"/>
          <p:nvPr/>
        </p:nvSpPr>
        <p:spPr>
          <a:xfrm>
            <a:off x="7967430" y="3985541"/>
            <a:ext cx="1103277" cy="369332"/>
          </a:xfrm>
          <a:prstGeom prst="rect">
            <a:avLst/>
          </a:prstGeom>
          <a:noFill/>
        </p:spPr>
        <p:txBody>
          <a:bodyPr wrap="square" rtlCol="0">
            <a:spAutoFit/>
          </a:bodyPr>
          <a:lstStyle/>
          <a:p>
            <a:pPr algn="ctr"/>
            <a:r>
              <a:rPr kumimoji="1" lang="ja-JP" altLang="en-US" dirty="0"/>
              <a:t>閾値判定</a:t>
            </a:r>
          </a:p>
        </p:txBody>
      </p:sp>
      <p:sp>
        <p:nvSpPr>
          <p:cNvPr id="63" name="正方形/長方形 62">
            <a:extLst>
              <a:ext uri="{FF2B5EF4-FFF2-40B4-BE49-F238E27FC236}">
                <a16:creationId xmlns:a16="http://schemas.microsoft.com/office/drawing/2014/main" id="{A6BB20D2-1057-4660-8A43-A6478BE28A33}"/>
              </a:ext>
            </a:extLst>
          </p:cNvPr>
          <p:cNvSpPr/>
          <p:nvPr/>
        </p:nvSpPr>
        <p:spPr>
          <a:xfrm>
            <a:off x="7967430" y="3978821"/>
            <a:ext cx="1103277" cy="3760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a:extLst>
              <a:ext uri="{FF2B5EF4-FFF2-40B4-BE49-F238E27FC236}">
                <a16:creationId xmlns:a16="http://schemas.microsoft.com/office/drawing/2014/main" id="{816EA51F-2AD6-4551-B877-ACF88894AC83}"/>
              </a:ext>
            </a:extLst>
          </p:cNvPr>
          <p:cNvSpPr txBox="1"/>
          <p:nvPr/>
        </p:nvSpPr>
        <p:spPr>
          <a:xfrm>
            <a:off x="9038243" y="4256735"/>
            <a:ext cx="1103277" cy="369332"/>
          </a:xfrm>
          <a:prstGeom prst="rect">
            <a:avLst/>
          </a:prstGeom>
          <a:noFill/>
        </p:spPr>
        <p:txBody>
          <a:bodyPr wrap="square" rtlCol="0">
            <a:spAutoFit/>
          </a:bodyPr>
          <a:lstStyle/>
          <a:p>
            <a:r>
              <a:rPr kumimoji="1" lang="ja-JP" altLang="en-US" dirty="0"/>
              <a:t>閾値未満</a:t>
            </a:r>
          </a:p>
        </p:txBody>
      </p:sp>
      <p:sp>
        <p:nvSpPr>
          <p:cNvPr id="84" name="テキスト ボックス 83">
            <a:extLst>
              <a:ext uri="{FF2B5EF4-FFF2-40B4-BE49-F238E27FC236}">
                <a16:creationId xmlns:a16="http://schemas.microsoft.com/office/drawing/2014/main" id="{4CA55CC8-93A0-43E1-9941-523C23B822B3}"/>
              </a:ext>
            </a:extLst>
          </p:cNvPr>
          <p:cNvSpPr txBox="1"/>
          <p:nvPr/>
        </p:nvSpPr>
        <p:spPr>
          <a:xfrm>
            <a:off x="9038844" y="5011398"/>
            <a:ext cx="1103277" cy="369332"/>
          </a:xfrm>
          <a:prstGeom prst="rect">
            <a:avLst/>
          </a:prstGeom>
          <a:noFill/>
        </p:spPr>
        <p:txBody>
          <a:bodyPr wrap="square" rtlCol="0">
            <a:spAutoFit/>
          </a:bodyPr>
          <a:lstStyle/>
          <a:p>
            <a:r>
              <a:rPr kumimoji="1" lang="ja-JP" altLang="en-US" dirty="0"/>
              <a:t>閾値以上</a:t>
            </a:r>
          </a:p>
        </p:txBody>
      </p:sp>
      <p:sp>
        <p:nvSpPr>
          <p:cNvPr id="91" name="テキスト ボックス 90">
            <a:extLst>
              <a:ext uri="{FF2B5EF4-FFF2-40B4-BE49-F238E27FC236}">
                <a16:creationId xmlns:a16="http://schemas.microsoft.com/office/drawing/2014/main" id="{71F430E8-FB6C-4156-9B53-27AE01FCFB97}"/>
              </a:ext>
            </a:extLst>
          </p:cNvPr>
          <p:cNvSpPr txBox="1"/>
          <p:nvPr/>
        </p:nvSpPr>
        <p:spPr>
          <a:xfrm>
            <a:off x="7994119" y="3515559"/>
            <a:ext cx="1030486" cy="369332"/>
          </a:xfrm>
          <a:prstGeom prst="rect">
            <a:avLst/>
          </a:prstGeom>
          <a:noFill/>
        </p:spPr>
        <p:txBody>
          <a:bodyPr wrap="square" rtlCol="0">
            <a:spAutoFit/>
          </a:bodyPr>
          <a:lstStyle/>
          <a:p>
            <a:pPr algn="ctr"/>
            <a:r>
              <a:rPr kumimoji="1" lang="ja-JP" altLang="en-US" dirty="0"/>
              <a:t>識別器</a:t>
            </a:r>
          </a:p>
        </p:txBody>
      </p:sp>
      <p:cxnSp>
        <p:nvCxnSpPr>
          <p:cNvPr id="108" name="コネクタ: 曲線 107">
            <a:extLst>
              <a:ext uri="{FF2B5EF4-FFF2-40B4-BE49-F238E27FC236}">
                <a16:creationId xmlns:a16="http://schemas.microsoft.com/office/drawing/2014/main" id="{2CC3B0C8-3DBF-4D36-859C-3C02226FD935}"/>
              </a:ext>
            </a:extLst>
          </p:cNvPr>
          <p:cNvCxnSpPr>
            <a:cxnSpLocks/>
            <a:endCxn id="37" idx="0"/>
          </p:cNvCxnSpPr>
          <p:nvPr/>
        </p:nvCxnSpPr>
        <p:spPr>
          <a:xfrm>
            <a:off x="5012658" y="2657530"/>
            <a:ext cx="1952678" cy="1936772"/>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B88ECF13-466D-4A4C-B719-C9EABFF4E8E8}"/>
              </a:ext>
            </a:extLst>
          </p:cNvPr>
          <p:cNvCxnSpPr>
            <a:cxnSpLocks/>
            <a:stCxn id="28" idx="3"/>
          </p:cNvCxnSpPr>
          <p:nvPr/>
        </p:nvCxnSpPr>
        <p:spPr>
          <a:xfrm>
            <a:off x="3975105" y="4942459"/>
            <a:ext cx="19244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66CFD00C-20C3-4216-9D2E-06971DE37894}"/>
              </a:ext>
            </a:extLst>
          </p:cNvPr>
          <p:cNvSpPr txBox="1"/>
          <p:nvPr/>
        </p:nvSpPr>
        <p:spPr>
          <a:xfrm>
            <a:off x="6075060" y="2521619"/>
            <a:ext cx="1840774" cy="369332"/>
          </a:xfrm>
          <a:prstGeom prst="rect">
            <a:avLst/>
          </a:prstGeom>
          <a:noFill/>
        </p:spPr>
        <p:txBody>
          <a:bodyPr wrap="square" rtlCol="0">
            <a:spAutoFit/>
          </a:bodyPr>
          <a:lstStyle/>
          <a:p>
            <a:pPr algn="ctr"/>
            <a:r>
              <a:rPr kumimoji="1" lang="en-US" altLang="ja-JP" dirty="0"/>
              <a:t>32</a:t>
            </a:r>
            <a:r>
              <a:rPr kumimoji="1" lang="ja-JP" altLang="en-US" dirty="0"/>
              <a:t>個のセンサ値</a:t>
            </a:r>
          </a:p>
        </p:txBody>
      </p:sp>
      <p:cxnSp>
        <p:nvCxnSpPr>
          <p:cNvPr id="129" name="直線矢印コネクタ 128">
            <a:extLst>
              <a:ext uri="{FF2B5EF4-FFF2-40B4-BE49-F238E27FC236}">
                <a16:creationId xmlns:a16="http://schemas.microsoft.com/office/drawing/2014/main" id="{4A67C991-93F3-4606-A671-9EB70577BE8B}"/>
              </a:ext>
            </a:extLst>
          </p:cNvPr>
          <p:cNvCxnSpPr>
            <a:stCxn id="63" idx="2"/>
          </p:cNvCxnSpPr>
          <p:nvPr/>
        </p:nvCxnSpPr>
        <p:spPr>
          <a:xfrm flipH="1">
            <a:off x="8519068" y="4354873"/>
            <a:ext cx="1" cy="55405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楕円 139">
            <a:extLst>
              <a:ext uri="{FF2B5EF4-FFF2-40B4-BE49-F238E27FC236}">
                <a16:creationId xmlns:a16="http://schemas.microsoft.com/office/drawing/2014/main" id="{2451EB92-9A4C-429C-B2B0-BFA268A059A4}"/>
              </a:ext>
            </a:extLst>
          </p:cNvPr>
          <p:cNvSpPr/>
          <p:nvPr/>
        </p:nvSpPr>
        <p:spPr>
          <a:xfrm>
            <a:off x="6075060" y="2419902"/>
            <a:ext cx="1840774" cy="5355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83CCCDA2-EADC-47A8-AE81-76519B82D7B5}"/>
              </a:ext>
            </a:extLst>
          </p:cNvPr>
          <p:cNvSpPr txBox="1"/>
          <p:nvPr/>
        </p:nvSpPr>
        <p:spPr>
          <a:xfrm>
            <a:off x="4102148" y="5210054"/>
            <a:ext cx="1579357" cy="369332"/>
          </a:xfrm>
          <a:prstGeom prst="rect">
            <a:avLst/>
          </a:prstGeom>
          <a:noFill/>
        </p:spPr>
        <p:txBody>
          <a:bodyPr wrap="square" rtlCol="0">
            <a:spAutoFit/>
          </a:bodyPr>
          <a:lstStyle/>
          <a:p>
            <a:pPr algn="ctr"/>
            <a:r>
              <a:rPr lang="ja-JP" altLang="en-US" dirty="0"/>
              <a:t>学習データ群</a:t>
            </a:r>
          </a:p>
        </p:txBody>
      </p:sp>
      <p:sp>
        <p:nvSpPr>
          <p:cNvPr id="144" name="楕円 143">
            <a:extLst>
              <a:ext uri="{FF2B5EF4-FFF2-40B4-BE49-F238E27FC236}">
                <a16:creationId xmlns:a16="http://schemas.microsoft.com/office/drawing/2014/main" id="{8AB624D1-E294-4748-B958-86A20BDF2AB5}"/>
              </a:ext>
            </a:extLst>
          </p:cNvPr>
          <p:cNvSpPr/>
          <p:nvPr/>
        </p:nvSpPr>
        <p:spPr>
          <a:xfrm>
            <a:off x="4102148" y="5108337"/>
            <a:ext cx="1579358" cy="5355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475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8439B0-7B87-46E2-B7D3-792DC1EA667A}"/>
              </a:ext>
            </a:extLst>
          </p:cNvPr>
          <p:cNvSpPr>
            <a:spLocks noGrp="1"/>
          </p:cNvSpPr>
          <p:nvPr>
            <p:ph idx="1"/>
          </p:nvPr>
        </p:nvSpPr>
        <p:spPr>
          <a:xfrm>
            <a:off x="838200" y="1825625"/>
            <a:ext cx="10515600" cy="4351338"/>
          </a:xfrm>
        </p:spPr>
        <p:txBody>
          <a:bodyPr/>
          <a:lstStyle/>
          <a:p>
            <a:pPr>
              <a:buClr>
                <a:schemeClr val="tx1"/>
              </a:buClr>
            </a:pPr>
            <a:r>
              <a:rPr kumimoji="1" lang="ja-JP" altLang="en-US" dirty="0">
                <a:solidFill>
                  <a:srgbClr val="FF0000"/>
                </a:solidFill>
              </a:rPr>
              <a:t>頭部に密着</a:t>
            </a:r>
            <a:r>
              <a:rPr kumimoji="1" lang="ja-JP" altLang="en-US" dirty="0"/>
              <a:t>させるため，フルフェイス型を採用</a:t>
            </a:r>
            <a:endParaRPr kumimoji="1" lang="en-US" altLang="ja-JP" dirty="0"/>
          </a:p>
          <a:p>
            <a:pPr lvl="1"/>
            <a:r>
              <a:rPr kumimoji="1" lang="ja-JP" altLang="en-US" dirty="0"/>
              <a:t>内装をウレタンスポンジに交換</a:t>
            </a:r>
            <a:endParaRPr kumimoji="1" lang="en-US" altLang="ja-JP" dirty="0"/>
          </a:p>
          <a:p>
            <a:pPr lvl="1"/>
            <a:r>
              <a:rPr kumimoji="1" lang="ja-JP" altLang="en-US" dirty="0"/>
              <a:t>切り込みを入れ，圧力センサを挿入</a:t>
            </a:r>
            <a:endParaRPr lang="en-US" altLang="ja-JP" dirty="0"/>
          </a:p>
          <a:p>
            <a:r>
              <a:rPr kumimoji="1" lang="ja-JP" altLang="en-US" dirty="0"/>
              <a:t>プリント基板で</a:t>
            </a:r>
            <a:r>
              <a:rPr kumimoji="1" lang="en-US" altLang="ja-JP" dirty="0"/>
              <a:t>10KΩ</a:t>
            </a:r>
            <a:r>
              <a:rPr kumimoji="1" lang="ja-JP" altLang="en-US" dirty="0"/>
              <a:t>の抵抗を配線</a:t>
            </a:r>
            <a:endParaRPr kumimoji="1" lang="en-US" altLang="ja-JP" dirty="0"/>
          </a:p>
          <a:p>
            <a:r>
              <a:rPr kumimoji="1" lang="en-US" altLang="ja-JP" dirty="0"/>
              <a:t>Arduino MEGA2560 R3</a:t>
            </a:r>
            <a:r>
              <a:rPr kumimoji="1" lang="ja-JP" altLang="en-US" dirty="0"/>
              <a:t>で</a:t>
            </a:r>
            <a:r>
              <a:rPr lang="en-US" altLang="ja-JP" dirty="0"/>
              <a:t>PC</a:t>
            </a:r>
            <a:r>
              <a:rPr lang="ja-JP" altLang="en-US" dirty="0"/>
              <a:t>と</a:t>
            </a:r>
            <a:r>
              <a:rPr kumimoji="1" lang="ja-JP" altLang="en-US" dirty="0"/>
              <a:t>接続</a:t>
            </a:r>
            <a:endParaRPr kumimoji="1" lang="en-US" altLang="ja-JP" dirty="0"/>
          </a:p>
        </p:txBody>
      </p:sp>
      <p:sp>
        <p:nvSpPr>
          <p:cNvPr id="2" name="タイトル 1">
            <a:extLst>
              <a:ext uri="{FF2B5EF4-FFF2-40B4-BE49-F238E27FC236}">
                <a16:creationId xmlns:a16="http://schemas.microsoft.com/office/drawing/2014/main" id="{B51C6865-F865-43A9-A498-600D6DB20CE6}"/>
              </a:ext>
            </a:extLst>
          </p:cNvPr>
          <p:cNvSpPr>
            <a:spLocks noGrp="1"/>
          </p:cNvSpPr>
          <p:nvPr>
            <p:ph type="title"/>
          </p:nvPr>
        </p:nvSpPr>
        <p:spPr/>
        <p:txBody>
          <a:bodyPr/>
          <a:lstStyle/>
          <a:p>
            <a:r>
              <a:rPr kumimoji="1" lang="ja-JP" altLang="en-US" dirty="0"/>
              <a:t>ハードウェア実装</a:t>
            </a:r>
          </a:p>
        </p:txBody>
      </p:sp>
      <p:sp>
        <p:nvSpPr>
          <p:cNvPr id="4" name="スライド番号プレースホルダー 3">
            <a:extLst>
              <a:ext uri="{FF2B5EF4-FFF2-40B4-BE49-F238E27FC236}">
                <a16:creationId xmlns:a16="http://schemas.microsoft.com/office/drawing/2014/main" id="{DBCE8275-8230-408F-898D-B7D83B666F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10" name="図 9">
            <a:extLst>
              <a:ext uri="{FF2B5EF4-FFF2-40B4-BE49-F238E27FC236}">
                <a16:creationId xmlns:a16="http://schemas.microsoft.com/office/drawing/2014/main" id="{11043962-E21F-48F9-BB7B-B0AC5E5652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0722" y="4162800"/>
            <a:ext cx="2022153" cy="2020240"/>
          </a:xfrm>
          <a:prstGeom prst="rect">
            <a:avLst/>
          </a:prstGeom>
        </p:spPr>
      </p:pic>
      <p:pic>
        <p:nvPicPr>
          <p:cNvPr id="11" name="図 10">
            <a:extLst>
              <a:ext uri="{FF2B5EF4-FFF2-40B4-BE49-F238E27FC236}">
                <a16:creationId xmlns:a16="http://schemas.microsoft.com/office/drawing/2014/main" id="{52D8A306-74D3-42E8-B16C-203E2AE12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4344" y="2651169"/>
            <a:ext cx="4701503" cy="3525794"/>
          </a:xfrm>
          <a:prstGeom prst="rect">
            <a:avLst/>
          </a:prstGeom>
        </p:spPr>
      </p:pic>
      <p:pic>
        <p:nvPicPr>
          <p:cNvPr id="6" name="図 5">
            <a:extLst>
              <a:ext uri="{FF2B5EF4-FFF2-40B4-BE49-F238E27FC236}">
                <a16:creationId xmlns:a16="http://schemas.microsoft.com/office/drawing/2014/main" id="{9E5D7026-DCF9-4EEC-942F-19D7805FB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4922" y="4162800"/>
            <a:ext cx="2687375" cy="2014163"/>
          </a:xfrm>
          <a:prstGeom prst="rect">
            <a:avLst/>
          </a:prstGeom>
        </p:spPr>
      </p:pic>
    </p:spTree>
    <p:extLst>
      <p:ext uri="{BB962C8B-B14F-4D97-AF65-F5344CB8AC3E}">
        <p14:creationId xmlns:p14="http://schemas.microsoft.com/office/powerpoint/2010/main" val="262307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矢印: 右 19">
            <a:extLst>
              <a:ext uri="{FF2B5EF4-FFF2-40B4-BE49-F238E27FC236}">
                <a16:creationId xmlns:a16="http://schemas.microsoft.com/office/drawing/2014/main" id="{8B812EE3-5BE5-4261-8859-FBF0A5D29DAC}"/>
              </a:ext>
            </a:extLst>
          </p:cNvPr>
          <p:cNvSpPr/>
          <p:nvPr/>
        </p:nvSpPr>
        <p:spPr>
          <a:xfrm>
            <a:off x="8639859" y="5541690"/>
            <a:ext cx="797992" cy="490377"/>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9B13439D-C8F4-4C89-B67A-A6FD8A3F24C4}"/>
              </a:ext>
            </a:extLst>
          </p:cNvPr>
          <p:cNvSpPr>
            <a:spLocks noGrp="1"/>
          </p:cNvSpPr>
          <p:nvPr>
            <p:ph type="title"/>
          </p:nvPr>
        </p:nvSpPr>
        <p:spPr/>
        <p:txBody>
          <a:bodyPr/>
          <a:lstStyle/>
          <a:p>
            <a:r>
              <a:rPr kumimoji="1" lang="ja-JP" altLang="en-US" dirty="0"/>
              <a:t>評価実験</a:t>
            </a:r>
          </a:p>
        </p:txBody>
      </p:sp>
      <p:sp>
        <p:nvSpPr>
          <p:cNvPr id="3" name="コンテンツ プレースホルダー 2">
            <a:extLst>
              <a:ext uri="{FF2B5EF4-FFF2-40B4-BE49-F238E27FC236}">
                <a16:creationId xmlns:a16="http://schemas.microsoft.com/office/drawing/2014/main" id="{E88DCEF2-F700-4610-8E50-53CDADEBEEFF}"/>
              </a:ext>
            </a:extLst>
          </p:cNvPr>
          <p:cNvSpPr>
            <a:spLocks noGrp="1"/>
          </p:cNvSpPr>
          <p:nvPr>
            <p:ph idx="1"/>
          </p:nvPr>
        </p:nvSpPr>
        <p:spPr>
          <a:xfrm>
            <a:off x="838200" y="1825625"/>
            <a:ext cx="10515600" cy="4157216"/>
          </a:xfrm>
        </p:spPr>
        <p:txBody>
          <a:bodyPr>
            <a:normAutofit/>
          </a:bodyPr>
          <a:lstStyle/>
          <a:p>
            <a:r>
              <a:rPr kumimoji="1" lang="ja-JP" altLang="en-US" dirty="0"/>
              <a:t>被験者</a:t>
            </a:r>
            <a:r>
              <a:rPr kumimoji="1" lang="en-US" altLang="ja-JP" dirty="0"/>
              <a:t>5</a:t>
            </a:r>
            <a:r>
              <a:rPr kumimoji="1" lang="ja-JP" altLang="en-US" dirty="0"/>
              <a:t>名</a:t>
            </a:r>
            <a:endParaRPr kumimoji="1" lang="en-US" altLang="ja-JP" dirty="0"/>
          </a:p>
          <a:p>
            <a:pPr lvl="1"/>
            <a:r>
              <a:rPr lang="ja-JP" altLang="en-US" dirty="0"/>
              <a:t>男性 平均</a:t>
            </a:r>
            <a:r>
              <a:rPr lang="en-US" altLang="ja-JP" dirty="0"/>
              <a:t>22</a:t>
            </a:r>
            <a:r>
              <a:rPr lang="ja-JP" altLang="en-US" dirty="0"/>
              <a:t>歳</a:t>
            </a:r>
            <a:endParaRPr lang="en-US" altLang="ja-JP" dirty="0"/>
          </a:p>
          <a:p>
            <a:r>
              <a:rPr kumimoji="1" lang="ja-JP" altLang="en-US" dirty="0"/>
              <a:t>ヘルメットを着用</a:t>
            </a:r>
            <a:endParaRPr kumimoji="1" lang="en-US" altLang="ja-JP" dirty="0"/>
          </a:p>
          <a:p>
            <a:pPr lvl="1"/>
            <a:r>
              <a:rPr kumimoji="1" lang="ja-JP" altLang="en-US" dirty="0"/>
              <a:t>サンプリングレート約</a:t>
            </a:r>
            <a:r>
              <a:rPr kumimoji="1" lang="en-US" altLang="ja-JP" dirty="0"/>
              <a:t>30Hz</a:t>
            </a:r>
          </a:p>
          <a:p>
            <a:r>
              <a:rPr lang="en-US" altLang="ja-JP" dirty="0"/>
              <a:t>1</a:t>
            </a:r>
            <a:r>
              <a:rPr lang="ja-JP" altLang="en-US" dirty="0"/>
              <a:t>人につき</a:t>
            </a:r>
            <a:r>
              <a:rPr lang="en-US" altLang="ja-JP" dirty="0"/>
              <a:t>10</a:t>
            </a:r>
            <a:r>
              <a:rPr lang="ja-JP" altLang="en-US" dirty="0"/>
              <a:t>セット取得</a:t>
            </a:r>
            <a:endParaRPr lang="en-US" altLang="ja-JP" dirty="0"/>
          </a:p>
          <a:p>
            <a:pPr lvl="1"/>
            <a:r>
              <a:rPr lang="ja-JP" altLang="en-US" dirty="0"/>
              <a:t>つまり</a:t>
            </a:r>
            <a:r>
              <a:rPr lang="en-US" altLang="ja-JP" dirty="0"/>
              <a:t>20</a:t>
            </a:r>
            <a:r>
              <a:rPr lang="ja-JP" altLang="en-US" dirty="0"/>
              <a:t>サンプル</a:t>
            </a:r>
            <a:endParaRPr lang="en-US" altLang="ja-JP" dirty="0"/>
          </a:p>
          <a:p>
            <a:pPr lvl="1"/>
            <a:r>
              <a:rPr lang="en-US" altLang="ja-JP" dirty="0"/>
              <a:t>1</a:t>
            </a:r>
            <a:r>
              <a:rPr lang="ja-JP" altLang="en-US" dirty="0"/>
              <a:t>日最大</a:t>
            </a:r>
            <a:r>
              <a:rPr lang="en-US" altLang="ja-JP" dirty="0"/>
              <a:t>4</a:t>
            </a:r>
            <a:r>
              <a:rPr lang="ja-JP" altLang="en-US" dirty="0"/>
              <a:t>セット</a:t>
            </a:r>
            <a:endParaRPr lang="en-US" altLang="ja-JP" dirty="0"/>
          </a:p>
          <a:p>
            <a:pPr lvl="1"/>
            <a:r>
              <a:rPr lang="en-US" altLang="ja-JP" dirty="0"/>
              <a:t>30</a:t>
            </a:r>
            <a:r>
              <a:rPr lang="ja-JP" altLang="en-US" dirty="0"/>
              <a:t>分以上の休憩時間</a:t>
            </a:r>
            <a:endParaRPr lang="en-US" altLang="ja-JP" dirty="0"/>
          </a:p>
          <a:p>
            <a:pPr>
              <a:buClr>
                <a:schemeClr val="tx1"/>
              </a:buClr>
            </a:pPr>
            <a:r>
              <a:rPr lang="en-US" altLang="ja-JP" dirty="0">
                <a:solidFill>
                  <a:srgbClr val="FF0000"/>
                </a:solidFill>
              </a:rPr>
              <a:t>2</a:t>
            </a:r>
            <a:r>
              <a:rPr lang="ja-JP" altLang="en-US" dirty="0">
                <a:solidFill>
                  <a:srgbClr val="FF0000"/>
                </a:solidFill>
              </a:rPr>
              <a:t>秒間の平均値</a:t>
            </a:r>
            <a:r>
              <a:rPr lang="ja-JP" altLang="en-US" dirty="0"/>
              <a:t>を使用</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8E8D3B1D-1359-4314-8951-9B778FB519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矢印: 右 5">
            <a:extLst>
              <a:ext uri="{FF2B5EF4-FFF2-40B4-BE49-F238E27FC236}">
                <a16:creationId xmlns:a16="http://schemas.microsoft.com/office/drawing/2014/main" id="{E97B8BEF-AE4D-484E-9B68-E9FCCF8E781A}"/>
              </a:ext>
            </a:extLst>
          </p:cNvPr>
          <p:cNvSpPr/>
          <p:nvPr/>
        </p:nvSpPr>
        <p:spPr>
          <a:xfrm>
            <a:off x="6734925" y="5541690"/>
            <a:ext cx="797992" cy="490377"/>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D64A3DB-9D7F-49B6-B00B-285FEB5593B7}"/>
              </a:ext>
            </a:extLst>
          </p:cNvPr>
          <p:cNvSpPr/>
          <p:nvPr/>
        </p:nvSpPr>
        <p:spPr>
          <a:xfrm>
            <a:off x="4995623" y="5435896"/>
            <a:ext cx="1752295" cy="701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E1DE57EF-1241-4161-8515-D33A70601731}"/>
              </a:ext>
            </a:extLst>
          </p:cNvPr>
          <p:cNvSpPr/>
          <p:nvPr/>
        </p:nvSpPr>
        <p:spPr>
          <a:xfrm>
            <a:off x="7218594" y="5435896"/>
            <a:ext cx="1752295" cy="701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1541D3D4-FD6B-4DFE-8583-10E21D556831}"/>
              </a:ext>
            </a:extLst>
          </p:cNvPr>
          <p:cNvSpPr txBox="1"/>
          <p:nvPr/>
        </p:nvSpPr>
        <p:spPr>
          <a:xfrm>
            <a:off x="5164969" y="5586824"/>
            <a:ext cx="142239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2</a:t>
            </a: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秒間取得</a:t>
            </a:r>
          </a:p>
        </p:txBody>
      </p:sp>
      <p:sp>
        <p:nvSpPr>
          <p:cNvPr id="11" name="テキスト ボックス 10">
            <a:extLst>
              <a:ext uri="{FF2B5EF4-FFF2-40B4-BE49-F238E27FC236}">
                <a16:creationId xmlns:a16="http://schemas.microsoft.com/office/drawing/2014/main" id="{CFA0EB2B-D2B2-48D9-9CA7-59738A7A08FA}"/>
              </a:ext>
            </a:extLst>
          </p:cNvPr>
          <p:cNvSpPr txBox="1"/>
          <p:nvPr/>
        </p:nvSpPr>
        <p:spPr>
          <a:xfrm>
            <a:off x="7459308" y="5586715"/>
            <a:ext cx="127086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被り直し</a:t>
            </a:r>
          </a:p>
        </p:txBody>
      </p:sp>
      <p:sp>
        <p:nvSpPr>
          <p:cNvPr id="14" name="テキスト ボックス 13">
            <a:extLst>
              <a:ext uri="{FF2B5EF4-FFF2-40B4-BE49-F238E27FC236}">
                <a16:creationId xmlns:a16="http://schemas.microsoft.com/office/drawing/2014/main" id="{6BD76030-907A-4C17-8C7F-4B48AAE8908E}"/>
              </a:ext>
            </a:extLst>
          </p:cNvPr>
          <p:cNvSpPr txBox="1"/>
          <p:nvPr/>
        </p:nvSpPr>
        <p:spPr>
          <a:xfrm>
            <a:off x="4995623" y="4996470"/>
            <a:ext cx="17522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white"/>
                </a:solidFill>
                <a:effectLst/>
                <a:highlight>
                  <a:srgbClr val="000000"/>
                </a:highlight>
                <a:uLnTx/>
                <a:uFillTx/>
                <a:latin typeface="游ゴシック" panose="020F0502020204030204"/>
                <a:ea typeface="游ゴシック" panose="020B0400000000000000" pitchFamily="50" charset="-128"/>
                <a:cs typeface="+mn-cs"/>
              </a:rPr>
              <a:t>1</a:t>
            </a:r>
            <a:r>
              <a:rPr kumimoji="1" lang="ja-JP" altLang="en-US" sz="1800" b="1" i="0" u="none" strike="noStrike" kern="1200" cap="none" spc="0" normalizeH="0" baseline="0" noProof="0" dirty="0">
                <a:ln>
                  <a:noFill/>
                </a:ln>
                <a:solidFill>
                  <a:prstClr val="white"/>
                </a:solidFill>
                <a:effectLst/>
                <a:highlight>
                  <a:srgbClr val="000000"/>
                </a:highlight>
                <a:uLnTx/>
                <a:uFillTx/>
                <a:latin typeface="游ゴシック" panose="020F0502020204030204"/>
                <a:ea typeface="游ゴシック" panose="020B0400000000000000" pitchFamily="50" charset="-128"/>
                <a:cs typeface="+mn-cs"/>
              </a:rPr>
              <a:t>セットの流れ</a:t>
            </a:r>
          </a:p>
        </p:txBody>
      </p:sp>
      <p:sp>
        <p:nvSpPr>
          <p:cNvPr id="21" name="正方形/長方形 20">
            <a:extLst>
              <a:ext uri="{FF2B5EF4-FFF2-40B4-BE49-F238E27FC236}">
                <a16:creationId xmlns:a16="http://schemas.microsoft.com/office/drawing/2014/main" id="{2DA46212-BC59-4B26-8B04-E13C4676B59A}"/>
              </a:ext>
            </a:extLst>
          </p:cNvPr>
          <p:cNvSpPr/>
          <p:nvPr/>
        </p:nvSpPr>
        <p:spPr>
          <a:xfrm>
            <a:off x="9441565" y="5435896"/>
            <a:ext cx="1752295" cy="701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2" name="テキスト ボックス 21">
            <a:extLst>
              <a:ext uri="{FF2B5EF4-FFF2-40B4-BE49-F238E27FC236}">
                <a16:creationId xmlns:a16="http://schemas.microsoft.com/office/drawing/2014/main" id="{120368A2-9087-40E7-A20A-959CA398AF9B}"/>
              </a:ext>
            </a:extLst>
          </p:cNvPr>
          <p:cNvSpPr txBox="1"/>
          <p:nvPr/>
        </p:nvSpPr>
        <p:spPr>
          <a:xfrm>
            <a:off x="9610911" y="5582731"/>
            <a:ext cx="142239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2</a:t>
            </a: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秒間取得</a:t>
            </a:r>
          </a:p>
        </p:txBody>
      </p:sp>
      <p:pic>
        <p:nvPicPr>
          <p:cNvPr id="7" name="図 6">
            <a:extLst>
              <a:ext uri="{FF2B5EF4-FFF2-40B4-BE49-F238E27FC236}">
                <a16:creationId xmlns:a16="http://schemas.microsoft.com/office/drawing/2014/main" id="{0E635049-B965-4B9D-A1B4-38F669077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770" y="866690"/>
            <a:ext cx="5364781" cy="4023988"/>
          </a:xfrm>
          <a:prstGeom prst="rect">
            <a:avLst/>
          </a:prstGeom>
        </p:spPr>
      </p:pic>
    </p:spTree>
    <p:extLst>
      <p:ext uri="{BB962C8B-B14F-4D97-AF65-F5344CB8AC3E}">
        <p14:creationId xmlns:p14="http://schemas.microsoft.com/office/powerpoint/2010/main" val="102598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9EB933C-C01A-47DB-B58E-2BA6B467F403}"/>
              </a:ext>
            </a:extLst>
          </p:cNvPr>
          <p:cNvSpPr>
            <a:spLocks noGrp="1"/>
          </p:cNvSpPr>
          <p:nvPr>
            <p:ph idx="1"/>
          </p:nvPr>
        </p:nvSpPr>
        <p:spPr/>
        <p:txBody>
          <a:bodyPr/>
          <a:lstStyle/>
          <a:p>
            <a:r>
              <a:rPr kumimoji="1" lang="ja-JP" altLang="en-US" dirty="0"/>
              <a:t>全データで主成分分析</a:t>
            </a:r>
            <a:endParaRPr kumimoji="1" lang="en-US" altLang="ja-JP" dirty="0"/>
          </a:p>
          <a:p>
            <a:pPr lvl="1"/>
            <a:r>
              <a:rPr lang="en-US" altLang="ja-JP" dirty="0"/>
              <a:t>2</a:t>
            </a:r>
            <a:r>
              <a:rPr lang="ja-JP" altLang="en-US" dirty="0"/>
              <a:t>次元に圧縮</a:t>
            </a:r>
            <a:endParaRPr lang="en-US" altLang="ja-JP" dirty="0"/>
          </a:p>
          <a:p>
            <a:pPr lvl="1"/>
            <a:endParaRPr lang="en-US" altLang="ja-JP" dirty="0"/>
          </a:p>
          <a:p>
            <a:r>
              <a:rPr lang="ja-JP" altLang="en-US" dirty="0"/>
              <a:t>同一被験者でのばらつき</a:t>
            </a:r>
            <a:endParaRPr lang="en-US" altLang="ja-JP" dirty="0"/>
          </a:p>
          <a:p>
            <a:pPr lvl="1"/>
            <a:r>
              <a:rPr lang="ja-JP" altLang="en-US" dirty="0"/>
              <a:t>装着位置のずれ</a:t>
            </a:r>
            <a:endParaRPr lang="en-US" altLang="ja-JP" dirty="0"/>
          </a:p>
          <a:p>
            <a:r>
              <a:rPr kumimoji="1" lang="ja-JP" altLang="en-US" dirty="0"/>
              <a:t>被験者ごと</a:t>
            </a:r>
            <a:r>
              <a:rPr lang="ja-JP" altLang="en-US" dirty="0"/>
              <a:t>の</a:t>
            </a:r>
            <a:r>
              <a:rPr kumimoji="1" lang="ja-JP" altLang="en-US" dirty="0"/>
              <a:t>重なりが</a:t>
            </a:r>
            <a:r>
              <a:rPr lang="ja-JP" altLang="en-US" dirty="0"/>
              <a:t>小さい</a:t>
            </a:r>
            <a:endParaRPr kumimoji="1" lang="en-US" altLang="ja-JP" dirty="0"/>
          </a:p>
          <a:p>
            <a:pPr marL="0" indent="0">
              <a:buNone/>
            </a:pPr>
            <a:endParaRPr lang="en-US" altLang="ja-JP" dirty="0"/>
          </a:p>
          <a:p>
            <a:pPr marL="457200" lvl="1" indent="0">
              <a:buNone/>
            </a:pPr>
            <a:r>
              <a:rPr lang="en-US" altLang="ja-JP" b="1" dirty="0"/>
              <a:t>	</a:t>
            </a:r>
            <a:r>
              <a:rPr lang="ja-JP" altLang="en-US" b="1" dirty="0"/>
              <a:t>距離による判別が可能</a:t>
            </a:r>
            <a:endParaRPr kumimoji="1" lang="en-US" altLang="ja-JP" b="1" dirty="0"/>
          </a:p>
          <a:p>
            <a:endParaRPr kumimoji="1" lang="ja-JP" altLang="en-US" dirty="0"/>
          </a:p>
        </p:txBody>
      </p:sp>
      <p:sp>
        <p:nvSpPr>
          <p:cNvPr id="2" name="タイトル 1">
            <a:extLst>
              <a:ext uri="{FF2B5EF4-FFF2-40B4-BE49-F238E27FC236}">
                <a16:creationId xmlns:a16="http://schemas.microsoft.com/office/drawing/2014/main" id="{EF4BEF35-80F9-4B83-A6B7-AFCCFB7A8218}"/>
              </a:ext>
            </a:extLst>
          </p:cNvPr>
          <p:cNvSpPr>
            <a:spLocks noGrp="1"/>
          </p:cNvSpPr>
          <p:nvPr>
            <p:ph type="title"/>
          </p:nvPr>
        </p:nvSpPr>
        <p:spPr/>
        <p:txBody>
          <a:bodyPr/>
          <a:lstStyle/>
          <a:p>
            <a:r>
              <a:rPr kumimoji="1" lang="ja-JP" altLang="en-US" dirty="0"/>
              <a:t>結果</a:t>
            </a:r>
            <a:r>
              <a:rPr kumimoji="1" lang="en-US" altLang="ja-JP" dirty="0"/>
              <a:t>(</a:t>
            </a:r>
            <a:r>
              <a:rPr lang="en-US" altLang="ja-JP" dirty="0"/>
              <a:t>1/4</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3707850B-79F4-42DE-9772-A30D6A569E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矢印: 右 12">
            <a:extLst>
              <a:ext uri="{FF2B5EF4-FFF2-40B4-BE49-F238E27FC236}">
                <a16:creationId xmlns:a16="http://schemas.microsoft.com/office/drawing/2014/main" id="{29472772-E6AB-49B9-81E5-3497C4D8E29B}"/>
              </a:ext>
            </a:extLst>
          </p:cNvPr>
          <p:cNvSpPr/>
          <p:nvPr/>
        </p:nvSpPr>
        <p:spPr>
          <a:xfrm rot="5400000">
            <a:off x="3132000" y="4580145"/>
            <a:ext cx="452718" cy="3092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6" name="グラフィックス 5">
            <a:extLst>
              <a:ext uri="{FF2B5EF4-FFF2-40B4-BE49-F238E27FC236}">
                <a16:creationId xmlns:a16="http://schemas.microsoft.com/office/drawing/2014/main" id="{18F7B699-707C-4530-B552-8A2CC50AF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1690688"/>
            <a:ext cx="5657517" cy="4486275"/>
          </a:xfrm>
          <a:prstGeom prst="rect">
            <a:avLst/>
          </a:prstGeom>
        </p:spPr>
      </p:pic>
    </p:spTree>
    <p:extLst>
      <p:ext uri="{BB962C8B-B14F-4D97-AF65-F5344CB8AC3E}">
        <p14:creationId xmlns:p14="http://schemas.microsoft.com/office/powerpoint/2010/main" val="86962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68F0E-2C72-4B55-9AC0-76438B7DA60D}"/>
              </a:ext>
            </a:extLst>
          </p:cNvPr>
          <p:cNvSpPr>
            <a:spLocks noGrp="1"/>
          </p:cNvSpPr>
          <p:nvPr>
            <p:ph type="title"/>
          </p:nvPr>
        </p:nvSpPr>
        <p:spPr/>
        <p:txBody>
          <a:bodyPr/>
          <a:lstStyle/>
          <a:p>
            <a:r>
              <a:rPr kumimoji="1" lang="ja-JP" altLang="en-US" dirty="0"/>
              <a:t>結果</a:t>
            </a:r>
            <a:r>
              <a:rPr kumimoji="1" lang="en-US" altLang="ja-JP" dirty="0"/>
              <a:t>(</a:t>
            </a:r>
            <a:r>
              <a:rPr lang="en-US" altLang="ja-JP" dirty="0"/>
              <a:t>3/4</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D5463A93-773A-43C8-970B-233CBCF9CC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1"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13" name="グラフィックス 12">
            <a:extLst>
              <a:ext uri="{FF2B5EF4-FFF2-40B4-BE49-F238E27FC236}">
                <a16:creationId xmlns:a16="http://schemas.microsoft.com/office/drawing/2014/main" id="{9247A616-272D-4208-BC86-300679747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9929" y="1699701"/>
            <a:ext cx="2416772" cy="1814547"/>
          </a:xfrm>
          <a:prstGeom prst="rect">
            <a:avLst/>
          </a:prstGeom>
        </p:spPr>
      </p:pic>
      <p:pic>
        <p:nvPicPr>
          <p:cNvPr id="15" name="グラフィックス 14">
            <a:extLst>
              <a:ext uri="{FF2B5EF4-FFF2-40B4-BE49-F238E27FC236}">
                <a16:creationId xmlns:a16="http://schemas.microsoft.com/office/drawing/2014/main" id="{73952729-4DA2-4AD0-A6D1-2DB4432AFA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88765" y="1699701"/>
            <a:ext cx="2416772" cy="1814547"/>
          </a:xfrm>
          <a:prstGeom prst="rect">
            <a:avLst/>
          </a:prstGeom>
        </p:spPr>
      </p:pic>
      <p:pic>
        <p:nvPicPr>
          <p:cNvPr id="8" name="グラフィックス 7">
            <a:extLst>
              <a:ext uri="{FF2B5EF4-FFF2-40B4-BE49-F238E27FC236}">
                <a16:creationId xmlns:a16="http://schemas.microsoft.com/office/drawing/2014/main" id="{D3DBF37E-C6DB-4162-9DD2-827C5B4C65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7601" y="1699701"/>
            <a:ext cx="2416772" cy="1814547"/>
          </a:xfrm>
          <a:prstGeom prst="rect">
            <a:avLst/>
          </a:prstGeom>
        </p:spPr>
      </p:pic>
      <p:pic>
        <p:nvPicPr>
          <p:cNvPr id="11" name="グラフィックス 10">
            <a:extLst>
              <a:ext uri="{FF2B5EF4-FFF2-40B4-BE49-F238E27FC236}">
                <a16:creationId xmlns:a16="http://schemas.microsoft.com/office/drawing/2014/main" id="{28FCB58A-C0D6-4903-AF85-2BF1CE1511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6437" y="1699701"/>
            <a:ext cx="2416772" cy="1814547"/>
          </a:xfrm>
          <a:prstGeom prst="rect">
            <a:avLst/>
          </a:prstGeom>
        </p:spPr>
      </p:pic>
      <p:pic>
        <p:nvPicPr>
          <p:cNvPr id="16" name="グラフィックス 15">
            <a:extLst>
              <a:ext uri="{FF2B5EF4-FFF2-40B4-BE49-F238E27FC236}">
                <a16:creationId xmlns:a16="http://schemas.microsoft.com/office/drawing/2014/main" id="{147FEF7A-154D-44EA-AB31-2CDB955713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7601" y="3972218"/>
            <a:ext cx="2416772" cy="1814547"/>
          </a:xfrm>
          <a:prstGeom prst="rect">
            <a:avLst/>
          </a:prstGeom>
        </p:spPr>
      </p:pic>
      <p:pic>
        <p:nvPicPr>
          <p:cNvPr id="17" name="グラフィックス 16">
            <a:extLst>
              <a:ext uri="{FF2B5EF4-FFF2-40B4-BE49-F238E27FC236}">
                <a16:creationId xmlns:a16="http://schemas.microsoft.com/office/drawing/2014/main" id="{CF33BCAE-3365-4821-8D63-8DAC658A93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6437" y="3972217"/>
            <a:ext cx="2416772" cy="1814547"/>
          </a:xfrm>
          <a:prstGeom prst="rect">
            <a:avLst/>
          </a:prstGeom>
        </p:spPr>
      </p:pic>
      <p:pic>
        <p:nvPicPr>
          <p:cNvPr id="18" name="グラフィックス 17">
            <a:extLst>
              <a:ext uri="{FF2B5EF4-FFF2-40B4-BE49-F238E27FC236}">
                <a16:creationId xmlns:a16="http://schemas.microsoft.com/office/drawing/2014/main" id="{0D8CAB70-4613-4C53-A1E5-1608E49EEE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9929" y="3972218"/>
            <a:ext cx="2416772" cy="1814547"/>
          </a:xfrm>
          <a:prstGeom prst="rect">
            <a:avLst/>
          </a:prstGeom>
        </p:spPr>
      </p:pic>
      <p:pic>
        <p:nvPicPr>
          <p:cNvPr id="19" name="グラフィックス 18">
            <a:extLst>
              <a:ext uri="{FF2B5EF4-FFF2-40B4-BE49-F238E27FC236}">
                <a16:creationId xmlns:a16="http://schemas.microsoft.com/office/drawing/2014/main" id="{76C98ECF-0509-49A2-83B0-AC44245F73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88765" y="3972218"/>
            <a:ext cx="2416772" cy="1814547"/>
          </a:xfrm>
          <a:prstGeom prst="rect">
            <a:avLst/>
          </a:prstGeom>
        </p:spPr>
      </p:pic>
    </p:spTree>
    <p:extLst>
      <p:ext uri="{BB962C8B-B14F-4D97-AF65-F5344CB8AC3E}">
        <p14:creationId xmlns:p14="http://schemas.microsoft.com/office/powerpoint/2010/main" val="1452337487"/>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2124</Words>
  <Application>Microsoft Office PowerPoint</Application>
  <PresentationFormat>ワイド画面</PresentationFormat>
  <Paragraphs>210</Paragraphs>
  <Slides>15</Slides>
  <Notes>15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1_Office テーマ</vt:lpstr>
      <vt:lpstr>圧力センサ搭載ヘルメット     を用いた個人識別手法の提案</vt:lpstr>
      <vt:lpstr>研究背景</vt:lpstr>
      <vt:lpstr>関連研究</vt:lpstr>
      <vt:lpstr>研究目的</vt:lpstr>
      <vt:lpstr>提案手法</vt:lpstr>
      <vt:lpstr>ハードウェア実装</vt:lpstr>
      <vt:lpstr>評価実験</vt:lpstr>
      <vt:lpstr>結果(1/4)</vt:lpstr>
      <vt:lpstr>結果(3/4)</vt:lpstr>
      <vt:lpstr>結果(4/4)</vt:lpstr>
      <vt:lpstr>考察(1/2)</vt:lpstr>
      <vt:lpstr>考察(2/2)</vt:lpstr>
      <vt:lpstr>まとめ</vt:lpstr>
      <vt:lpstr>提案手法(識別)</vt:lpstr>
      <vt:lpstr>結果(2/4)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圧力センサ搭載ヘルメット     を用いた個人識別手法の提案</dc:title>
  <dc:creator>藤井 敦寛</dc:creator>
  <cp:lastModifiedBy>藤井 敦寛</cp:lastModifiedBy>
  <cp:revision>47</cp:revision>
  <dcterms:created xsi:type="dcterms:W3CDTF">2019-12-15T06:47:44Z</dcterms:created>
  <dcterms:modified xsi:type="dcterms:W3CDTF">2019-12-18T10:22:26Z</dcterms:modified>
</cp:coreProperties>
</file>