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2304" autoAdjust="0"/>
  </p:normalViewPr>
  <p:slideViewPr>
    <p:cSldViewPr snapToGrid="0">
      <p:cViewPr varScale="1">
        <p:scale>
          <a:sx n="69" d="100"/>
          <a:sy n="69" d="100"/>
        </p:scale>
        <p:origin x="1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(00:10)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88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(06:10)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912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(00:40)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98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(01:20)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069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(02:10)</a:t>
            </a:r>
          </a:p>
          <a:p>
            <a:endParaRPr kumimoji="1" lang="en-US" altLang="ja-JP" dirty="0"/>
          </a:p>
          <a:p>
            <a:pPr algn="l"/>
            <a:r>
              <a:rPr lang="ja-JP" altLang="en-US" sz="1800" b="0" i="0" u="none" strike="noStrike" baseline="0">
                <a:latin typeface="HaranoAjiMincho-Regular-Identity-H"/>
              </a:rPr>
              <a:t>低コストのトランスデューサ</a:t>
            </a:r>
            <a:r>
              <a:rPr lang="ja-JP" altLang="en-US" sz="1800" b="0" i="0" u="none" strike="noStrike" baseline="0" dirty="0">
                <a:latin typeface="HaranoAjiMincho-Regular-Identity-H"/>
              </a:rPr>
              <a:t>を容器の表面</a:t>
            </a:r>
            <a:r>
              <a:rPr lang="ja-JP" altLang="en-US" sz="1800" b="0" i="0" u="none" strike="noStrike" baseline="0">
                <a:latin typeface="HaranoAjiMincho-Regular-Identity-H"/>
              </a:rPr>
              <a:t>に取り付ける．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50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(02:40)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4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(03:20)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3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(04:00)</a:t>
            </a:r>
          </a:p>
          <a:p>
            <a:endParaRPr kumimoji="1" lang="en-US" altLang="ja-JP" dirty="0"/>
          </a:p>
          <a:p>
            <a:r>
              <a:rPr kumimoji="1" lang="ja-JP" altLang="en-US"/>
              <a:t>畳み込み層，活性化関数，プーリング層，全結合層．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88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(04:40)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42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(05:30)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D20F2-A6F3-4074-B88A-99624881A0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6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26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18FF2925-E285-4528-A9B4-94E4C96E19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9106" y="6413877"/>
            <a:ext cx="220046" cy="4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B8EDD86A-E15D-428F-A67A-9BA5AA79D0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9106" y="6413877"/>
            <a:ext cx="220046" cy="4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D3748-3548-4DEF-ABD5-82807795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注水音を用いて容器内の水位を推定する手法を提案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目視での水位の確認作業が不要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容器へのデバイスの装着が不要</a:t>
                </a:r>
                <a:endParaRPr lang="en-US" altLang="ja-JP" dirty="0"/>
              </a:p>
              <a:p>
                <a:r>
                  <a:rPr kumimoji="1" lang="ja-JP" altLang="en-US" dirty="0"/>
                  <a:t>事前に収集した注水音データを使用して識別精度を評価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0.976</a:t>
                </a:r>
                <a:r>
                  <a:rPr kumimoji="1" lang="ja-JP" altLang="en-US" dirty="0"/>
                  <a:t>と高い結果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のとき，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0.649</a:t>
                </a:r>
                <a:r>
                  <a:rPr kumimoji="1" lang="ja-JP" altLang="en-US" dirty="0"/>
                  <a:t>だが</a:t>
                </a:r>
                <a:r>
                  <a:rPr kumimoji="1" lang="en-US" altLang="ja-JP" dirty="0"/>
                  <a:t>10</a:t>
                </a:r>
                <a:r>
                  <a:rPr kumimoji="1" lang="ja-JP" altLang="en-US" dirty="0"/>
                  <a:t>クラス分類であることを考慮すると高い結果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今後について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蛇口取り付け型デバイスを設計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満水になる直前に注水を停止する機能を実装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B2394F-7C5A-41AF-81FE-BBEDC0EF0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89575"/>
              </a:xfrm>
              <a:blipFill>
                <a:blip r:embed="rId3"/>
                <a:stretch>
                  <a:fillRect l="-1043" t="-2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160F24-5A9F-4DBE-BF79-837D8124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38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6653-A8E7-427E-B0F6-DD72399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952A1-344F-4C88-A94A-CEB8ED67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ホーム</a:t>
            </a:r>
            <a:r>
              <a:rPr lang="en-US" altLang="ja-JP" dirty="0"/>
              <a:t>Wi-Fi</a:t>
            </a:r>
            <a:r>
              <a:rPr kumimoji="1" lang="ja-JP" altLang="en-US" dirty="0"/>
              <a:t>ネットワークを使用した水量推定手法</a:t>
            </a:r>
            <a:r>
              <a:rPr kumimoji="1" lang="en-US" altLang="ja-JP" dirty="0"/>
              <a:t>[1]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指はじき動作による水量推定手法</a:t>
            </a:r>
            <a:r>
              <a:rPr lang="en-US" altLang="ja-JP" dirty="0"/>
              <a:t>[2]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プローブ音とインパルス応答を用いた水量推定手法</a:t>
            </a:r>
            <a:r>
              <a:rPr kumimoji="1" lang="en-US" altLang="ja-JP" dirty="0"/>
              <a:t>[3]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Ren et al.: Liquid Sensing Using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Signals.arXiv:2106.10356.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Kurita et al.: Water Volume Estimation by a Flicking Motion based on the Glass Harp Acoustics. Journal of the Robotics Society of Japan. 29. 361-368 (2011).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 Fan et al.: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SoQr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sonically quantifying the content level inside containers. In Proceedings of the 2015 ACM International Joint Conference on Pervasive and Ubiquitous Computing. 3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14 (2015).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DAA01-C45C-46CE-B41F-0C8F3A4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2ED54-F836-46AD-B669-2DFB2C51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（処理の流れ）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F915-1766-45A0-A9AA-F010C65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3B296838-1E11-429B-96AD-9FFFC434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45" y="1875754"/>
            <a:ext cx="6875045" cy="43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1AA49-F515-4F05-A812-383DBF8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（特徴抽出）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279C9A-2B7C-4D41-A019-62DE0E11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F9F3D52-6B9F-4655-8B07-B251E732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0590" y="1893888"/>
            <a:ext cx="3663541" cy="206586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2934AD-FF5A-43C1-BAF6-168CAF654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7871" y="1893887"/>
            <a:ext cx="3171542" cy="2065867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0DA32CB-6A62-4CDE-91AE-B3126E5E2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0063" y="4162953"/>
            <a:ext cx="3591874" cy="2060820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5E8D763-6BD8-4C40-B041-B3190E350DD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084131" y="2926821"/>
            <a:ext cx="2023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7BCFBF5C-F019-4760-BBBC-18E387EDE22A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7675986" y="4175706"/>
            <a:ext cx="1233609" cy="8017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E4E967-5DBA-41D1-8B40-0E9F7D261E0A}"/>
              </a:ext>
            </a:extLst>
          </p:cNvPr>
          <p:cNvSpPr txBox="1"/>
          <p:nvPr/>
        </p:nvSpPr>
        <p:spPr>
          <a:xfrm>
            <a:off x="5043965" y="2520591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librosa.feature.mfcc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CC55DA-F1DD-4374-B8E1-3B44D859999A}"/>
              </a:ext>
            </a:extLst>
          </p:cNvPr>
          <p:cNvSpPr txBox="1"/>
          <p:nvPr/>
        </p:nvSpPr>
        <p:spPr>
          <a:xfrm>
            <a:off x="5043965" y="2994498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92D445-C940-4427-929C-824B3CD70935}"/>
              </a:ext>
            </a:extLst>
          </p:cNvPr>
          <p:cNvSpPr txBox="1"/>
          <p:nvPr/>
        </p:nvSpPr>
        <p:spPr>
          <a:xfrm>
            <a:off x="8693642" y="4407281"/>
            <a:ext cx="2706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time average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8026B74-E870-428F-82FD-1AF80E02966F}"/>
              </a:ext>
            </a:extLst>
          </p:cNvPr>
          <p:cNvSpPr/>
          <p:nvPr/>
        </p:nvSpPr>
        <p:spPr>
          <a:xfrm>
            <a:off x="1329267" y="1811867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7BB6CAB-18C7-45E3-BE35-A18B2FD30259}"/>
              </a:ext>
            </a:extLst>
          </p:cNvPr>
          <p:cNvSpPr/>
          <p:nvPr/>
        </p:nvSpPr>
        <p:spPr>
          <a:xfrm>
            <a:off x="7006269" y="1811867"/>
            <a:ext cx="3348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68FF53B-592D-49B5-852C-6FC6C658D579}"/>
              </a:ext>
            </a:extLst>
          </p:cNvPr>
          <p:cNvSpPr/>
          <p:nvPr/>
        </p:nvSpPr>
        <p:spPr>
          <a:xfrm>
            <a:off x="4167767" y="4075763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8EC41C-C947-4CD6-B54B-FC78F28AF730}"/>
              </a:ext>
            </a:extLst>
          </p:cNvPr>
          <p:cNvSpPr txBox="1"/>
          <p:nvPr/>
        </p:nvSpPr>
        <p:spPr>
          <a:xfrm>
            <a:off x="995940" y="4870197"/>
            <a:ext cx="303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メル周波数ケプストラム係数（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kumimoji="1" lang="ja-JP" altLang="en-US" dirty="0"/>
              <a:t>）を特徴量に使用</a:t>
            </a:r>
          </a:p>
        </p:txBody>
      </p:sp>
    </p:spTree>
    <p:extLst>
      <p:ext uri="{BB962C8B-B14F-4D97-AF65-F5344CB8AC3E}">
        <p14:creationId xmlns:p14="http://schemas.microsoft.com/office/powerpoint/2010/main" val="12551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1167C-23A7-4A54-AA29-1AB4D95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（識別モデル）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9332F-F5AC-4857-85C2-EA4FE794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EE2B95FA-0A3C-40AC-A4F4-7FDA87771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206827" y="2221309"/>
            <a:ext cx="1036196" cy="479728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5F5B11B-0046-4EC0-B9D8-DCF00C109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637" y="2085203"/>
            <a:ext cx="643467" cy="73500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ADA7042-F477-4C3D-BFCC-297F4C0A2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579" y="1934608"/>
            <a:ext cx="639925" cy="1036196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5F591B7A-D207-4DA1-A2DA-088DA5E33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637" y="4193123"/>
            <a:ext cx="639925" cy="955228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D9DE8A1-309C-426C-9594-2E9641749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51" y="2093670"/>
            <a:ext cx="643467" cy="735006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B1A0A02E-704A-4320-973B-95308F1BF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266" y="2090747"/>
            <a:ext cx="643467" cy="735006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CD4C5ECD-6EF7-4B22-9101-BA1C90A62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350" y="1934608"/>
            <a:ext cx="639925" cy="103619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2A87757-C829-42C0-A7E2-4EBDC818F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121" y="1934608"/>
            <a:ext cx="639925" cy="1036196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3B539CE-0230-4A12-9554-ACEB1E0DE1A2}"/>
              </a:ext>
            </a:extLst>
          </p:cNvPr>
          <p:cNvCxnSpPr>
            <a:cxnSpLocks/>
          </p:cNvCxnSpPr>
          <p:nvPr/>
        </p:nvCxnSpPr>
        <p:spPr>
          <a:xfrm>
            <a:off x="21166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6151947-29F8-4C07-BEE0-712D1744B5CD}"/>
              </a:ext>
            </a:extLst>
          </p:cNvPr>
          <p:cNvCxnSpPr>
            <a:cxnSpLocks/>
          </p:cNvCxnSpPr>
          <p:nvPr/>
        </p:nvCxnSpPr>
        <p:spPr>
          <a:xfrm>
            <a:off x="35898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10439EF-9902-441F-8AF6-01A920A406D4}"/>
              </a:ext>
            </a:extLst>
          </p:cNvPr>
          <p:cNvCxnSpPr>
            <a:cxnSpLocks/>
          </p:cNvCxnSpPr>
          <p:nvPr/>
        </p:nvCxnSpPr>
        <p:spPr>
          <a:xfrm>
            <a:off x="5083633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9D8A7B1-8A64-434B-A829-4A49DC402C16}"/>
              </a:ext>
            </a:extLst>
          </p:cNvPr>
          <p:cNvCxnSpPr>
            <a:cxnSpLocks/>
          </p:cNvCxnSpPr>
          <p:nvPr/>
        </p:nvCxnSpPr>
        <p:spPr>
          <a:xfrm>
            <a:off x="6548368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3399DD-CEBC-41A1-9C19-83A968D565DD}"/>
              </a:ext>
            </a:extLst>
          </p:cNvPr>
          <p:cNvCxnSpPr>
            <a:cxnSpLocks/>
          </p:cNvCxnSpPr>
          <p:nvPr/>
        </p:nvCxnSpPr>
        <p:spPr>
          <a:xfrm>
            <a:off x="8051579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893278-2EAD-47D5-89E6-EF8CD8758A10}"/>
              </a:ext>
            </a:extLst>
          </p:cNvPr>
          <p:cNvCxnSpPr>
            <a:cxnSpLocks/>
          </p:cNvCxnSpPr>
          <p:nvPr/>
        </p:nvCxnSpPr>
        <p:spPr>
          <a:xfrm>
            <a:off x="9530746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F2897A-6814-4D03-91E1-6A780A9D2E3E}"/>
              </a:ext>
            </a:extLst>
          </p:cNvPr>
          <p:cNvSpPr txBox="1"/>
          <p:nvPr/>
        </p:nvSpPr>
        <p:spPr>
          <a:xfrm>
            <a:off x="1149192" y="2970804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A5F33D-48F7-4C67-9C67-9E36ECCB834D}"/>
              </a:ext>
            </a:extLst>
          </p:cNvPr>
          <p:cNvSpPr txBox="1"/>
          <p:nvPr/>
        </p:nvSpPr>
        <p:spPr>
          <a:xfrm>
            <a:off x="2551637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ED90C2-D770-4B99-9D35-376B20BFD507}"/>
              </a:ext>
            </a:extLst>
          </p:cNvPr>
          <p:cNvSpPr txBox="1"/>
          <p:nvPr/>
        </p:nvSpPr>
        <p:spPr>
          <a:xfrm>
            <a:off x="4034179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4D6D4C-2B73-4635-A798-9126A244A03B}"/>
              </a:ext>
            </a:extLst>
          </p:cNvPr>
          <p:cNvSpPr txBox="1"/>
          <p:nvPr/>
        </p:nvSpPr>
        <p:spPr>
          <a:xfrm>
            <a:off x="5423345" y="29708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800B671-5EBA-48E6-9F92-1723CC42019E}"/>
              </a:ext>
            </a:extLst>
          </p:cNvPr>
          <p:cNvSpPr txBox="1"/>
          <p:nvPr/>
        </p:nvSpPr>
        <p:spPr>
          <a:xfrm>
            <a:off x="7002808" y="2970802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09DC3DD-3E25-4E38-8D3D-51B81466A6B0}"/>
              </a:ext>
            </a:extLst>
          </p:cNvPr>
          <p:cNvSpPr txBox="1"/>
          <p:nvPr/>
        </p:nvSpPr>
        <p:spPr>
          <a:xfrm>
            <a:off x="8483579" y="2970801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B66380-4F4F-4A46-B27C-C83C55172207}"/>
              </a:ext>
            </a:extLst>
          </p:cNvPr>
          <p:cNvSpPr txBox="1"/>
          <p:nvPr/>
        </p:nvSpPr>
        <p:spPr>
          <a:xfrm>
            <a:off x="9872745" y="2970801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15B7BC-4465-4837-A3AB-D6225A32FCFD}"/>
              </a:ext>
            </a:extLst>
          </p:cNvPr>
          <p:cNvSpPr/>
          <p:nvPr/>
        </p:nvSpPr>
        <p:spPr>
          <a:xfrm>
            <a:off x="8809366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3A63C5B-79E7-429D-9B2C-010E7AB17750}"/>
              </a:ext>
            </a:extLst>
          </p:cNvPr>
          <p:cNvCxnSpPr>
            <a:cxnSpLocks/>
          </p:cNvCxnSpPr>
          <p:nvPr/>
        </p:nvCxnSpPr>
        <p:spPr>
          <a:xfrm>
            <a:off x="9530746" y="4645336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C013671-B46E-46A4-8554-9AB9EE073A8E}"/>
              </a:ext>
            </a:extLst>
          </p:cNvPr>
          <p:cNvSpPr/>
          <p:nvPr/>
        </p:nvSpPr>
        <p:spPr>
          <a:xfrm>
            <a:off x="4359966" y="3849760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2EBFE9-D182-4DD7-A0C0-4D58FA1F22E6}"/>
              </a:ext>
            </a:extLst>
          </p:cNvPr>
          <p:cNvSpPr txBox="1"/>
          <p:nvPr/>
        </p:nvSpPr>
        <p:spPr>
          <a:xfrm>
            <a:off x="4359966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985A6-8485-4960-A60B-60416FE8675C}"/>
              </a:ext>
            </a:extLst>
          </p:cNvPr>
          <p:cNvSpPr/>
          <p:nvPr/>
        </p:nvSpPr>
        <p:spPr>
          <a:xfrm>
            <a:off x="5840735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BB4D61-F411-4FA4-95EC-CE08CCF90A1C}"/>
              </a:ext>
            </a:extLst>
          </p:cNvPr>
          <p:cNvSpPr/>
          <p:nvPr/>
        </p:nvSpPr>
        <p:spPr>
          <a:xfrm>
            <a:off x="7328597" y="3849759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0AC35B9-6690-453F-8357-6EED94E37723}"/>
              </a:ext>
            </a:extLst>
          </p:cNvPr>
          <p:cNvSpPr txBox="1"/>
          <p:nvPr/>
        </p:nvSpPr>
        <p:spPr>
          <a:xfrm>
            <a:off x="5840735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82D387D-D72A-4862-B244-31EAEBA4199A}"/>
              </a:ext>
            </a:extLst>
          </p:cNvPr>
          <p:cNvSpPr txBox="1"/>
          <p:nvPr/>
        </p:nvSpPr>
        <p:spPr>
          <a:xfrm>
            <a:off x="7329970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2CC4813-E922-4C47-BFB2-D6DC1D23E2C7}"/>
              </a:ext>
            </a:extLst>
          </p:cNvPr>
          <p:cNvCxnSpPr>
            <a:cxnSpLocks/>
          </p:cNvCxnSpPr>
          <p:nvPr/>
        </p:nvCxnSpPr>
        <p:spPr>
          <a:xfrm>
            <a:off x="3644300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2DF596D-7573-4D67-B6DA-93C54B86364C}"/>
              </a:ext>
            </a:extLst>
          </p:cNvPr>
          <p:cNvCxnSpPr>
            <a:cxnSpLocks/>
          </p:cNvCxnSpPr>
          <p:nvPr/>
        </p:nvCxnSpPr>
        <p:spPr>
          <a:xfrm>
            <a:off x="5083633" y="462291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9687079-DEF1-4454-8E06-606B55AE03A1}"/>
              </a:ext>
            </a:extLst>
          </p:cNvPr>
          <p:cNvCxnSpPr>
            <a:cxnSpLocks/>
          </p:cNvCxnSpPr>
          <p:nvPr/>
        </p:nvCxnSpPr>
        <p:spPr>
          <a:xfrm>
            <a:off x="6568934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725868E-954A-40CB-866F-03CD60190E11}"/>
              </a:ext>
            </a:extLst>
          </p:cNvPr>
          <p:cNvCxnSpPr>
            <a:cxnSpLocks/>
          </p:cNvCxnSpPr>
          <p:nvPr/>
        </p:nvCxnSpPr>
        <p:spPr>
          <a:xfrm>
            <a:off x="8051579" y="4639845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5137830-2021-4A52-9A6D-C17178FD9F3E}"/>
              </a:ext>
            </a:extLst>
          </p:cNvPr>
          <p:cNvCxnSpPr>
            <a:cxnSpLocks/>
          </p:cNvCxnSpPr>
          <p:nvPr/>
        </p:nvCxnSpPr>
        <p:spPr>
          <a:xfrm>
            <a:off x="2091266" y="4631379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B0F2AE5-36F0-46B5-8B21-45B0B44A33E5}"/>
              </a:ext>
            </a:extLst>
          </p:cNvPr>
          <p:cNvSpPr txBox="1"/>
          <p:nvPr/>
        </p:nvSpPr>
        <p:spPr>
          <a:xfrm>
            <a:off x="9422208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066663C-9865-4395-90D1-869FDCDDF191}"/>
              </a:ext>
            </a:extLst>
          </p:cNvPr>
          <p:cNvSpPr txBox="1"/>
          <p:nvPr/>
        </p:nvSpPr>
        <p:spPr>
          <a:xfrm>
            <a:off x="691120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A7DFDF3-3678-4698-98C7-C62215CF1B73}"/>
              </a:ext>
            </a:extLst>
          </p:cNvPr>
          <p:cNvSpPr txBox="1"/>
          <p:nvPr/>
        </p:nvSpPr>
        <p:spPr>
          <a:xfrm>
            <a:off x="542334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4B8F53-31CD-4A74-B16E-B397869E41A5}"/>
              </a:ext>
            </a:extLst>
          </p:cNvPr>
          <p:cNvSpPr txBox="1"/>
          <p:nvPr/>
        </p:nvSpPr>
        <p:spPr>
          <a:xfrm>
            <a:off x="3942574" y="5594303"/>
            <a:ext cx="133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AvgPool1d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322F88-30F0-417A-A200-D4D47EE52905}"/>
              </a:ext>
            </a:extLst>
          </p:cNvPr>
          <p:cNvSpPr txBox="1"/>
          <p:nvPr/>
        </p:nvSpPr>
        <p:spPr>
          <a:xfrm>
            <a:off x="2454714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B919DE-0EC4-4762-B58A-9DB5E105878E}"/>
              </a:ext>
            </a:extLst>
          </p:cNvPr>
          <p:cNvSpPr txBox="1"/>
          <p:nvPr/>
        </p:nvSpPr>
        <p:spPr>
          <a:xfrm>
            <a:off x="10106754" y="4460670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80%~90%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C3D873-F12E-40E2-B35A-4BDCA5B4BD6A}"/>
              </a:ext>
            </a:extLst>
          </p:cNvPr>
          <p:cNvSpPr/>
          <p:nvPr/>
        </p:nvSpPr>
        <p:spPr>
          <a:xfrm>
            <a:off x="8730883" y="3792089"/>
            <a:ext cx="2614450" cy="180221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37717276-D901-4EA4-8563-7EAE7AE1BF32}"/>
              </a:ext>
            </a:extLst>
          </p:cNvPr>
          <p:cNvSpPr/>
          <p:nvPr/>
        </p:nvSpPr>
        <p:spPr>
          <a:xfrm>
            <a:off x="9882257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C50039E-607A-4A23-821C-641368ADB0B0}"/>
              </a:ext>
            </a:extLst>
          </p:cNvPr>
          <p:cNvSpPr/>
          <p:nvPr/>
        </p:nvSpPr>
        <p:spPr>
          <a:xfrm>
            <a:off x="1059666" y="1798512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5D765B53-5DDC-4C7A-A6D9-2C08411B94EF}"/>
              </a:ext>
            </a:extLst>
          </p:cNvPr>
          <p:cNvSpPr/>
          <p:nvPr/>
        </p:nvSpPr>
        <p:spPr>
          <a:xfrm>
            <a:off x="2461988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36CD0B95-086C-47DB-813A-F2F620500462}"/>
              </a:ext>
            </a:extLst>
          </p:cNvPr>
          <p:cNvSpPr/>
          <p:nvPr/>
        </p:nvSpPr>
        <p:spPr>
          <a:xfrm>
            <a:off x="3944463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095F3992-C840-46DE-9B46-48BD065FE5F1}"/>
              </a:ext>
            </a:extLst>
          </p:cNvPr>
          <p:cNvSpPr/>
          <p:nvPr/>
        </p:nvSpPr>
        <p:spPr>
          <a:xfrm>
            <a:off x="543397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84F0CB23-9EA4-4EAE-8345-BF5E4D300E9F}"/>
              </a:ext>
            </a:extLst>
          </p:cNvPr>
          <p:cNvSpPr/>
          <p:nvPr/>
        </p:nvSpPr>
        <p:spPr>
          <a:xfrm>
            <a:off x="692071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93BFEF3F-58CD-4AC5-B209-5CB3C09A0226}"/>
              </a:ext>
            </a:extLst>
          </p:cNvPr>
          <p:cNvSpPr/>
          <p:nvPr/>
        </p:nvSpPr>
        <p:spPr>
          <a:xfrm>
            <a:off x="8403025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E2A02981-CC9F-4C12-BBCC-CE27A9AEA308}"/>
              </a:ext>
            </a:extLst>
          </p:cNvPr>
          <p:cNvSpPr/>
          <p:nvPr/>
        </p:nvSpPr>
        <p:spPr>
          <a:xfrm>
            <a:off x="3930565" y="3577090"/>
            <a:ext cx="1361957" cy="2727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25203A36-BA7D-4AB8-928B-56805EC5C733}"/>
              </a:ext>
            </a:extLst>
          </p:cNvPr>
          <p:cNvSpPr/>
          <p:nvPr/>
        </p:nvSpPr>
        <p:spPr>
          <a:xfrm>
            <a:off x="2448104" y="3932374"/>
            <a:ext cx="1361957" cy="2095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38E23EBB-160C-41BC-B347-93D8B004538A}"/>
              </a:ext>
            </a:extLst>
          </p:cNvPr>
          <p:cNvSpPr/>
          <p:nvPr/>
        </p:nvSpPr>
        <p:spPr>
          <a:xfrm>
            <a:off x="5420479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1508CBB-3AB4-4200-B96C-E014F34AE03B}"/>
              </a:ext>
            </a:extLst>
          </p:cNvPr>
          <p:cNvSpPr/>
          <p:nvPr/>
        </p:nvSpPr>
        <p:spPr>
          <a:xfrm>
            <a:off x="6901766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89818732-6684-4830-B8AF-942B1B5268F8}"/>
              </a:ext>
            </a:extLst>
          </p:cNvPr>
          <p:cNvSpPr/>
          <p:nvPr/>
        </p:nvSpPr>
        <p:spPr>
          <a:xfrm>
            <a:off x="8562456" y="3588149"/>
            <a:ext cx="2969143" cy="2375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6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3" grpId="0" animBg="1"/>
      <p:bldP spid="73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1" grpId="0" animBg="1"/>
      <p:bldP spid="81" grpId="1" animBg="1"/>
      <p:bldP spid="83" grpId="0" animBg="1"/>
      <p:bldP spid="83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59BB3-07EC-4ED6-B7AA-55AAB89A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ボイスレコーダアプリケーションを使用して注水音を収集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蛇口を一定の開度にして水を流す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スマートフォンと容器を持つ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容器を水が入る位置に近づける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水が入り始めた瞬間に録音開始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水が溢れる瞬間に録音終了</a:t>
            </a:r>
            <a:endParaRPr lang="en-US" altLang="ja-JP" dirty="0"/>
          </a:p>
          <a:p>
            <a:r>
              <a:rPr kumimoji="1" lang="en-US" altLang="ja-JP" dirty="0"/>
              <a:t>31</a:t>
            </a:r>
            <a:r>
              <a:rPr kumimoji="1" lang="ja-JP" altLang="en-US" dirty="0"/>
              <a:t>試行のデータを収集</a:t>
            </a:r>
            <a:endParaRPr kumimoji="1" lang="en-US" altLang="ja-JP" dirty="0"/>
          </a:p>
          <a:p>
            <a:r>
              <a:rPr lang="ja-JP" altLang="en-US" dirty="0"/>
              <a:t>サンプリング周波数は</a:t>
            </a:r>
            <a:r>
              <a:rPr lang="en-US" altLang="ja-JP" dirty="0"/>
              <a:t>96kHz</a:t>
            </a:r>
          </a:p>
          <a:p>
            <a:r>
              <a:rPr kumimoji="1" lang="ja-JP" altLang="en-US" dirty="0"/>
              <a:t>データの収集後，セグメンテーションしておく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103424-C564-49FF-B684-1FC770BC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18F3BA-F5C7-4364-BAA8-0AB39E51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BC811A0E-4703-4616-98AF-749B3D48279C}"/>
              </a:ext>
            </a:extLst>
          </p:cNvPr>
          <p:cNvGrpSpPr/>
          <p:nvPr/>
        </p:nvGrpSpPr>
        <p:grpSpPr>
          <a:xfrm>
            <a:off x="7027595" y="3027861"/>
            <a:ext cx="4472404" cy="1981000"/>
            <a:chOff x="7036061" y="3036332"/>
            <a:chExt cx="4472404" cy="19810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DF9A164-AEC6-4BD6-8409-8DCE6009FDEC}"/>
                </a:ext>
              </a:extLst>
            </p:cNvPr>
            <p:cNvSpPr/>
            <p:nvPr/>
          </p:nvSpPr>
          <p:spPr>
            <a:xfrm>
              <a:off x="7044530" y="3036332"/>
              <a:ext cx="44639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sound</a:t>
              </a:r>
              <a:r>
                <a:rPr lang="ja-JP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F1F5BEE-C5BE-49EB-B1BE-96B42E20755C}"/>
                </a:ext>
              </a:extLst>
            </p:cNvPr>
            <p:cNvCxnSpPr>
              <a:cxnSpLocks/>
            </p:cNvCxnSpPr>
            <p:nvPr/>
          </p:nvCxnSpPr>
          <p:spPr>
            <a:xfrm>
              <a:off x="7044530" y="34933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DCFC49DE-CED8-4F83-9433-F61BA01F34F2}"/>
                </a:ext>
              </a:extLst>
            </p:cNvPr>
            <p:cNvCxnSpPr>
              <a:cxnSpLocks/>
            </p:cNvCxnSpPr>
            <p:nvPr/>
          </p:nvCxnSpPr>
          <p:spPr>
            <a:xfrm>
              <a:off x="7620879" y="34933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3AE26C2-D53B-40C4-B60D-70332640B8F6}"/>
                </a:ext>
              </a:extLst>
            </p:cNvPr>
            <p:cNvCxnSpPr/>
            <p:nvPr/>
          </p:nvCxnSpPr>
          <p:spPr>
            <a:xfrm>
              <a:off x="7044529" y="36121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1285F1C-67F2-4446-B3B3-4EBA821057B9}"/>
                </a:ext>
              </a:extLst>
            </p:cNvPr>
            <p:cNvCxnSpPr>
              <a:cxnSpLocks/>
            </p:cNvCxnSpPr>
            <p:nvPr/>
          </p:nvCxnSpPr>
          <p:spPr>
            <a:xfrm>
              <a:off x="7196930" y="36457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9A7053-1126-44F2-94D8-9847F41B7E89}"/>
                </a:ext>
              </a:extLst>
            </p:cNvPr>
            <p:cNvCxnSpPr>
              <a:cxnSpLocks/>
            </p:cNvCxnSpPr>
            <p:nvPr/>
          </p:nvCxnSpPr>
          <p:spPr>
            <a:xfrm>
              <a:off x="7773279" y="36457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559826E-0AFF-4EC3-BD01-6F1E3435BD4B}"/>
                </a:ext>
              </a:extLst>
            </p:cNvPr>
            <p:cNvCxnSpPr/>
            <p:nvPr/>
          </p:nvCxnSpPr>
          <p:spPr>
            <a:xfrm>
              <a:off x="7196929" y="37645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62F2A-DB92-46ED-B8B9-C56D081F7E8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330" y="37981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6B2EC52-9623-4C33-91DE-152AF61161AF}"/>
                </a:ext>
              </a:extLst>
            </p:cNvPr>
            <p:cNvCxnSpPr>
              <a:cxnSpLocks/>
            </p:cNvCxnSpPr>
            <p:nvPr/>
          </p:nvCxnSpPr>
          <p:spPr>
            <a:xfrm>
              <a:off x="7925679" y="37981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BA110B19-6EF2-4438-9EEA-87ECCC270FC9}"/>
                </a:ext>
              </a:extLst>
            </p:cNvPr>
            <p:cNvCxnSpPr/>
            <p:nvPr/>
          </p:nvCxnSpPr>
          <p:spPr>
            <a:xfrm>
              <a:off x="7349329" y="39169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4FBC878-207F-4EC4-8D56-11E926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39884" y="39505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E0929E4-1DCE-4499-8AC3-0EE7C032058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233" y="39505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D58EBFC-8767-46D9-8A5A-89615CE71AAE}"/>
                </a:ext>
              </a:extLst>
            </p:cNvPr>
            <p:cNvCxnSpPr/>
            <p:nvPr/>
          </p:nvCxnSpPr>
          <p:spPr>
            <a:xfrm>
              <a:off x="10739883" y="40693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B6954B4-B062-4A6D-9111-168759C77C4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284" y="4102959"/>
              <a:ext cx="0" cy="216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38ECBC3-0A25-4556-9EEA-846DAA386B7B}"/>
                </a:ext>
              </a:extLst>
            </p:cNvPr>
            <p:cNvCxnSpPr>
              <a:cxnSpLocks/>
            </p:cNvCxnSpPr>
            <p:nvPr/>
          </p:nvCxnSpPr>
          <p:spPr>
            <a:xfrm>
              <a:off x="11468633" y="4102959"/>
              <a:ext cx="0" cy="2244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C8CA73C1-5759-4DEF-8079-59652C84C2AC}"/>
                </a:ext>
              </a:extLst>
            </p:cNvPr>
            <p:cNvCxnSpPr/>
            <p:nvPr/>
          </p:nvCxnSpPr>
          <p:spPr>
            <a:xfrm>
              <a:off x="10892283" y="4221759"/>
              <a:ext cx="57635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87979B5-3F30-4C47-BE7C-49794849C455}"/>
                </a:ext>
              </a:extLst>
            </p:cNvPr>
            <p:cNvSpPr txBox="1"/>
            <p:nvPr/>
          </p:nvSpPr>
          <p:spPr>
            <a:xfrm>
              <a:off x="8434184" y="3782636"/>
              <a:ext cx="172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 panose="020B0400000000000000" pitchFamily="50" charset="-128"/>
                  <a:cs typeface="Arial" panose="020B0604020202020204" pitchFamily="34" charset="0"/>
                </a:rPr>
                <a:t>・・・・・・</a:t>
              </a:r>
            </a:p>
          </p:txBody>
        </p: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CAA6758-B4B8-4952-A050-09BB2E7EC200}"/>
                </a:ext>
              </a:extLst>
            </p:cNvPr>
            <p:cNvSpPr/>
            <p:nvPr/>
          </p:nvSpPr>
          <p:spPr>
            <a:xfrm rot="16200000" flipH="1">
              <a:off x="7408905" y="379090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6AE38DD-8B76-4B68-BD1F-D34B8B2C35B5}"/>
                </a:ext>
              </a:extLst>
            </p:cNvPr>
            <p:cNvSpPr txBox="1"/>
            <p:nvPr/>
          </p:nvSpPr>
          <p:spPr>
            <a:xfrm>
              <a:off x="7226712" y="4038669"/>
              <a:ext cx="867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0.2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C22E5C2E-D709-4453-8EA6-2CC23132BCDE}"/>
                </a:ext>
              </a:extLst>
            </p:cNvPr>
            <p:cNvSpPr/>
            <p:nvPr/>
          </p:nvSpPr>
          <p:spPr>
            <a:xfrm rot="5400000">
              <a:off x="7579491" y="3791885"/>
              <a:ext cx="288173" cy="410444"/>
            </a:xfrm>
            <a:prstGeom prst="arc">
              <a:avLst>
                <a:gd name="adj1" fmla="val 16200000"/>
                <a:gd name="adj2" fmla="val 18638483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80490CD1-1037-4F31-A880-793EBFF5B743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7036487" y="3709359"/>
              <a:ext cx="8042" cy="499403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0CE3A79-B553-4496-BE07-3E7CDF566D82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7188457" y="3798159"/>
              <a:ext cx="8476" cy="422010"/>
            </a:xfrm>
            <a:prstGeom prst="line">
              <a:avLst/>
            </a:prstGeom>
            <a:ln w="12700">
              <a:prstDash val="lgDashDot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CA237679-A8B1-43B1-8C28-6053CC88AF80}"/>
                </a:ext>
              </a:extLst>
            </p:cNvPr>
            <p:cNvSpPr/>
            <p:nvPr/>
          </p:nvSpPr>
          <p:spPr>
            <a:xfrm rot="5400000">
              <a:off x="7004259" y="4143971"/>
              <a:ext cx="215999" cy="152396"/>
            </a:xfrm>
            <a:prstGeom prst="arc">
              <a:avLst>
                <a:gd name="adj1" fmla="val 16200000"/>
                <a:gd name="adj2" fmla="val 59137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6D9DEC9-F868-4818-8E44-32E9088F1BC4}"/>
                </a:ext>
              </a:extLst>
            </p:cNvPr>
            <p:cNvSpPr txBox="1"/>
            <p:nvPr/>
          </p:nvSpPr>
          <p:spPr>
            <a:xfrm>
              <a:off x="7082481" y="4678778"/>
              <a:ext cx="746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cs typeface="Arial" panose="020B0604020202020204" pitchFamily="34" charset="0"/>
                </a:rPr>
                <a:t>0.1 s</a:t>
              </a:r>
              <a:endPara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1CC3F482-7EB4-48DC-B8E5-4ACA8128DE50}"/>
                </a:ext>
              </a:extLst>
            </p:cNvPr>
            <p:cNvCxnSpPr/>
            <p:nvPr/>
          </p:nvCxnSpPr>
          <p:spPr>
            <a:xfrm flipH="1" flipV="1">
              <a:off x="7142046" y="4397885"/>
              <a:ext cx="76199" cy="264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59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44BE7-0864-4A24-919E-CCA51F5E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結果と考察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学習フェーズ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バッチサイズ：</a:t>
                </a:r>
                <a:r>
                  <a:rPr lang="en-US" altLang="ja-JP" dirty="0"/>
                  <a:t>10,000</a:t>
                </a:r>
              </a:p>
              <a:p>
                <a:pPr lvl="1"/>
                <a:r>
                  <a:rPr kumimoji="1" lang="ja-JP" altLang="en-US" dirty="0"/>
                  <a:t>エポック：</a:t>
                </a:r>
                <a:r>
                  <a:rPr kumimoji="1" lang="en-US" altLang="ja-JP" dirty="0"/>
                  <a:t>1,000</a:t>
                </a:r>
              </a:p>
              <a:p>
                <a:pPr lvl="1"/>
                <a:r>
                  <a:rPr lang="en-US" altLang="ja-JP" dirty="0"/>
                  <a:t>30</a:t>
                </a:r>
                <a:r>
                  <a:rPr lang="ja-JP" altLang="en-US" dirty="0"/>
                  <a:t>試行のすべてのセグメントを学習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テストフェーズ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試行から</a:t>
                </a:r>
                <a:r>
                  <a:rPr kumimoji="1" lang="en-US" altLang="ja-JP" dirty="0"/>
                  <a:t>1,000</a:t>
                </a:r>
                <a:r>
                  <a:rPr kumimoji="1" lang="ja-JP" altLang="en-US" dirty="0"/>
                  <a:t>セグメントを抽出してテスト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LOSO</a:t>
                </a:r>
                <a:r>
                  <a:rPr lang="ja-JP" altLang="en-US" dirty="0"/>
                  <a:t>アルゴリズムで精度を算出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0~100%</a:t>
                </a:r>
                <a:r>
                  <a:rPr kumimoji="1" lang="ja-JP" altLang="en-US" dirty="0"/>
                  <a:t>の水位を</a:t>
                </a:r>
                <a:r>
                  <a:rPr kumimoji="1" lang="en-US" altLang="ja-JP" dirty="0"/>
                  <a:t>10%</a:t>
                </a:r>
                <a:r>
                  <a:rPr kumimoji="1" lang="ja-JP" altLang="en-US" dirty="0"/>
                  <a:t>刻みで識別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dirty="0"/>
                  <a:t>： </a:t>
                </a:r>
                <a:r>
                  <a:rPr kumimoji="1" lang="en-US" altLang="ja-JP" dirty="0"/>
                  <a:t>90%</a:t>
                </a:r>
                <a:r>
                  <a:rPr kumimoji="1" lang="ja-JP" altLang="en-US" dirty="0"/>
                  <a:t>以上の水位であるかどうか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4203802-7593-4D5B-BEDD-0667931400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 b="-9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C38A75-EFEF-42AD-8015-854C0FB7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識別クラス数 （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b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r>
                            <a:rPr kumimoji="1" lang="ja-JP" altLang="en-US" dirty="0"/>
                            <a:t>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9EE99EF8-FA3C-4A9E-827D-4534436FD6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033541"/>
                  </p:ext>
                </p:extLst>
              </p:nvPr>
            </p:nvGraphicFramePr>
            <p:xfrm>
              <a:off x="7653867" y="4868334"/>
              <a:ext cx="3699933" cy="111252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2283909">
                      <a:extLst>
                        <a:ext uri="{9D8B030D-6E8A-4147-A177-3AD203B41FA5}">
                          <a16:colId xmlns:a16="http://schemas.microsoft.com/office/drawing/2014/main" val="1705232643"/>
                        </a:ext>
                      </a:extLst>
                    </a:gridCol>
                    <a:gridCol w="1416024">
                      <a:extLst>
                        <a:ext uri="{9D8B030D-6E8A-4147-A177-3AD203B41FA5}">
                          <a16:colId xmlns:a16="http://schemas.microsoft.com/office/drawing/2014/main" val="4406963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3115" r="-6266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精度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2045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0.649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144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0.976</a:t>
                          </a:r>
                          <a:endParaRPr kumimoji="1" lang="ja-JP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9544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4E01F3-B709-44FD-9CD6-54B6A65DEFD8}"/>
              </a:ext>
            </a:extLst>
          </p:cNvPr>
          <p:cNvSpPr txBox="1"/>
          <p:nvPr/>
        </p:nvSpPr>
        <p:spPr>
          <a:xfrm>
            <a:off x="7653866" y="4428068"/>
            <a:ext cx="369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識別精度の平均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AF39D60-D979-4FA6-904D-0AE6D00B5822}"/>
              </a:ext>
            </a:extLst>
          </p:cNvPr>
          <p:cNvGrpSpPr/>
          <p:nvPr/>
        </p:nvGrpSpPr>
        <p:grpSpPr>
          <a:xfrm>
            <a:off x="7810060" y="1687967"/>
            <a:ext cx="3294407" cy="2314861"/>
            <a:chOff x="7818527" y="1687967"/>
            <a:chExt cx="3294407" cy="2314861"/>
          </a:xfrm>
        </p:grpSpPr>
        <p:pic>
          <p:nvPicPr>
            <p:cNvPr id="8" name="図 7" descr="グラフ&#10;&#10;自動的に生成された説明">
              <a:extLst>
                <a:ext uri="{FF2B5EF4-FFF2-40B4-BE49-F238E27FC236}">
                  <a16:creationId xmlns:a16="http://schemas.microsoft.com/office/drawing/2014/main" id="{9DF9A157-6F3E-40CB-B630-A7FFE391B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8527" y="2099634"/>
              <a:ext cx="3201270" cy="190319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EAAFBB8-DD9E-4C72-840D-EFE56B7E55A1}"/>
                </a:ext>
              </a:extLst>
            </p:cNvPr>
            <p:cNvSpPr txBox="1"/>
            <p:nvPr/>
          </p:nvSpPr>
          <p:spPr>
            <a:xfrm>
              <a:off x="7911664" y="1687967"/>
              <a:ext cx="320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Loss</a:t>
              </a:r>
              <a:r>
                <a:rPr kumimoji="1" lang="ja-JP" altLang="en-US" dirty="0"/>
                <a:t>の変化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962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687</Words>
  <Application>Microsoft Office PowerPoint</Application>
  <PresentationFormat>ワイド画面</PresentationFormat>
  <Paragraphs>147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HaranoAjiMincho-Regular-Identity-H</vt:lpstr>
      <vt:lpstr>游ゴシック</vt:lpstr>
      <vt:lpstr>Arial</vt:lpstr>
      <vt:lpstr>Cambria Math</vt:lpstr>
      <vt:lpstr>Tw Cen MT</vt:lpstr>
      <vt:lpstr>Office テーマ</vt:lpstr>
      <vt:lpstr>注水音を用いた容器内水位推定手法の提案</vt:lpstr>
      <vt:lpstr>研究背景</vt:lpstr>
      <vt:lpstr>研究目的</vt:lpstr>
      <vt:lpstr>関連研究</vt:lpstr>
      <vt:lpstr>提案手法 （処理の流れ）</vt:lpstr>
      <vt:lpstr>提案手法 （特徴抽出）</vt:lpstr>
      <vt:lpstr>提案手法 （識別モデル）</vt:lpstr>
      <vt:lpstr>評価実験</vt:lpstr>
      <vt:lpstr>結果と考察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332</cp:revision>
  <dcterms:created xsi:type="dcterms:W3CDTF">2020-11-23T05:09:51Z</dcterms:created>
  <dcterms:modified xsi:type="dcterms:W3CDTF">2021-12-19T23:50:17Z</dcterms:modified>
</cp:coreProperties>
</file>