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3895" autoAdjust="0"/>
  </p:normalViewPr>
  <p:slideViewPr>
    <p:cSldViewPr snapToGrid="0">
      <p:cViewPr varScale="1">
        <p:scale>
          <a:sx n="72" d="100"/>
          <a:sy n="72" d="100"/>
        </p:scale>
        <p:origin x="19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 everyone.</a:t>
            </a:r>
          </a:p>
          <a:p>
            <a:r>
              <a:rPr kumimoji="1" lang="en-US" altLang="ja-JP" dirty="0"/>
              <a:t>My name is </a:t>
            </a:r>
            <a:r>
              <a:rPr kumimoji="1" lang="en-US" altLang="ja-JP" dirty="0" err="1"/>
              <a:t>Atsuhiro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Fujii</a:t>
            </a:r>
            <a:r>
              <a:rPr kumimoji="1" lang="en-US" altLang="ja-JP" dirty="0"/>
              <a:t> from </a:t>
            </a:r>
            <a:r>
              <a:rPr kumimoji="1" lang="en-US" altLang="ja-JP" dirty="0" err="1"/>
              <a:t>Ritsumeikan</a:t>
            </a:r>
            <a:r>
              <a:rPr kumimoji="1" lang="en-US" altLang="ja-JP" dirty="0"/>
              <a:t> University in Japan.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Now, I will talk about our Bento Packaging Activity Recognition method.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(00:15)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0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order to confirm the effectiveness of the proposed method, we conducted the evaluation experiment with subjects 1, 2, and 3 in leave-one-subject-out manner.</a:t>
            </a:r>
          </a:p>
          <a:p>
            <a:r>
              <a:rPr kumimoji="1" lang="en-US" altLang="ja-JP" dirty="0"/>
              <a:t>The result shown the accuracy of approximately 0.1.</a:t>
            </a:r>
          </a:p>
          <a:p>
            <a:r>
              <a:rPr kumimoji="1" lang="en-US" altLang="ja-JP"/>
              <a:t>Even if we take into account the fact that it is a classification of 10 labels, this accuracy is not high.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0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 will explain about the given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We were given train dataset and test dataset.</a:t>
            </a:r>
            <a:endParaRPr lang="en-US" altLang="ja-JP" sz="1200" b="0" i="0" u="none" strike="noStrike" baseline="0" dirty="0">
              <a:latin typeface="TeXGyreTerme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Four subjects had attached one motion capture system with 29 markers.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markers may be labeled incorrectly in some cases due to the complex setting.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1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five activities to be identified are Normal, Forgot to put ingredients, Failed to put ingredients, Turn over bento-box, Fix/rearranging ingredients.</a:t>
            </a:r>
          </a:p>
          <a:p>
            <a:r>
              <a:rPr kumimoji="1" lang="en-US" altLang="ja-JP" dirty="0"/>
              <a:t>Then, these activities are classified into a total of 10 labels because of the orientation of their 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(01:10)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8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!! Three subjects' data were given as training data, !! and one subject's data was given as test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We need to classify what activities are included in the 48 segments of subject 4. !!</a:t>
            </a:r>
          </a:p>
          <a:p>
            <a:r>
              <a:rPr kumimoji="1" lang="en-US" altLang="ja-JP" dirty="0"/>
              <a:t>Each segment contains one activity.</a:t>
            </a:r>
          </a:p>
          <a:p>
            <a:r>
              <a:rPr kumimoji="1" lang="en-US" altLang="ja-JP" dirty="0"/>
              <a:t>The length of the data is approximately 6000.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(01:35)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31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the proposed method, preprocessing is performed before feeding the data into the classification model.</a:t>
            </a:r>
          </a:p>
          <a:p>
            <a:r>
              <a:rPr kumimoji="1" lang="en-US" altLang="ja-JP" dirty="0"/>
              <a:t>After explaining the overall flow, each process will be explained in detail. !!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First, Reading data process reads the motion capture data from the file for each part. !!</a:t>
            </a:r>
          </a:p>
          <a:p>
            <a:r>
              <a:rPr kumimoji="1" lang="en-US" altLang="ja-JP" dirty="0"/>
              <a:t>Converting process converts motion capture data to velocity data. !!</a:t>
            </a:r>
          </a:p>
          <a:p>
            <a:r>
              <a:rPr kumimoji="1" lang="en-US" altLang="ja-JP" dirty="0"/>
              <a:t>This velocity data contains repetitive behaviors, so it is divided into files for each motion by Partitioning process. !!</a:t>
            </a:r>
          </a:p>
          <a:p>
            <a:r>
              <a:rPr kumimoji="1" lang="en-US" altLang="ja-JP" dirty="0"/>
              <a:t>Finally, feature values are extracted from each velocity data.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(02:20)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1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the detail of Converting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process convert to velocity data from the raw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First, the process interpolate the missing values in the raw data.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interpolation algorithm is represented by this equation.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If t is 100 and t+4 is 900, increasing by 200, !! then t+1 is 300, !! t+2 is 500, !! and t+3 is 700.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Next, the interpolated data was used to calculate the velocity data.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method calculates the difference between adjacent values, !! and then divides by 0.01 to calculate the velocity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(03:20)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6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the detail of Partitioning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process of divide the given data of approximately 60 s into data for one operation. !!</a:t>
            </a:r>
            <a:endParaRPr kumimoji="1" lang="ja-JP" altLang="en-US" dirty="0"/>
          </a:p>
          <a:p>
            <a:endParaRPr kumimoji="1" lang="en-US" altLang="ja-JP" dirty="0"/>
          </a:p>
          <a:p>
            <a:r>
              <a:rPr kumimoji="1" lang="en-US" altLang="ja-JP" dirty="0"/>
              <a:t>The data given is the velocity data of the time series after Converting process. !!</a:t>
            </a:r>
          </a:p>
          <a:p>
            <a:r>
              <a:rPr kumimoji="1" lang="en-US" altLang="ja-JP" dirty="0"/>
              <a:t>The process sums the data for all axes and calculates the composite wave.</a:t>
            </a:r>
          </a:p>
          <a:p>
            <a:r>
              <a:rPr kumimoji="1" lang="en-US" altLang="ja-JP" dirty="0"/>
              <a:t>The autocorrelation function is a function for detecting repetitive actions. !!</a:t>
            </a:r>
          </a:p>
          <a:p>
            <a:r>
              <a:rPr kumimoji="1" lang="en-US" altLang="ja-JP" dirty="0"/>
              <a:t>An autocorrelation function is applied to the calculated synthetic wave, and the data is divided into separate data for each repetitive action.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(04:10)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11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u="none" strike="noStrike" baseline="0" dirty="0">
                <a:latin typeface="TeXGyreTermes-Regular"/>
              </a:rPr>
              <a:t>Feature extraction process extract the feature values from the single behavior </a:t>
            </a:r>
            <a:r>
              <a:rPr kumimoji="1" lang="en-US" altLang="ja-JP" dirty="0"/>
              <a:t>velocity data</a:t>
            </a:r>
            <a:r>
              <a:rPr lang="en-US" altLang="ja-JP" sz="1200" b="0" i="0" u="none" strike="noStrike" baseline="0" dirty="0">
                <a:latin typeface="TeXGyreTermes-Regular"/>
              </a:rPr>
              <a:t>. !!</a:t>
            </a: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These features are calculated over a 400 milliseconds-window slid in steps of 50 milliseconds. !!</a:t>
            </a: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From this process, 21 dimensions features are obtained for one sensor.</a:t>
            </a:r>
          </a:p>
          <a:p>
            <a:pPr algn="l"/>
            <a:endParaRPr lang="en-US" altLang="ja-JP" sz="1200" b="0" i="0" u="none" strike="noStrike" baseline="0" dirty="0">
              <a:latin typeface="TeXGyreTermes-Regular"/>
            </a:endParaRP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(04:30)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28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our classification model. !!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preprocessed features are 21-dimensional and of length N. !!</a:t>
            </a:r>
          </a:p>
          <a:p>
            <a:r>
              <a:rPr kumimoji="1" lang="en-US" altLang="ja-JP" dirty="0"/>
              <a:t>In Conv1d layer, </a:t>
            </a:r>
            <a:r>
              <a:rPr kumimoji="1" lang="en-US" altLang="ja-JP" dirty="0" err="1"/>
              <a:t>Mapsize</a:t>
            </a:r>
            <a:r>
              <a:rPr kumimoji="1" lang="en-US" altLang="ja-JP" dirty="0"/>
              <a:t> was set to 6, the method input features and get a features of 21 dimensions with 6 map and length N‘. !!</a:t>
            </a:r>
          </a:p>
          <a:p>
            <a:r>
              <a:rPr kumimoji="1" lang="en-US" altLang="ja-JP" dirty="0"/>
              <a:t>Then, in LSTM layer, that features are inputted to form a 24-dimensional feature. !!</a:t>
            </a:r>
          </a:p>
          <a:p>
            <a:r>
              <a:rPr kumimoji="1" lang="en-US" altLang="ja-JP" dirty="0"/>
              <a:t>Linear layer compresses 24 dimensional features into 10 dimensional ones. !!</a:t>
            </a:r>
          </a:p>
          <a:p>
            <a:r>
              <a:rPr kumimoji="1" lang="en-US" altLang="ja-JP" dirty="0"/>
              <a:t>In Sigmoid layer, sigmoid function is applied. !!</a:t>
            </a:r>
          </a:p>
          <a:p>
            <a:r>
              <a:rPr kumimoji="1" lang="en-US" altLang="ja-JP" dirty="0"/>
              <a:t>In Final activation layer, a majority vote is taken.</a:t>
            </a:r>
          </a:p>
          <a:p>
            <a:r>
              <a:rPr kumimoji="1" lang="en-US" altLang="ja-JP" dirty="0"/>
              <a:t>The sigmoid vectors of each position are added together, and the label with a result of max value is output as the result. !!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training phase, </a:t>
            </a:r>
            <a:r>
              <a:rPr kumimoji="1" lang="en-US" altLang="ja-JP" dirty="0" err="1"/>
              <a:t>BCEWithLogistsLoss</a:t>
            </a:r>
            <a:r>
              <a:rPr kumimoji="1" lang="en-US" altLang="ja-JP" dirty="0"/>
              <a:t> was used for the loss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loss function is built-in the Sigmoid function, so the output value of Linear layer is used for the loss calculation.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(06:00)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077FB5-61FB-4D6B-988E-A8C60525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47" y="2637708"/>
            <a:ext cx="7843513" cy="37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7896-8A01-4E47-90F9-C8A6499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70B6FBD-B05A-4CAF-8627-90AA3B9B3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05745"/>
              </p:ext>
            </p:extLst>
          </p:nvPr>
        </p:nvGraphicFramePr>
        <p:xfrm>
          <a:off x="1763337" y="1460503"/>
          <a:ext cx="8665325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065">
                  <a:extLst>
                    <a:ext uri="{9D8B030D-6E8A-4147-A177-3AD203B41FA5}">
                      <a16:colId xmlns:a16="http://schemas.microsoft.com/office/drawing/2014/main" val="3451544334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61411378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372907783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975780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3043840"/>
                    </a:ext>
                  </a:extLst>
                </a:gridCol>
              </a:tblGrid>
              <a:tr h="2451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position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3476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7811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36344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2676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9003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9738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47345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728292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719376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42203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26024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698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1713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08429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96831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96587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73550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1314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98972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B0D92-A66F-40F3-B9B9-FCF5C3C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3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95BB-415C-4895-B66C-805C5AA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C5BB0-50AE-44B3-858E-C12E6CF2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8055" cy="4351338"/>
          </a:xfrm>
        </p:spPr>
        <p:txBody>
          <a:bodyPr/>
          <a:lstStyle/>
          <a:p>
            <a:r>
              <a:rPr lang="en-US" altLang="ja-JP" dirty="0"/>
              <a:t>Our</a:t>
            </a:r>
            <a:r>
              <a:rPr kumimoji="1" lang="en-US" altLang="ja-JP" dirty="0"/>
              <a:t> method used the autocorrelation function in a preprocessing.</a:t>
            </a:r>
          </a:p>
          <a:p>
            <a:r>
              <a:rPr kumimoji="1" lang="en-US" altLang="ja-JP" dirty="0"/>
              <a:t>The model consisted of Convolution layer and LSTM.</a:t>
            </a:r>
          </a:p>
          <a:p>
            <a:r>
              <a:rPr kumimoji="1" lang="en-US" altLang="ja-JP" dirty="0"/>
              <a:t>The accuracy was approximately 0.12.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855A9-8780-41F8-8573-63617204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D2C3DFF1-C8B7-4DFA-B9B4-C10D2B08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85743"/>
              </p:ext>
            </p:extLst>
          </p:nvPr>
        </p:nvGraphicFramePr>
        <p:xfrm>
          <a:off x="1197960" y="4123108"/>
          <a:ext cx="4230252" cy="1288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465">
                  <a:extLst>
                    <a:ext uri="{9D8B030D-6E8A-4147-A177-3AD203B41FA5}">
                      <a16:colId xmlns:a16="http://schemas.microsoft.com/office/drawing/2014/main" val="1022860680"/>
                    </a:ext>
                  </a:extLst>
                </a:gridCol>
                <a:gridCol w="1296787">
                  <a:extLst>
                    <a:ext uri="{9D8B030D-6E8A-4147-A177-3AD203B41FA5}">
                      <a16:colId xmlns:a16="http://schemas.microsoft.com/office/drawing/2014/main" val="2530445329"/>
                    </a:ext>
                  </a:extLst>
                </a:gridCol>
              </a:tblGrid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3,043MB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86729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4625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time (during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1,112.233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7401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time (at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5.577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49193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288A1E-7938-431F-89D7-97AF0D1CB755}"/>
              </a:ext>
            </a:extLst>
          </p:cNvPr>
          <p:cNvSpPr/>
          <p:nvPr/>
        </p:nvSpPr>
        <p:spPr>
          <a:xfrm>
            <a:off x="5823522" y="4123108"/>
            <a:ext cx="5170518" cy="128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Windows 10 Pro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Intel Core i9-10900K 3.70GHz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DDR4 128GB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GPU: NVIDIA GeForce RTX 3060 GDDR6 12GB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00657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4A075EE-D116-4ED1-935A-4F0D024231D0}"/>
              </a:ext>
            </a:extLst>
          </p:cNvPr>
          <p:cNvSpPr/>
          <p:nvPr/>
        </p:nvSpPr>
        <p:spPr>
          <a:xfrm>
            <a:off x="2582910" y="3428999"/>
            <a:ext cx="7026177" cy="1116497"/>
          </a:xfrm>
          <a:prstGeom prst="roundRect">
            <a:avLst>
              <a:gd name="adj" fmla="val 717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B860611-7C92-423F-B3F5-F2CB5BE307AF}"/>
              </a:ext>
            </a:extLst>
          </p:cNvPr>
          <p:cNvSpPr/>
          <p:nvPr/>
        </p:nvSpPr>
        <p:spPr>
          <a:xfrm>
            <a:off x="2582910" y="4545496"/>
            <a:ext cx="7026177" cy="3518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2835CF-09B2-4A7F-846D-EE509D7048AD}"/>
              </a:ext>
            </a:extLst>
          </p:cNvPr>
          <p:cNvSpPr/>
          <p:nvPr/>
        </p:nvSpPr>
        <p:spPr>
          <a:xfrm>
            <a:off x="1845424" y="2019993"/>
            <a:ext cx="1679172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5239DAA-FFAB-48BB-AEEF-26F5FB724360}"/>
              </a:ext>
            </a:extLst>
          </p:cNvPr>
          <p:cNvSpPr/>
          <p:nvPr/>
        </p:nvSpPr>
        <p:spPr>
          <a:xfrm>
            <a:off x="6422968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953DA3-3D68-46E6-A359-406B1BAF93E7}"/>
              </a:ext>
            </a:extLst>
          </p:cNvPr>
          <p:cNvSpPr/>
          <p:nvPr/>
        </p:nvSpPr>
        <p:spPr>
          <a:xfrm>
            <a:off x="8237913" y="2019993"/>
            <a:ext cx="2186247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282896-3373-4F2B-B50A-51F878968100}"/>
              </a:ext>
            </a:extLst>
          </p:cNvPr>
          <p:cNvSpPr/>
          <p:nvPr/>
        </p:nvSpPr>
        <p:spPr>
          <a:xfrm>
            <a:off x="4139738" y="3490023"/>
            <a:ext cx="230351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CAD82-DE32-46F0-9217-06AACB12AACE}"/>
              </a:ext>
            </a:extLst>
          </p:cNvPr>
          <p:cNvSpPr/>
          <p:nvPr/>
        </p:nvSpPr>
        <p:spPr>
          <a:xfrm rot="16200000">
            <a:off x="3486673" y="3748209"/>
            <a:ext cx="1788272" cy="45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EF05A6-A31B-435B-BB27-054F67244C47}"/>
              </a:ext>
            </a:extLst>
          </p:cNvPr>
          <p:cNvSpPr/>
          <p:nvPr/>
        </p:nvSpPr>
        <p:spPr>
          <a:xfrm>
            <a:off x="3815001" y="3514962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0B2C56-B8EF-45FE-9605-F5C950C10FF8}"/>
              </a:ext>
            </a:extLst>
          </p:cNvPr>
          <p:cNvSpPr/>
          <p:nvPr/>
        </p:nvSpPr>
        <p:spPr>
          <a:xfrm>
            <a:off x="4258881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onverting to velocity data from the raw data.</a:t>
            </a:r>
          </a:p>
          <a:p>
            <a:r>
              <a:rPr lang="en-US" altLang="ja-JP" dirty="0"/>
              <a:t>T</a:t>
            </a:r>
            <a:r>
              <a:rPr kumimoji="1" lang="en-US" altLang="ja-JP" dirty="0"/>
              <a:t>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445629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630295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BB28890-571A-4707-8500-E97C44D7A3A2}"/>
              </a:ext>
            </a:extLst>
          </p:cNvPr>
          <p:cNvSpPr/>
          <p:nvPr/>
        </p:nvSpPr>
        <p:spPr>
          <a:xfrm>
            <a:off x="1056029" y="3276924"/>
            <a:ext cx="4162979" cy="689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BF8D7-C99B-492D-B8BD-E23E1AD9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(Feature extraction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519EE-2136-42A3-A6D5-02DD870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048"/>
          </a:xfrm>
        </p:spPr>
        <p:txBody>
          <a:bodyPr/>
          <a:lstStyle/>
          <a:p>
            <a:r>
              <a:rPr kumimoji="1" lang="en-US" altLang="ja-JP" dirty="0"/>
              <a:t>This process extract the feature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CFDD5-A982-463A-BFBC-0AA73D9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6CDDC-A819-49CC-B384-6BABDE06B071}"/>
              </a:ext>
            </a:extLst>
          </p:cNvPr>
          <p:cNvSpPr/>
          <p:nvPr/>
        </p:nvSpPr>
        <p:spPr>
          <a:xfrm>
            <a:off x="1194063" y="2938314"/>
            <a:ext cx="44639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/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68855EB-333C-4EC2-9D2D-9694CA2D0DC3}"/>
              </a:ext>
            </a:extLst>
          </p:cNvPr>
          <p:cNvSpPr/>
          <p:nvPr/>
        </p:nvSpPr>
        <p:spPr>
          <a:xfrm>
            <a:off x="3683058" y="2672159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B3D52A0-B3FA-4813-8089-A05053A82C04}"/>
              </a:ext>
            </a:extLst>
          </p:cNvPr>
          <p:cNvSpPr/>
          <p:nvPr/>
        </p:nvSpPr>
        <p:spPr>
          <a:xfrm flipH="1">
            <a:off x="1194062" y="2634826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8CF70-E1B5-491C-9C25-5DEFD1710246}"/>
              </a:ext>
            </a:extLst>
          </p:cNvPr>
          <p:cNvSpPr txBox="1"/>
          <p:nvPr/>
        </p:nvSpPr>
        <p:spPr>
          <a:xfrm>
            <a:off x="2232813" y="2336888"/>
            <a:ext cx="239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One operation</a:t>
            </a:r>
          </a:p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time-series velocity data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7CB52E-3483-4EFF-BC89-6F7007FB07FA}"/>
              </a:ext>
            </a:extLst>
          </p:cNvPr>
          <p:cNvCxnSpPr>
            <a:cxnSpLocks/>
          </p:cNvCxnSpPr>
          <p:nvPr/>
        </p:nvCxnSpPr>
        <p:spPr>
          <a:xfrm>
            <a:off x="1194063" y="35054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CDA748-945A-4043-ABF2-A63546B67161}"/>
              </a:ext>
            </a:extLst>
          </p:cNvPr>
          <p:cNvCxnSpPr>
            <a:cxnSpLocks/>
          </p:cNvCxnSpPr>
          <p:nvPr/>
        </p:nvCxnSpPr>
        <p:spPr>
          <a:xfrm>
            <a:off x="1770412" y="35054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6193B5-C983-4C96-A829-F6A941DAB704}"/>
              </a:ext>
            </a:extLst>
          </p:cNvPr>
          <p:cNvCxnSpPr/>
          <p:nvPr/>
        </p:nvCxnSpPr>
        <p:spPr>
          <a:xfrm>
            <a:off x="1194062" y="36242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39854A-D1B5-44F0-975E-C84E52FC0402}"/>
              </a:ext>
            </a:extLst>
          </p:cNvPr>
          <p:cNvCxnSpPr>
            <a:cxnSpLocks/>
          </p:cNvCxnSpPr>
          <p:nvPr/>
        </p:nvCxnSpPr>
        <p:spPr>
          <a:xfrm>
            <a:off x="1346463" y="36578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1A93F0-D326-46F5-A0FE-2A7FDFF72F9B}"/>
              </a:ext>
            </a:extLst>
          </p:cNvPr>
          <p:cNvCxnSpPr>
            <a:cxnSpLocks/>
          </p:cNvCxnSpPr>
          <p:nvPr/>
        </p:nvCxnSpPr>
        <p:spPr>
          <a:xfrm>
            <a:off x="1922812" y="36578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CCA287-0E4F-496C-8472-9534A8E055D9}"/>
              </a:ext>
            </a:extLst>
          </p:cNvPr>
          <p:cNvCxnSpPr/>
          <p:nvPr/>
        </p:nvCxnSpPr>
        <p:spPr>
          <a:xfrm>
            <a:off x="1346462" y="37766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DAC1B12-20BE-4063-8283-711B0584D2A6}"/>
              </a:ext>
            </a:extLst>
          </p:cNvPr>
          <p:cNvCxnSpPr>
            <a:cxnSpLocks/>
          </p:cNvCxnSpPr>
          <p:nvPr/>
        </p:nvCxnSpPr>
        <p:spPr>
          <a:xfrm>
            <a:off x="1498863" y="38102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E5F0CB-2834-4D06-A590-62FE5BBEE649}"/>
              </a:ext>
            </a:extLst>
          </p:cNvPr>
          <p:cNvCxnSpPr>
            <a:cxnSpLocks/>
          </p:cNvCxnSpPr>
          <p:nvPr/>
        </p:nvCxnSpPr>
        <p:spPr>
          <a:xfrm>
            <a:off x="2075212" y="38102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3684A4-C719-4046-BB00-04A362F78511}"/>
              </a:ext>
            </a:extLst>
          </p:cNvPr>
          <p:cNvCxnSpPr/>
          <p:nvPr/>
        </p:nvCxnSpPr>
        <p:spPr>
          <a:xfrm>
            <a:off x="1498862" y="39290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14CC796-8560-4AD9-A063-24044ED42D9B}"/>
              </a:ext>
            </a:extLst>
          </p:cNvPr>
          <p:cNvCxnSpPr>
            <a:cxnSpLocks/>
          </p:cNvCxnSpPr>
          <p:nvPr/>
        </p:nvCxnSpPr>
        <p:spPr>
          <a:xfrm>
            <a:off x="4889417" y="39626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1DF189-A4CE-4BE8-906E-D05023460467}"/>
              </a:ext>
            </a:extLst>
          </p:cNvPr>
          <p:cNvCxnSpPr>
            <a:cxnSpLocks/>
          </p:cNvCxnSpPr>
          <p:nvPr/>
        </p:nvCxnSpPr>
        <p:spPr>
          <a:xfrm>
            <a:off x="5465766" y="39626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75B4F92-9AC4-4B6E-9A8C-32092C7F59E3}"/>
              </a:ext>
            </a:extLst>
          </p:cNvPr>
          <p:cNvCxnSpPr/>
          <p:nvPr/>
        </p:nvCxnSpPr>
        <p:spPr>
          <a:xfrm>
            <a:off x="4889416" y="40814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292C08-24A1-4589-9588-E5209FA67DCD}"/>
              </a:ext>
            </a:extLst>
          </p:cNvPr>
          <p:cNvCxnSpPr>
            <a:cxnSpLocks/>
          </p:cNvCxnSpPr>
          <p:nvPr/>
        </p:nvCxnSpPr>
        <p:spPr>
          <a:xfrm>
            <a:off x="5041817" y="41150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929B5E-9CEE-429D-83CC-A0BDC4F41E77}"/>
              </a:ext>
            </a:extLst>
          </p:cNvPr>
          <p:cNvCxnSpPr>
            <a:cxnSpLocks/>
          </p:cNvCxnSpPr>
          <p:nvPr/>
        </p:nvCxnSpPr>
        <p:spPr>
          <a:xfrm>
            <a:off x="5618166" y="41150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CDFF17-F1C0-42D9-87E8-C855F5233FE2}"/>
              </a:ext>
            </a:extLst>
          </p:cNvPr>
          <p:cNvCxnSpPr/>
          <p:nvPr/>
        </p:nvCxnSpPr>
        <p:spPr>
          <a:xfrm>
            <a:off x="5041816" y="42338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EC352-A32F-4D09-AFA6-C3BF9D93D53F}"/>
              </a:ext>
            </a:extLst>
          </p:cNvPr>
          <p:cNvSpPr txBox="1"/>
          <p:nvPr/>
        </p:nvSpPr>
        <p:spPr>
          <a:xfrm>
            <a:off x="2583717" y="3794689"/>
            <a:ext cx="17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・・・・・・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3A846620-C83D-4528-9952-AED6E0B88FC1}"/>
              </a:ext>
            </a:extLst>
          </p:cNvPr>
          <p:cNvSpPr/>
          <p:nvPr/>
        </p:nvSpPr>
        <p:spPr>
          <a:xfrm rot="16200000" flipH="1">
            <a:off x="1558438" y="380295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9567AB-9364-4688-B42D-052B2EEE400A}"/>
              </a:ext>
            </a:extLst>
          </p:cNvPr>
          <p:cNvSpPr txBox="1"/>
          <p:nvPr/>
        </p:nvSpPr>
        <p:spPr>
          <a:xfrm>
            <a:off x="1376245" y="4050722"/>
            <a:ext cx="8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400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784B70D-6931-48C7-807D-24688721DA57}"/>
              </a:ext>
            </a:extLst>
          </p:cNvPr>
          <p:cNvSpPr/>
          <p:nvPr/>
        </p:nvSpPr>
        <p:spPr>
          <a:xfrm rot="5400000">
            <a:off x="1729024" y="380393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E8B100C-9D92-429B-8945-7793C8E4D26C}"/>
              </a:ext>
            </a:extLst>
          </p:cNvPr>
          <p:cNvCxnSpPr>
            <a:cxnSpLocks/>
          </p:cNvCxnSpPr>
          <p:nvPr/>
        </p:nvCxnSpPr>
        <p:spPr>
          <a:xfrm flipH="1">
            <a:off x="1194060" y="3721412"/>
            <a:ext cx="2" cy="16650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3DBC43A-3DD7-4801-A132-BF270FBDFB52}"/>
              </a:ext>
            </a:extLst>
          </p:cNvPr>
          <p:cNvCxnSpPr>
            <a:cxnSpLocks/>
          </p:cNvCxnSpPr>
          <p:nvPr/>
        </p:nvCxnSpPr>
        <p:spPr>
          <a:xfrm>
            <a:off x="1346462" y="3810212"/>
            <a:ext cx="0" cy="952635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98BF7C55-7B92-4685-A041-298D51772B41}"/>
              </a:ext>
            </a:extLst>
          </p:cNvPr>
          <p:cNvSpPr/>
          <p:nvPr/>
        </p:nvSpPr>
        <p:spPr>
          <a:xfrm rot="5400000">
            <a:off x="1162259" y="4655560"/>
            <a:ext cx="215999" cy="152396"/>
          </a:xfrm>
          <a:prstGeom prst="arc">
            <a:avLst>
              <a:gd name="adj1" fmla="val 16200000"/>
              <a:gd name="adj2" fmla="val 59137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F7BAD-CBDC-4F4E-AFF4-65F1C25C1169}"/>
              </a:ext>
            </a:extLst>
          </p:cNvPr>
          <p:cNvSpPr txBox="1"/>
          <p:nvPr/>
        </p:nvSpPr>
        <p:spPr>
          <a:xfrm>
            <a:off x="1240481" y="5190367"/>
            <a:ext cx="74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6FC132-78D8-4B74-ABAE-1246927508B6}"/>
              </a:ext>
            </a:extLst>
          </p:cNvPr>
          <p:cNvCxnSpPr>
            <a:cxnSpLocks/>
          </p:cNvCxnSpPr>
          <p:nvPr/>
        </p:nvCxnSpPr>
        <p:spPr>
          <a:xfrm>
            <a:off x="5618166" y="4331012"/>
            <a:ext cx="0" cy="10554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643A55B-21B0-4C2E-9306-D55400CFECD7}"/>
              </a:ext>
            </a:extLst>
          </p:cNvPr>
          <p:cNvSpPr/>
          <p:nvPr/>
        </p:nvSpPr>
        <p:spPr>
          <a:xfrm rot="10800000">
            <a:off x="1194055" y="4593753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E27FC30-01E8-4F84-8E30-8EF1337B00C7}"/>
              </a:ext>
            </a:extLst>
          </p:cNvPr>
          <p:cNvSpPr/>
          <p:nvPr/>
        </p:nvSpPr>
        <p:spPr>
          <a:xfrm rot="10800000" flipH="1">
            <a:off x="3888910" y="4593752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/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5473D643-188F-4B5A-82AA-83BA933BC1FB}"/>
              </a:ext>
            </a:extLst>
          </p:cNvPr>
          <p:cNvSpPr/>
          <p:nvPr/>
        </p:nvSpPr>
        <p:spPr>
          <a:xfrm>
            <a:off x="5858323" y="5106394"/>
            <a:ext cx="629171" cy="397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/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/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849F7F-DAB9-44A0-A030-51442F355AAF}"/>
              </a:ext>
            </a:extLst>
          </p:cNvPr>
          <p:cNvGrpSpPr/>
          <p:nvPr/>
        </p:nvGrpSpPr>
        <p:grpSpPr>
          <a:xfrm>
            <a:off x="6727649" y="4830936"/>
            <a:ext cx="3702006" cy="1478841"/>
            <a:chOff x="6727649" y="4830936"/>
            <a:chExt cx="3702006" cy="147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/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ja-JP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105D9F6E-43C6-4E57-8995-698836F8B288}"/>
                </a:ext>
              </a:extLst>
            </p:cNvPr>
            <p:cNvSpPr/>
            <p:nvPr/>
          </p:nvSpPr>
          <p:spPr>
            <a:xfrm flipH="1" flipV="1">
              <a:off x="6727649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683EDD0F-6B00-4F66-8E97-CECD7F77D8B6}"/>
                </a:ext>
              </a:extLst>
            </p:cNvPr>
            <p:cNvSpPr/>
            <p:nvPr/>
          </p:nvSpPr>
          <p:spPr>
            <a:xfrm flipV="1">
              <a:off x="8583752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/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6195EE7-918F-4BC4-A362-E0D446544F0A}"/>
              </a:ext>
            </a:extLst>
          </p:cNvPr>
          <p:cNvGrpSpPr/>
          <p:nvPr/>
        </p:nvGrpSpPr>
        <p:grpSpPr>
          <a:xfrm>
            <a:off x="10116797" y="2927520"/>
            <a:ext cx="850370" cy="2847940"/>
            <a:chOff x="10116797" y="2927520"/>
            <a:chExt cx="850370" cy="2847940"/>
          </a:xfrm>
        </p:grpSpPr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2C0A1BA7-40C1-4758-850A-37A0C9C479FD}"/>
                </a:ext>
              </a:extLst>
            </p:cNvPr>
            <p:cNvSpPr/>
            <p:nvPr/>
          </p:nvSpPr>
          <p:spPr>
            <a:xfrm rot="16200000" flipV="1">
              <a:off x="10131337" y="2912980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29FA7F-3D22-4C50-8DD5-6CA424C023B6}"/>
                </a:ext>
              </a:extLst>
            </p:cNvPr>
            <p:cNvSpPr txBox="1"/>
            <p:nvPr/>
          </p:nvSpPr>
          <p:spPr>
            <a:xfrm rot="5400000">
              <a:off x="9710099" y="4156541"/>
              <a:ext cx="211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21 dimensions</a:t>
              </a:r>
              <a:endPara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9977BEF3-1CC5-4C2E-90E8-3370DBBB4E49}"/>
                </a:ext>
              </a:extLst>
            </p:cNvPr>
            <p:cNvSpPr/>
            <p:nvPr/>
          </p:nvSpPr>
          <p:spPr>
            <a:xfrm rot="16200000" flipH="1" flipV="1">
              <a:off x="10131337" y="5183028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7DF5F9-FF55-4115-8641-6FFD412820F3}"/>
              </a:ext>
            </a:extLst>
          </p:cNvPr>
          <p:cNvGrpSpPr/>
          <p:nvPr/>
        </p:nvGrpSpPr>
        <p:grpSpPr>
          <a:xfrm>
            <a:off x="2394091" y="4097191"/>
            <a:ext cx="2935901" cy="1529650"/>
            <a:chOff x="2394091" y="4097191"/>
            <a:chExt cx="2935901" cy="152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/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ja-JP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9211" r="-4580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28FCAB-C22B-47E9-806F-FAFC00FF78BD}"/>
                </a:ext>
              </a:extLst>
            </p:cNvPr>
            <p:cNvGrpSpPr/>
            <p:nvPr/>
          </p:nvGrpSpPr>
          <p:grpSpPr>
            <a:xfrm>
              <a:off x="2394091" y="4523960"/>
              <a:ext cx="2935901" cy="1102881"/>
              <a:chOff x="987827" y="5092867"/>
              <a:chExt cx="3473337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variance,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max,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root mean square,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interquartile range,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zero crossing rate</a:t>
                    </a:r>
                    <a:endPara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695" b="-62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E1BDE89-8AB7-410C-A114-DF97206F2CA6}"/>
                  </a:ext>
                </a:extLst>
              </p:cNvPr>
              <p:cNvSpPr/>
              <p:nvPr/>
            </p:nvSpPr>
            <p:spPr>
              <a:xfrm>
                <a:off x="987828" y="5095417"/>
                <a:ext cx="3473336" cy="1197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08325B-6316-401B-8EA0-6029E11C4A00}"/>
              </a:ext>
            </a:extLst>
          </p:cNvPr>
          <p:cNvCxnSpPr/>
          <p:nvPr/>
        </p:nvCxnSpPr>
        <p:spPr>
          <a:xfrm flipH="1" flipV="1">
            <a:off x="1300046" y="4909474"/>
            <a:ext cx="76199" cy="2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538B62-0FF1-457D-BE91-A182461B0552}"/>
              </a:ext>
            </a:extLst>
          </p:cNvPr>
          <p:cNvCxnSpPr>
            <a:cxnSpLocks/>
          </p:cNvCxnSpPr>
          <p:nvPr/>
        </p:nvCxnSpPr>
        <p:spPr>
          <a:xfrm>
            <a:off x="2144472" y="4081412"/>
            <a:ext cx="205572" cy="3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17009-3960-4F93-984A-9606726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Model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6945921-08BD-4779-B6F5-F4FD0133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21" y="1992592"/>
            <a:ext cx="10414157" cy="435345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A7F975-33ED-4F92-8366-83ECCF9B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4209FF-1607-4B7E-9B32-3F14824B9FF1}"/>
              </a:ext>
            </a:extLst>
          </p:cNvPr>
          <p:cNvGrpSpPr/>
          <p:nvPr/>
        </p:nvGrpSpPr>
        <p:grpSpPr>
          <a:xfrm>
            <a:off x="6981570" y="1166367"/>
            <a:ext cx="1684962" cy="1576833"/>
            <a:chOff x="6981570" y="1166367"/>
            <a:chExt cx="1684962" cy="1576833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6D4239F-9897-48E4-896C-65BD8FB1968D}"/>
                </a:ext>
              </a:extLst>
            </p:cNvPr>
            <p:cNvSpPr/>
            <p:nvPr/>
          </p:nvSpPr>
          <p:spPr>
            <a:xfrm>
              <a:off x="6981570" y="1166367"/>
              <a:ext cx="1684962" cy="75969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BCEWith</a:t>
              </a:r>
              <a:endParaRPr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LogitsLoss</a:t>
              </a:r>
              <a:endParaRPr kumimoji="1" lang="ja-JP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F8175D6-1813-4C4D-8512-F02E6EB05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5695" y="1992592"/>
              <a:ext cx="415636" cy="7506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B60C-B684-4368-A0A1-CAF083369594}"/>
              </a:ext>
            </a:extLst>
          </p:cNvPr>
          <p:cNvSpPr/>
          <p:nvPr/>
        </p:nvSpPr>
        <p:spPr>
          <a:xfrm rot="16200000">
            <a:off x="610471" y="3764834"/>
            <a:ext cx="1788272" cy="45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62230D-3712-4B3F-B781-CE160C12CEE2}"/>
              </a:ext>
            </a:extLst>
          </p:cNvPr>
          <p:cNvSpPr/>
          <p:nvPr/>
        </p:nvSpPr>
        <p:spPr>
          <a:xfrm>
            <a:off x="938799" y="3531587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2822741-F23A-47B0-BD7E-DA67BCED8C1B}"/>
              </a:ext>
            </a:extLst>
          </p:cNvPr>
          <p:cNvSpPr/>
          <p:nvPr/>
        </p:nvSpPr>
        <p:spPr>
          <a:xfrm>
            <a:off x="1969673" y="1992591"/>
            <a:ext cx="1047848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EC2015-BF91-40F2-93F5-FD79C20C5396}"/>
              </a:ext>
            </a:extLst>
          </p:cNvPr>
          <p:cNvSpPr/>
          <p:nvPr/>
        </p:nvSpPr>
        <p:spPr>
          <a:xfrm>
            <a:off x="3274230" y="1992590"/>
            <a:ext cx="1530525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C673C12-7177-4339-96FC-44F9CD4C7624}"/>
              </a:ext>
            </a:extLst>
          </p:cNvPr>
          <p:cNvSpPr/>
          <p:nvPr/>
        </p:nvSpPr>
        <p:spPr>
          <a:xfrm>
            <a:off x="5025984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A02FB8E-9599-4BD2-9515-5434AEBF6E3B}"/>
              </a:ext>
            </a:extLst>
          </p:cNvPr>
          <p:cNvSpPr/>
          <p:nvPr/>
        </p:nvSpPr>
        <p:spPr>
          <a:xfrm>
            <a:off x="6317497" y="1996746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C023482-AD4F-427B-938B-06C974CCB247}"/>
              </a:ext>
            </a:extLst>
          </p:cNvPr>
          <p:cNvSpPr/>
          <p:nvPr/>
        </p:nvSpPr>
        <p:spPr>
          <a:xfrm>
            <a:off x="7611608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CB817-867C-40F0-A288-63E5E57B6F10}"/>
              </a:ext>
            </a:extLst>
          </p:cNvPr>
          <p:cNvSpPr/>
          <p:nvPr/>
        </p:nvSpPr>
        <p:spPr>
          <a:xfrm>
            <a:off x="9418323" y="4929448"/>
            <a:ext cx="435668" cy="340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9EF9BF-F21E-414D-B44B-E34E69D551DE}"/>
              </a:ext>
            </a:extLst>
          </p:cNvPr>
          <p:cNvSpPr txBox="1"/>
          <p:nvPr/>
        </p:nvSpPr>
        <p:spPr>
          <a:xfrm>
            <a:off x="10217684" y="4311318"/>
            <a:ext cx="144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Fix/rearranging</a:t>
            </a:r>
          </a:p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</a:p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Inward</a:t>
            </a:r>
            <a:r>
              <a:rPr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9956DB0-F8EC-4B51-86B4-A602206D6F66}"/>
              </a:ext>
            </a:extLst>
          </p:cNvPr>
          <p:cNvSpPr/>
          <p:nvPr/>
        </p:nvSpPr>
        <p:spPr>
          <a:xfrm>
            <a:off x="10254918" y="3632662"/>
            <a:ext cx="1345721" cy="14090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1363</Words>
  <Application>Microsoft Office PowerPoint</Application>
  <PresentationFormat>ワイド画面</PresentationFormat>
  <Paragraphs>315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TeXGyreTermes-Regular</vt:lpstr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  <vt:lpstr>Method – Preprocessing (Feature extraction process)</vt:lpstr>
      <vt:lpstr>Method – Model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481</cp:revision>
  <dcterms:created xsi:type="dcterms:W3CDTF">2020-11-23T05:14:16Z</dcterms:created>
  <dcterms:modified xsi:type="dcterms:W3CDTF">2021-10-19T14:50:40Z</dcterms:modified>
</cp:coreProperties>
</file>