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29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5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7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78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475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3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226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7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38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8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7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8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7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528B30-4C5F-4737-87C1-0188481FA4DD}" type="datetimeFigureOut">
              <a:rPr lang="en-IN" smtClean="0"/>
              <a:t>03-05-2016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1F792F8-1AED-4B5F-B937-F2A8F7191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SCIENCE GATEWAY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4000" dirty="0" smtClean="0"/>
              <a:t>by </a:t>
            </a:r>
            <a:r>
              <a:rPr lang="en-IN" sz="4000" dirty="0" err="1" smtClean="0"/>
              <a:t>Team</a:t>
            </a:r>
            <a:r>
              <a:rPr lang="en-IN" sz="4000" dirty="0" err="1" smtClean="0">
                <a:solidFill>
                  <a:srgbClr val="FF0000"/>
                </a:solidFill>
              </a:rPr>
              <a:t>Zen</a:t>
            </a:r>
            <a:r>
              <a:rPr lang="en-IN" sz="4000" dirty="0" err="1" smtClean="0"/>
              <a:t>ith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09831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ANUJ BHANDAR</a:t>
            </a:r>
          </a:p>
          <a:p>
            <a:r>
              <a:rPr lang="en-IN" dirty="0" smtClean="0"/>
              <a:t>ATUL MOHAN</a:t>
            </a:r>
          </a:p>
          <a:p>
            <a:r>
              <a:rPr lang="en-IN" dirty="0" smtClean="0"/>
              <a:t>ARPIT AGARWAL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0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Implement the CI/CD system for the </a:t>
            </a:r>
            <a:r>
              <a:rPr lang="en-IN" dirty="0" err="1" smtClean="0"/>
              <a:t>microservice</a:t>
            </a:r>
            <a:r>
              <a:rPr lang="en-IN" dirty="0" smtClean="0"/>
              <a:t> architecture</a:t>
            </a:r>
          </a:p>
          <a:p>
            <a:r>
              <a:rPr lang="en-IN" dirty="0" smtClean="0"/>
              <a:t>Implement fault tolerance and load balancing</a:t>
            </a:r>
          </a:p>
          <a:p>
            <a:pPr lvl="1"/>
            <a:r>
              <a:rPr lang="en-IN" dirty="0" err="1" smtClean="0"/>
              <a:t>Nginx</a:t>
            </a:r>
            <a:endParaRPr lang="en-IN" dirty="0" smtClean="0"/>
          </a:p>
          <a:p>
            <a:pPr lvl="1"/>
            <a:r>
              <a:rPr lang="en-IN" dirty="0" smtClean="0"/>
              <a:t>Tomcat 7 in built load balancer</a:t>
            </a:r>
          </a:p>
          <a:p>
            <a:r>
              <a:rPr lang="en-IN" dirty="0" smtClean="0"/>
              <a:t>Develop granular </a:t>
            </a:r>
            <a:r>
              <a:rPr lang="en-IN" dirty="0" err="1" smtClean="0"/>
              <a:t>microservices</a:t>
            </a:r>
            <a:r>
              <a:rPr lang="en-IN" dirty="0" smtClean="0"/>
              <a:t> such as services for </a:t>
            </a:r>
            <a:r>
              <a:rPr lang="en-IN" dirty="0" err="1" smtClean="0"/>
              <a:t>ssh</a:t>
            </a:r>
            <a:r>
              <a:rPr lang="en-IN" dirty="0" smtClean="0"/>
              <a:t> , Job submission and database services.</a:t>
            </a:r>
          </a:p>
          <a:p>
            <a:pPr marL="457200" lvl="1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2478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THANK YOU!!!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19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</a:p>
          <a:p>
            <a:r>
              <a:rPr lang="en-IN" dirty="0" smtClean="0"/>
              <a:t>CI/Cd </a:t>
            </a:r>
            <a:r>
              <a:rPr lang="en-IN" smtClean="0"/>
              <a:t>Design Decisions</a:t>
            </a:r>
            <a:endParaRPr lang="en-IN" dirty="0" smtClean="0"/>
          </a:p>
          <a:p>
            <a:r>
              <a:rPr lang="en-IN" dirty="0" smtClean="0"/>
              <a:t>Travis CI</a:t>
            </a:r>
          </a:p>
          <a:p>
            <a:r>
              <a:rPr lang="en-IN" dirty="0" err="1" smtClean="0"/>
              <a:t>Microservices</a:t>
            </a:r>
            <a:endParaRPr lang="en-IN" dirty="0" smtClean="0"/>
          </a:p>
          <a:p>
            <a:r>
              <a:rPr lang="en-IN" dirty="0" smtClean="0"/>
              <a:t>Future 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5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CI/CD Design Decisions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 Integration </a:t>
            </a:r>
            <a:endParaRPr lang="en-IN" dirty="0" smtClean="0"/>
          </a:p>
          <a:p>
            <a:pPr lvl="1"/>
            <a:r>
              <a:rPr lang="en-IN" dirty="0" smtClean="0"/>
              <a:t>Software </a:t>
            </a:r>
            <a:r>
              <a:rPr lang="en-IN" dirty="0"/>
              <a:t>development practice where members of a team integrate their work </a:t>
            </a:r>
            <a:r>
              <a:rPr lang="en-IN" dirty="0" smtClean="0"/>
              <a:t>frequently.</a:t>
            </a:r>
          </a:p>
          <a:p>
            <a:r>
              <a:rPr lang="en-IN" dirty="0"/>
              <a:t>Continuous delivery </a:t>
            </a:r>
          </a:p>
          <a:p>
            <a:pPr lvl="1"/>
            <a:r>
              <a:rPr lang="en-IN" dirty="0" smtClean="0"/>
              <a:t>Software </a:t>
            </a:r>
            <a:r>
              <a:rPr lang="en-IN" dirty="0"/>
              <a:t>engineering approach in which teams produce software in short </a:t>
            </a:r>
            <a:r>
              <a:rPr lang="en-IN" dirty="0" smtClean="0"/>
              <a:t>cycles</a:t>
            </a:r>
          </a:p>
          <a:p>
            <a:pPr lvl="1"/>
            <a:r>
              <a:rPr lang="en-IN" dirty="0" smtClean="0"/>
              <a:t>Ensures that </a:t>
            </a:r>
            <a:r>
              <a:rPr lang="en-IN" dirty="0"/>
              <a:t>the software can be reliably released at any </a:t>
            </a:r>
            <a:r>
              <a:rPr lang="en-IN" dirty="0" smtClean="0"/>
              <a:t>time.</a:t>
            </a:r>
          </a:p>
          <a:p>
            <a:r>
              <a:rPr lang="en-IN" dirty="0" smtClean="0"/>
              <a:t>Examples: Travis CI, Jenkins, Puppet, </a:t>
            </a:r>
            <a:r>
              <a:rPr lang="en-IN" dirty="0" err="1" smtClean="0"/>
              <a:t>Buildbot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682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CI/CD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a thorough research, we had to choose between Travis CI and Jenkins</a:t>
            </a:r>
          </a:p>
          <a:p>
            <a:r>
              <a:rPr lang="en-IN" dirty="0" smtClean="0"/>
              <a:t>Preferred Travis CI over Jenkins</a:t>
            </a:r>
          </a:p>
          <a:p>
            <a:pPr lvl="1"/>
            <a:r>
              <a:rPr lang="en-IN" dirty="0" smtClean="0"/>
              <a:t>Travis CI is one of the most popular CI tools – More documentation</a:t>
            </a:r>
          </a:p>
          <a:p>
            <a:pPr lvl="1"/>
            <a:r>
              <a:rPr lang="en-IN" dirty="0" smtClean="0"/>
              <a:t>Travis CI is easier to setup</a:t>
            </a:r>
          </a:p>
          <a:p>
            <a:pPr lvl="1"/>
            <a:r>
              <a:rPr lang="en-IN" dirty="0" smtClean="0"/>
              <a:t>Travis CI can be easily configured on </a:t>
            </a:r>
            <a:r>
              <a:rPr lang="en-IN" dirty="0" err="1" smtClean="0"/>
              <a:t>GitHub</a:t>
            </a:r>
            <a:r>
              <a:rPr lang="en-IN" dirty="0" smtClean="0"/>
              <a:t> with a simple addition of a configuration file</a:t>
            </a:r>
          </a:p>
          <a:p>
            <a:pPr lvl="1"/>
            <a:r>
              <a:rPr lang="en-IN" dirty="0" smtClean="0"/>
              <a:t>Even though Jenkins provides ample integrations, Travis CI is found suitable for small scale projects such as Milestone-4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3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CI/CD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was integrated with AWS </a:t>
            </a:r>
            <a:r>
              <a:rPr lang="en-IN" dirty="0" err="1" smtClean="0"/>
              <a:t>CodeDeploy</a:t>
            </a:r>
            <a:r>
              <a:rPr lang="en-IN" dirty="0" smtClean="0"/>
              <a:t> using </a:t>
            </a:r>
            <a:r>
              <a:rPr lang="en-IN" dirty="0" err="1" smtClean="0"/>
              <a:t>WebHooks</a:t>
            </a:r>
            <a:endParaRPr lang="en-IN" dirty="0" smtClean="0"/>
          </a:p>
          <a:p>
            <a:r>
              <a:rPr lang="en-IN" dirty="0" smtClean="0"/>
              <a:t>For performing the proper </a:t>
            </a:r>
            <a:r>
              <a:rPr lang="en-IN" dirty="0" err="1" smtClean="0"/>
              <a:t>DevOps</a:t>
            </a:r>
            <a:r>
              <a:rPr lang="en-IN" dirty="0" smtClean="0"/>
              <a:t> process (CI -&gt; CD), Travis and Amazon S3 was introduced</a:t>
            </a:r>
          </a:p>
          <a:p>
            <a:r>
              <a:rPr lang="en-IN" dirty="0" smtClean="0"/>
              <a:t>AWS FDS was used for data storage</a:t>
            </a:r>
          </a:p>
          <a:p>
            <a:pPr lvl="1"/>
            <a:r>
              <a:rPr lang="en-IN" dirty="0" smtClean="0"/>
              <a:t>Challenges in setting up SQL and EC2</a:t>
            </a:r>
          </a:p>
          <a:p>
            <a:pPr lvl="1"/>
            <a:r>
              <a:rPr lang="en-IN" dirty="0" smtClean="0"/>
              <a:t>Port was not accessible</a:t>
            </a:r>
          </a:p>
          <a:p>
            <a:pPr lvl="1"/>
            <a:r>
              <a:rPr lang="en-IN" dirty="0" smtClean="0"/>
              <a:t>Tomcat server packaged along with war file</a:t>
            </a:r>
          </a:p>
          <a:p>
            <a:r>
              <a:rPr lang="en-IN" dirty="0" smtClean="0"/>
              <a:t>Deployment process: </a:t>
            </a:r>
            <a:r>
              <a:rPr lang="en-IN" dirty="0" err="1" smtClean="0"/>
              <a:t>GitHub</a:t>
            </a:r>
            <a:r>
              <a:rPr lang="en-IN" dirty="0" smtClean="0"/>
              <a:t>-&gt; Travis -&gt; S3 -&gt; AWS Code Deploy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Travis CI Screenshot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43" y="2118511"/>
            <a:ext cx="10064285" cy="4539025"/>
          </a:xfrm>
        </p:spPr>
      </p:pic>
    </p:spTree>
    <p:extLst>
      <p:ext uri="{BB962C8B-B14F-4D97-AF65-F5344CB8AC3E}">
        <p14:creationId xmlns:p14="http://schemas.microsoft.com/office/powerpoint/2010/main" val="322858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CI – CD Flowchart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lh5.googleusercontent.com/ZhowZIHu6AR2ySGqUGIpn-gDm8zOjW1idisRBDPui_Q3UuPJ4a4hsudC1KRNzgTmKyc_FI3q94lQSiiTXTiUdyFbVbpYUxem7Tn-ke-eF3duiRMzKHQJq3NbbSgvL2PoGV53Wvg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2324099"/>
            <a:ext cx="9067218" cy="412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1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Microservices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 smtClean="0"/>
              <a:t>Microservices</a:t>
            </a:r>
            <a:r>
              <a:rPr lang="en-IN" dirty="0" smtClean="0"/>
              <a:t> </a:t>
            </a:r>
            <a:r>
              <a:rPr lang="en-IN" dirty="0"/>
              <a:t>are small, independent </a:t>
            </a:r>
            <a:r>
              <a:rPr lang="en-IN" dirty="0" smtClean="0"/>
              <a:t>processes</a:t>
            </a:r>
          </a:p>
          <a:p>
            <a:pPr lvl="1"/>
            <a:r>
              <a:rPr lang="en-IN" dirty="0" smtClean="0"/>
              <a:t>Communicate </a:t>
            </a:r>
            <a:r>
              <a:rPr lang="en-IN" dirty="0"/>
              <a:t>with each other to form complex applications </a:t>
            </a:r>
            <a:endParaRPr lang="en-IN" dirty="0" smtClean="0"/>
          </a:p>
          <a:p>
            <a:pPr lvl="1"/>
            <a:r>
              <a:rPr lang="en-IN" dirty="0" smtClean="0"/>
              <a:t>Utilize </a:t>
            </a:r>
            <a:r>
              <a:rPr lang="en-IN" dirty="0"/>
              <a:t>language-agnostic </a:t>
            </a:r>
            <a:r>
              <a:rPr lang="en-IN" dirty="0" smtClean="0"/>
              <a:t>APIs</a:t>
            </a:r>
          </a:p>
          <a:p>
            <a:r>
              <a:rPr lang="en-IN" dirty="0" smtClean="0"/>
              <a:t>Decomposed monolithic </a:t>
            </a:r>
            <a:r>
              <a:rPr lang="en-IN" dirty="0" err="1" smtClean="0"/>
              <a:t>TeamZenith</a:t>
            </a:r>
            <a:r>
              <a:rPr lang="en-IN" dirty="0" smtClean="0"/>
              <a:t> gateway architecture to two separate </a:t>
            </a:r>
            <a:r>
              <a:rPr lang="en-IN" dirty="0" err="1" smtClean="0"/>
              <a:t>Microservices</a:t>
            </a:r>
            <a:endParaRPr lang="en-IN" dirty="0" smtClean="0"/>
          </a:p>
          <a:p>
            <a:pPr lvl="1"/>
            <a:r>
              <a:rPr lang="en-IN" dirty="0" err="1" smtClean="0"/>
              <a:t>TeamZenithGatewayUI</a:t>
            </a:r>
            <a:r>
              <a:rPr lang="en-IN" dirty="0" smtClean="0"/>
              <a:t>: UI components that are independently deployable</a:t>
            </a:r>
          </a:p>
          <a:p>
            <a:pPr lvl="1"/>
            <a:r>
              <a:rPr lang="en-IN" dirty="0" smtClean="0"/>
              <a:t>Supports User management along with Oauth2 token management</a:t>
            </a:r>
          </a:p>
          <a:p>
            <a:pPr lvl="1"/>
            <a:r>
              <a:rPr lang="en-IN" dirty="0" err="1" smtClean="0"/>
              <a:t>GatewayAPI</a:t>
            </a:r>
            <a:r>
              <a:rPr lang="en-IN" dirty="0" smtClean="0"/>
              <a:t>: Service with endpoint for functionalities  like </a:t>
            </a:r>
            <a:r>
              <a:rPr lang="en-IN" dirty="0" err="1" smtClean="0"/>
              <a:t>Oauth</a:t>
            </a:r>
            <a:r>
              <a:rPr lang="en-IN" dirty="0" smtClean="0"/>
              <a:t> token generation, job related services and database services</a:t>
            </a:r>
          </a:p>
        </p:txBody>
      </p:sp>
    </p:spTree>
    <p:extLst>
      <p:ext uri="{BB962C8B-B14F-4D97-AF65-F5344CB8AC3E}">
        <p14:creationId xmlns:p14="http://schemas.microsoft.com/office/powerpoint/2010/main" val="216296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Microservices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Secured both the </a:t>
            </a:r>
            <a:r>
              <a:rPr lang="en-IN" dirty="0" err="1" smtClean="0"/>
              <a:t>microservices</a:t>
            </a:r>
            <a:r>
              <a:rPr lang="en-IN" dirty="0" smtClean="0"/>
              <a:t> using OAuth2 and API Key</a:t>
            </a:r>
          </a:p>
          <a:p>
            <a:endParaRPr lang="en-IN" dirty="0" smtClean="0"/>
          </a:p>
          <a:p>
            <a:r>
              <a:rPr lang="en-IN" dirty="0" smtClean="0"/>
              <a:t>Design pattern was followed with flexibility in mind:</a:t>
            </a:r>
          </a:p>
          <a:p>
            <a:pPr lvl="1"/>
            <a:r>
              <a:rPr lang="en-IN" dirty="0" smtClean="0"/>
              <a:t>API is separated from UI so that the service can be accessible for other services having a different UI as well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044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193</TotalTime>
  <Words>361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SCIENCE GATEWAY by TeamZenith</vt:lpstr>
      <vt:lpstr>AGENDA</vt:lpstr>
      <vt:lpstr>CI/CD Design Decisions</vt:lpstr>
      <vt:lpstr>CI/CD Design Decisions</vt:lpstr>
      <vt:lpstr>CI/CD Implementation</vt:lpstr>
      <vt:lpstr>Travis CI Screenshot</vt:lpstr>
      <vt:lpstr>CI – CD Flowchart</vt:lpstr>
      <vt:lpstr>Microservices</vt:lpstr>
      <vt:lpstr>Microservices</vt:lpstr>
      <vt:lpstr>FUTURE WORK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GATEWAY by TeamZenith</dc:title>
  <dc:creator>Atul Mohan</dc:creator>
  <cp:lastModifiedBy>Arpit Agarwal</cp:lastModifiedBy>
  <cp:revision>12</cp:revision>
  <dcterms:created xsi:type="dcterms:W3CDTF">2016-05-03T05:49:08Z</dcterms:created>
  <dcterms:modified xsi:type="dcterms:W3CDTF">2016-05-03T13:44:05Z</dcterms:modified>
</cp:coreProperties>
</file>