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7" r:id="rId10"/>
    <p:sldId id="278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70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99640" y="2778571"/>
            <a:ext cx="4792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ea typeface="12롯데마트드림Bold" panose="02020603020101020101" pitchFamily="18" charset="-127"/>
              </a:rPr>
              <a:t>2D </a:t>
            </a:r>
            <a:r>
              <a:rPr lang="ko-KR" altLang="en-US" sz="4000" b="1" dirty="0">
                <a:ea typeface="12롯데마트드림Bold" panose="02020603020101020101" pitchFamily="18" charset="-127"/>
              </a:rPr>
              <a:t>게임 프로그래밍</a:t>
            </a:r>
            <a:endParaRPr lang="en-US" altLang="ko-KR" sz="4000" b="1" dirty="0"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4000" b="1" dirty="0">
                <a:ea typeface="12롯데마트드림Bold" panose="02020603020101020101" pitchFamily="18" charset="-127"/>
              </a:rPr>
              <a:t>1</a:t>
            </a:r>
            <a:r>
              <a:rPr lang="ko-KR" altLang="en-US" sz="4000" b="1" dirty="0">
                <a:ea typeface="12롯데마트드림Bold" panose="02020603020101020101" pitchFamily="18" charset="-127"/>
              </a:rPr>
              <a:t>차 발표</a:t>
            </a:r>
            <a:endParaRPr lang="en-US" altLang="ko-KR" sz="4000" b="1" dirty="0">
              <a:ea typeface="12롯데마트드림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3055" y="2963238"/>
            <a:ext cx="163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endParaRPr lang="ko-KR" altLang="en-US" sz="48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9FFBE-5EE2-CDE1-83EB-51CEB4DF0523}"/>
              </a:ext>
            </a:extLst>
          </p:cNvPr>
          <p:cNvSpPr txBox="1"/>
          <p:nvPr/>
        </p:nvSpPr>
        <p:spPr>
          <a:xfrm>
            <a:off x="8145071" y="6153085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ea typeface="12롯데마트드림Bold" panose="02020603020101020101" pitchFamily="18" charset="-127"/>
              </a:rPr>
              <a:t>2024180032 </a:t>
            </a:r>
            <a:r>
              <a:rPr lang="ko-KR" altLang="en-US" sz="2800" b="1" dirty="0">
                <a:ea typeface="12롯데마트드림Bold" panose="02020603020101020101" pitchFamily="18" charset="-127"/>
              </a:rPr>
              <a:t>최민주</a:t>
            </a:r>
            <a:endParaRPr lang="en-US" altLang="ko-KR" sz="2800" b="1" dirty="0"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95F18-B7D5-1A8D-75F6-10400AD5B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3A83E9-23E5-81B9-7E53-17732F7992E1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78853B2-66C3-1E73-6259-79F7DAFFAB9C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FAF1CAC-8174-F9EB-10E8-9022221EF5DA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F1FBE2-8C36-D9B8-9BE8-B27DFD001D16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C39E7-87F4-7922-A054-774061E1B521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4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F555B-28CC-12D5-5361-271D4D773B04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상세 게임 기획서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38106-8AE7-4EA2-6E7A-9E69D8140601}"/>
              </a:ext>
            </a:extLst>
          </p:cNvPr>
          <p:cNvSpPr txBox="1"/>
          <p:nvPr/>
        </p:nvSpPr>
        <p:spPr>
          <a:xfrm>
            <a:off x="437060" y="1436644"/>
            <a:ext cx="114785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ko-KR" sz="1200" b="1" dirty="0"/>
              <a:t>게임 시스템</a:t>
            </a:r>
          </a:p>
          <a:p>
            <a:pPr lvl="0"/>
            <a:r>
              <a:rPr lang="en-US" altLang="ko-KR" sz="1200" b="1" dirty="0"/>
              <a:t>- </a:t>
            </a:r>
            <a:r>
              <a:rPr lang="ko-KR" altLang="ko-KR" sz="1200" b="1" dirty="0"/>
              <a:t>재화 시스템</a:t>
            </a:r>
          </a:p>
          <a:p>
            <a:pPr lvl="1"/>
            <a:r>
              <a:rPr lang="ko-KR" altLang="ko-KR" sz="1200" b="1" dirty="0"/>
              <a:t>코인</a:t>
            </a:r>
            <a:r>
              <a:rPr lang="en-US" altLang="ko-KR" sz="1200" b="1" dirty="0"/>
              <a:t> : </a:t>
            </a:r>
            <a:r>
              <a:rPr lang="ko-KR" altLang="ko-KR" sz="1200" b="1" dirty="0"/>
              <a:t>적 처치 및 스테이지 클리어 보상으로 획득</a:t>
            </a:r>
          </a:p>
          <a:p>
            <a:pPr lvl="1"/>
            <a:r>
              <a:rPr lang="ko-KR" altLang="ko-KR" sz="1200" b="1" dirty="0"/>
              <a:t>스테이지 난이도에 따라 차등 보상</a:t>
            </a:r>
          </a:p>
          <a:p>
            <a:r>
              <a:rPr lang="en-US" altLang="ko-KR" sz="1200" b="1" dirty="0"/>
              <a:t> </a:t>
            </a:r>
            <a:endParaRPr lang="ko-KR" altLang="ko-KR" sz="1200" b="1" dirty="0"/>
          </a:p>
          <a:p>
            <a:pPr lvl="0"/>
            <a:r>
              <a:rPr lang="en-US" altLang="ko-KR" sz="1200" b="1" dirty="0"/>
              <a:t>- </a:t>
            </a:r>
            <a:r>
              <a:rPr lang="ko-KR" altLang="ko-KR" sz="1200" b="1" dirty="0"/>
              <a:t>상점 시스템</a:t>
            </a:r>
          </a:p>
          <a:p>
            <a:pPr lvl="1"/>
            <a:r>
              <a:rPr lang="ko-KR" altLang="ko-KR" sz="1200" b="1" dirty="0"/>
              <a:t>각 스테이지를 클리어하면 지하철 플랫폼 도착</a:t>
            </a:r>
          </a:p>
          <a:p>
            <a:pPr lvl="1"/>
            <a:r>
              <a:rPr lang="ko-KR" altLang="ko-KR" sz="1200" b="1" dirty="0"/>
              <a:t>상점을 통해 장비 강화나 아이템 구매 가능</a:t>
            </a:r>
          </a:p>
          <a:p>
            <a:pPr lvl="1"/>
            <a:r>
              <a:rPr lang="ko-KR" altLang="ko-KR" sz="1200" b="1" dirty="0"/>
              <a:t>플랫폼은 다음 스테이지로 넘어가기 전 준비 공간의 역할</a:t>
            </a:r>
          </a:p>
          <a:p>
            <a:r>
              <a:rPr lang="en-US" altLang="ko-KR" sz="1200" b="1" dirty="0"/>
              <a:t> </a:t>
            </a:r>
            <a:endParaRPr lang="ko-KR" altLang="ko-KR" sz="1200" b="1" dirty="0"/>
          </a:p>
          <a:p>
            <a:r>
              <a:rPr lang="en-US" altLang="ko-KR" sz="1200" b="1" dirty="0"/>
              <a:t>[</a:t>
            </a:r>
            <a:r>
              <a:rPr lang="ko-KR" altLang="ko-KR" sz="1200" b="1" dirty="0"/>
              <a:t>상점 아이템 예시</a:t>
            </a:r>
            <a:r>
              <a:rPr lang="en-US" altLang="ko-KR" sz="1200" b="1" dirty="0"/>
              <a:t>]</a:t>
            </a:r>
            <a:endParaRPr lang="ko-KR" altLang="ko-KR" sz="1200" b="1" dirty="0"/>
          </a:p>
          <a:p>
            <a:r>
              <a:rPr lang="ko-KR" altLang="ko-KR" sz="1200" b="1" dirty="0"/>
              <a:t>장비 강화</a:t>
            </a:r>
          </a:p>
          <a:p>
            <a:r>
              <a:rPr lang="en-US" altLang="ko-KR" sz="1200" b="1" dirty="0"/>
              <a:t>- </a:t>
            </a:r>
            <a:r>
              <a:rPr lang="ko-KR" altLang="ko-KR" sz="1200" b="1" dirty="0"/>
              <a:t>튼튼한 가방</a:t>
            </a:r>
            <a:r>
              <a:rPr lang="en-US" altLang="ko-KR" sz="1200" b="1" dirty="0"/>
              <a:t> (HP +20) </a:t>
            </a:r>
            <a:endParaRPr lang="ko-KR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ko-KR" sz="1200" b="1" dirty="0"/>
              <a:t>강철 노트북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공격력</a:t>
            </a:r>
            <a:r>
              <a:rPr lang="en-US" altLang="ko-KR" sz="1200" b="1" dirty="0"/>
              <a:t> +3) </a:t>
            </a:r>
            <a:endParaRPr lang="ko-KR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ko-KR" sz="1200" b="1" dirty="0" err="1"/>
              <a:t>에어팟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이동속도</a:t>
            </a:r>
            <a:r>
              <a:rPr lang="en-US" altLang="ko-KR" sz="1200" b="1" dirty="0"/>
              <a:t> +10%) </a:t>
            </a:r>
            <a:endParaRPr lang="ko-KR" altLang="ko-KR" sz="1200" b="1" dirty="0"/>
          </a:p>
          <a:p>
            <a:r>
              <a:rPr lang="en-US" altLang="ko-KR" sz="1200" b="1" dirty="0"/>
              <a:t> </a:t>
            </a:r>
            <a:endParaRPr lang="ko-KR" altLang="ko-KR" sz="1200" b="1" dirty="0"/>
          </a:p>
          <a:p>
            <a:r>
              <a:rPr lang="ko-KR" altLang="ko-KR" sz="1200" b="1" dirty="0"/>
              <a:t>소모품</a:t>
            </a:r>
          </a:p>
          <a:p>
            <a:r>
              <a:rPr lang="en-US" altLang="ko-KR" sz="1200" b="1" dirty="0"/>
              <a:t>- </a:t>
            </a:r>
            <a:r>
              <a:rPr lang="ko-KR" altLang="ko-KR" sz="1200" b="1" dirty="0"/>
              <a:t>도시락</a:t>
            </a:r>
            <a:r>
              <a:rPr lang="en-US" altLang="ko-KR" sz="1200" b="1" dirty="0"/>
              <a:t> (HP 50 </a:t>
            </a:r>
            <a:r>
              <a:rPr lang="ko-KR" altLang="ko-KR" sz="1200" b="1" dirty="0"/>
              <a:t>회복</a:t>
            </a:r>
            <a:r>
              <a:rPr lang="en-US" altLang="ko-KR" sz="1200" b="1" dirty="0"/>
              <a:t>) </a:t>
            </a:r>
            <a:endParaRPr lang="ko-KR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ko-KR" sz="1200" b="1" dirty="0"/>
              <a:t>커피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스킬 </a:t>
            </a:r>
            <a:r>
              <a:rPr lang="ko-KR" altLang="ko-KR" sz="1200" b="1" dirty="0" err="1"/>
              <a:t>쿨타임</a:t>
            </a:r>
            <a:r>
              <a:rPr lang="en-US" altLang="ko-KR" sz="1200" b="1" dirty="0"/>
              <a:t> 20% </a:t>
            </a:r>
            <a:r>
              <a:rPr lang="ko-KR" altLang="ko-KR" sz="1200" b="1" dirty="0"/>
              <a:t>감소</a:t>
            </a:r>
            <a:r>
              <a:rPr lang="en-US" altLang="ko-KR" sz="1200" b="1" dirty="0"/>
              <a:t>, 10</a:t>
            </a:r>
            <a:r>
              <a:rPr lang="ko-KR" altLang="ko-KR" sz="1200" b="1" dirty="0"/>
              <a:t>초 지속</a:t>
            </a:r>
            <a:r>
              <a:rPr lang="en-US" altLang="ko-KR" sz="1200" b="1" dirty="0"/>
              <a:t>) </a:t>
            </a:r>
            <a:endParaRPr lang="ko-KR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ko-KR" sz="1200" b="1" dirty="0"/>
              <a:t>에너지 드링크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공격력</a:t>
            </a:r>
            <a:r>
              <a:rPr lang="en-US" altLang="ko-KR" sz="1200" b="1" dirty="0"/>
              <a:t> +2, 10</a:t>
            </a:r>
            <a:r>
              <a:rPr lang="ko-KR" altLang="ko-KR" sz="1200" b="1" dirty="0"/>
              <a:t>초 지속</a:t>
            </a:r>
            <a:r>
              <a:rPr lang="en-US" altLang="ko-KR" sz="1200" b="1" dirty="0"/>
              <a:t>) </a:t>
            </a:r>
            <a:endParaRPr lang="ko-KR" altLang="ko-KR" sz="1200" b="1" dirty="0"/>
          </a:p>
          <a:p>
            <a:pPr lvl="0"/>
            <a:endParaRPr lang="ko-KR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71319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C1B0E-FA95-719D-01DD-CCBDAF440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A45639-3FCB-2865-4AF9-8F48AACD6FAF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1A9CCBD-024E-89BD-7DE0-68A9AEAFE8E4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6C3B776-F201-781A-4845-3EE027E0469C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A49FB6A-8770-B9B4-F170-DA2B3ECCDEED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89BC7-ACA0-2C60-025D-13FD9DA9351F}"/>
              </a:ext>
            </a:extLst>
          </p:cNvPr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1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C7B686-1648-1E8B-6912-1EFEFDE1CEE9}"/>
              </a:ext>
            </a:extLst>
          </p:cNvPr>
          <p:cNvSpPr/>
          <p:nvPr/>
        </p:nvSpPr>
        <p:spPr>
          <a:xfrm>
            <a:off x="1653587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ED99BF-15BF-4BB6-6193-00549E5BFF2E}"/>
              </a:ext>
            </a:extLst>
          </p:cNvPr>
          <p:cNvSpPr/>
          <p:nvPr/>
        </p:nvSpPr>
        <p:spPr>
          <a:xfrm>
            <a:off x="578552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D6FF7-7F93-BC1F-7034-6F2D3D279E29}"/>
              </a:ext>
            </a:extLst>
          </p:cNvPr>
          <p:cNvSpPr/>
          <p:nvPr/>
        </p:nvSpPr>
        <p:spPr>
          <a:xfrm>
            <a:off x="9959658" y="2333296"/>
            <a:ext cx="620111" cy="620111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12롯데마트드림Bold" panose="02020603020101020101" pitchFamily="18" charset="-127"/>
              <a:ea typeface="12롯데마트드림Bold" panose="02020603020101020101" pitchFamily="18" charset="-127"/>
              <a:cs typeface="+mn-cs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8A0D84E-03B4-A49A-DE93-A8DC6BC71FE0}"/>
              </a:ext>
            </a:extLst>
          </p:cNvPr>
          <p:cNvCxnSpPr/>
          <p:nvPr/>
        </p:nvCxnSpPr>
        <p:spPr>
          <a:xfrm>
            <a:off x="3930867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CBDF59F-48E5-9C08-4096-48172CAE2A86}"/>
              </a:ext>
            </a:extLst>
          </p:cNvPr>
          <p:cNvCxnSpPr/>
          <p:nvPr/>
        </p:nvCxnSpPr>
        <p:spPr>
          <a:xfrm>
            <a:off x="8261130" y="2333296"/>
            <a:ext cx="0" cy="3499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AD556D-5BEE-A14F-0DE7-5A96B0EE4EDD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a typeface="12롯데마트드림Bold" panose="02020603020101020101" pitchFamily="18" charset="-127"/>
              </a:rPr>
              <a:t>게임 컨셉</a:t>
            </a:r>
            <a:endParaRPr lang="en-US" altLang="ko-KR" sz="2800" b="1" dirty="0">
              <a:ea typeface="12롯데마트드림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89F22-5CCF-CE29-C8E7-CE7A19CABA15}"/>
              </a:ext>
            </a:extLst>
          </p:cNvPr>
          <p:cNvSpPr txBox="1"/>
          <p:nvPr/>
        </p:nvSpPr>
        <p:spPr>
          <a:xfrm>
            <a:off x="1573628" y="3093331"/>
            <a:ext cx="87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12롯데마트드림Bold" panose="02020603020101020101" pitchFamily="18" charset="-127"/>
              </a:rPr>
              <a:t>장르</a:t>
            </a:r>
            <a:endParaRPr lang="en-US" altLang="ko-KR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8198C-1622-EC74-E86F-A0F7AB62CCA4}"/>
              </a:ext>
            </a:extLst>
          </p:cNvPr>
          <p:cNvSpPr txBox="1"/>
          <p:nvPr/>
        </p:nvSpPr>
        <p:spPr>
          <a:xfrm>
            <a:off x="5341937" y="3093330"/>
            <a:ext cx="151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12롯데마트드림Bold" panose="02020603020101020101" pitchFamily="18" charset="-127"/>
              </a:rPr>
              <a:t>핵심 컨셉 </a:t>
            </a:r>
            <a:endParaRPr lang="en-US" altLang="ko-KR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3BE933-EF26-853E-F1A1-ABFC502ACCF2}"/>
              </a:ext>
            </a:extLst>
          </p:cNvPr>
          <p:cNvSpPr txBox="1"/>
          <p:nvPr/>
        </p:nvSpPr>
        <p:spPr>
          <a:xfrm>
            <a:off x="9496949" y="3102497"/>
            <a:ext cx="151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12롯데마트드림Bold" panose="02020603020101020101" pitchFamily="18" charset="-127"/>
              </a:rPr>
              <a:t>재미 요소</a:t>
            </a:r>
            <a:endParaRPr lang="en-US" altLang="ko-KR" sz="2400" b="1" dirty="0">
              <a:ea typeface="12롯데마트드림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8A447-AD41-1F7E-436D-1F4AEEAFEA04}"/>
              </a:ext>
            </a:extLst>
          </p:cNvPr>
          <p:cNvSpPr txBox="1"/>
          <p:nvPr/>
        </p:nvSpPr>
        <p:spPr>
          <a:xfrm>
            <a:off x="982362" y="3857297"/>
            <a:ext cx="1962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횡스크롤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</a:p>
          <a:p>
            <a:pPr algn="ctr"/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액션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RPG</a:t>
            </a:r>
            <a:endParaRPr lang="en-US" altLang="ko-KR" sz="2200" b="1" dirty="0">
              <a:ea typeface="12롯데마트드림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47F8B-6BB3-51B8-2306-0C8F01F28B59}"/>
              </a:ext>
            </a:extLst>
          </p:cNvPr>
          <p:cNvSpPr txBox="1"/>
          <p:nvPr/>
        </p:nvSpPr>
        <p:spPr>
          <a:xfrm>
            <a:off x="4177585" y="3857297"/>
            <a:ext cx="3910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지하철에서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흔히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볼 수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있는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 '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빌런'들을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패러디하여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코믹한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요소를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가미한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RPG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게임</a:t>
            </a:r>
            <a:endParaRPr lang="en-US" altLang="ko-KR" sz="2200" b="1" dirty="0"/>
          </a:p>
          <a:p>
            <a:pPr algn="ctr"/>
            <a:endParaRPr lang="en-US" altLang="ko-KR" sz="2200" b="1" dirty="0">
              <a:ea typeface="12롯데마트드림Bold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1606F-7085-C76C-3F2E-454702362873}"/>
              </a:ext>
            </a:extLst>
          </p:cNvPr>
          <p:cNvSpPr txBox="1"/>
          <p:nvPr/>
        </p:nvSpPr>
        <p:spPr>
          <a:xfrm>
            <a:off x="8434584" y="3857297"/>
            <a:ext cx="3545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각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빌런의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특성을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반영한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공격</a:t>
            </a:r>
            <a:r>
              <a:rPr lang="en-US" altLang="ko-KR" sz="22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altLang="ko-KR" sz="22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패턴</a:t>
            </a:r>
            <a:endParaRPr lang="en-US" altLang="ko-KR" sz="2200" b="1" dirty="0">
              <a:solidFill>
                <a:srgbClr val="000000"/>
              </a:solidFill>
              <a:ea typeface="ui-sans-serif" pitchFamily="34" charset="-122"/>
              <a:cs typeface="ui-sans-serif" pitchFamily="34" charset="-120"/>
            </a:endParaRPr>
          </a:p>
          <a:p>
            <a:pPr marL="342900" indent="-342900">
              <a:buFontTx/>
              <a:buChar char="-"/>
            </a:pPr>
            <a:r>
              <a:rPr lang="ko-KR" altLang="en-US" sz="2200" b="1" dirty="0"/>
              <a:t>스테이지별 </a:t>
            </a:r>
            <a:r>
              <a:rPr lang="ko-KR" altLang="en-US" sz="2200" b="1" dirty="0" err="1"/>
              <a:t>변화감</a:t>
            </a:r>
            <a:endParaRPr lang="en-US" altLang="ko-KR" sz="2200" b="1" dirty="0"/>
          </a:p>
          <a:p>
            <a:pPr marL="342900" indent="-342900">
              <a:buFontTx/>
              <a:buChar char="-"/>
            </a:pPr>
            <a:r>
              <a:rPr lang="ko-KR" altLang="en-US" sz="2200" b="1" dirty="0"/>
              <a:t>성장과 보상</a:t>
            </a:r>
            <a:endParaRPr lang="en-US" altLang="ko-KR" sz="2200" b="1" dirty="0"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8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A6D3-660E-0D2C-DD65-CE3852F9E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D42F55-3831-63FD-055E-864185D04AE2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3CD9675-AA3B-BCC7-68BA-28FCDCD9DD02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7F6559A-169A-9662-6ED4-4B8AAF51483C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0BE5B91-5C33-76F9-11B5-ECE064BA06B6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CB6BD-16E3-4A2A-DA3C-E8789FACA32D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ea typeface="12롯데마트드림Bold" panose="02020603020101020101" pitchFamily="18" charset="-127"/>
              </a:rPr>
              <a:t>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4DB16-3AF9-C38C-D898-D973B355D7E2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게임 진행 흐름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pic>
        <p:nvPicPr>
          <p:cNvPr id="48" name="Image 2" descr="preencoded.png">
            <a:extLst>
              <a:ext uri="{FF2B5EF4-FFF2-40B4-BE49-F238E27FC236}">
                <a16:creationId xmlns:a16="http://schemas.microsoft.com/office/drawing/2014/main" id="{53F6EC66-2BA4-C79F-169A-B73BC578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30" y="1800063"/>
            <a:ext cx="1906715" cy="1888132"/>
          </a:xfrm>
          <a:prstGeom prst="rect">
            <a:avLst/>
          </a:prstGeom>
        </p:spPr>
      </p:pic>
      <p:pic>
        <p:nvPicPr>
          <p:cNvPr id="49" name="Image 3" descr="preencoded.png">
            <a:extLst>
              <a:ext uri="{FF2B5EF4-FFF2-40B4-BE49-F238E27FC236}">
                <a16:creationId xmlns:a16="http://schemas.microsoft.com/office/drawing/2014/main" id="{AFB12779-6803-D371-B198-DCD54D49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298" y="2013418"/>
            <a:ext cx="444178" cy="429121"/>
          </a:xfrm>
          <a:prstGeom prst="rect">
            <a:avLst/>
          </a:prstGeom>
        </p:spPr>
      </p:pic>
      <p:pic>
        <p:nvPicPr>
          <p:cNvPr id="50" name="Image 4" descr="preencoded.png">
            <a:extLst>
              <a:ext uri="{FF2B5EF4-FFF2-40B4-BE49-F238E27FC236}">
                <a16:creationId xmlns:a16="http://schemas.microsoft.com/office/drawing/2014/main" id="{AAC674AF-B69C-B804-EEE4-7F10974F5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749" y="2604665"/>
            <a:ext cx="162504" cy="257473"/>
          </a:xfrm>
          <a:prstGeom prst="rect">
            <a:avLst/>
          </a:prstGeom>
        </p:spPr>
      </p:pic>
      <p:pic>
        <p:nvPicPr>
          <p:cNvPr id="51" name="Image 5" descr="preencoded.png">
            <a:extLst>
              <a:ext uri="{FF2B5EF4-FFF2-40B4-BE49-F238E27FC236}">
                <a16:creationId xmlns:a16="http://schemas.microsoft.com/office/drawing/2014/main" id="{A25DE6F6-E797-515C-CA0D-6B83DB64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56" y="1800063"/>
            <a:ext cx="1906715" cy="1888132"/>
          </a:xfrm>
          <a:prstGeom prst="rect">
            <a:avLst/>
          </a:prstGeom>
        </p:spPr>
      </p:pic>
      <p:pic>
        <p:nvPicPr>
          <p:cNvPr id="52" name="Image 6" descr="preencoded.png">
            <a:extLst>
              <a:ext uri="{FF2B5EF4-FFF2-40B4-BE49-F238E27FC236}">
                <a16:creationId xmlns:a16="http://schemas.microsoft.com/office/drawing/2014/main" id="{E3E0CB3A-7757-3700-FA5E-89BC0BCB8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609" y="1997920"/>
            <a:ext cx="390010" cy="429121"/>
          </a:xfrm>
          <a:prstGeom prst="rect">
            <a:avLst/>
          </a:prstGeom>
        </p:spPr>
      </p:pic>
      <p:pic>
        <p:nvPicPr>
          <p:cNvPr id="53" name="Image 7" descr="preencoded.png">
            <a:extLst>
              <a:ext uri="{FF2B5EF4-FFF2-40B4-BE49-F238E27FC236}">
                <a16:creationId xmlns:a16="http://schemas.microsoft.com/office/drawing/2014/main" id="{A41B6DFD-D76B-5ECE-13D6-1A491E5B0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75" y="2604665"/>
            <a:ext cx="162504" cy="257473"/>
          </a:xfrm>
          <a:prstGeom prst="rect">
            <a:avLst/>
          </a:prstGeom>
        </p:spPr>
      </p:pic>
      <p:pic>
        <p:nvPicPr>
          <p:cNvPr id="56" name="Image 10" descr="preencoded.png">
            <a:extLst>
              <a:ext uri="{FF2B5EF4-FFF2-40B4-BE49-F238E27FC236}">
                <a16:creationId xmlns:a16="http://schemas.microsoft.com/office/drawing/2014/main" id="{847048D5-1837-4E1E-C76E-6ABCB2E8B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144" y="4943375"/>
            <a:ext cx="162504" cy="257473"/>
          </a:xfrm>
          <a:prstGeom prst="rect">
            <a:avLst/>
          </a:prstGeom>
        </p:spPr>
      </p:pic>
      <p:pic>
        <p:nvPicPr>
          <p:cNvPr id="59" name="Image 13" descr="preencoded.png">
            <a:extLst>
              <a:ext uri="{FF2B5EF4-FFF2-40B4-BE49-F238E27FC236}">
                <a16:creationId xmlns:a16="http://schemas.microsoft.com/office/drawing/2014/main" id="{64841D41-A040-7543-7445-C4A34F03D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749" y="4932647"/>
            <a:ext cx="162504" cy="257473"/>
          </a:xfrm>
          <a:prstGeom prst="rect">
            <a:avLst/>
          </a:prstGeom>
        </p:spPr>
      </p:pic>
      <p:pic>
        <p:nvPicPr>
          <p:cNvPr id="62" name="Image 16" descr="preencoded.png">
            <a:extLst>
              <a:ext uri="{FF2B5EF4-FFF2-40B4-BE49-F238E27FC236}">
                <a16:creationId xmlns:a16="http://schemas.microsoft.com/office/drawing/2014/main" id="{4A12EB46-0217-E3D2-6388-F69FA1A80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75" y="4932647"/>
            <a:ext cx="162504" cy="257473"/>
          </a:xfrm>
          <a:prstGeom prst="rect">
            <a:avLst/>
          </a:prstGeom>
        </p:spPr>
      </p:pic>
      <p:pic>
        <p:nvPicPr>
          <p:cNvPr id="63" name="Image 17" descr="preencoded.png">
            <a:extLst>
              <a:ext uri="{FF2B5EF4-FFF2-40B4-BE49-F238E27FC236}">
                <a16:creationId xmlns:a16="http://schemas.microsoft.com/office/drawing/2014/main" id="{9C2665EB-B251-6F64-18D4-0BB287E14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483" y="4117316"/>
            <a:ext cx="1906715" cy="1888132"/>
          </a:xfrm>
          <a:prstGeom prst="rect">
            <a:avLst/>
          </a:prstGeom>
        </p:spPr>
      </p:pic>
      <p:pic>
        <p:nvPicPr>
          <p:cNvPr id="64" name="Image 18" descr="preencoded.png">
            <a:extLst>
              <a:ext uri="{FF2B5EF4-FFF2-40B4-BE49-F238E27FC236}">
                <a16:creationId xmlns:a16="http://schemas.microsoft.com/office/drawing/2014/main" id="{2FC59A61-3129-85D2-722E-E039DD271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4752" y="4304462"/>
            <a:ext cx="444178" cy="429121"/>
          </a:xfrm>
          <a:prstGeom prst="rect">
            <a:avLst/>
          </a:prstGeom>
        </p:spPr>
      </p:pic>
      <p:sp>
        <p:nvSpPr>
          <p:cNvPr id="65" name="Text 1">
            <a:extLst>
              <a:ext uri="{FF2B5EF4-FFF2-40B4-BE49-F238E27FC236}">
                <a16:creationId xmlns:a16="http://schemas.microsoft.com/office/drawing/2014/main" id="{50DCF9E8-BD03-5486-D688-3C4AE915E0F7}"/>
              </a:ext>
            </a:extLst>
          </p:cNvPr>
          <p:cNvSpPr/>
          <p:nvPr/>
        </p:nvSpPr>
        <p:spPr>
          <a:xfrm>
            <a:off x="3082543" y="2574857"/>
            <a:ext cx="1251689" cy="300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타이틀 화면</a:t>
            </a:r>
            <a:endParaRPr lang="en-US" sz="1600" b="1" dirty="0"/>
          </a:p>
        </p:txBody>
      </p:sp>
      <p:sp>
        <p:nvSpPr>
          <p:cNvPr id="66" name="Text 2">
            <a:extLst>
              <a:ext uri="{FF2B5EF4-FFF2-40B4-BE49-F238E27FC236}">
                <a16:creationId xmlns:a16="http://schemas.microsoft.com/office/drawing/2014/main" id="{B45368AF-223F-11D4-D93A-6F880E1E4ED1}"/>
              </a:ext>
            </a:extLst>
          </p:cNvPr>
          <p:cNvSpPr/>
          <p:nvPr/>
        </p:nvSpPr>
        <p:spPr>
          <a:xfrm>
            <a:off x="2917534" y="2890739"/>
            <a:ext cx="1581707" cy="429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600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게임 시작 시 접하는 첫 화면</a:t>
            </a:r>
            <a:endParaRPr lang="en-US" sz="1600" b="1" dirty="0"/>
          </a:p>
        </p:txBody>
      </p:sp>
      <p:sp>
        <p:nvSpPr>
          <p:cNvPr id="67" name="Text 3">
            <a:extLst>
              <a:ext uri="{FF2B5EF4-FFF2-40B4-BE49-F238E27FC236}">
                <a16:creationId xmlns:a16="http://schemas.microsoft.com/office/drawing/2014/main" id="{7131D575-E6FF-E172-472B-741642B2DAB4}"/>
              </a:ext>
            </a:extLst>
          </p:cNvPr>
          <p:cNvSpPr/>
          <p:nvPr/>
        </p:nvSpPr>
        <p:spPr>
          <a:xfrm>
            <a:off x="5411769" y="2605853"/>
            <a:ext cx="1251689" cy="300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캐릭터 선택</a:t>
            </a:r>
            <a:endParaRPr lang="en-US" sz="1600" b="1" dirty="0"/>
          </a:p>
        </p:txBody>
      </p:sp>
      <p:sp>
        <p:nvSpPr>
          <p:cNvPr id="68" name="Text 4">
            <a:extLst>
              <a:ext uri="{FF2B5EF4-FFF2-40B4-BE49-F238E27FC236}">
                <a16:creationId xmlns:a16="http://schemas.microsoft.com/office/drawing/2014/main" id="{427857EA-0740-BEB1-8796-84420AE7A5D3}"/>
              </a:ext>
            </a:extLst>
          </p:cNvPr>
          <p:cNvSpPr/>
          <p:nvPr/>
        </p:nvSpPr>
        <p:spPr>
          <a:xfrm>
            <a:off x="5246761" y="2921734"/>
            <a:ext cx="1581707" cy="429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600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플레이어가 조작할 캐릭터 선택</a:t>
            </a:r>
            <a:endParaRPr lang="en-US" sz="1600" b="1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AB320EC-F36B-E925-28A3-82FB8985E8F3}"/>
              </a:ext>
            </a:extLst>
          </p:cNvPr>
          <p:cNvGrpSpPr/>
          <p:nvPr/>
        </p:nvGrpSpPr>
        <p:grpSpPr>
          <a:xfrm>
            <a:off x="7413483" y="1800063"/>
            <a:ext cx="1906715" cy="1888132"/>
            <a:chOff x="7413483" y="1800063"/>
            <a:chExt cx="1906715" cy="1888132"/>
          </a:xfrm>
        </p:grpSpPr>
        <p:pic>
          <p:nvPicPr>
            <p:cNvPr id="54" name="Image 8" descr="preencoded.png">
              <a:extLst>
                <a:ext uri="{FF2B5EF4-FFF2-40B4-BE49-F238E27FC236}">
                  <a16:creationId xmlns:a16="http://schemas.microsoft.com/office/drawing/2014/main" id="{6BC207F4-3C2A-52D3-0061-092C61438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83" y="1800063"/>
              <a:ext cx="1906715" cy="1888132"/>
            </a:xfrm>
            <a:prstGeom prst="rect">
              <a:avLst/>
            </a:prstGeom>
          </p:spPr>
        </p:pic>
        <p:pic>
          <p:nvPicPr>
            <p:cNvPr id="55" name="Image 9" descr="preencoded.png">
              <a:extLst>
                <a:ext uri="{FF2B5EF4-FFF2-40B4-BE49-F238E27FC236}">
                  <a16:creationId xmlns:a16="http://schemas.microsoft.com/office/drawing/2014/main" id="{6B6D27F3-F493-0E9D-EEDB-2F9671C8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3503" y="1996715"/>
              <a:ext cx="346676" cy="429121"/>
            </a:xfrm>
            <a:prstGeom prst="rect">
              <a:avLst/>
            </a:prstGeom>
          </p:spPr>
        </p:pic>
        <p:sp>
          <p:nvSpPr>
            <p:cNvPr id="69" name="Text 5">
              <a:extLst>
                <a:ext uri="{FF2B5EF4-FFF2-40B4-BE49-F238E27FC236}">
                  <a16:creationId xmlns:a16="http://schemas.microsoft.com/office/drawing/2014/main" id="{2F3FFF84-CE09-A790-622C-5BE3FFC7C9D5}"/>
                </a:ext>
              </a:extLst>
            </p:cNvPr>
            <p:cNvSpPr/>
            <p:nvPr/>
          </p:nvSpPr>
          <p:spPr>
            <a:xfrm>
              <a:off x="7857998" y="2620146"/>
              <a:ext cx="1017683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지하철 칸</a:t>
              </a:r>
              <a:endParaRPr lang="en-US" sz="1600" b="1" dirty="0"/>
            </a:p>
          </p:txBody>
        </p:sp>
        <p:sp>
          <p:nvSpPr>
            <p:cNvPr id="70" name="Text 6">
              <a:extLst>
                <a:ext uri="{FF2B5EF4-FFF2-40B4-BE49-F238E27FC236}">
                  <a16:creationId xmlns:a16="http://schemas.microsoft.com/office/drawing/2014/main" id="{78082BB2-1AC8-0699-41E3-3278FC470F72}"/>
                </a:ext>
              </a:extLst>
            </p:cNvPr>
            <p:cNvSpPr/>
            <p:nvPr/>
          </p:nvSpPr>
          <p:spPr>
            <a:xfrm>
              <a:off x="7683307" y="2951526"/>
              <a:ext cx="1365899" cy="1716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전투 스테이지</a:t>
              </a:r>
              <a:endParaRPr lang="en-US" sz="1600" b="1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E53D645-71F3-0D15-CDB4-EE1AF8EF9E3C}"/>
              </a:ext>
            </a:extLst>
          </p:cNvPr>
          <p:cNvGrpSpPr/>
          <p:nvPr/>
        </p:nvGrpSpPr>
        <p:grpSpPr>
          <a:xfrm>
            <a:off x="2755030" y="4128045"/>
            <a:ext cx="1906715" cy="1888132"/>
            <a:chOff x="2755030" y="4128045"/>
            <a:chExt cx="1906715" cy="1888132"/>
          </a:xfrm>
        </p:grpSpPr>
        <p:pic>
          <p:nvPicPr>
            <p:cNvPr id="57" name="Image 11" descr="preencoded.png">
              <a:extLst>
                <a:ext uri="{FF2B5EF4-FFF2-40B4-BE49-F238E27FC236}">
                  <a16:creationId xmlns:a16="http://schemas.microsoft.com/office/drawing/2014/main" id="{C890528A-6B34-456B-F0A2-330B2B0BC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55030" y="4128045"/>
              <a:ext cx="1906715" cy="1888132"/>
            </a:xfrm>
            <a:prstGeom prst="rect">
              <a:avLst/>
            </a:prstGeom>
          </p:spPr>
        </p:pic>
        <p:pic>
          <p:nvPicPr>
            <p:cNvPr id="58" name="Image 12" descr="preencoded.png">
              <a:extLst>
                <a:ext uri="{FF2B5EF4-FFF2-40B4-BE49-F238E27FC236}">
                  <a16:creationId xmlns:a16="http://schemas.microsoft.com/office/drawing/2014/main" id="{CBD5C539-0BEC-AD89-F125-776729A67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35049" y="4325902"/>
              <a:ext cx="346676" cy="429121"/>
            </a:xfrm>
            <a:prstGeom prst="rect">
              <a:avLst/>
            </a:prstGeom>
          </p:spPr>
        </p:pic>
        <p:sp>
          <p:nvSpPr>
            <p:cNvPr id="71" name="Text 7">
              <a:extLst>
                <a:ext uri="{FF2B5EF4-FFF2-40B4-BE49-F238E27FC236}">
                  <a16:creationId xmlns:a16="http://schemas.microsoft.com/office/drawing/2014/main" id="{20E5016A-026B-ADDF-487D-B075621831B3}"/>
                </a:ext>
              </a:extLst>
            </p:cNvPr>
            <p:cNvSpPr/>
            <p:nvPr/>
          </p:nvSpPr>
          <p:spPr>
            <a:xfrm>
              <a:off x="2965540" y="4918337"/>
              <a:ext cx="1485695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빌런들과 전투</a:t>
              </a:r>
              <a:endParaRPr lang="en-US" sz="1600" b="1" dirty="0"/>
            </a:p>
          </p:txBody>
        </p:sp>
        <p:sp>
          <p:nvSpPr>
            <p:cNvPr id="72" name="Text 8">
              <a:extLst>
                <a:ext uri="{FF2B5EF4-FFF2-40B4-BE49-F238E27FC236}">
                  <a16:creationId xmlns:a16="http://schemas.microsoft.com/office/drawing/2014/main" id="{BB8EADC4-B9A2-D466-2680-4E8B8BC5C204}"/>
                </a:ext>
              </a:extLst>
            </p:cNvPr>
            <p:cNvSpPr/>
            <p:nvPr/>
          </p:nvSpPr>
          <p:spPr>
            <a:xfrm>
              <a:off x="2917533" y="5234220"/>
              <a:ext cx="1581707" cy="42912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다양한 빌런들을 상대로 액션</a:t>
              </a:r>
              <a:endParaRPr lang="en-US" sz="1600" b="1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B92FB5F9-1ED2-58D2-C4CC-E0E2EBC67F80}"/>
              </a:ext>
            </a:extLst>
          </p:cNvPr>
          <p:cNvGrpSpPr/>
          <p:nvPr/>
        </p:nvGrpSpPr>
        <p:grpSpPr>
          <a:xfrm>
            <a:off x="5084256" y="4128045"/>
            <a:ext cx="1906715" cy="1888132"/>
            <a:chOff x="5084256" y="4128045"/>
            <a:chExt cx="1906715" cy="1888132"/>
          </a:xfrm>
        </p:grpSpPr>
        <p:pic>
          <p:nvPicPr>
            <p:cNvPr id="60" name="Image 14" descr="preencoded.png">
              <a:extLst>
                <a:ext uri="{FF2B5EF4-FFF2-40B4-BE49-F238E27FC236}">
                  <a16:creationId xmlns:a16="http://schemas.microsoft.com/office/drawing/2014/main" id="{AD26E690-58BD-938F-1220-F550C6AC0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4256" y="4128045"/>
              <a:ext cx="1906715" cy="1888132"/>
            </a:xfrm>
            <a:prstGeom prst="rect">
              <a:avLst/>
            </a:prstGeom>
          </p:spPr>
        </p:pic>
        <p:pic>
          <p:nvPicPr>
            <p:cNvPr id="61" name="Image 15" descr="preencoded.png">
              <a:extLst>
                <a:ext uri="{FF2B5EF4-FFF2-40B4-BE49-F238E27FC236}">
                  <a16:creationId xmlns:a16="http://schemas.microsoft.com/office/drawing/2014/main" id="{A7FDA925-CFA0-0DC5-4719-24C163C31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15524" y="4355690"/>
              <a:ext cx="444178" cy="429121"/>
            </a:xfrm>
            <a:prstGeom prst="rect">
              <a:avLst/>
            </a:prstGeom>
          </p:spPr>
        </p:pic>
        <p:sp>
          <p:nvSpPr>
            <p:cNvPr id="73" name="Text 9">
              <a:extLst>
                <a:ext uri="{FF2B5EF4-FFF2-40B4-BE49-F238E27FC236}">
                  <a16:creationId xmlns:a16="http://schemas.microsoft.com/office/drawing/2014/main" id="{7EC3E0EB-4937-6143-6D7B-C48DF4E5ABAD}"/>
                </a:ext>
              </a:extLst>
            </p:cNvPr>
            <p:cNvSpPr/>
            <p:nvPr/>
          </p:nvSpPr>
          <p:spPr>
            <a:xfrm>
              <a:off x="5294766" y="4932630"/>
              <a:ext cx="1485695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지하철 플랫폼</a:t>
              </a:r>
              <a:endParaRPr lang="en-US" sz="1600" b="1" dirty="0"/>
            </a:p>
          </p:txBody>
        </p:sp>
        <p:sp>
          <p:nvSpPr>
            <p:cNvPr id="74" name="Text 10">
              <a:extLst>
                <a:ext uri="{FF2B5EF4-FFF2-40B4-BE49-F238E27FC236}">
                  <a16:creationId xmlns:a16="http://schemas.microsoft.com/office/drawing/2014/main" id="{DB831153-2F75-B311-6497-BD347E4B1BC6}"/>
                </a:ext>
              </a:extLst>
            </p:cNvPr>
            <p:cNvSpPr/>
            <p:nvPr/>
          </p:nvSpPr>
          <p:spPr>
            <a:xfrm>
              <a:off x="5221031" y="5248511"/>
              <a:ext cx="1633167" cy="43985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상점/</a:t>
              </a:r>
              <a:r>
                <a:rPr lang="en-US" sz="1600" b="1" dirty="0" err="1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정비</a:t>
              </a: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 </a:t>
              </a:r>
              <a:r>
                <a:rPr lang="en-US" sz="1600" b="1" dirty="0" err="1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공간</a:t>
              </a:r>
              <a:endParaRPr lang="en-US" sz="1600" b="1" dirty="0"/>
            </a:p>
          </p:txBody>
        </p:sp>
      </p:grpSp>
      <p:sp>
        <p:nvSpPr>
          <p:cNvPr id="75" name="Text 11">
            <a:extLst>
              <a:ext uri="{FF2B5EF4-FFF2-40B4-BE49-F238E27FC236}">
                <a16:creationId xmlns:a16="http://schemas.microsoft.com/office/drawing/2014/main" id="{4EC5E976-CBB4-4187-FD92-7D072712F9BA}"/>
              </a:ext>
            </a:extLst>
          </p:cNvPr>
          <p:cNvSpPr/>
          <p:nvPr/>
        </p:nvSpPr>
        <p:spPr>
          <a:xfrm>
            <a:off x="7575987" y="4927894"/>
            <a:ext cx="1581707" cy="30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6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다음</a:t>
            </a:r>
            <a:r>
              <a:rPr lang="en-US" sz="1600" b="1" dirty="0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a typeface="ui-sans-serif" pitchFamily="34" charset="-122"/>
                <a:cs typeface="ui-sans-serif" pitchFamily="34" charset="-120"/>
              </a:rPr>
              <a:t>스테이지</a:t>
            </a:r>
            <a:endParaRPr lang="en-US" sz="1600" b="1" dirty="0">
              <a:solidFill>
                <a:srgbClr val="000000"/>
              </a:solidFill>
              <a:ea typeface="ui-sans-serif" pitchFamily="34" charset="-122"/>
              <a:cs typeface="ui-sans-serif" pitchFamily="34" charset="-120"/>
            </a:endParaRPr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A719E62C-1715-FA04-ED0F-8FD2EE4B2B9E}"/>
              </a:ext>
            </a:extLst>
          </p:cNvPr>
          <p:cNvSpPr/>
          <p:nvPr/>
        </p:nvSpPr>
        <p:spPr>
          <a:xfrm>
            <a:off x="7575987" y="5296192"/>
            <a:ext cx="1581707" cy="429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600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다음 </a:t>
            </a:r>
            <a:r>
              <a:rPr lang="en-US" sz="1600" b="1" dirty="0" err="1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지하철</a:t>
            </a:r>
            <a:r>
              <a:rPr lang="en-US" sz="1600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 </a:t>
            </a:r>
          </a:p>
          <a:p>
            <a:pPr marL="0" indent="0" algn="ctr">
              <a:lnSpc>
                <a:spcPts val="1500"/>
              </a:lnSpc>
              <a:buNone/>
            </a:pPr>
            <a:r>
              <a:rPr lang="en-US" sz="1600" b="1" dirty="0" err="1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칸으로</a:t>
            </a:r>
            <a:r>
              <a:rPr lang="en-US" sz="1600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 이동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380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43BD-B661-B207-F6E5-24F29A176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AD8F79-038D-EAF0-5BCB-3C4633195591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46B0333-58E7-09D8-7792-F3124A31F0B6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9F8EA19-C872-B2AA-3C76-B7EA42A8932A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281132-3770-7607-24C9-751258FD9687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E40C4-6314-F76F-595E-AD85D49EBD39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F4211-8867-8AFF-F9CB-C118B4AC34B2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게임 진행 흐름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E2AA08-E43B-BCEE-CAEE-3D46535FAB56}"/>
              </a:ext>
            </a:extLst>
          </p:cNvPr>
          <p:cNvGrpSpPr/>
          <p:nvPr/>
        </p:nvGrpSpPr>
        <p:grpSpPr>
          <a:xfrm>
            <a:off x="10056099" y="225211"/>
            <a:ext cx="1906715" cy="1888132"/>
            <a:chOff x="555637" y="1612284"/>
            <a:chExt cx="1906715" cy="1888132"/>
          </a:xfrm>
        </p:grpSpPr>
        <p:pic>
          <p:nvPicPr>
            <p:cNvPr id="6" name="Image 5" descr="preencoded.png">
              <a:extLst>
                <a:ext uri="{FF2B5EF4-FFF2-40B4-BE49-F238E27FC236}">
                  <a16:creationId xmlns:a16="http://schemas.microsoft.com/office/drawing/2014/main" id="{E0B758EA-10EB-0BF6-D216-9FCE06408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637" y="1612284"/>
              <a:ext cx="1906715" cy="1888132"/>
            </a:xfrm>
            <a:prstGeom prst="rect">
              <a:avLst/>
            </a:prstGeom>
          </p:spPr>
        </p:pic>
        <p:pic>
          <p:nvPicPr>
            <p:cNvPr id="8" name="Image 6" descr="preencoded.png">
              <a:extLst>
                <a:ext uri="{FF2B5EF4-FFF2-40B4-BE49-F238E27FC236}">
                  <a16:creationId xmlns:a16="http://schemas.microsoft.com/office/drawing/2014/main" id="{BA1A8E55-9AD7-6F96-C3EB-79813C988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3990" y="1810141"/>
              <a:ext cx="390010" cy="429121"/>
            </a:xfrm>
            <a:prstGeom prst="rect">
              <a:avLst/>
            </a:prstGeom>
          </p:spPr>
        </p:pic>
        <p:sp>
          <p:nvSpPr>
            <p:cNvPr id="9" name="Text 3">
              <a:extLst>
                <a:ext uri="{FF2B5EF4-FFF2-40B4-BE49-F238E27FC236}">
                  <a16:creationId xmlns:a16="http://schemas.microsoft.com/office/drawing/2014/main" id="{E03D690F-1FC1-5AA1-702C-2BE034F93A56}"/>
                </a:ext>
              </a:extLst>
            </p:cNvPr>
            <p:cNvSpPr/>
            <p:nvPr/>
          </p:nvSpPr>
          <p:spPr>
            <a:xfrm>
              <a:off x="883150" y="2418074"/>
              <a:ext cx="1251689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캐릭터 선택</a:t>
              </a:r>
              <a:endParaRPr lang="en-US" sz="1600" b="1" dirty="0"/>
            </a:p>
          </p:txBody>
        </p:sp>
        <p:sp>
          <p:nvSpPr>
            <p:cNvPr id="10" name="Text 4">
              <a:extLst>
                <a:ext uri="{FF2B5EF4-FFF2-40B4-BE49-F238E27FC236}">
                  <a16:creationId xmlns:a16="http://schemas.microsoft.com/office/drawing/2014/main" id="{C730C06B-B903-50B1-C58A-90BC4EE9ACC2}"/>
                </a:ext>
              </a:extLst>
            </p:cNvPr>
            <p:cNvSpPr/>
            <p:nvPr/>
          </p:nvSpPr>
          <p:spPr>
            <a:xfrm>
              <a:off x="718142" y="2733955"/>
              <a:ext cx="1581707" cy="42912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플레이어가 조작할 캐릭터 선택</a:t>
              </a:r>
              <a:endParaRPr lang="en-US" sz="1600" b="1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9D54CFD-8292-C03D-3F94-9AF6D87E32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85" r="20160"/>
          <a:stretch>
            <a:fillRect/>
          </a:stretch>
        </p:blipFill>
        <p:spPr>
          <a:xfrm>
            <a:off x="603220" y="1517694"/>
            <a:ext cx="3130659" cy="50249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E259AB-1439-AA60-5E93-7DD05614BD9F}"/>
              </a:ext>
            </a:extLst>
          </p:cNvPr>
          <p:cNvSpPr txBox="1"/>
          <p:nvPr/>
        </p:nvSpPr>
        <p:spPr>
          <a:xfrm>
            <a:off x="4269532" y="2453876"/>
            <a:ext cx="76932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 플레이어는 캐릭터 중 하나를 선택</a:t>
            </a:r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 각 캐릭터는 무기와 스킬 세트를 보유</a:t>
            </a:r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 플레이 스타일에 따라 근거리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원거리 접근 가능</a:t>
            </a:r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 예시 캐릭터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대학생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전공 서적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근거리 무기</a:t>
            </a:r>
            <a:r>
              <a:rPr lang="en-US" altLang="ko-KR" sz="2400" b="1" dirty="0"/>
              <a:t>), </a:t>
            </a:r>
            <a:r>
              <a:rPr lang="ko-KR" altLang="en-US" sz="2400" b="1" dirty="0"/>
              <a:t>스킬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범위 공격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방어 강화</a:t>
            </a:r>
            <a:r>
              <a:rPr lang="en-US" altLang="ko-K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853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87A96-BA89-779B-0311-F72D7D42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58670-0883-3E09-A9D7-461188A9A474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EB945A-3BD1-C18F-6C09-1F49CD244DBF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228036D-4494-05F4-089D-7AAA76E246EE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7D86B29-F0DD-AD0B-DE71-B2CE72007724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9CD2E-2079-5BDC-4B8F-24340C0A3862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026CD-8D48-EBE1-E7F1-4BDE9B23FB21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게임 진행 흐름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F947D29-41A3-A533-8864-85F911125CBB}"/>
              </a:ext>
            </a:extLst>
          </p:cNvPr>
          <p:cNvGrpSpPr/>
          <p:nvPr/>
        </p:nvGrpSpPr>
        <p:grpSpPr>
          <a:xfrm>
            <a:off x="10056099" y="225211"/>
            <a:ext cx="1906715" cy="1888132"/>
            <a:chOff x="7413483" y="1800063"/>
            <a:chExt cx="1906715" cy="1888132"/>
          </a:xfrm>
        </p:grpSpPr>
        <p:pic>
          <p:nvPicPr>
            <p:cNvPr id="17" name="Image 8" descr="preencoded.png">
              <a:extLst>
                <a:ext uri="{FF2B5EF4-FFF2-40B4-BE49-F238E27FC236}">
                  <a16:creationId xmlns:a16="http://schemas.microsoft.com/office/drawing/2014/main" id="{B0269132-4ADB-0DE4-42E8-7D95365CB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83" y="1800063"/>
              <a:ext cx="1906715" cy="1888132"/>
            </a:xfrm>
            <a:prstGeom prst="rect">
              <a:avLst/>
            </a:prstGeom>
          </p:spPr>
        </p:pic>
        <p:pic>
          <p:nvPicPr>
            <p:cNvPr id="18" name="Image 9" descr="preencoded.png">
              <a:extLst>
                <a:ext uri="{FF2B5EF4-FFF2-40B4-BE49-F238E27FC236}">
                  <a16:creationId xmlns:a16="http://schemas.microsoft.com/office/drawing/2014/main" id="{7D07BDC3-7160-8FEC-E6C9-D5E2DB3D4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3503" y="1996715"/>
              <a:ext cx="346676" cy="429121"/>
            </a:xfrm>
            <a:prstGeom prst="rect">
              <a:avLst/>
            </a:prstGeom>
          </p:spPr>
        </p:pic>
        <p:sp>
          <p:nvSpPr>
            <p:cNvPr id="19" name="Text 5">
              <a:extLst>
                <a:ext uri="{FF2B5EF4-FFF2-40B4-BE49-F238E27FC236}">
                  <a16:creationId xmlns:a16="http://schemas.microsoft.com/office/drawing/2014/main" id="{DAA40118-AC7C-C1EA-65C9-574F9B0C6C7D}"/>
                </a:ext>
              </a:extLst>
            </p:cNvPr>
            <p:cNvSpPr/>
            <p:nvPr/>
          </p:nvSpPr>
          <p:spPr>
            <a:xfrm>
              <a:off x="7857998" y="2620146"/>
              <a:ext cx="1017683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지하철 칸</a:t>
              </a:r>
              <a:endParaRPr lang="en-US" sz="1600" b="1" dirty="0"/>
            </a:p>
          </p:txBody>
        </p:sp>
        <p:sp>
          <p:nvSpPr>
            <p:cNvPr id="20" name="Text 6">
              <a:extLst>
                <a:ext uri="{FF2B5EF4-FFF2-40B4-BE49-F238E27FC236}">
                  <a16:creationId xmlns:a16="http://schemas.microsoft.com/office/drawing/2014/main" id="{71096746-1381-BCCC-082F-21515CB320DD}"/>
                </a:ext>
              </a:extLst>
            </p:cNvPr>
            <p:cNvSpPr/>
            <p:nvPr/>
          </p:nvSpPr>
          <p:spPr>
            <a:xfrm>
              <a:off x="7683307" y="2951526"/>
              <a:ext cx="1365899" cy="1716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전투 스테이지</a:t>
              </a:r>
              <a:endParaRPr lang="en-US" sz="1600" b="1" dirty="0"/>
            </a:p>
          </p:txBody>
        </p:sp>
      </p:grpSp>
      <p:pic>
        <p:nvPicPr>
          <p:cNvPr id="60" name="Image 2" descr="preencoded.png">
            <a:extLst>
              <a:ext uri="{FF2B5EF4-FFF2-40B4-BE49-F238E27FC236}">
                <a16:creationId xmlns:a16="http://schemas.microsoft.com/office/drawing/2014/main" id="{116E0934-C023-43C2-49AD-02047523B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347323"/>
            <a:ext cx="3657600" cy="3238500"/>
          </a:xfrm>
          <a:prstGeom prst="rect">
            <a:avLst/>
          </a:prstGeom>
        </p:spPr>
      </p:pic>
      <p:pic>
        <p:nvPicPr>
          <p:cNvPr id="61" name="Image 3" descr="preencoded.png">
            <a:extLst>
              <a:ext uri="{FF2B5EF4-FFF2-40B4-BE49-F238E27FC236}">
                <a16:creationId xmlns:a16="http://schemas.microsoft.com/office/drawing/2014/main" id="{2C3A6855-DA03-604C-7E39-CED5DFA69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347323"/>
            <a:ext cx="3657600" cy="495300"/>
          </a:xfrm>
          <a:prstGeom prst="rect">
            <a:avLst/>
          </a:prstGeom>
        </p:spPr>
      </p:pic>
      <p:pic>
        <p:nvPicPr>
          <p:cNvPr id="62" name="Image 4" descr="preencoded.png">
            <a:extLst>
              <a:ext uri="{FF2B5EF4-FFF2-40B4-BE49-F238E27FC236}">
                <a16:creationId xmlns:a16="http://schemas.microsoft.com/office/drawing/2014/main" id="{1A9E0D55-83A3-E3E8-8AA6-06EAC68C6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2442573"/>
            <a:ext cx="200025" cy="304800"/>
          </a:xfrm>
          <a:prstGeom prst="rect">
            <a:avLst/>
          </a:prstGeom>
        </p:spPr>
      </p:pic>
      <p:sp>
        <p:nvSpPr>
          <p:cNvPr id="78" name="Text 2">
            <a:extLst>
              <a:ext uri="{FF2B5EF4-FFF2-40B4-BE49-F238E27FC236}">
                <a16:creationId xmlns:a16="http://schemas.microsoft.com/office/drawing/2014/main" id="{037665F7-7A11-CAE6-16FA-99C95D734C5D}"/>
              </a:ext>
            </a:extLst>
          </p:cNvPr>
          <p:cNvSpPr/>
          <p:nvPr/>
        </p:nvSpPr>
        <p:spPr>
          <a:xfrm>
            <a:off x="714375" y="2442573"/>
            <a:ext cx="739557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4호선</a:t>
            </a:r>
            <a:endParaRPr lang="en-US" sz="1800" dirty="0"/>
          </a:p>
        </p:txBody>
      </p:sp>
      <p:sp>
        <p:nvSpPr>
          <p:cNvPr id="79" name="Text 3">
            <a:extLst>
              <a:ext uri="{FF2B5EF4-FFF2-40B4-BE49-F238E27FC236}">
                <a16:creationId xmlns:a16="http://schemas.microsoft.com/office/drawing/2014/main" id="{9BF53363-27E9-8FAC-CFD5-A21FA9629347}"/>
              </a:ext>
            </a:extLst>
          </p:cNvPr>
          <p:cNvSpPr/>
          <p:nvPr/>
        </p:nvSpPr>
        <p:spPr>
          <a:xfrm>
            <a:off x="495300" y="3033123"/>
            <a:ext cx="3276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rgbClr val="374151"/>
                </a:solidFill>
                <a:ea typeface="ui-sans-serif" pitchFamily="34" charset="-122"/>
                <a:cs typeface="ui-sans-serif" pitchFamily="34" charset="-120"/>
              </a:rPr>
              <a:t>스테이지 특성</a:t>
            </a:r>
            <a:endParaRPr lang="en-US" b="1" dirty="0"/>
          </a:p>
        </p:txBody>
      </p:sp>
      <p:sp>
        <p:nvSpPr>
          <p:cNvPr id="80" name="Text 4">
            <a:extLst>
              <a:ext uri="{FF2B5EF4-FFF2-40B4-BE49-F238E27FC236}">
                <a16:creationId xmlns:a16="http://schemas.microsoft.com/office/drawing/2014/main" id="{532AE21E-C815-B79A-F5C3-E8DE06B0621B}"/>
              </a:ext>
            </a:extLst>
          </p:cNvPr>
          <p:cNvSpPr/>
          <p:nvPr/>
        </p:nvSpPr>
        <p:spPr>
          <a:xfrm>
            <a:off x="495300" y="3436697"/>
            <a:ext cx="3276600" cy="834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튜토리얼 스테이지로, 느린 적들을 통해 기본적인 조작법과 전투 시스템을 익힙니다.</a:t>
            </a:r>
            <a:endParaRPr lang="en-US" b="1" dirty="0"/>
          </a:p>
        </p:txBody>
      </p:sp>
      <p:sp>
        <p:nvSpPr>
          <p:cNvPr id="81" name="Text 5">
            <a:extLst>
              <a:ext uri="{FF2B5EF4-FFF2-40B4-BE49-F238E27FC236}">
                <a16:creationId xmlns:a16="http://schemas.microsoft.com/office/drawing/2014/main" id="{7272423B-C1D4-FC46-7E6C-AA6308DC7084}"/>
              </a:ext>
            </a:extLst>
          </p:cNvPr>
          <p:cNvSpPr/>
          <p:nvPr/>
        </p:nvSpPr>
        <p:spPr>
          <a:xfrm>
            <a:off x="495300" y="4811034"/>
            <a:ext cx="3276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rgbClr val="374151"/>
                </a:solidFill>
                <a:ea typeface="ui-sans-serif" pitchFamily="34" charset="-122"/>
                <a:cs typeface="ui-sans-serif" pitchFamily="34" charset="-120"/>
              </a:rPr>
              <a:t>적 특성</a:t>
            </a:r>
            <a:endParaRPr lang="en-US" b="1" dirty="0"/>
          </a:p>
        </p:txBody>
      </p:sp>
      <p:sp>
        <p:nvSpPr>
          <p:cNvPr id="82" name="Text 6">
            <a:extLst>
              <a:ext uri="{FF2B5EF4-FFF2-40B4-BE49-F238E27FC236}">
                <a16:creationId xmlns:a16="http://schemas.microsoft.com/office/drawing/2014/main" id="{5A3E9D3B-3845-F79B-9135-8C04AFC53C78}"/>
              </a:ext>
            </a:extLst>
          </p:cNvPr>
          <p:cNvSpPr/>
          <p:nvPr/>
        </p:nvSpPr>
        <p:spPr>
          <a:xfrm>
            <a:off x="495300" y="5115834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 err="1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움직임이</a:t>
            </a: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 느</a:t>
            </a:r>
            <a:r>
              <a:rPr lang="ko-KR" alt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린 </a:t>
            </a:r>
            <a:r>
              <a:rPr lang="en-US" b="1" dirty="0" err="1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적들을</a:t>
            </a: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 만납니다.</a:t>
            </a:r>
            <a:endParaRPr lang="en-US" b="1" dirty="0"/>
          </a:p>
        </p:txBody>
      </p:sp>
      <p:pic>
        <p:nvPicPr>
          <p:cNvPr id="64" name="Image 6" descr="preencoded.png">
            <a:extLst>
              <a:ext uri="{FF2B5EF4-FFF2-40B4-BE49-F238E27FC236}">
                <a16:creationId xmlns:a16="http://schemas.microsoft.com/office/drawing/2014/main" id="{12BFC061-E034-53C3-31C7-F37C6C2C1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347323"/>
            <a:ext cx="3657600" cy="3238500"/>
          </a:xfrm>
          <a:prstGeom prst="rect">
            <a:avLst/>
          </a:prstGeom>
        </p:spPr>
      </p:pic>
      <p:pic>
        <p:nvPicPr>
          <p:cNvPr id="65" name="Image 7" descr="preencoded.png">
            <a:extLst>
              <a:ext uri="{FF2B5EF4-FFF2-40B4-BE49-F238E27FC236}">
                <a16:creationId xmlns:a16="http://schemas.microsoft.com/office/drawing/2014/main" id="{35E21F6B-24A2-5943-8D7C-A87CBBE994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2347323"/>
            <a:ext cx="3657600" cy="495300"/>
          </a:xfrm>
          <a:prstGeom prst="rect">
            <a:avLst/>
          </a:prstGeom>
        </p:spPr>
      </p:pic>
      <p:pic>
        <p:nvPicPr>
          <p:cNvPr id="66" name="Image 8" descr="preencoded.png">
            <a:extLst>
              <a:ext uri="{FF2B5EF4-FFF2-40B4-BE49-F238E27FC236}">
                <a16:creationId xmlns:a16="http://schemas.microsoft.com/office/drawing/2014/main" id="{2260762A-65FB-1433-811C-FAC925304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50" y="2442573"/>
            <a:ext cx="200025" cy="304800"/>
          </a:xfrm>
          <a:prstGeom prst="rect">
            <a:avLst/>
          </a:prstGeom>
        </p:spPr>
      </p:pic>
      <p:sp>
        <p:nvSpPr>
          <p:cNvPr id="85" name="Text 9">
            <a:extLst>
              <a:ext uri="{FF2B5EF4-FFF2-40B4-BE49-F238E27FC236}">
                <a16:creationId xmlns:a16="http://schemas.microsoft.com/office/drawing/2014/main" id="{DB80AC24-1D9D-4647-BB48-B7DF5D1F3060}"/>
              </a:ext>
            </a:extLst>
          </p:cNvPr>
          <p:cNvSpPr/>
          <p:nvPr/>
        </p:nvSpPr>
        <p:spPr>
          <a:xfrm>
            <a:off x="4676775" y="2442573"/>
            <a:ext cx="739557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2호선</a:t>
            </a:r>
            <a:endParaRPr lang="en-US" sz="1800" dirty="0"/>
          </a:p>
        </p:txBody>
      </p:sp>
      <p:sp>
        <p:nvSpPr>
          <p:cNvPr id="86" name="Text 10">
            <a:extLst>
              <a:ext uri="{FF2B5EF4-FFF2-40B4-BE49-F238E27FC236}">
                <a16:creationId xmlns:a16="http://schemas.microsoft.com/office/drawing/2014/main" id="{0FFDA883-3987-7CD6-B553-AD659DA297D9}"/>
              </a:ext>
            </a:extLst>
          </p:cNvPr>
          <p:cNvSpPr/>
          <p:nvPr/>
        </p:nvSpPr>
        <p:spPr>
          <a:xfrm>
            <a:off x="4457700" y="3033123"/>
            <a:ext cx="3276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rgbClr val="374151"/>
                </a:solidFill>
                <a:ea typeface="ui-sans-serif" pitchFamily="34" charset="-122"/>
                <a:cs typeface="ui-sans-serif" pitchFamily="34" charset="-120"/>
              </a:rPr>
              <a:t>스테이지 특성</a:t>
            </a:r>
            <a:endParaRPr lang="en-US" b="1" dirty="0"/>
          </a:p>
        </p:txBody>
      </p:sp>
      <p:sp>
        <p:nvSpPr>
          <p:cNvPr id="87" name="Text 11">
            <a:extLst>
              <a:ext uri="{FF2B5EF4-FFF2-40B4-BE49-F238E27FC236}">
                <a16:creationId xmlns:a16="http://schemas.microsoft.com/office/drawing/2014/main" id="{43B94B41-C17F-E2C8-3299-51694D9B9C7F}"/>
              </a:ext>
            </a:extLst>
          </p:cNvPr>
          <p:cNvSpPr/>
          <p:nvPr/>
        </p:nvSpPr>
        <p:spPr>
          <a:xfrm>
            <a:off x="4457700" y="3436697"/>
            <a:ext cx="3276600" cy="895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빠른 전투가 특징이며, 다수의 적들이 등장하여 긴장감 있는 플레이를 유도합니다.</a:t>
            </a:r>
            <a:endParaRPr lang="en-US" b="1" dirty="0"/>
          </a:p>
        </p:txBody>
      </p:sp>
      <p:sp>
        <p:nvSpPr>
          <p:cNvPr id="88" name="Text 12">
            <a:extLst>
              <a:ext uri="{FF2B5EF4-FFF2-40B4-BE49-F238E27FC236}">
                <a16:creationId xmlns:a16="http://schemas.microsoft.com/office/drawing/2014/main" id="{09DB7B46-FECC-8FEA-B1F7-FDE74E013F67}"/>
              </a:ext>
            </a:extLst>
          </p:cNvPr>
          <p:cNvSpPr/>
          <p:nvPr/>
        </p:nvSpPr>
        <p:spPr>
          <a:xfrm>
            <a:off x="4457700" y="4690473"/>
            <a:ext cx="3276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rgbClr val="374151"/>
                </a:solidFill>
                <a:ea typeface="ui-sans-serif" pitchFamily="34" charset="-122"/>
                <a:cs typeface="ui-sans-serif" pitchFamily="34" charset="-120"/>
              </a:rPr>
              <a:t>적 특성</a:t>
            </a:r>
            <a:endParaRPr lang="en-US" b="1" dirty="0"/>
          </a:p>
        </p:txBody>
      </p:sp>
      <p:sp>
        <p:nvSpPr>
          <p:cNvPr id="89" name="Text 13">
            <a:extLst>
              <a:ext uri="{FF2B5EF4-FFF2-40B4-BE49-F238E27FC236}">
                <a16:creationId xmlns:a16="http://schemas.microsoft.com/office/drawing/2014/main" id="{FE82A166-299F-76DC-0906-CDC8814BC844}"/>
              </a:ext>
            </a:extLst>
          </p:cNvPr>
          <p:cNvSpPr/>
          <p:nvPr/>
        </p:nvSpPr>
        <p:spPr>
          <a:xfrm>
            <a:off x="4457700" y="4995273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움직임이 빠르고 동시에 여러 명의 적이 등장합니다.</a:t>
            </a:r>
            <a:endParaRPr lang="en-US" b="1" dirty="0"/>
          </a:p>
        </p:txBody>
      </p:sp>
      <p:pic>
        <p:nvPicPr>
          <p:cNvPr id="70" name="Image 12" descr="preencoded.png">
            <a:extLst>
              <a:ext uri="{FF2B5EF4-FFF2-40B4-BE49-F238E27FC236}">
                <a16:creationId xmlns:a16="http://schemas.microsoft.com/office/drawing/2014/main" id="{A1EF1129-34EA-03EC-C565-08AEEC8F5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347323"/>
            <a:ext cx="3657600" cy="3238500"/>
          </a:xfrm>
          <a:prstGeom prst="rect">
            <a:avLst/>
          </a:prstGeom>
        </p:spPr>
      </p:pic>
      <p:pic>
        <p:nvPicPr>
          <p:cNvPr id="71" name="Image 13" descr="preencoded.png">
            <a:extLst>
              <a:ext uri="{FF2B5EF4-FFF2-40B4-BE49-F238E27FC236}">
                <a16:creationId xmlns:a16="http://schemas.microsoft.com/office/drawing/2014/main" id="{5129D0FD-D6AF-7210-60FF-1935D42FC4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9600" y="2347323"/>
            <a:ext cx="3657600" cy="495300"/>
          </a:xfrm>
          <a:prstGeom prst="rect">
            <a:avLst/>
          </a:prstGeom>
        </p:spPr>
      </p:pic>
      <p:pic>
        <p:nvPicPr>
          <p:cNvPr id="72" name="Image 14" descr="preencoded.png">
            <a:extLst>
              <a:ext uri="{FF2B5EF4-FFF2-40B4-BE49-F238E27FC236}">
                <a16:creationId xmlns:a16="http://schemas.microsoft.com/office/drawing/2014/main" id="{3C8F04AE-F6DA-44B5-3813-0BE25AB2A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4850" y="2442573"/>
            <a:ext cx="200025" cy="304800"/>
          </a:xfrm>
          <a:prstGeom prst="rect">
            <a:avLst/>
          </a:prstGeom>
        </p:spPr>
      </p:pic>
      <p:sp>
        <p:nvSpPr>
          <p:cNvPr id="92" name="Text 16">
            <a:extLst>
              <a:ext uri="{FF2B5EF4-FFF2-40B4-BE49-F238E27FC236}">
                <a16:creationId xmlns:a16="http://schemas.microsoft.com/office/drawing/2014/main" id="{B50B0201-A96B-22B8-83E2-F3172FC46477}"/>
              </a:ext>
            </a:extLst>
          </p:cNvPr>
          <p:cNvSpPr/>
          <p:nvPr/>
        </p:nvSpPr>
        <p:spPr>
          <a:xfrm>
            <a:off x="8639175" y="2442573"/>
            <a:ext cx="739557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1호선</a:t>
            </a:r>
            <a:endParaRPr lang="en-US" sz="1800" dirty="0"/>
          </a:p>
        </p:txBody>
      </p:sp>
      <p:sp>
        <p:nvSpPr>
          <p:cNvPr id="93" name="Text 17">
            <a:extLst>
              <a:ext uri="{FF2B5EF4-FFF2-40B4-BE49-F238E27FC236}">
                <a16:creationId xmlns:a16="http://schemas.microsoft.com/office/drawing/2014/main" id="{A579BFBB-4FF1-15BF-F77F-5FF3D8B47AEF}"/>
              </a:ext>
            </a:extLst>
          </p:cNvPr>
          <p:cNvSpPr/>
          <p:nvPr/>
        </p:nvSpPr>
        <p:spPr>
          <a:xfrm>
            <a:off x="8420100" y="3033123"/>
            <a:ext cx="3276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rgbClr val="374151"/>
                </a:solidFill>
                <a:ea typeface="ui-sans-serif" pitchFamily="34" charset="-122"/>
                <a:cs typeface="ui-sans-serif" pitchFamily="34" charset="-120"/>
              </a:rPr>
              <a:t>스테이지 특성</a:t>
            </a:r>
            <a:endParaRPr lang="en-US" b="1" dirty="0"/>
          </a:p>
        </p:txBody>
      </p:sp>
      <p:sp>
        <p:nvSpPr>
          <p:cNvPr id="94" name="Text 18">
            <a:extLst>
              <a:ext uri="{FF2B5EF4-FFF2-40B4-BE49-F238E27FC236}">
                <a16:creationId xmlns:a16="http://schemas.microsoft.com/office/drawing/2014/main" id="{3597962A-1C30-4B70-6C78-99937EE4BE90}"/>
              </a:ext>
            </a:extLst>
          </p:cNvPr>
          <p:cNvSpPr/>
          <p:nvPr/>
        </p:nvSpPr>
        <p:spPr>
          <a:xfrm>
            <a:off x="8420100" y="3436697"/>
            <a:ext cx="3276600" cy="730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보스전 스테이지로, 강력하고 개성 있는 보스 </a:t>
            </a:r>
            <a:r>
              <a:rPr lang="en-US" b="1" dirty="0" err="1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빌런들과</a:t>
            </a: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 </a:t>
            </a:r>
            <a:r>
              <a:rPr lang="ko-KR" alt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전투</a:t>
            </a:r>
            <a:r>
              <a:rPr lang="en-US" b="1" dirty="0" err="1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합니다</a:t>
            </a: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.</a:t>
            </a:r>
            <a:endParaRPr lang="en-US" b="1" dirty="0"/>
          </a:p>
        </p:txBody>
      </p:sp>
      <p:sp>
        <p:nvSpPr>
          <p:cNvPr id="95" name="Text 19">
            <a:extLst>
              <a:ext uri="{FF2B5EF4-FFF2-40B4-BE49-F238E27FC236}">
                <a16:creationId xmlns:a16="http://schemas.microsoft.com/office/drawing/2014/main" id="{A8ECA31A-41FF-06E5-B85B-8957F1C33636}"/>
              </a:ext>
            </a:extLst>
          </p:cNvPr>
          <p:cNvSpPr/>
          <p:nvPr/>
        </p:nvSpPr>
        <p:spPr>
          <a:xfrm>
            <a:off x="8415222" y="4446083"/>
            <a:ext cx="3276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b="1" dirty="0">
                <a:solidFill>
                  <a:srgbClr val="374151"/>
                </a:solidFill>
                <a:ea typeface="ui-sans-serif" pitchFamily="34" charset="-122"/>
                <a:cs typeface="ui-sans-serif" pitchFamily="34" charset="-120"/>
              </a:rPr>
              <a:t>보스 등장</a:t>
            </a:r>
            <a:endParaRPr lang="en-US" b="1" dirty="0"/>
          </a:p>
        </p:txBody>
      </p:sp>
      <p:sp>
        <p:nvSpPr>
          <p:cNvPr id="96" name="Text 20">
            <a:extLst>
              <a:ext uri="{FF2B5EF4-FFF2-40B4-BE49-F238E27FC236}">
                <a16:creationId xmlns:a16="http://schemas.microsoft.com/office/drawing/2014/main" id="{FD8BCAC6-C20D-CB82-2C75-C68B757D0F52}"/>
              </a:ext>
            </a:extLst>
          </p:cNvPr>
          <p:cNvSpPr/>
          <p:nvPr/>
        </p:nvSpPr>
        <p:spPr>
          <a:xfrm>
            <a:off x="8415222" y="4750883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b="1" dirty="0">
                <a:solidFill>
                  <a:srgbClr val="4B5563"/>
                </a:solidFill>
                <a:ea typeface="ui-sans-serif" pitchFamily="34" charset="-122"/>
                <a:cs typeface="ui-sans-serif" pitchFamily="34" charset="-120"/>
              </a:rPr>
              <a:t>'단소 살인마', '꼬마 빌런' 등 강력하고 개성 있는 보스 빌런들을 만나게 됩니다.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323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D7371-3CCE-07A3-4789-F40343901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FA342D-182C-AD3B-89E1-0999FE59A5B5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34BDF49-BFDA-BD5F-690E-8D1E9538ED2D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D5481A3-E2C2-F411-C754-3B15B33BB0EB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706A46-DE9A-6669-9CD4-F49869A6F1CF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DDE4A-EAB6-0E92-8F1C-9D603FB7E75F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2CCB7-5116-EE8D-4790-962E7E45913E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게임 진행 흐름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96EC77-C6F7-60B1-E847-F226B8564098}"/>
              </a:ext>
            </a:extLst>
          </p:cNvPr>
          <p:cNvGrpSpPr/>
          <p:nvPr/>
        </p:nvGrpSpPr>
        <p:grpSpPr>
          <a:xfrm>
            <a:off x="10082756" y="225211"/>
            <a:ext cx="1906715" cy="1888132"/>
            <a:chOff x="2755030" y="4128045"/>
            <a:chExt cx="1906715" cy="1888132"/>
          </a:xfrm>
        </p:grpSpPr>
        <p:pic>
          <p:nvPicPr>
            <p:cNvPr id="9" name="Image 11" descr="preencoded.png">
              <a:extLst>
                <a:ext uri="{FF2B5EF4-FFF2-40B4-BE49-F238E27FC236}">
                  <a16:creationId xmlns:a16="http://schemas.microsoft.com/office/drawing/2014/main" id="{7BE1BF78-D65A-6DBB-CB28-B0BC2CFD3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5030" y="4128045"/>
              <a:ext cx="1906715" cy="1888132"/>
            </a:xfrm>
            <a:prstGeom prst="rect">
              <a:avLst/>
            </a:prstGeom>
          </p:spPr>
        </p:pic>
        <p:pic>
          <p:nvPicPr>
            <p:cNvPr id="10" name="Image 12" descr="preencoded.png">
              <a:extLst>
                <a:ext uri="{FF2B5EF4-FFF2-40B4-BE49-F238E27FC236}">
                  <a16:creationId xmlns:a16="http://schemas.microsoft.com/office/drawing/2014/main" id="{AC789174-D287-BFED-2CF6-3823A61D7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5049" y="4325902"/>
              <a:ext cx="346676" cy="429121"/>
            </a:xfrm>
            <a:prstGeom prst="rect">
              <a:avLst/>
            </a:prstGeom>
          </p:spPr>
        </p:pic>
        <p:sp>
          <p:nvSpPr>
            <p:cNvPr id="12" name="Text 7">
              <a:extLst>
                <a:ext uri="{FF2B5EF4-FFF2-40B4-BE49-F238E27FC236}">
                  <a16:creationId xmlns:a16="http://schemas.microsoft.com/office/drawing/2014/main" id="{4F16DD89-939B-ECE3-ED18-1AF9262D408D}"/>
                </a:ext>
              </a:extLst>
            </p:cNvPr>
            <p:cNvSpPr/>
            <p:nvPr/>
          </p:nvSpPr>
          <p:spPr>
            <a:xfrm>
              <a:off x="2965540" y="4918337"/>
              <a:ext cx="1485695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빌런들과 전투</a:t>
              </a:r>
              <a:endParaRPr lang="en-US" sz="1600" b="1" dirty="0"/>
            </a:p>
          </p:txBody>
        </p:sp>
        <p:sp>
          <p:nvSpPr>
            <p:cNvPr id="13" name="Text 8">
              <a:extLst>
                <a:ext uri="{FF2B5EF4-FFF2-40B4-BE49-F238E27FC236}">
                  <a16:creationId xmlns:a16="http://schemas.microsoft.com/office/drawing/2014/main" id="{2C928966-DBCB-429E-0560-0C5C69137DE7}"/>
                </a:ext>
              </a:extLst>
            </p:cNvPr>
            <p:cNvSpPr/>
            <p:nvPr/>
          </p:nvSpPr>
          <p:spPr>
            <a:xfrm>
              <a:off x="2917533" y="5234220"/>
              <a:ext cx="1581707" cy="42912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다양한 빌런들을 상대로 액션</a:t>
              </a:r>
              <a:endParaRPr lang="en-US" sz="1600" b="1" dirty="0"/>
            </a:p>
          </p:txBody>
        </p:sp>
      </p:grpSp>
      <p:pic>
        <p:nvPicPr>
          <p:cNvPr id="16" name="그림 15" descr="스크린샷, PC 게임, 비디오 게임 소프트웨어, 어드벤처 게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8DFDC8-C824-46BB-8DF7-6B2EA811A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9" y="2113343"/>
            <a:ext cx="5784149" cy="32257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2D2323-D38D-8C9F-E5A3-0CBEB8461C5B}"/>
              </a:ext>
            </a:extLst>
          </p:cNvPr>
          <p:cNvSpPr txBox="1"/>
          <p:nvPr/>
        </p:nvSpPr>
        <p:spPr>
          <a:xfrm>
            <a:off x="6205321" y="2427512"/>
            <a:ext cx="5784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2400" b="1" dirty="0"/>
              <a:t> </a:t>
            </a:r>
            <a:r>
              <a:rPr lang="ko-KR" altLang="ko-KR" sz="2400" b="1" dirty="0"/>
              <a:t>앞으로 전진하며 등장하는 </a:t>
            </a:r>
            <a:r>
              <a:rPr lang="ko-KR" altLang="ko-KR" sz="2400" b="1" dirty="0" err="1"/>
              <a:t>빌런들과</a:t>
            </a:r>
            <a:r>
              <a:rPr lang="ko-KR" altLang="ko-KR" sz="2400" b="1" dirty="0"/>
              <a:t> 전투</a:t>
            </a:r>
            <a:endParaRPr lang="en-US" altLang="ko-KR" sz="2400" b="1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2400" b="1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b="1" dirty="0"/>
              <a:t> </a:t>
            </a:r>
            <a:r>
              <a:rPr lang="ko-KR" altLang="ko-KR" sz="2400" b="1" dirty="0"/>
              <a:t>기본 공격 + 스킬 + 아이템 활용</a:t>
            </a:r>
            <a:endParaRPr lang="en-US" altLang="ko-KR" sz="2400" b="1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2400" b="1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b="1" dirty="0"/>
              <a:t> </a:t>
            </a:r>
            <a:r>
              <a:rPr lang="ko-KR" altLang="ko-KR" sz="2400" b="1" dirty="0"/>
              <a:t>각 </a:t>
            </a:r>
            <a:r>
              <a:rPr lang="ko-KR" altLang="ko-KR" sz="2400" b="1" dirty="0" err="1"/>
              <a:t>빌런마다</a:t>
            </a:r>
            <a:r>
              <a:rPr lang="ko-KR" altLang="ko-KR" sz="2400" b="1" dirty="0"/>
              <a:t> 다른 패턴을 공략하는 방식</a:t>
            </a:r>
          </a:p>
        </p:txBody>
      </p:sp>
    </p:spTree>
    <p:extLst>
      <p:ext uri="{BB962C8B-B14F-4D97-AF65-F5344CB8AC3E}">
        <p14:creationId xmlns:p14="http://schemas.microsoft.com/office/powerpoint/2010/main" val="177507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1710F-FFA0-7927-DB23-CBAD1807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45D556-16AD-85C6-9317-074B8FB614D2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E58BF8C-803E-5816-F4E4-6285719FA061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430C32B-9DFA-31DF-75CD-C57DE94ABD67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3A89ED-4C68-E998-92E3-E3BD53A538E2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512AF-9E97-8B6B-0D78-B8735B9D42BF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2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723EA-99A8-6775-854B-836DDD465FB1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게임 진행 흐름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230EAB3-07D3-DC86-153F-07D78DFD3A3C}"/>
              </a:ext>
            </a:extLst>
          </p:cNvPr>
          <p:cNvGrpSpPr/>
          <p:nvPr/>
        </p:nvGrpSpPr>
        <p:grpSpPr>
          <a:xfrm>
            <a:off x="10082141" y="290258"/>
            <a:ext cx="1906715" cy="1888132"/>
            <a:chOff x="5084256" y="4128045"/>
            <a:chExt cx="1906715" cy="1888132"/>
          </a:xfrm>
        </p:grpSpPr>
        <p:pic>
          <p:nvPicPr>
            <p:cNvPr id="8" name="Image 14" descr="preencoded.png">
              <a:extLst>
                <a:ext uri="{FF2B5EF4-FFF2-40B4-BE49-F238E27FC236}">
                  <a16:creationId xmlns:a16="http://schemas.microsoft.com/office/drawing/2014/main" id="{DB6AF4CD-B24F-0288-6853-84D466AB0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4256" y="4128045"/>
              <a:ext cx="1906715" cy="1888132"/>
            </a:xfrm>
            <a:prstGeom prst="rect">
              <a:avLst/>
            </a:prstGeom>
          </p:spPr>
        </p:pic>
        <p:pic>
          <p:nvPicPr>
            <p:cNvPr id="9" name="Image 15" descr="preencoded.png">
              <a:extLst>
                <a:ext uri="{FF2B5EF4-FFF2-40B4-BE49-F238E27FC236}">
                  <a16:creationId xmlns:a16="http://schemas.microsoft.com/office/drawing/2014/main" id="{7187CDEB-5C36-DC86-A02E-16325AA37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5524" y="4355690"/>
              <a:ext cx="444178" cy="429121"/>
            </a:xfrm>
            <a:prstGeom prst="rect">
              <a:avLst/>
            </a:prstGeom>
          </p:spPr>
        </p:pic>
        <p:sp>
          <p:nvSpPr>
            <p:cNvPr id="10" name="Text 9">
              <a:extLst>
                <a:ext uri="{FF2B5EF4-FFF2-40B4-BE49-F238E27FC236}">
                  <a16:creationId xmlns:a16="http://schemas.microsoft.com/office/drawing/2014/main" id="{49677737-42C7-6F23-7DA0-F69830A6A535}"/>
                </a:ext>
              </a:extLst>
            </p:cNvPr>
            <p:cNvSpPr/>
            <p:nvPr/>
          </p:nvSpPr>
          <p:spPr>
            <a:xfrm>
              <a:off x="5294766" y="4932630"/>
              <a:ext cx="1485695" cy="3003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100"/>
                </a:lnSpc>
                <a:buNone/>
              </a:pPr>
              <a:r>
                <a:rPr lang="en-US" sz="1600" b="1" dirty="0">
                  <a:solidFill>
                    <a:srgbClr val="000000"/>
                  </a:solidFill>
                  <a:ea typeface="ui-sans-serif" pitchFamily="34" charset="-122"/>
                  <a:cs typeface="ui-sans-serif" pitchFamily="34" charset="-120"/>
                </a:rPr>
                <a:t>지하철 플랫폼</a:t>
              </a:r>
              <a:endParaRPr lang="en-US" sz="1600" b="1" dirty="0"/>
            </a:p>
          </p:txBody>
        </p:sp>
        <p:sp>
          <p:nvSpPr>
            <p:cNvPr id="12" name="Text 10">
              <a:extLst>
                <a:ext uri="{FF2B5EF4-FFF2-40B4-BE49-F238E27FC236}">
                  <a16:creationId xmlns:a16="http://schemas.microsoft.com/office/drawing/2014/main" id="{61CAE84B-ADA6-8F7D-3EB9-C9A804F08B74}"/>
                </a:ext>
              </a:extLst>
            </p:cNvPr>
            <p:cNvSpPr/>
            <p:nvPr/>
          </p:nvSpPr>
          <p:spPr>
            <a:xfrm>
              <a:off x="5221031" y="5248511"/>
              <a:ext cx="1633167" cy="43985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500"/>
                </a:lnSpc>
                <a:buNone/>
              </a:pP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상점/</a:t>
              </a:r>
              <a:r>
                <a:rPr lang="en-US" sz="1600" b="1" dirty="0" err="1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정비</a:t>
              </a:r>
              <a:r>
                <a:rPr lang="en-US" sz="1600" b="1" dirty="0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 </a:t>
              </a:r>
              <a:r>
                <a:rPr lang="en-US" sz="1600" b="1" dirty="0" err="1">
                  <a:solidFill>
                    <a:srgbClr val="4B5563"/>
                  </a:solidFill>
                  <a:ea typeface="ui-sans-serif" pitchFamily="34" charset="-122"/>
                  <a:cs typeface="ui-sans-serif" pitchFamily="34" charset="-120"/>
                </a:rPr>
                <a:t>공간</a:t>
              </a:r>
              <a:endParaRPr lang="en-US" sz="1600" b="1" dirty="0"/>
            </a:p>
          </p:txBody>
        </p:sp>
      </p:grpSp>
      <p:pic>
        <p:nvPicPr>
          <p:cNvPr id="14" name="그림 13" descr="스크린샷, 텍스트, PC 게임, 비디오 게임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FFE3A63-EA98-379F-3725-30534863C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6" r="8231"/>
          <a:stretch>
            <a:fillRect/>
          </a:stretch>
        </p:blipFill>
        <p:spPr>
          <a:xfrm>
            <a:off x="343989" y="2178390"/>
            <a:ext cx="6381747" cy="36110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39C99F-57F6-7C89-9420-92AE778E466B}"/>
              </a:ext>
            </a:extLst>
          </p:cNvPr>
          <p:cNvSpPr txBox="1"/>
          <p:nvPr/>
        </p:nvSpPr>
        <p:spPr>
          <a:xfrm>
            <a:off x="7002049" y="2427512"/>
            <a:ext cx="49874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b="1" dirty="0"/>
              <a:t> </a:t>
            </a:r>
            <a:r>
              <a:rPr lang="ko-KR" altLang="ko-KR" sz="2400" b="1" dirty="0"/>
              <a:t>각 스테이지를 클리</a:t>
            </a:r>
            <a:r>
              <a:rPr lang="ko-KR" altLang="en-US" sz="2400" b="1" dirty="0"/>
              <a:t>어</a:t>
            </a:r>
            <a:r>
              <a:rPr lang="ko-KR" altLang="ko-KR" sz="2400" b="1" dirty="0"/>
              <a:t>하면 지하철 플랫폼 도착</a:t>
            </a:r>
            <a:endParaRPr lang="en-US" altLang="ko-KR" sz="2400" b="1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/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b="1" dirty="0"/>
              <a:t> </a:t>
            </a:r>
            <a:r>
              <a:rPr lang="ko-KR" altLang="ko-KR" sz="2400" b="1" dirty="0"/>
              <a:t>다음 전투 전, 체력 회복 / 아이템 구매 / 장비 강화 가능</a:t>
            </a:r>
            <a:endParaRPr lang="en-US" altLang="ko-KR" sz="2400" b="1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2400" b="1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b="1" dirty="0"/>
              <a:t> </a:t>
            </a:r>
            <a:r>
              <a:rPr lang="ko-KR" altLang="ko-KR" sz="2400" b="1" dirty="0"/>
              <a:t>다음 스테이지로 넘어가기 전 준비 공간의 역할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63232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4BFB6-53CF-F3B2-8525-1E63CC1D2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C5D624-144F-851F-6B0A-A1BDBECE196F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1F0985A-102B-B902-1B5F-324680CB2D10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7D1AA34-8226-739E-58EC-300483AB42A9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C7F3F75-3C29-F8DC-9783-CB48D17FD661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7BCEF-DD21-ED67-F897-97453BA41BE6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ea typeface="12롯데마트드림Bold" panose="02020603020101020101" pitchFamily="18" charset="-127"/>
              </a:rPr>
              <a:t>3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36121-3F04-6CCE-EE8E-50718734673B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개발 일정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760D7E3-DCD6-72D1-8448-82E893A27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16658"/>
              </p:ext>
            </p:extLst>
          </p:nvPr>
        </p:nvGraphicFramePr>
        <p:xfrm>
          <a:off x="556165" y="1721426"/>
          <a:ext cx="11080514" cy="460859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497395">
                  <a:extLst>
                    <a:ext uri="{9D8B030D-6E8A-4147-A177-3AD203B41FA5}">
                      <a16:colId xmlns:a16="http://schemas.microsoft.com/office/drawing/2014/main" val="2932228333"/>
                    </a:ext>
                  </a:extLst>
                </a:gridCol>
                <a:gridCol w="9583119">
                  <a:extLst>
                    <a:ext uri="{9D8B030D-6E8A-4147-A177-3AD203B41FA5}">
                      <a16:colId xmlns:a16="http://schemas.microsoft.com/office/drawing/2014/main" val="3413507065"/>
                    </a:ext>
                  </a:extLst>
                </a:gridCol>
              </a:tblGrid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게임 리소스 수집 및 개발 환경 구축 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5614814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플레이어 캐릭터 이동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점프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기본 공격 구현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8893518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적</a:t>
                      </a: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AI </a:t>
                      </a:r>
                      <a:r>
                        <a:rPr lang="ko-KR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구현 </a:t>
                      </a:r>
                      <a:endParaRPr lang="ko-KR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7802299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스킬 시스템 추가 및 이펙트 구현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5145402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UI(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체력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경험치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진행도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및 아이템 시스템 구현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2383174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lang="ko-KR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상점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정비 공간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기능 구현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아이템 구매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&amp;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장비 강화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9022343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사운드 적용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배경음악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+ 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효과음 추가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ko-KR" sz="24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보스전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패턴 구현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7231330"/>
                  </a:ext>
                </a:extLst>
              </a:tr>
              <a:tr h="58813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전체 스테이지 구성 및 밸런스 조정  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9322722"/>
                  </a:ext>
                </a:extLst>
              </a:tr>
              <a:tr h="50255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r>
                        <a:rPr lang="ko-KR" sz="2400" b="1" kern="1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주차</a:t>
                      </a:r>
                      <a:endParaRPr lang="ko-KR" sz="24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2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최종 제작 및 마무리</a:t>
                      </a:r>
                      <a:endParaRPr lang="ko-KR" sz="24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36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09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37DD1-F0FA-AB9F-BA64-BF6ED0353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AE9797-B926-BE41-EB1A-9F23BA9759F1}"/>
              </a:ext>
            </a:extLst>
          </p:cNvPr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E7AB2B2-3AB1-C970-217C-94182845C16E}"/>
              </a:ext>
            </a:extLst>
          </p:cNvPr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F2ACB4C-3B96-FED7-D0FD-2E8DDE052858}"/>
              </a:ext>
            </a:extLst>
          </p:cNvPr>
          <p:cNvSpPr/>
          <p:nvPr/>
        </p:nvSpPr>
        <p:spPr>
          <a:xfrm>
            <a:off x="556165" y="409900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E8C1A9D-4D0A-FF6F-457B-6953A1B3DFC5}"/>
              </a:ext>
            </a:extLst>
          </p:cNvPr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91CF0-6B74-1137-E619-A426393D9476}"/>
              </a:ext>
            </a:extLst>
          </p:cNvPr>
          <p:cNvSpPr txBox="1"/>
          <p:nvPr/>
        </p:nvSpPr>
        <p:spPr>
          <a:xfrm>
            <a:off x="858829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4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43E8F-8713-EBD6-DF79-703F4209BEA8}"/>
              </a:ext>
            </a:extLst>
          </p:cNvPr>
          <p:cNvSpPr txBox="1"/>
          <p:nvPr/>
        </p:nvSpPr>
        <p:spPr>
          <a:xfrm>
            <a:off x="1653587" y="527978"/>
            <a:ext cx="416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12롯데마트드림Bold" panose="02020603020101020101" pitchFamily="18" charset="-127"/>
                <a:cs typeface="+mn-cs"/>
              </a:rPr>
              <a:t>상세 게임 기획서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12롯데마트드림Bold" panose="020206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A179A-0BF2-9F79-3812-E38830DDF2D8}"/>
              </a:ext>
            </a:extLst>
          </p:cNvPr>
          <p:cNvSpPr txBox="1"/>
          <p:nvPr/>
        </p:nvSpPr>
        <p:spPr>
          <a:xfrm>
            <a:off x="437060" y="1436644"/>
            <a:ext cx="1147851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ko-KR" sz="1200" b="1" dirty="0"/>
              <a:t>캐릭터</a:t>
            </a:r>
          </a:p>
          <a:p>
            <a:r>
              <a:rPr lang="en-US" altLang="ko-KR" sz="1200" b="1" dirty="0"/>
              <a:t>- </a:t>
            </a:r>
            <a:r>
              <a:rPr lang="ko-KR" altLang="ko-KR" sz="1200" b="1" dirty="0"/>
              <a:t>플레이어 캐릭터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예시</a:t>
            </a:r>
            <a:r>
              <a:rPr lang="en-US" altLang="ko-KR" sz="1200" b="1" dirty="0"/>
              <a:t>)</a:t>
            </a:r>
            <a:endParaRPr lang="ko-KR" altLang="ko-KR" sz="1200" b="1" dirty="0"/>
          </a:p>
          <a:p>
            <a:r>
              <a:rPr lang="ko-KR" altLang="ko-KR" sz="1200" b="1" dirty="0"/>
              <a:t>대학생</a:t>
            </a:r>
          </a:p>
          <a:p>
            <a:pPr lvl="0"/>
            <a:r>
              <a:rPr lang="ko-KR" altLang="ko-KR" sz="1200" b="1" dirty="0"/>
              <a:t>전공 서적</a:t>
            </a:r>
            <a:r>
              <a:rPr lang="en-US" altLang="ko-KR" sz="1200" b="1" dirty="0"/>
              <a:t>: </a:t>
            </a:r>
            <a:r>
              <a:rPr lang="ko-KR" altLang="ko-KR" sz="1200" b="1" dirty="0"/>
              <a:t>묵직하고 두꺼운 하드커버 책</a:t>
            </a:r>
            <a:r>
              <a:rPr lang="en-US" altLang="ko-KR" sz="1200" b="1" dirty="0"/>
              <a:t>. </a:t>
            </a:r>
            <a:r>
              <a:rPr lang="ko-KR" altLang="ko-KR" sz="1200" b="1" dirty="0"/>
              <a:t>기본 공격 시 사용</a:t>
            </a:r>
            <a:r>
              <a:rPr lang="en-US" altLang="ko-KR" sz="1200" b="1" dirty="0"/>
              <a:t>. </a:t>
            </a:r>
          </a:p>
          <a:p>
            <a:pPr lvl="0"/>
            <a:endParaRPr lang="ko-KR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ko-KR" sz="1200" b="1" dirty="0"/>
              <a:t>스킬 상세</a:t>
            </a:r>
            <a:r>
              <a:rPr lang="en-US" altLang="ko-KR" sz="1200" b="1" dirty="0"/>
              <a:t>:</a:t>
            </a:r>
            <a:endParaRPr lang="ko-KR" altLang="ko-KR" sz="1200" b="1" dirty="0"/>
          </a:p>
          <a:p>
            <a:pPr lvl="0"/>
            <a:r>
              <a:rPr lang="en-US" altLang="ko-KR" sz="1200" b="1" dirty="0"/>
              <a:t>[Q] </a:t>
            </a:r>
            <a:r>
              <a:rPr lang="ko-KR" altLang="ko-KR" sz="1200" b="1" dirty="0"/>
              <a:t>시험 스트레스</a:t>
            </a:r>
            <a:r>
              <a:rPr lang="en-US" altLang="ko-KR" sz="1200" b="1" dirty="0"/>
              <a:t> (</a:t>
            </a:r>
            <a:r>
              <a:rPr lang="ko-KR" altLang="ko-KR" sz="1200" b="1" dirty="0" err="1"/>
              <a:t>쿨타임</a:t>
            </a:r>
            <a:r>
              <a:rPr lang="en-US" altLang="ko-KR" sz="1200" b="1" dirty="0"/>
              <a:t> 8</a:t>
            </a:r>
            <a:r>
              <a:rPr lang="ko-KR" altLang="ko-KR" sz="1200" b="1" dirty="0"/>
              <a:t>초</a:t>
            </a:r>
            <a:r>
              <a:rPr lang="en-US" altLang="ko-KR" sz="1200" b="1" dirty="0"/>
              <a:t>)</a:t>
            </a:r>
            <a:endParaRPr lang="ko-KR" altLang="ko-KR" sz="1200" b="1" dirty="0"/>
          </a:p>
          <a:p>
            <a:pPr lvl="1"/>
            <a:r>
              <a:rPr lang="ko-KR" altLang="ko-KR" sz="1200" b="1" dirty="0"/>
              <a:t>시전</a:t>
            </a:r>
            <a:r>
              <a:rPr lang="en-US" altLang="ko-KR" sz="1200" b="1" dirty="0"/>
              <a:t>: </a:t>
            </a:r>
            <a:r>
              <a:rPr lang="ko-KR" altLang="ko-KR" sz="1200" b="1" dirty="0"/>
              <a:t>전방에 이펙트가 폭풍처럼 쏟아져 나간다</a:t>
            </a:r>
            <a:r>
              <a:rPr lang="en-US" altLang="ko-KR" sz="1200" b="1" dirty="0"/>
              <a:t>.</a:t>
            </a:r>
            <a:endParaRPr lang="ko-KR" altLang="ko-KR" sz="1200" b="1" dirty="0"/>
          </a:p>
          <a:p>
            <a:pPr lvl="1"/>
            <a:r>
              <a:rPr lang="ko-KR" altLang="ko-KR" sz="1200" b="1" dirty="0"/>
              <a:t>효과</a:t>
            </a:r>
            <a:r>
              <a:rPr lang="en-US" altLang="ko-KR" sz="1200" b="1" dirty="0"/>
              <a:t>: </a:t>
            </a:r>
            <a:r>
              <a:rPr lang="ko-KR" altLang="ko-KR" sz="1200" b="1" dirty="0"/>
              <a:t>범위 내 모든 적에게</a:t>
            </a:r>
            <a:r>
              <a:rPr lang="en-US" altLang="ko-KR" sz="1200" b="1" dirty="0"/>
              <a:t> 5</a:t>
            </a:r>
            <a:r>
              <a:rPr lang="ko-KR" altLang="ko-KR" sz="1200" b="1" dirty="0"/>
              <a:t>회의 자잘한 히트 데미지를 입힌다</a:t>
            </a:r>
            <a:r>
              <a:rPr lang="en-US" altLang="ko-KR" sz="1200" b="1" dirty="0"/>
              <a:t>. </a:t>
            </a:r>
            <a:r>
              <a:rPr lang="ko-KR" altLang="ko-KR" sz="1200" b="1" dirty="0"/>
              <a:t>원거리에 있는 다수의 약한 적을 정리하는 데 효과적이다</a:t>
            </a:r>
            <a:r>
              <a:rPr lang="en-US" altLang="ko-KR" sz="1200" b="1" dirty="0"/>
              <a:t>.</a:t>
            </a:r>
            <a:endParaRPr lang="ko-KR" altLang="ko-KR" sz="1200" b="1" dirty="0"/>
          </a:p>
          <a:p>
            <a:pPr lvl="0"/>
            <a:r>
              <a:rPr lang="en-US" altLang="ko-KR" sz="1200" b="1" dirty="0"/>
              <a:t>[E] </a:t>
            </a:r>
            <a:r>
              <a:rPr lang="ko-KR" altLang="ko-KR" sz="1200" b="1" dirty="0"/>
              <a:t>밤샘 과제</a:t>
            </a:r>
            <a:r>
              <a:rPr lang="en-US" altLang="ko-KR" sz="1200" b="1" dirty="0"/>
              <a:t> (</a:t>
            </a:r>
            <a:r>
              <a:rPr lang="ko-KR" altLang="ko-KR" sz="1200" b="1" dirty="0" err="1"/>
              <a:t>쿨타임</a:t>
            </a:r>
            <a:r>
              <a:rPr lang="en-US" altLang="ko-KR" sz="1200" b="1" dirty="0"/>
              <a:t> 12</a:t>
            </a:r>
            <a:r>
              <a:rPr lang="ko-KR" altLang="ko-KR" sz="1200" b="1" dirty="0"/>
              <a:t>초</a:t>
            </a:r>
            <a:r>
              <a:rPr lang="en-US" altLang="ko-KR" sz="1200" b="1" dirty="0"/>
              <a:t>)</a:t>
            </a:r>
            <a:endParaRPr lang="ko-KR" altLang="ko-KR" sz="1200" b="1" dirty="0"/>
          </a:p>
          <a:p>
            <a:pPr lvl="1"/>
            <a:r>
              <a:rPr lang="ko-KR" altLang="ko-KR" sz="1200" b="1" dirty="0"/>
              <a:t>시전</a:t>
            </a:r>
            <a:r>
              <a:rPr lang="en-US" altLang="ko-KR" sz="1200" b="1" dirty="0"/>
              <a:t>: </a:t>
            </a:r>
            <a:r>
              <a:rPr lang="ko-KR" altLang="ko-KR" sz="1200" b="1" dirty="0"/>
              <a:t>캐릭터 주변으로 빙글빙글 도는 이펙트가 생긴다</a:t>
            </a:r>
            <a:r>
              <a:rPr lang="en-US" altLang="ko-KR" sz="1200" b="1" dirty="0"/>
              <a:t>.</a:t>
            </a:r>
            <a:endParaRPr lang="ko-KR" altLang="ko-KR" sz="1200" b="1" dirty="0"/>
          </a:p>
          <a:p>
            <a:pPr lvl="1"/>
            <a:r>
              <a:rPr lang="ko-KR" altLang="ko-KR" sz="1200" b="1" dirty="0"/>
              <a:t>효과</a:t>
            </a:r>
            <a:r>
              <a:rPr lang="en-US" altLang="ko-KR" sz="1200" b="1" dirty="0"/>
              <a:t>: 3</a:t>
            </a:r>
            <a:r>
              <a:rPr lang="ko-KR" altLang="ko-KR" sz="1200" b="1" dirty="0"/>
              <a:t>초 동안 밀려나지 않는 상태가 되며</a:t>
            </a:r>
            <a:r>
              <a:rPr lang="en-US" altLang="ko-KR" sz="1200" b="1" dirty="0"/>
              <a:t>, </a:t>
            </a:r>
            <a:r>
              <a:rPr lang="ko-KR" altLang="ko-KR" sz="1200" b="1" dirty="0"/>
              <a:t>이 시간 동안 받는 데미지가</a:t>
            </a:r>
            <a:r>
              <a:rPr lang="en-US" altLang="ko-KR" sz="1200" b="1" dirty="0"/>
              <a:t> 30% </a:t>
            </a:r>
            <a:r>
              <a:rPr lang="ko-KR" altLang="ko-KR" sz="1200" b="1" dirty="0"/>
              <a:t>감소한다</a:t>
            </a:r>
            <a:r>
              <a:rPr lang="en-US" altLang="ko-KR" sz="1200" b="1" dirty="0"/>
              <a:t>. </a:t>
            </a:r>
            <a:r>
              <a:rPr lang="ko-KR" altLang="ko-KR" sz="1200" b="1" dirty="0"/>
              <a:t>보스의 강력한 공격을 버텨낼 때 사용한다</a:t>
            </a:r>
            <a:r>
              <a:rPr lang="en-US" altLang="ko-KR" sz="1200" b="1" dirty="0"/>
              <a:t>.</a:t>
            </a:r>
          </a:p>
          <a:p>
            <a:pPr lvl="1"/>
            <a:endParaRPr lang="ko-KR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ko-KR" sz="1200" b="1" dirty="0"/>
              <a:t>적 캐릭터</a:t>
            </a:r>
          </a:p>
          <a:p>
            <a:pPr lvl="0"/>
            <a:r>
              <a:rPr lang="ko-KR" altLang="ko-KR" sz="1200" b="1" dirty="0"/>
              <a:t>문 앞 </a:t>
            </a:r>
            <a:r>
              <a:rPr lang="ko-KR" altLang="ko-KR" sz="1200" b="1" dirty="0" err="1"/>
              <a:t>빌런</a:t>
            </a:r>
            <a:r>
              <a:rPr lang="en-US" altLang="ko-KR" sz="1200" b="1" dirty="0"/>
              <a:t>: </a:t>
            </a:r>
            <a:r>
              <a:rPr lang="ko-KR" altLang="ko-KR" sz="1200" b="1" dirty="0" err="1"/>
              <a:t>넉백</a:t>
            </a:r>
            <a:r>
              <a:rPr lang="ko-KR" altLang="ko-KR" sz="1200" b="1" dirty="0"/>
              <a:t> </a:t>
            </a:r>
            <a:r>
              <a:rPr lang="ko-KR" altLang="en-US" sz="1200" b="1" dirty="0"/>
              <a:t>공격</a:t>
            </a:r>
            <a:endParaRPr lang="en-US" altLang="ko-KR" sz="1200" b="1" dirty="0"/>
          </a:p>
          <a:p>
            <a:pPr lvl="0"/>
            <a:r>
              <a:rPr lang="ko-KR" altLang="ko-KR" sz="1200" b="1" dirty="0"/>
              <a:t>스피커 </a:t>
            </a:r>
            <a:r>
              <a:rPr lang="ko-KR" altLang="ko-KR" sz="1200" b="1" dirty="0" err="1"/>
              <a:t>빌런</a:t>
            </a:r>
            <a:r>
              <a:rPr lang="en-US" altLang="ko-KR" sz="1200" b="1" dirty="0"/>
              <a:t>: </a:t>
            </a:r>
            <a:r>
              <a:rPr lang="ko-KR" altLang="ko-KR" sz="1200" b="1" dirty="0"/>
              <a:t>휴대폰으로 음파 공격</a:t>
            </a:r>
          </a:p>
          <a:p>
            <a:pPr lvl="0"/>
            <a:r>
              <a:rPr lang="ko-KR" altLang="ko-KR" sz="1200" b="1" dirty="0"/>
              <a:t>취객 </a:t>
            </a:r>
            <a:r>
              <a:rPr lang="ko-KR" altLang="ko-KR" sz="1200" b="1" dirty="0" err="1"/>
              <a:t>빌런</a:t>
            </a:r>
            <a:r>
              <a:rPr lang="en-US" altLang="ko-KR" sz="1200" b="1" dirty="0"/>
              <a:t>: </a:t>
            </a:r>
            <a:r>
              <a:rPr lang="ko-KR" altLang="ko-KR" sz="1200" b="1" dirty="0"/>
              <a:t>불규칙한 움직임</a:t>
            </a:r>
            <a:r>
              <a:rPr lang="en-US" altLang="ko-KR" sz="1200" b="1" dirty="0"/>
              <a:t>, </a:t>
            </a:r>
            <a:r>
              <a:rPr lang="ko-KR" altLang="ko-KR" sz="1200" b="1" dirty="0"/>
              <a:t>강한 </a:t>
            </a:r>
            <a:r>
              <a:rPr lang="ko-KR" altLang="ko-KR" sz="1200" b="1" dirty="0" err="1"/>
              <a:t>넉백</a:t>
            </a:r>
            <a:r>
              <a:rPr lang="ko-KR" altLang="ko-KR" sz="1200" b="1" dirty="0"/>
              <a:t> 공격</a:t>
            </a:r>
          </a:p>
          <a:p>
            <a:pPr lvl="0"/>
            <a:r>
              <a:rPr lang="ko-KR" altLang="ko-KR" sz="1200" b="1" dirty="0"/>
              <a:t>자리 </a:t>
            </a:r>
            <a:r>
              <a:rPr lang="ko-KR" altLang="ko-KR" sz="1200" b="1" dirty="0" err="1"/>
              <a:t>빌런</a:t>
            </a:r>
            <a:r>
              <a:rPr lang="en-US" altLang="ko-KR" sz="1200" b="1" dirty="0"/>
              <a:t>: </a:t>
            </a:r>
            <a:r>
              <a:rPr lang="ko-KR" altLang="ko-KR" sz="1200" b="1" dirty="0"/>
              <a:t>돌진 후 자리에 </a:t>
            </a:r>
            <a:r>
              <a:rPr lang="ko-KR" altLang="ko-KR" sz="1200" b="1" dirty="0" err="1"/>
              <a:t>앉아버림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일시 무적</a:t>
            </a:r>
            <a:r>
              <a:rPr lang="en-US" altLang="ko-KR" sz="1200" b="1" dirty="0"/>
              <a:t>)</a:t>
            </a:r>
            <a:endParaRPr lang="ko-KR" altLang="ko-KR" sz="1200" b="1" dirty="0"/>
          </a:p>
          <a:p>
            <a:r>
              <a:rPr lang="en-US" altLang="ko-KR" sz="1200" b="1" dirty="0"/>
              <a:t> </a:t>
            </a:r>
            <a:endParaRPr lang="ko-KR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ko-KR" sz="1200" b="1" dirty="0"/>
              <a:t>보스 캐릭터</a:t>
            </a:r>
          </a:p>
          <a:p>
            <a:pPr lvl="0"/>
            <a:r>
              <a:rPr lang="ko-KR" altLang="ko-KR" sz="1200" b="1" dirty="0"/>
              <a:t>단소 살인마 </a:t>
            </a:r>
            <a:endParaRPr lang="en-US" altLang="ko-KR" sz="1200" b="1" dirty="0"/>
          </a:p>
          <a:p>
            <a:pPr lvl="0"/>
            <a:r>
              <a:rPr lang="ko-KR" altLang="ko-KR" sz="1200" b="1" dirty="0"/>
              <a:t>단소 공격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휘두름</a:t>
            </a:r>
            <a:r>
              <a:rPr lang="en-US" altLang="ko-KR" sz="1200" b="1" dirty="0"/>
              <a:t>)</a:t>
            </a:r>
          </a:p>
          <a:p>
            <a:pPr lvl="0"/>
            <a:r>
              <a:rPr lang="ko-KR" altLang="ko-KR" sz="1200" b="1" dirty="0"/>
              <a:t>일정 체력 이하 시</a:t>
            </a:r>
            <a:r>
              <a:rPr lang="en-US" altLang="ko-KR" sz="1200" b="1" dirty="0"/>
              <a:t> "</a:t>
            </a:r>
            <a:r>
              <a:rPr lang="ko-KR" altLang="ko-KR" sz="1200" b="1" dirty="0"/>
              <a:t>호통</a:t>
            </a:r>
            <a:r>
              <a:rPr lang="en-US" altLang="ko-KR" sz="1200" b="1" dirty="0"/>
              <a:t>(</a:t>
            </a:r>
            <a:r>
              <a:rPr lang="ko-KR" altLang="ko-KR" sz="1200" b="1" dirty="0"/>
              <a:t>장판</a:t>
            </a:r>
            <a:r>
              <a:rPr lang="en-US" altLang="ko-KR" sz="1200" b="1" dirty="0"/>
              <a:t>)" </a:t>
            </a:r>
            <a:r>
              <a:rPr lang="ko-KR" altLang="ko-KR" sz="1200" b="1" dirty="0"/>
              <a:t>패턴 사용</a:t>
            </a:r>
            <a:endParaRPr lang="en-US" altLang="ko-KR" sz="1200" b="1" dirty="0"/>
          </a:p>
          <a:p>
            <a:pPr lvl="0"/>
            <a:endParaRPr lang="ko-KR" altLang="ko-KR" sz="1200" b="1" dirty="0"/>
          </a:p>
          <a:p>
            <a:pPr lvl="0"/>
            <a:r>
              <a:rPr lang="ko-KR" altLang="ko-KR" sz="1200" b="1" dirty="0"/>
              <a:t>꼬마 </a:t>
            </a:r>
            <a:r>
              <a:rPr lang="ko-KR" altLang="ko-KR" sz="1200" b="1" dirty="0" err="1"/>
              <a:t>빌런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직접 경험한 것을 바탕으로 탄생</a:t>
            </a:r>
            <a:r>
              <a:rPr lang="en-US" altLang="ko-KR" sz="1200" b="1" dirty="0"/>
              <a:t>)</a:t>
            </a:r>
            <a:endParaRPr lang="ko-KR" altLang="ko-KR" sz="1200" b="1" dirty="0"/>
          </a:p>
          <a:p>
            <a:pPr lvl="1"/>
            <a:r>
              <a:rPr lang="ko-KR" altLang="ko-KR" sz="1200" b="1" dirty="0"/>
              <a:t>가방 던지기</a:t>
            </a:r>
            <a:r>
              <a:rPr lang="en-US" altLang="ko-KR" sz="1200" b="1" dirty="0"/>
              <a:t>(</a:t>
            </a:r>
            <a:r>
              <a:rPr lang="ko-KR" altLang="ko-KR" sz="1200" b="1" dirty="0"/>
              <a:t>원거리 공격</a:t>
            </a:r>
            <a:r>
              <a:rPr lang="en-US" altLang="ko-KR" sz="1200" b="1" dirty="0"/>
              <a:t>) – </a:t>
            </a:r>
            <a:r>
              <a:rPr lang="ko-KR" altLang="ko-KR" sz="1200" b="1" dirty="0"/>
              <a:t>맞으면 스턴</a:t>
            </a:r>
          </a:p>
          <a:p>
            <a:pPr lvl="1"/>
            <a:r>
              <a:rPr lang="ko-KR" altLang="ko-KR" sz="1200" b="1" dirty="0"/>
              <a:t>다이빙 어택</a:t>
            </a:r>
            <a:r>
              <a:rPr lang="en-US" altLang="ko-KR" sz="1200" b="1" dirty="0"/>
              <a:t> : </a:t>
            </a:r>
            <a:r>
              <a:rPr lang="ko-KR" altLang="ko-KR" sz="1200" b="1" dirty="0"/>
              <a:t>플레이어 쪽으로 몸을 던져 플레이어에게 </a:t>
            </a:r>
            <a:r>
              <a:rPr lang="ko-KR" altLang="ko-KR" sz="1200" b="1" dirty="0" err="1"/>
              <a:t>넉백</a:t>
            </a:r>
            <a:r>
              <a:rPr lang="ko-KR" altLang="ko-KR" sz="1200" b="1" dirty="0"/>
              <a:t> 데미지</a:t>
            </a:r>
          </a:p>
          <a:p>
            <a:pPr lvl="1"/>
            <a:r>
              <a:rPr lang="ko-KR" altLang="ko-KR" sz="1200" b="1" dirty="0"/>
              <a:t>일정 체력 이하 시 더 빨라지고</a:t>
            </a:r>
            <a:r>
              <a:rPr lang="en-US" altLang="ko-KR" sz="1200" b="1" dirty="0"/>
              <a:t>, </a:t>
            </a:r>
            <a:r>
              <a:rPr lang="ko-KR" altLang="ko-KR" sz="1200" b="1" dirty="0"/>
              <a:t>무작위로 뛰어다니며 공</a:t>
            </a:r>
            <a:r>
              <a:rPr lang="ko-KR" altLang="en-US" sz="1200" b="1" dirty="0"/>
              <a:t>격</a:t>
            </a:r>
            <a:endParaRPr lang="ko-KR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08685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720</Words>
  <Application>Microsoft Office PowerPoint</Application>
  <PresentationFormat>와이드스크린</PresentationFormat>
  <Paragraphs>154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12롯데마트드림Bold</vt:lpstr>
      <vt:lpstr>맑은 고딕</vt:lpstr>
      <vt:lpstr>ui-sans-serif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최민주(2024180032)</cp:lastModifiedBy>
  <cp:revision>28</cp:revision>
  <dcterms:created xsi:type="dcterms:W3CDTF">2020-07-11T06:38:07Z</dcterms:created>
  <dcterms:modified xsi:type="dcterms:W3CDTF">2025-10-01T12:29:37Z</dcterms:modified>
</cp:coreProperties>
</file>