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96" r:id="rId6"/>
    <p:sldId id="261" r:id="rId7"/>
    <p:sldId id="262" r:id="rId8"/>
    <p:sldId id="263" r:id="rId9"/>
    <p:sldId id="265" r:id="rId10"/>
    <p:sldId id="266" r:id="rId11"/>
    <p:sldId id="267" r:id="rId12"/>
    <p:sldId id="295" r:id="rId13"/>
    <p:sldId id="293" r:id="rId14"/>
    <p:sldId id="268" r:id="rId15"/>
    <p:sldId id="269" r:id="rId16"/>
    <p:sldId id="270" r:id="rId17"/>
    <p:sldId id="271" r:id="rId18"/>
    <p:sldId id="298" r:id="rId19"/>
    <p:sldId id="297" r:id="rId20"/>
    <p:sldId id="273" r:id="rId21"/>
    <p:sldId id="274" r:id="rId22"/>
    <p:sldId id="288" r:id="rId23"/>
    <p:sldId id="289" r:id="rId24"/>
    <p:sldId id="29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308" y="-31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6CCF6ED-688F-47EC-93F9-CA6F9223A511}" type="datetimeFigureOut">
              <a:rPr lang="en-IN" smtClean="0"/>
              <a:pPr/>
              <a:t>10-04-2022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79CF27-F05C-4C9A-BCC6-BA8C2FC84FF2}" type="slidenum">
              <a:rPr lang="en-IN" smtClean="0"/>
              <a:pPr/>
              <a:t>‹#›</a:t>
            </a:fld>
            <a:endParaRPr lang="en-IN"/>
          </a:p>
        </p:txBody>
      </p:sp>
    </p:spTree>
  </p:cSld>
  <p:clrMapOvr>
    <a:masterClrMapping/>
  </p:clrMapOvr>
  <p:transition spd="med">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6CCF6ED-688F-47EC-93F9-CA6F9223A511}" type="datetimeFigureOut">
              <a:rPr lang="en-IN" smtClean="0"/>
              <a:pPr/>
              <a:t>10-04-2022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79CF27-F05C-4C9A-BCC6-BA8C2FC84FF2}" type="slidenum">
              <a:rPr lang="en-IN" smtClean="0"/>
              <a:pPr/>
              <a:t>‹#›</a:t>
            </a:fld>
            <a:endParaRPr lang="en-IN"/>
          </a:p>
        </p:txBody>
      </p:sp>
    </p:spTree>
  </p:cSld>
  <p:clrMapOvr>
    <a:masterClrMapping/>
  </p:clrMapOvr>
  <p:transition spd="med">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6CCF6ED-688F-47EC-93F9-CA6F9223A511}" type="datetimeFigureOut">
              <a:rPr lang="en-IN" smtClean="0"/>
              <a:pPr/>
              <a:t>10-04-2022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79CF27-F05C-4C9A-BCC6-BA8C2FC84FF2}" type="slidenum">
              <a:rPr lang="en-IN" smtClean="0"/>
              <a:pPr/>
              <a:t>‹#›</a:t>
            </a:fld>
            <a:endParaRPr lang="en-IN"/>
          </a:p>
        </p:txBody>
      </p:sp>
    </p:spTree>
  </p:cSld>
  <p:clrMapOvr>
    <a:masterClrMapping/>
  </p:clrMapOvr>
  <p:transition spd="med">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6CCF6ED-688F-47EC-93F9-CA6F9223A511}" type="datetimeFigureOut">
              <a:rPr lang="en-IN" smtClean="0"/>
              <a:pPr/>
              <a:t>10-04-2022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79CF27-F05C-4C9A-BCC6-BA8C2FC84FF2}" type="slidenum">
              <a:rPr lang="en-IN" smtClean="0"/>
              <a:pPr/>
              <a:t>‹#›</a:t>
            </a:fld>
            <a:endParaRPr lang="en-IN"/>
          </a:p>
        </p:txBody>
      </p:sp>
    </p:spTree>
  </p:cSld>
  <p:clrMapOvr>
    <a:masterClrMapping/>
  </p:clrMapOvr>
  <p:transition spd="med">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CCF6ED-688F-47EC-93F9-CA6F9223A511}" type="datetimeFigureOut">
              <a:rPr lang="en-IN" smtClean="0"/>
              <a:pPr/>
              <a:t>10-04-2022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79CF27-F05C-4C9A-BCC6-BA8C2FC84FF2}" type="slidenum">
              <a:rPr lang="en-IN" smtClean="0"/>
              <a:pPr/>
              <a:t>‹#›</a:t>
            </a:fld>
            <a:endParaRPr lang="en-IN"/>
          </a:p>
        </p:txBody>
      </p:sp>
    </p:spTree>
  </p:cSld>
  <p:clrMapOvr>
    <a:masterClrMapping/>
  </p:clrMapOvr>
  <p:transition spd="med">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6CCF6ED-688F-47EC-93F9-CA6F9223A511}" type="datetimeFigureOut">
              <a:rPr lang="en-IN" smtClean="0"/>
              <a:pPr/>
              <a:t>10-04-2022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79CF27-F05C-4C9A-BCC6-BA8C2FC84FF2}" type="slidenum">
              <a:rPr lang="en-IN" smtClean="0"/>
              <a:pPr/>
              <a:t>‹#›</a:t>
            </a:fld>
            <a:endParaRPr lang="en-IN"/>
          </a:p>
        </p:txBody>
      </p:sp>
    </p:spTree>
  </p:cSld>
  <p:clrMapOvr>
    <a:masterClrMapping/>
  </p:clrMapOvr>
  <p:transition spd="med">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6CCF6ED-688F-47EC-93F9-CA6F9223A511}" type="datetimeFigureOut">
              <a:rPr lang="en-IN" smtClean="0"/>
              <a:pPr/>
              <a:t>10-04-2022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79CF27-F05C-4C9A-BCC6-BA8C2FC84FF2}" type="slidenum">
              <a:rPr lang="en-IN" smtClean="0"/>
              <a:pPr/>
              <a:t>‹#›</a:t>
            </a:fld>
            <a:endParaRPr lang="en-IN"/>
          </a:p>
        </p:txBody>
      </p:sp>
    </p:spTree>
  </p:cSld>
  <p:clrMapOvr>
    <a:masterClrMapping/>
  </p:clrMapOvr>
  <p:transition spd="med">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6CCF6ED-688F-47EC-93F9-CA6F9223A511}" type="datetimeFigureOut">
              <a:rPr lang="en-IN" smtClean="0"/>
              <a:pPr/>
              <a:t>10-04-2022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579CF27-F05C-4C9A-BCC6-BA8C2FC84FF2}" type="slidenum">
              <a:rPr lang="en-IN" smtClean="0"/>
              <a:pPr/>
              <a:t>‹#›</a:t>
            </a:fld>
            <a:endParaRPr lang="en-IN"/>
          </a:p>
        </p:txBody>
      </p:sp>
    </p:spTree>
  </p:cSld>
  <p:clrMapOvr>
    <a:masterClrMapping/>
  </p:clrMapOvr>
  <p:transition spd="med">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CCF6ED-688F-47EC-93F9-CA6F9223A511}" type="datetimeFigureOut">
              <a:rPr lang="en-IN" smtClean="0"/>
              <a:pPr/>
              <a:t>10-04-2022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579CF27-F05C-4C9A-BCC6-BA8C2FC84FF2}" type="slidenum">
              <a:rPr lang="en-IN" smtClean="0"/>
              <a:pPr/>
              <a:t>‹#›</a:t>
            </a:fld>
            <a:endParaRPr lang="en-IN"/>
          </a:p>
        </p:txBody>
      </p:sp>
    </p:spTree>
  </p:cSld>
  <p:clrMapOvr>
    <a:masterClrMapping/>
  </p:clrMapOvr>
  <p:transition spd="med">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CCF6ED-688F-47EC-93F9-CA6F9223A511}" type="datetimeFigureOut">
              <a:rPr lang="en-IN" smtClean="0"/>
              <a:pPr/>
              <a:t>10-04-2022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79CF27-F05C-4C9A-BCC6-BA8C2FC84FF2}" type="slidenum">
              <a:rPr lang="en-IN" smtClean="0"/>
              <a:pPr/>
              <a:t>‹#›</a:t>
            </a:fld>
            <a:endParaRPr lang="en-IN"/>
          </a:p>
        </p:txBody>
      </p:sp>
    </p:spTree>
  </p:cSld>
  <p:clrMapOvr>
    <a:masterClrMapping/>
  </p:clrMapOvr>
  <p:transition spd="med">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CCF6ED-688F-47EC-93F9-CA6F9223A511}" type="datetimeFigureOut">
              <a:rPr lang="en-IN" smtClean="0"/>
              <a:pPr/>
              <a:t>10-04-2022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79CF27-F05C-4C9A-BCC6-BA8C2FC84FF2}" type="slidenum">
              <a:rPr lang="en-IN" smtClean="0"/>
              <a:pPr/>
              <a:t>‹#›</a:t>
            </a:fld>
            <a:endParaRPr lang="en-IN"/>
          </a:p>
        </p:txBody>
      </p:sp>
    </p:spTree>
  </p:cSld>
  <p:clrMapOvr>
    <a:masterClrMapping/>
  </p:clrMapOvr>
  <p:transition spd="med">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CCF6ED-688F-47EC-93F9-CA6F9223A511}" type="datetimeFigureOut">
              <a:rPr lang="en-IN" smtClean="0"/>
              <a:pPr/>
              <a:t>10-04-2022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79CF27-F05C-4C9A-BCC6-BA8C2FC84FF2}"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thruBlk="1"/>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researchgate.net/publication/349470771_Using_Machine_Learning_for_Heart_Disease_Predic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457200" y="1692275"/>
            <a:ext cx="8291264" cy="4401021"/>
          </a:xfrm>
        </p:spPr>
        <p:txBody>
          <a:bodyPr>
            <a:normAutofit/>
          </a:bodyPr>
          <a:lstStyle/>
          <a:p>
            <a:pPr algn="ctr">
              <a:buNone/>
            </a:pPr>
            <a:r>
              <a:rPr lang="en-US" sz="2800" dirty="0">
                <a:solidFill>
                  <a:srgbClr val="00B0F0"/>
                </a:solidFill>
                <a:latin typeface="Arial" pitchFamily="34" charset="0"/>
                <a:cs typeface="Arial" pitchFamily="34" charset="0"/>
              </a:rPr>
              <a:t>Prediction of Heart Disease</a:t>
            </a:r>
            <a:endParaRPr lang="en-US" sz="2800" dirty="0">
              <a:latin typeface="Arial" pitchFamily="34" charset="0"/>
              <a:cs typeface="Arial" pitchFamily="34" charset="0"/>
            </a:endParaRPr>
          </a:p>
          <a:p>
            <a:pPr algn="ctr">
              <a:buNone/>
            </a:pPr>
            <a:endParaRPr lang="en-US" sz="2800" dirty="0">
              <a:latin typeface="Arial" pitchFamily="34" charset="0"/>
              <a:cs typeface="Arial" pitchFamily="34" charset="0"/>
            </a:endParaRPr>
          </a:p>
          <a:p>
            <a:r>
              <a:rPr lang="en-US" sz="2800" dirty="0">
                <a:latin typeface="Arial" pitchFamily="34" charset="0"/>
                <a:cs typeface="Arial" pitchFamily="34" charset="0"/>
              </a:rPr>
              <a:t>Project Supervisor </a:t>
            </a:r>
            <a:r>
              <a:rPr lang="en-US" sz="2400" b="1" dirty="0">
                <a:latin typeface="Arial" pitchFamily="34" charset="0"/>
                <a:cs typeface="Arial" pitchFamily="34" charset="0"/>
              </a:rPr>
              <a:t>:</a:t>
            </a:r>
            <a:r>
              <a:rPr lang="en-US" sz="2400" dirty="0">
                <a:latin typeface="Arial" pitchFamily="34" charset="0"/>
                <a:cs typeface="Arial" pitchFamily="34" charset="0"/>
              </a:rPr>
              <a:t> </a:t>
            </a:r>
            <a:r>
              <a:rPr lang="en-US" sz="2000" b="1" dirty="0">
                <a:solidFill>
                  <a:schemeClr val="accent6">
                    <a:lumMod val="75000"/>
                  </a:schemeClr>
                </a:solidFill>
                <a:latin typeface="Arial" pitchFamily="34" charset="0"/>
                <a:cs typeface="Arial" pitchFamily="34" charset="0"/>
              </a:rPr>
              <a:t> </a:t>
            </a:r>
            <a:r>
              <a:rPr lang="en-US" sz="2400" b="1" dirty="0">
                <a:solidFill>
                  <a:schemeClr val="accent6">
                    <a:lumMod val="75000"/>
                  </a:schemeClr>
                </a:solidFill>
                <a:latin typeface="Arial" pitchFamily="34" charset="0"/>
                <a:cs typeface="Arial" pitchFamily="34" charset="0"/>
              </a:rPr>
              <a:t>Dr .</a:t>
            </a:r>
            <a:r>
              <a:rPr lang="en-US" sz="2400" b="1" dirty="0" err="1">
                <a:solidFill>
                  <a:schemeClr val="accent6">
                    <a:lumMod val="75000"/>
                  </a:schemeClr>
                </a:solidFill>
                <a:latin typeface="Arial" pitchFamily="34" charset="0"/>
                <a:cs typeface="Arial" pitchFamily="34" charset="0"/>
              </a:rPr>
              <a:t>praven</a:t>
            </a:r>
            <a:endParaRPr lang="en-US" sz="2400" b="1" dirty="0">
              <a:solidFill>
                <a:schemeClr val="accent6">
                  <a:lumMod val="75000"/>
                </a:schemeClr>
              </a:solidFill>
              <a:latin typeface="Arial" pitchFamily="34" charset="0"/>
              <a:cs typeface="Arial" pitchFamily="34" charset="0"/>
            </a:endParaRPr>
          </a:p>
          <a:p>
            <a:pPr>
              <a:lnSpc>
                <a:spcPct val="150000"/>
              </a:lnSpc>
            </a:pPr>
            <a:r>
              <a:rPr lang="en-US" sz="2800" dirty="0">
                <a:latin typeface="Arial" pitchFamily="34" charset="0"/>
                <a:cs typeface="Arial" pitchFamily="34" charset="0"/>
              </a:rPr>
              <a:t>Name of the Student</a:t>
            </a:r>
            <a:r>
              <a:rPr lang="en-US" sz="2800" b="1" dirty="0">
                <a:latin typeface="Arial" pitchFamily="34" charset="0"/>
                <a:cs typeface="Arial" pitchFamily="34" charset="0"/>
              </a:rPr>
              <a:t> </a:t>
            </a:r>
            <a:r>
              <a:rPr lang="en-US" sz="2000" b="1" dirty="0">
                <a:latin typeface="Arial" pitchFamily="34" charset="0"/>
                <a:cs typeface="Arial" pitchFamily="34" charset="0"/>
              </a:rPr>
              <a:t>:  </a:t>
            </a:r>
            <a:r>
              <a:rPr lang="en-US" sz="2400" b="1" dirty="0" err="1">
                <a:solidFill>
                  <a:schemeClr val="accent6">
                    <a:lumMod val="75000"/>
                  </a:schemeClr>
                </a:solidFill>
                <a:latin typeface="Arial" pitchFamily="34" charset="0"/>
                <a:cs typeface="Arial" pitchFamily="34" charset="0"/>
              </a:rPr>
              <a:t>Gajjala</a:t>
            </a:r>
            <a:r>
              <a:rPr lang="en-US" sz="2400" b="1" dirty="0">
                <a:solidFill>
                  <a:schemeClr val="accent6">
                    <a:lumMod val="75000"/>
                  </a:schemeClr>
                </a:solidFill>
                <a:latin typeface="Arial" pitchFamily="34" charset="0"/>
                <a:cs typeface="Arial" pitchFamily="34" charset="0"/>
              </a:rPr>
              <a:t> </a:t>
            </a:r>
            <a:r>
              <a:rPr lang="en-US" sz="2400" b="1" dirty="0" err="1">
                <a:solidFill>
                  <a:schemeClr val="accent6">
                    <a:lumMod val="75000"/>
                  </a:schemeClr>
                </a:solidFill>
                <a:latin typeface="Arial" pitchFamily="34" charset="0"/>
                <a:cs typeface="Arial" pitchFamily="34" charset="0"/>
              </a:rPr>
              <a:t>Amruth</a:t>
            </a:r>
            <a:r>
              <a:rPr lang="en-US" sz="2400" b="1" dirty="0">
                <a:solidFill>
                  <a:schemeClr val="accent6">
                    <a:lumMod val="75000"/>
                  </a:schemeClr>
                </a:solidFill>
                <a:latin typeface="Arial" pitchFamily="34" charset="0"/>
                <a:cs typeface="Arial" pitchFamily="34" charset="0"/>
              </a:rPr>
              <a:t> Reddy</a:t>
            </a:r>
          </a:p>
          <a:p>
            <a:pPr>
              <a:lnSpc>
                <a:spcPct val="150000"/>
              </a:lnSpc>
            </a:pPr>
            <a:r>
              <a:rPr lang="en-US" sz="2800" dirty="0">
                <a:latin typeface="Arial" pitchFamily="34" charset="0"/>
                <a:cs typeface="Arial" pitchFamily="34" charset="0"/>
              </a:rPr>
              <a:t>Register Number </a:t>
            </a:r>
            <a:r>
              <a:rPr lang="en-US" sz="2800" b="1" dirty="0">
                <a:latin typeface="Arial" pitchFamily="34" charset="0"/>
                <a:cs typeface="Arial" pitchFamily="34" charset="0"/>
              </a:rPr>
              <a:t>:</a:t>
            </a:r>
            <a:r>
              <a:rPr lang="en-US" sz="2800" dirty="0">
                <a:latin typeface="Arial" pitchFamily="34" charset="0"/>
                <a:cs typeface="Arial" pitchFamily="34" charset="0"/>
              </a:rPr>
              <a:t> </a:t>
            </a:r>
            <a:r>
              <a:rPr lang="en-US" sz="2400" b="1" dirty="0">
                <a:solidFill>
                  <a:schemeClr val="accent6">
                    <a:lumMod val="75000"/>
                  </a:schemeClr>
                </a:solidFill>
                <a:latin typeface="Arial" pitchFamily="34" charset="0"/>
                <a:cs typeface="Arial" pitchFamily="34" charset="0"/>
              </a:rPr>
              <a:t>39110307</a:t>
            </a:r>
          </a:p>
          <a:p>
            <a:pPr algn="ctr">
              <a:buNone/>
            </a:pPr>
            <a:endParaRPr lang="en-US" sz="2800" dirty="0">
              <a:latin typeface="Arial" pitchFamily="34" charset="0"/>
              <a:cs typeface="Arial" pitchFamily="34" charset="0"/>
            </a:endParaRPr>
          </a:p>
        </p:txBody>
      </p:sp>
      <p:pic>
        <p:nvPicPr>
          <p:cNvPr id="4" name="Picture 3" descr="new letter head July30_2020.png"/>
          <p:cNvPicPr/>
          <p:nvPr/>
        </p:nvPicPr>
        <p:blipFill>
          <a:blip r:embed="rId2" cstate="print"/>
          <a:stretch>
            <a:fillRect/>
          </a:stretch>
        </p:blipFill>
        <p:spPr>
          <a:xfrm>
            <a:off x="179512" y="0"/>
            <a:ext cx="8735888" cy="1600201"/>
          </a:xfrm>
          <a:prstGeom prst="rect">
            <a:avLst/>
          </a:prstGeom>
        </p:spPr>
      </p:pic>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85EE84-FE25-4310-B5FD-8256A5AA0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1924" y="188106"/>
            <a:ext cx="5220152" cy="3240359"/>
          </a:xfrm>
          <a:prstGeom prst="rect">
            <a:avLst/>
          </a:prstGeom>
        </p:spPr>
      </p:pic>
      <p:pic>
        <p:nvPicPr>
          <p:cNvPr id="3" name="Picture 2">
            <a:extLst>
              <a:ext uri="{FF2B5EF4-FFF2-40B4-BE49-F238E27FC236}">
                <a16:creationId xmlns:a16="http://schemas.microsoft.com/office/drawing/2014/main" id="{D994EF56-80FF-468B-93B8-716226045C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3789040"/>
            <a:ext cx="7254869" cy="1996613"/>
          </a:xfrm>
          <a:prstGeom prst="rect">
            <a:avLst/>
          </a:prstGeom>
        </p:spPr>
      </p:pic>
    </p:spTree>
  </p:cSld>
  <p:clrMapOvr>
    <a:masterClrMapping/>
  </p:clrMapOvr>
  <p:transition spd="med">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2DCAA2-C16D-47CD-B319-FB650B94CAB4}"/>
              </a:ext>
            </a:extLst>
          </p:cNvPr>
          <p:cNvSpPr>
            <a:spLocks noGrp="1"/>
          </p:cNvSpPr>
          <p:nvPr>
            <p:ph type="title"/>
          </p:nvPr>
        </p:nvSpPr>
        <p:spPr>
          <a:xfrm>
            <a:off x="457200" y="274638"/>
            <a:ext cx="8229600" cy="1143000"/>
          </a:xfrm>
        </p:spPr>
        <p:txBody>
          <a:bodyPr>
            <a:normAutofit/>
          </a:bodyPr>
          <a:lstStyle/>
          <a:p>
            <a:r>
              <a:rPr lang="en-US" sz="3200" dirty="0">
                <a:latin typeface="Arial" panose="020B0604020202020204" pitchFamily="34" charset="0"/>
                <a:cs typeface="Arial" panose="020B0604020202020204" pitchFamily="34" charset="0"/>
              </a:rPr>
              <a:t>Selection of attributes</a:t>
            </a:r>
            <a:endParaRPr lang="en-IN" sz="3200" dirty="0">
              <a:latin typeface="Arial" panose="020B0604020202020204" pitchFamily="34" charset="0"/>
              <a:cs typeface="Arial" panose="020B0604020202020204" pitchFamily="34" charset="0"/>
            </a:endParaRPr>
          </a:p>
        </p:txBody>
      </p:sp>
      <p:sp>
        <p:nvSpPr>
          <p:cNvPr id="9" name="Content Placeholder 8">
            <a:extLst>
              <a:ext uri="{FF2B5EF4-FFF2-40B4-BE49-F238E27FC236}">
                <a16:creationId xmlns:a16="http://schemas.microsoft.com/office/drawing/2014/main" id="{AF02FF40-F0DA-4248-8DAA-32B4F3B4146B}"/>
              </a:ext>
            </a:extLst>
          </p:cNvPr>
          <p:cNvSpPr>
            <a:spLocks noGrp="1"/>
          </p:cNvSpPr>
          <p:nvPr>
            <p:ph idx="1"/>
          </p:nvPr>
        </p:nvSpPr>
        <p:spPr/>
        <p:txBody>
          <a:bodyPr>
            <a:normAutofit/>
          </a:bodyPr>
          <a:lstStyle/>
          <a:p>
            <a:r>
              <a:rPr lang="en-US" sz="2400" dirty="0">
                <a:latin typeface="Arial" panose="020B0604020202020204" pitchFamily="34" charset="0"/>
                <a:cs typeface="Arial" panose="020B0604020202020204" pitchFamily="34" charset="0"/>
              </a:rPr>
              <a:t>Attribute or Feature selection includes the selection of appropriate attributes for the prediction system. This is used to increase the efficiency of the system. </a:t>
            </a:r>
          </a:p>
          <a:p>
            <a:r>
              <a:rPr lang="en-US" sz="2400" dirty="0">
                <a:latin typeface="Arial" panose="020B0604020202020204" pitchFamily="34" charset="0"/>
                <a:cs typeface="Arial" panose="020B0604020202020204" pitchFamily="34" charset="0"/>
              </a:rPr>
              <a:t>Various attributes of the patient like gender, chest pain type, fasting blood pressure, serum cholesterol, </a:t>
            </a:r>
            <a:r>
              <a:rPr lang="en-US" sz="2400" dirty="0" err="1">
                <a:latin typeface="Arial" panose="020B0604020202020204" pitchFamily="34" charset="0"/>
                <a:cs typeface="Arial" panose="020B0604020202020204" pitchFamily="34" charset="0"/>
              </a:rPr>
              <a:t>exang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etc</a:t>
            </a:r>
            <a:r>
              <a:rPr lang="en-US" sz="2400" dirty="0">
                <a:latin typeface="Arial" panose="020B0604020202020204" pitchFamily="34" charset="0"/>
                <a:cs typeface="Arial" panose="020B0604020202020204" pitchFamily="34" charset="0"/>
              </a:rPr>
              <a:t> are selected for the prediction. The Correlation matrix is used for attribute selection for this model</a:t>
            </a:r>
            <a:endParaRPr lang="en-IN" sz="2400" dirty="0">
              <a:latin typeface="Arial" panose="020B0604020202020204" pitchFamily="34" charset="0"/>
              <a:cs typeface="Arial" panose="020B0604020202020204" pitchFamily="34" charset="0"/>
            </a:endParaRPr>
          </a:p>
        </p:txBody>
      </p:sp>
    </p:spTree>
  </p:cSld>
  <p:clrMapOvr>
    <a:masterClrMapping/>
  </p:clrMapOvr>
  <p:transition spd="med">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6EFE9A-8BD3-4BE8-BE8A-37D2421D60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9408" y="404664"/>
            <a:ext cx="6770983" cy="5904945"/>
          </a:xfrm>
          <a:prstGeom prst="rect">
            <a:avLst/>
          </a:prstGeom>
        </p:spPr>
      </p:pic>
    </p:spTree>
    <p:extLst>
      <p:ext uri="{BB962C8B-B14F-4D97-AF65-F5344CB8AC3E}">
        <p14:creationId xmlns:p14="http://schemas.microsoft.com/office/powerpoint/2010/main" val="968216382"/>
      </p:ext>
    </p:extLst>
  </p:cSld>
  <p:clrMapOvr>
    <a:masterClrMapping/>
  </p:clrMapOvr>
  <p:transition spd="med">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E3EB1B-13B9-4AF7-A4ED-DECAB1311D32}"/>
              </a:ext>
            </a:extLst>
          </p:cNvPr>
          <p:cNvSpPr>
            <a:spLocks noGrp="1"/>
          </p:cNvSpPr>
          <p:nvPr>
            <p:ph type="title"/>
          </p:nvPr>
        </p:nvSpPr>
        <p:spPr>
          <a:xfrm>
            <a:off x="457200" y="260648"/>
            <a:ext cx="8229600" cy="1143000"/>
          </a:xfrm>
        </p:spPr>
        <p:txBody>
          <a:bodyPr>
            <a:normAutofit/>
          </a:bodyPr>
          <a:lstStyle/>
          <a:p>
            <a:r>
              <a:rPr lang="en-US" sz="3200" dirty="0">
                <a:latin typeface="Arial" panose="020B0604020202020204" pitchFamily="34" charset="0"/>
                <a:cs typeface="Arial" panose="020B0604020202020204" pitchFamily="34" charset="0"/>
              </a:rPr>
              <a:t>Pre-processing of Data</a:t>
            </a:r>
            <a:endParaRPr lang="en-IN" sz="3200"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3C73556B-C4E8-44C2-A867-24F0D4DF7FC4}"/>
              </a:ext>
            </a:extLst>
          </p:cNvPr>
          <p:cNvSpPr>
            <a:spLocks noGrp="1"/>
          </p:cNvSpPr>
          <p:nvPr>
            <p:ph idx="1"/>
          </p:nvPr>
        </p:nvSpPr>
        <p:spPr/>
        <p:txBody>
          <a:bodyPr>
            <a:noAutofit/>
          </a:bodyPr>
          <a:lstStyle/>
          <a:p>
            <a:pPr marL="0" indent="0" algn="just">
              <a:spcAft>
                <a:spcPts val="800"/>
              </a:spcAft>
              <a:buNone/>
            </a:pPr>
            <a:r>
              <a:rPr lang="en-US" sz="2400" dirty="0">
                <a:effectLst/>
                <a:latin typeface="Arial" panose="020B0604020202020204" pitchFamily="34" charset="0"/>
                <a:ea typeface="Arial" panose="020B0604020202020204" pitchFamily="34" charset="0"/>
              </a:rPr>
              <a:t>Data pre-processing is an important step for the creation of a machine learning model. Data pre-processing has the activities </a:t>
            </a:r>
            <a:endParaRPr lang="en-IN" sz="2400" dirty="0">
              <a:effectLst/>
              <a:latin typeface="Arial" panose="020B0604020202020204" pitchFamily="34" charset="0"/>
              <a:ea typeface="Arial" panose="020B0604020202020204" pitchFamily="34" charset="0"/>
            </a:endParaRPr>
          </a:p>
          <a:p>
            <a:pPr marL="342900" lvl="0" indent="-342900" algn="just">
              <a:lnSpc>
                <a:spcPts val="1875"/>
              </a:lnSpc>
              <a:spcBef>
                <a:spcPts val="300"/>
              </a:spcBef>
              <a:buSzPts val="1000"/>
              <a:buFont typeface="Courier New" panose="02070309020205020404" pitchFamily="49" charset="0"/>
              <a:buChar char="o"/>
              <a:tabLst>
                <a:tab pos="457200" algn="l"/>
              </a:tabLst>
            </a:pPr>
            <a:r>
              <a:rPr lang="en-IN"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Getting the dataset</a:t>
            </a:r>
            <a:endParaRPr lang="en-IN" sz="24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gn="just">
              <a:lnSpc>
                <a:spcPts val="1875"/>
              </a:lnSpc>
              <a:spcBef>
                <a:spcPts val="300"/>
              </a:spcBef>
              <a:buSzPts val="1000"/>
              <a:buFont typeface="Courier New" panose="02070309020205020404" pitchFamily="49" charset="0"/>
              <a:buChar char="o"/>
              <a:tabLst>
                <a:tab pos="457200" algn="l"/>
              </a:tabLst>
            </a:pPr>
            <a:r>
              <a:rPr lang="en-IN"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Importing libraries</a:t>
            </a:r>
            <a:endParaRPr lang="en-IN" sz="24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gn="just">
              <a:lnSpc>
                <a:spcPts val="1875"/>
              </a:lnSpc>
              <a:spcBef>
                <a:spcPts val="300"/>
              </a:spcBef>
              <a:buSzPts val="1000"/>
              <a:buFont typeface="Courier New" panose="02070309020205020404" pitchFamily="49" charset="0"/>
              <a:buChar char="o"/>
              <a:tabLst>
                <a:tab pos="457200" algn="l"/>
              </a:tabLst>
            </a:pPr>
            <a:r>
              <a:rPr lang="en-IN"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Importing datasets</a:t>
            </a:r>
            <a:endParaRPr lang="en-IN" sz="24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gn="just">
              <a:lnSpc>
                <a:spcPts val="1875"/>
              </a:lnSpc>
              <a:spcBef>
                <a:spcPts val="300"/>
              </a:spcBef>
              <a:buSzPts val="1000"/>
              <a:buFont typeface="Courier New" panose="02070309020205020404" pitchFamily="49" charset="0"/>
              <a:buChar char="o"/>
              <a:tabLst>
                <a:tab pos="457200" algn="l"/>
              </a:tabLst>
            </a:pPr>
            <a:r>
              <a:rPr lang="en-IN"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Finding Missing Data</a:t>
            </a:r>
            <a:endParaRPr lang="en-IN" sz="24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gn="just">
              <a:lnSpc>
                <a:spcPts val="1875"/>
              </a:lnSpc>
              <a:spcBef>
                <a:spcPts val="300"/>
              </a:spcBef>
              <a:buSzPts val="1000"/>
              <a:buFont typeface="Courier New" panose="02070309020205020404" pitchFamily="49" charset="0"/>
              <a:buChar char="o"/>
              <a:tabLst>
                <a:tab pos="457200" algn="l"/>
              </a:tabLst>
            </a:pPr>
            <a:r>
              <a:rPr lang="en-IN"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Encoding Categorical Data</a:t>
            </a:r>
            <a:endParaRPr lang="en-IN" sz="24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gn="just">
              <a:lnSpc>
                <a:spcPts val="1875"/>
              </a:lnSpc>
              <a:spcBef>
                <a:spcPts val="300"/>
              </a:spcBef>
              <a:buSzPts val="1000"/>
              <a:buFont typeface="Courier New" panose="02070309020205020404" pitchFamily="49" charset="0"/>
              <a:buChar char="o"/>
              <a:tabLst>
                <a:tab pos="457200" algn="l"/>
              </a:tabLst>
            </a:pPr>
            <a:r>
              <a:rPr lang="en-IN"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Splitting dataset into training and test set</a:t>
            </a:r>
            <a:endParaRPr lang="en-IN" sz="24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gn="just">
              <a:lnSpc>
                <a:spcPts val="1875"/>
              </a:lnSpc>
              <a:spcBef>
                <a:spcPts val="300"/>
              </a:spcBef>
              <a:buSzPts val="1000"/>
              <a:buFont typeface="Courier New" panose="02070309020205020404" pitchFamily="49" charset="0"/>
              <a:buChar char="o"/>
              <a:tabLst>
                <a:tab pos="457200" algn="l"/>
              </a:tabLst>
            </a:pPr>
            <a:r>
              <a:rPr lang="en-IN"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Feature scaling</a:t>
            </a:r>
            <a:endParaRPr lang="en-IN" sz="24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p>
            <a:pPr marL="0" indent="0">
              <a:buNone/>
            </a:pPr>
            <a:r>
              <a:rPr lang="en-US" sz="2400" dirty="0">
                <a:effectLst/>
                <a:latin typeface="Arial" panose="020B0604020202020204" pitchFamily="34" charset="0"/>
                <a:ea typeface="Arial" panose="020B0604020202020204" pitchFamily="34" charset="0"/>
              </a:rPr>
              <a:t>Preprocessing of data is required for improving the accuracy of the model</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9182498"/>
      </p:ext>
    </p:extLst>
  </p:cSld>
  <p:clrMapOvr>
    <a:masterClrMapping/>
  </p:clrMapOvr>
  <p:transition spd="med">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8025B1-26C6-4B0E-ADC1-57C569EB19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804" y="634856"/>
            <a:ext cx="7620392" cy="5588287"/>
          </a:xfrm>
          <a:prstGeom prst="rect">
            <a:avLst/>
          </a:prstGeom>
        </p:spPr>
      </p:pic>
    </p:spTree>
  </p:cSld>
  <p:clrMapOvr>
    <a:masterClrMapping/>
  </p:clrMapOvr>
  <p:transition spd="med">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Arial" panose="020B0604020202020204" pitchFamily="34" charset="0"/>
                <a:cs typeface="Arial" panose="020B0604020202020204" pitchFamily="34" charset="0"/>
              </a:rPr>
              <a:t>Balancing</a:t>
            </a:r>
            <a:r>
              <a:rPr lang="en-US" dirty="0"/>
              <a:t> </a:t>
            </a:r>
            <a:r>
              <a:rPr lang="en-US" sz="3200" dirty="0">
                <a:latin typeface="Arial" panose="020B0604020202020204" pitchFamily="34" charset="0"/>
                <a:cs typeface="Arial" panose="020B0604020202020204" pitchFamily="34" charset="0"/>
              </a:rPr>
              <a:t>of Data</a:t>
            </a:r>
            <a:endParaRPr lang="en-IN" sz="3200" dirty="0">
              <a:solidFill>
                <a:srgbClr val="C00000"/>
              </a:solidFill>
              <a:latin typeface="Arial" panose="020B0604020202020204" pitchFamily="34" charset="0"/>
              <a:cs typeface="Arial" pitchFamily="34" charset="0"/>
            </a:endParaRPr>
          </a:p>
        </p:txBody>
      </p:sp>
      <p:sp>
        <p:nvSpPr>
          <p:cNvPr id="3" name="Content Placeholder 2"/>
          <p:cNvSpPr>
            <a:spLocks noGrp="1"/>
          </p:cNvSpPr>
          <p:nvPr>
            <p:ph idx="1"/>
          </p:nvPr>
        </p:nvSpPr>
        <p:spPr/>
        <p:txBody>
          <a:bodyPr>
            <a:normAutofit/>
          </a:bodyPr>
          <a:lstStyle/>
          <a:p>
            <a:r>
              <a:rPr lang="en-US" sz="2400" dirty="0">
                <a:latin typeface="Arial" panose="020B0604020202020204" pitchFamily="34" charset="0"/>
                <a:cs typeface="Arial" panose="020B0604020202020204" pitchFamily="34" charset="0"/>
              </a:rPr>
              <a:t>Imbalanced datasets can be balanced in two ways. They are Under Sampling and Over Sampling </a:t>
            </a:r>
          </a:p>
          <a:p>
            <a:r>
              <a:rPr lang="en-US" sz="2400" b="1" dirty="0">
                <a:latin typeface="Arial" panose="020B0604020202020204" pitchFamily="34" charset="0"/>
                <a:cs typeface="Arial" panose="020B0604020202020204" pitchFamily="34" charset="0"/>
              </a:rPr>
              <a:t>(a) Under Sampling: </a:t>
            </a:r>
            <a:r>
              <a:rPr lang="en-US" sz="2400" dirty="0">
                <a:latin typeface="Arial" panose="020B0604020202020204" pitchFamily="34" charset="0"/>
                <a:cs typeface="Arial" panose="020B0604020202020204" pitchFamily="34" charset="0"/>
              </a:rPr>
              <a:t>In Under Sampling, dataset balance is done by the reduction of the size of the ample class. This process is considered when the amount of data is adequate.</a:t>
            </a:r>
          </a:p>
          <a:p>
            <a:r>
              <a:rPr lang="en-US" sz="2400" dirty="0">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(b) Over Sampling: </a:t>
            </a:r>
            <a:r>
              <a:rPr lang="en-US" sz="2400" dirty="0">
                <a:latin typeface="Arial" panose="020B0604020202020204" pitchFamily="34" charset="0"/>
                <a:cs typeface="Arial" panose="020B0604020202020204" pitchFamily="34" charset="0"/>
              </a:rPr>
              <a:t>In Over Sampling, dataset balance is done by increasing the size of the scarce samples. This process is considered when the amount of data is inadequate.</a:t>
            </a:r>
            <a:endParaRPr lang="en-IN" sz="2400" dirty="0">
              <a:latin typeface="Arial" panose="020B0604020202020204" pitchFamily="34" charset="0"/>
              <a:cs typeface="Arial" panose="020B0604020202020204" pitchFamily="34" charset="0"/>
            </a:endParaRPr>
          </a:p>
        </p:txBody>
      </p:sp>
    </p:spTree>
  </p:cSld>
  <p:clrMapOvr>
    <a:masterClrMapping/>
  </p:clrMapOvr>
  <p:transition spd="med">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32CBFC-01BE-47A8-AF6B-515237B6D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620688"/>
            <a:ext cx="7632847" cy="4752528"/>
          </a:xfrm>
          <a:prstGeom prst="rect">
            <a:avLst/>
          </a:prstGeom>
        </p:spPr>
      </p:pic>
    </p:spTree>
  </p:cSld>
  <p:clrMapOvr>
    <a:masterClrMapping/>
  </p:clrMapOvr>
  <p:transition spd="med">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Arial" panose="020B0604020202020204" pitchFamily="34" charset="0"/>
                <a:cs typeface="Arial" panose="020B0604020202020204" pitchFamily="34" charset="0"/>
              </a:rPr>
              <a:t>Prediction of Disease</a:t>
            </a:r>
            <a:endParaRPr lang="en-IN" sz="3200" dirty="0">
              <a:solidFill>
                <a:srgbClr val="C00000"/>
              </a:solidFill>
              <a:latin typeface="Arial" panose="020B0604020202020204" pitchFamily="34" charset="0"/>
              <a:cs typeface="Arial" pitchFamily="34" charset="0"/>
            </a:endParaRPr>
          </a:p>
        </p:txBody>
      </p:sp>
      <p:sp>
        <p:nvSpPr>
          <p:cNvPr id="3" name="Content Placeholder 2"/>
          <p:cNvSpPr>
            <a:spLocks noGrp="1"/>
          </p:cNvSpPr>
          <p:nvPr>
            <p:ph idx="1"/>
          </p:nvPr>
        </p:nvSpPr>
        <p:spPr>
          <a:xfrm>
            <a:off x="457200" y="1417638"/>
            <a:ext cx="8291264" cy="5165724"/>
          </a:xfrm>
        </p:spPr>
        <p:txBody>
          <a:bodyPr>
            <a:normAutofit/>
          </a:bodyPr>
          <a:lstStyle/>
          <a:p>
            <a:pPr fontAlgn="base"/>
            <a:r>
              <a:rPr lang="en-US" sz="2400" dirty="0">
                <a:latin typeface="Arial" panose="020B0604020202020204" pitchFamily="34" charset="0"/>
                <a:cs typeface="Arial" panose="020B0604020202020204" pitchFamily="34" charset="0"/>
              </a:rPr>
              <a:t>Various machine learning algorithms like Simple linear Regression ,Polynomial Regression are used for classification. Comparative analysis is performed among algorithms and the algorithm that gives the highest accuracy is used for heart disease prediction.</a:t>
            </a:r>
            <a:endParaRPr lang="en-IN" sz="2400" dirty="0">
              <a:latin typeface="Arial" panose="020B0604020202020204" pitchFamily="34" charset="0"/>
              <a:cs typeface="Arial" panose="020B0604020202020204" pitchFamily="34" charset="0"/>
            </a:endParaRPr>
          </a:p>
          <a:p>
            <a:endParaRPr lang="en-IN" dirty="0"/>
          </a:p>
        </p:txBody>
      </p:sp>
      <p:pic>
        <p:nvPicPr>
          <p:cNvPr id="5" name="Picture 4">
            <a:extLst>
              <a:ext uri="{FF2B5EF4-FFF2-40B4-BE49-F238E27FC236}">
                <a16:creationId xmlns:a16="http://schemas.microsoft.com/office/drawing/2014/main" id="{E44044BA-B196-4DAE-8A82-54A91A902926}"/>
              </a:ext>
            </a:extLst>
          </p:cNvPr>
          <p:cNvPicPr>
            <a:picLocks noChangeAspect="1"/>
          </p:cNvPicPr>
          <p:nvPr/>
        </p:nvPicPr>
        <p:blipFill>
          <a:blip r:embed="rId2"/>
          <a:stretch>
            <a:fillRect/>
          </a:stretch>
        </p:blipFill>
        <p:spPr>
          <a:xfrm>
            <a:off x="1547664" y="3429000"/>
            <a:ext cx="6192687" cy="3154362"/>
          </a:xfrm>
          <a:prstGeom prst="rect">
            <a:avLst/>
          </a:prstGeom>
        </p:spPr>
      </p:pic>
    </p:spTree>
  </p:cSld>
  <p:clrMapOvr>
    <a:masterClrMapping/>
  </p:clrMapOvr>
  <p:transition spd="med">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95163-15C4-4A4B-8F1A-970EF8F83B91}"/>
              </a:ext>
            </a:extLst>
          </p:cNvPr>
          <p:cNvSpPr>
            <a:spLocks noGrp="1"/>
          </p:cNvSpPr>
          <p:nvPr>
            <p:ph type="title"/>
          </p:nvPr>
        </p:nvSpPr>
        <p:spPr/>
        <p:txBody>
          <a:bodyPr>
            <a:normAutofit/>
          </a:bodyPr>
          <a:lstStyle/>
          <a:p>
            <a:r>
              <a:rPr lang="en-US" sz="4000" b="0" strike="noStrike" spc="-1" dirty="0">
                <a:solidFill>
                  <a:srgbClr val="C00000"/>
                </a:solidFill>
                <a:latin typeface="Arial"/>
                <a:ea typeface="DejaVu Sans"/>
              </a:rPr>
              <a:t>Methodology</a:t>
            </a:r>
            <a:endParaRPr lang="en-IN" sz="4000" dirty="0"/>
          </a:p>
        </p:txBody>
      </p:sp>
      <p:sp>
        <p:nvSpPr>
          <p:cNvPr id="3" name="Content Placeholder 2">
            <a:extLst>
              <a:ext uri="{FF2B5EF4-FFF2-40B4-BE49-F238E27FC236}">
                <a16:creationId xmlns:a16="http://schemas.microsoft.com/office/drawing/2014/main" id="{0BE385F8-C3EA-4E3F-9827-C2D8216AB08C}"/>
              </a:ext>
            </a:extLst>
          </p:cNvPr>
          <p:cNvSpPr>
            <a:spLocks noGrp="1"/>
          </p:cNvSpPr>
          <p:nvPr>
            <p:ph idx="1"/>
          </p:nvPr>
        </p:nvSpPr>
        <p:spPr/>
        <p:txBody>
          <a:bodyPr>
            <a:normAutofit fontScale="62500" lnSpcReduction="20000"/>
          </a:bodyPr>
          <a:lstStyle/>
          <a:p>
            <a:pPr marL="343080" indent="-340560" algn="just">
              <a:lnSpc>
                <a:spcPct val="150000"/>
              </a:lnSpc>
              <a:spcBef>
                <a:spcPts val="561"/>
              </a:spcBef>
              <a:buClr>
                <a:srgbClr val="000000"/>
              </a:buClr>
              <a:buFont typeface="Arial"/>
              <a:buChar char="•"/>
            </a:pPr>
            <a:r>
              <a:rPr lang="en-US" sz="3200" b="0" strike="noStrike" spc="-1" dirty="0">
                <a:solidFill>
                  <a:srgbClr val="000000"/>
                </a:solidFill>
                <a:latin typeface="Arial"/>
                <a:ea typeface="DejaVu Sans"/>
              </a:rPr>
              <a:t>To predict the  </a:t>
            </a:r>
            <a:r>
              <a:rPr lang="en-US" spc="-1" dirty="0">
                <a:solidFill>
                  <a:srgbClr val="000000"/>
                </a:solidFill>
                <a:latin typeface="Arial"/>
                <a:ea typeface="DejaVu Sans"/>
              </a:rPr>
              <a:t>output us</a:t>
            </a:r>
            <a:r>
              <a:rPr lang="en-US" sz="3200" b="0" strike="noStrike" spc="-1" dirty="0">
                <a:solidFill>
                  <a:srgbClr val="000000"/>
                </a:solidFill>
                <a:latin typeface="Arial"/>
                <a:ea typeface="DejaVu Sans"/>
              </a:rPr>
              <a:t>ing Simple </a:t>
            </a:r>
            <a:r>
              <a:rPr lang="en-US" spc="-1" dirty="0">
                <a:solidFill>
                  <a:srgbClr val="000000"/>
                </a:solidFill>
                <a:latin typeface="Arial"/>
                <a:ea typeface="DejaVu Sans"/>
              </a:rPr>
              <a:t>L</a:t>
            </a:r>
            <a:r>
              <a:rPr lang="en-US" sz="3200" b="0" strike="noStrike" spc="-1" dirty="0">
                <a:solidFill>
                  <a:srgbClr val="000000"/>
                </a:solidFill>
                <a:latin typeface="Arial"/>
                <a:ea typeface="DejaVu Sans"/>
              </a:rPr>
              <a:t>inear Regression and Polynomial Regression.</a:t>
            </a:r>
          </a:p>
          <a:p>
            <a:pPr marL="343080" indent="-340560" algn="just">
              <a:lnSpc>
                <a:spcPct val="150000"/>
              </a:lnSpc>
              <a:spcBef>
                <a:spcPts val="561"/>
              </a:spcBef>
              <a:buClr>
                <a:srgbClr val="000000"/>
              </a:buClr>
              <a:buFont typeface="Arial"/>
              <a:buChar char="•"/>
            </a:pP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Jupyter</a:t>
            </a:r>
            <a:r>
              <a:rPr lang="en-US" sz="3200" b="0" strike="noStrike" spc="-1" dirty="0">
                <a:solidFill>
                  <a:srgbClr val="000000"/>
                </a:solidFill>
                <a:latin typeface="Arial"/>
                <a:ea typeface="DejaVu Sans"/>
              </a:rPr>
              <a:t> notebook is used to code in python language and libraries used are </a:t>
            </a:r>
            <a:r>
              <a:rPr lang="en-US" sz="3200" b="0" strike="noStrike" spc="-1" dirty="0" err="1">
                <a:solidFill>
                  <a:srgbClr val="000000"/>
                </a:solidFill>
                <a:latin typeface="Arial"/>
                <a:ea typeface="DejaVu Sans"/>
              </a:rPr>
              <a:t>sklearn</a:t>
            </a:r>
            <a:r>
              <a:rPr lang="en-US" sz="3200" b="0" strike="noStrike" spc="-1" dirty="0">
                <a:solidFill>
                  <a:srgbClr val="000000"/>
                </a:solidFill>
                <a:latin typeface="Arial"/>
                <a:ea typeface="DejaVu Sans"/>
              </a:rPr>
              <a:t> ,pandas ,</a:t>
            </a:r>
            <a:r>
              <a:rPr lang="en-US" sz="3200" b="0" strike="noStrike" spc="-1" dirty="0" err="1">
                <a:solidFill>
                  <a:srgbClr val="000000"/>
                </a:solidFill>
                <a:latin typeface="Arial"/>
                <a:ea typeface="DejaVu Sans"/>
              </a:rPr>
              <a:t>numpy</a:t>
            </a:r>
            <a:r>
              <a:rPr lang="en-US" sz="3200" b="0" strike="noStrike" spc="-1" dirty="0">
                <a:solidFill>
                  <a:srgbClr val="000000"/>
                </a:solidFill>
                <a:latin typeface="Arial"/>
                <a:ea typeface="DejaVu Sans"/>
              </a:rPr>
              <a:t> ,matplotlib and machine learning algorithm used is decision tree regressor.</a:t>
            </a:r>
            <a:endParaRPr lang="en-IN" sz="3200" b="0" strike="noStrike" spc="-1" dirty="0">
              <a:latin typeface="Arial"/>
            </a:endParaRPr>
          </a:p>
          <a:p>
            <a:pPr marL="343080" indent="-340560" algn="just">
              <a:lnSpc>
                <a:spcPct val="150000"/>
              </a:lnSpc>
              <a:spcBef>
                <a:spcPts val="561"/>
              </a:spcBef>
              <a:buClr>
                <a:srgbClr val="000000"/>
              </a:buClr>
              <a:buFont typeface="Arial"/>
              <a:buChar char="•"/>
            </a:pPr>
            <a:r>
              <a:rPr lang="en-US" sz="3200" b="0" strike="noStrike" spc="-1" dirty="0">
                <a:solidFill>
                  <a:srgbClr val="000000"/>
                </a:solidFill>
                <a:latin typeface="Arial"/>
                <a:ea typeface="DejaVu Sans"/>
              </a:rPr>
              <a:t>Using </a:t>
            </a:r>
            <a:r>
              <a:rPr lang="en-US" spc="-1" dirty="0">
                <a:solidFill>
                  <a:srgbClr val="000000"/>
                </a:solidFill>
                <a:latin typeface="Arial"/>
                <a:ea typeface="DejaVu Sans"/>
              </a:rPr>
              <a:t>S</a:t>
            </a:r>
            <a:r>
              <a:rPr lang="en-US" sz="3200" b="0" strike="noStrike" spc="-1" dirty="0">
                <a:solidFill>
                  <a:srgbClr val="000000"/>
                </a:solidFill>
                <a:latin typeface="Arial"/>
                <a:ea typeface="DejaVu Sans"/>
              </a:rPr>
              <a:t>imple Linear Regression ,Polynomial Regression, Logistic Regression, KNN we achieved to predict our output ,hence achieve our goal.</a:t>
            </a:r>
            <a:endParaRPr lang="en-IN" sz="3200" b="0" strike="noStrike" spc="-1" dirty="0">
              <a:latin typeface="Arial"/>
            </a:endParaRPr>
          </a:p>
          <a:p>
            <a:pPr marL="343080" indent="-340560" algn="just">
              <a:lnSpc>
                <a:spcPct val="150000"/>
              </a:lnSpc>
              <a:spcBef>
                <a:spcPts val="561"/>
              </a:spcBef>
              <a:buClr>
                <a:srgbClr val="000000"/>
              </a:buClr>
              <a:buFont typeface="Arial"/>
              <a:buChar char="•"/>
            </a:pPr>
            <a:r>
              <a:rPr lang="en-US" sz="3200" b="0" strike="noStrike" spc="-1" dirty="0">
                <a:solidFill>
                  <a:srgbClr val="000000"/>
                </a:solidFill>
                <a:latin typeface="Arial"/>
                <a:ea typeface="DejaVu Sans"/>
              </a:rPr>
              <a:t>By visualizing the predicted data we get to know how best is our trained model.</a:t>
            </a:r>
            <a:endParaRPr lang="en-IN" sz="3200" b="0" strike="noStrike" spc="-1" dirty="0">
              <a:latin typeface="Arial"/>
            </a:endParaRPr>
          </a:p>
          <a:p>
            <a:endParaRPr lang="en-IN" dirty="0"/>
          </a:p>
        </p:txBody>
      </p:sp>
    </p:spTree>
    <p:extLst>
      <p:ext uri="{BB962C8B-B14F-4D97-AF65-F5344CB8AC3E}">
        <p14:creationId xmlns:p14="http://schemas.microsoft.com/office/powerpoint/2010/main" val="1392759790"/>
      </p:ext>
    </p:extLst>
  </p:cSld>
  <p:clrMapOvr>
    <a:masterClrMapping/>
  </p:clrMapOvr>
  <p:transition spd="med">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45FED-0284-4C64-8ACC-69778963A242}"/>
              </a:ext>
            </a:extLst>
          </p:cNvPr>
          <p:cNvSpPr>
            <a:spLocks noGrp="1"/>
          </p:cNvSpPr>
          <p:nvPr>
            <p:ph type="title"/>
          </p:nvPr>
        </p:nvSpPr>
        <p:spPr>
          <a:xfrm>
            <a:off x="457200" y="263262"/>
            <a:ext cx="8229600" cy="1143000"/>
          </a:xfrm>
        </p:spPr>
        <p:txBody>
          <a:bodyPr>
            <a:normAutofit/>
          </a:bodyPr>
          <a:lstStyle/>
          <a:p>
            <a:r>
              <a:rPr lang="en-IN" sz="3600" dirty="0">
                <a:latin typeface="Arial" panose="020B0604020202020204" pitchFamily="34" charset="0"/>
                <a:cs typeface="Arial" panose="020B0604020202020204" pitchFamily="34" charset="0"/>
              </a:rPr>
              <a:t>Performance Analysis</a:t>
            </a:r>
          </a:p>
        </p:txBody>
      </p:sp>
      <p:pic>
        <p:nvPicPr>
          <p:cNvPr id="9" name="Content Placeholder 8">
            <a:extLst>
              <a:ext uri="{FF2B5EF4-FFF2-40B4-BE49-F238E27FC236}">
                <a16:creationId xmlns:a16="http://schemas.microsoft.com/office/drawing/2014/main" id="{9561D0C5-92E7-41C9-984A-2387206219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1043" y="1895425"/>
            <a:ext cx="4541914" cy="2705334"/>
          </a:xfrm>
        </p:spPr>
      </p:pic>
      <p:pic>
        <p:nvPicPr>
          <p:cNvPr id="12" name="Content Placeholder 11">
            <a:extLst>
              <a:ext uri="{FF2B5EF4-FFF2-40B4-BE49-F238E27FC236}">
                <a16:creationId xmlns:a16="http://schemas.microsoft.com/office/drawing/2014/main" id="{0361985A-A8D8-424A-8787-A126B9B21E38}"/>
              </a:ext>
            </a:extLst>
          </p:cNvPr>
          <p:cNvPicPr>
            <a:picLocks noGrp="1" noChangeAspect="1"/>
          </p:cNvPicPr>
          <p:nvPr>
            <p:ph sz="half" idx="4294967295"/>
          </p:nvPr>
        </p:nvPicPr>
        <p:blipFill>
          <a:blip r:embed="rId3">
            <a:extLst>
              <a:ext uri="{28A0092B-C50C-407E-A947-70E740481C1C}">
                <a14:useLocalDpi xmlns:a14="http://schemas.microsoft.com/office/drawing/2010/main" val="0"/>
              </a:ext>
            </a:extLst>
          </a:blip>
          <a:stretch>
            <a:fillRect/>
          </a:stretch>
        </p:blipFill>
        <p:spPr>
          <a:xfrm>
            <a:off x="2104373" y="4869160"/>
            <a:ext cx="4935253" cy="1440160"/>
          </a:xfrm>
        </p:spPr>
      </p:pic>
    </p:spTree>
    <p:extLst>
      <p:ext uri="{BB962C8B-B14F-4D97-AF65-F5344CB8AC3E}">
        <p14:creationId xmlns:p14="http://schemas.microsoft.com/office/powerpoint/2010/main" val="369169019"/>
      </p:ext>
    </p:extLst>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a:solidFill>
                  <a:srgbClr val="C00000"/>
                </a:solidFill>
                <a:latin typeface="Arial" pitchFamily="34" charset="0"/>
                <a:cs typeface="Arial" pitchFamily="34" charset="0"/>
              </a:rPr>
              <a:t>Presentation</a:t>
            </a:r>
            <a:r>
              <a:rPr lang="en-US" dirty="0">
                <a:solidFill>
                  <a:srgbClr val="C00000"/>
                </a:solidFill>
                <a:latin typeface="Arial" pitchFamily="34" charset="0"/>
                <a:cs typeface="Arial" pitchFamily="34" charset="0"/>
              </a:rPr>
              <a:t> Outline</a:t>
            </a:r>
            <a:endParaRPr lang="en-IN" dirty="0"/>
          </a:p>
        </p:txBody>
      </p:sp>
      <p:sp>
        <p:nvSpPr>
          <p:cNvPr id="3" name="Content Placeholder 2"/>
          <p:cNvSpPr>
            <a:spLocks noGrp="1"/>
          </p:cNvSpPr>
          <p:nvPr>
            <p:ph idx="1"/>
          </p:nvPr>
        </p:nvSpPr>
        <p:spPr/>
        <p:txBody>
          <a:bodyPr>
            <a:normAutofit lnSpcReduction="10000"/>
          </a:bodyPr>
          <a:lstStyle/>
          <a:p>
            <a:r>
              <a:rPr lang="en-US" sz="2800" dirty="0">
                <a:latin typeface="Arial" pitchFamily="34" charset="0"/>
                <a:cs typeface="Arial" pitchFamily="34" charset="0"/>
              </a:rPr>
              <a:t>Course Certificate</a:t>
            </a:r>
          </a:p>
          <a:p>
            <a:r>
              <a:rPr lang="en-US" sz="2800" dirty="0">
                <a:latin typeface="Arial" pitchFamily="34" charset="0"/>
                <a:cs typeface="Arial" pitchFamily="34" charset="0"/>
              </a:rPr>
              <a:t>Introduction</a:t>
            </a:r>
          </a:p>
          <a:p>
            <a:r>
              <a:rPr lang="en-US" sz="2800" dirty="0">
                <a:latin typeface="Arial" pitchFamily="34" charset="0"/>
                <a:cs typeface="Arial" pitchFamily="34" charset="0"/>
              </a:rPr>
              <a:t>Objectives</a:t>
            </a:r>
          </a:p>
          <a:p>
            <a:r>
              <a:rPr lang="en-US" sz="2800" dirty="0">
                <a:latin typeface="Arial" pitchFamily="34" charset="0"/>
                <a:cs typeface="Arial" pitchFamily="34" charset="0"/>
              </a:rPr>
              <a:t>System Architecture / Ideation Map</a:t>
            </a:r>
          </a:p>
          <a:p>
            <a:r>
              <a:rPr lang="en-US" sz="2800" dirty="0">
                <a:latin typeface="Arial" pitchFamily="34" charset="0"/>
                <a:cs typeface="Arial" pitchFamily="34" charset="0"/>
              </a:rPr>
              <a:t>Project Implementation</a:t>
            </a:r>
          </a:p>
          <a:p>
            <a:r>
              <a:rPr lang="en-US" sz="2800" dirty="0">
                <a:latin typeface="Arial" pitchFamily="34" charset="0"/>
                <a:cs typeface="Arial" pitchFamily="34" charset="0"/>
              </a:rPr>
              <a:t>Application Snapshots</a:t>
            </a:r>
          </a:p>
          <a:p>
            <a:r>
              <a:rPr lang="en-US" sz="2800" dirty="0">
                <a:latin typeface="Arial" pitchFamily="34" charset="0"/>
                <a:cs typeface="Arial" pitchFamily="34" charset="0"/>
              </a:rPr>
              <a:t>Result and discussions</a:t>
            </a:r>
          </a:p>
          <a:p>
            <a:r>
              <a:rPr lang="en-US" sz="2800" dirty="0">
                <a:latin typeface="Arial" pitchFamily="34" charset="0"/>
                <a:cs typeface="Arial" pitchFamily="34" charset="0"/>
              </a:rPr>
              <a:t>Conclusion </a:t>
            </a:r>
          </a:p>
          <a:p>
            <a:r>
              <a:rPr lang="en-US" sz="2800" dirty="0">
                <a:latin typeface="Arial" pitchFamily="34" charset="0"/>
                <a:cs typeface="Arial" pitchFamily="34" charset="0"/>
              </a:rPr>
              <a:t>References</a:t>
            </a:r>
          </a:p>
          <a:p>
            <a:endParaRPr lang="en-IN" dirty="0"/>
          </a:p>
        </p:txBody>
      </p:sp>
    </p:spTree>
  </p:cSld>
  <p:clrMapOvr>
    <a:masterClrMapping/>
  </p:clrMapOvr>
  <p:transition spd="med">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080C4B4-DFE3-41B1-BFB0-83FC78F686D9}"/>
              </a:ext>
            </a:extLst>
          </p:cNvPr>
          <p:cNvSpPr>
            <a:spLocks noGrp="1"/>
          </p:cNvSpPr>
          <p:nvPr>
            <p:ph type="title"/>
          </p:nvPr>
        </p:nvSpPr>
        <p:spPr>
          <a:xfrm>
            <a:off x="457200" y="274638"/>
            <a:ext cx="8229600" cy="1066130"/>
          </a:xfrm>
        </p:spPr>
        <p:txBody>
          <a:bodyPr>
            <a:normAutofit/>
          </a:bodyPr>
          <a:lstStyle/>
          <a:p>
            <a:r>
              <a:rPr lang="en-US" sz="4000" b="0" strike="noStrike" spc="-1" dirty="0">
                <a:solidFill>
                  <a:srgbClr val="C00000"/>
                </a:solidFill>
                <a:latin typeface="Arial"/>
                <a:ea typeface="DejaVu Sans"/>
              </a:rPr>
              <a:t>Result</a:t>
            </a:r>
            <a:endParaRPr lang="en-IN" sz="4000" dirty="0"/>
          </a:p>
        </p:txBody>
      </p:sp>
      <p:sp>
        <p:nvSpPr>
          <p:cNvPr id="4" name="Content Placeholder 3">
            <a:extLst>
              <a:ext uri="{FF2B5EF4-FFF2-40B4-BE49-F238E27FC236}">
                <a16:creationId xmlns:a16="http://schemas.microsoft.com/office/drawing/2014/main" id="{0B8BA938-B0B6-416A-B5B9-190EEBD50FFE}"/>
              </a:ext>
            </a:extLst>
          </p:cNvPr>
          <p:cNvSpPr>
            <a:spLocks noGrp="1"/>
          </p:cNvSpPr>
          <p:nvPr>
            <p:ph idx="1"/>
          </p:nvPr>
        </p:nvSpPr>
        <p:spPr>
          <a:xfrm>
            <a:off x="457200" y="1600200"/>
            <a:ext cx="8229600" cy="4983162"/>
          </a:xfrm>
        </p:spPr>
        <p:txBody>
          <a:bodyPr>
            <a:noAutofit/>
          </a:bodyPr>
          <a:lstStyle/>
          <a:p>
            <a:pPr algn="just"/>
            <a:r>
              <a:rPr lang="en-US" sz="2400" dirty="0">
                <a:latin typeface="Arial" panose="020B0604020202020204" pitchFamily="34" charset="0"/>
                <a:cs typeface="Arial" panose="020B0604020202020204" pitchFamily="34" charset="0"/>
              </a:rPr>
              <a:t>This project aims to know whether the patient has heart disease or not .The records in the dataset are divided into the training set and test sets. After preprocessing the data. </a:t>
            </a:r>
          </a:p>
          <a:p>
            <a:pPr algn="just"/>
            <a:r>
              <a:rPr lang="en-US" sz="2400" dirty="0">
                <a:latin typeface="Arial" panose="020B0604020202020204" pitchFamily="34" charset="0"/>
                <a:cs typeface="Arial" panose="020B0604020202020204" pitchFamily="34" charset="0"/>
              </a:rPr>
              <a:t>The data classification technique namely Simple Linear Regression ,Polynomial Regression were applied. The project involved analysis of the heart disease patient dataset with proper data</a:t>
            </a:r>
          </a:p>
          <a:p>
            <a:pPr algn="just"/>
            <a:r>
              <a:rPr lang="en-US" sz="2400" dirty="0">
                <a:latin typeface="Arial" panose="020B0604020202020204" pitchFamily="34" charset="0"/>
                <a:cs typeface="Arial" panose="020B0604020202020204" pitchFamily="34" charset="0"/>
              </a:rPr>
              <a:t>The goal of our heart disease prediction project is to determine if a patient should be diagnosed with heart disease or not, which is a binary outcome, so: Positive result = 1, the patient will be diagnosed with heart disease a processing. </a:t>
            </a:r>
            <a:endParaRPr lang="en-IN" sz="2400" dirty="0">
              <a:latin typeface="Arial" panose="020B0604020202020204" pitchFamily="34" charset="0"/>
              <a:cs typeface="Arial" panose="020B0604020202020204" pitchFamily="34" charset="0"/>
            </a:endParaRPr>
          </a:p>
        </p:txBody>
      </p:sp>
    </p:spTree>
  </p:cSld>
  <p:clrMapOvr>
    <a:masterClrMapping/>
  </p:clrMapOvr>
  <p:transition spd="med">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16870-7431-4193-B2C5-8B49DDE058C4}"/>
              </a:ext>
            </a:extLst>
          </p:cNvPr>
          <p:cNvSpPr>
            <a:spLocks noGrp="1"/>
          </p:cNvSpPr>
          <p:nvPr>
            <p:ph type="title"/>
          </p:nvPr>
        </p:nvSpPr>
        <p:spPr>
          <a:xfrm>
            <a:off x="457200" y="116632"/>
            <a:ext cx="8229600" cy="864096"/>
          </a:xfrm>
        </p:spPr>
        <p:txBody>
          <a:bodyPr>
            <a:normAutofit/>
          </a:bodyPr>
          <a:lstStyle/>
          <a:p>
            <a:r>
              <a:rPr lang="en-IN" dirty="0"/>
              <a:t>Output</a:t>
            </a:r>
          </a:p>
        </p:txBody>
      </p:sp>
      <p:sp>
        <p:nvSpPr>
          <p:cNvPr id="4" name="Content Placeholder 3">
            <a:extLst>
              <a:ext uri="{FF2B5EF4-FFF2-40B4-BE49-F238E27FC236}">
                <a16:creationId xmlns:a16="http://schemas.microsoft.com/office/drawing/2014/main" id="{EFA56B7A-2233-404B-B050-8B9655A6E0BC}"/>
              </a:ext>
            </a:extLst>
          </p:cNvPr>
          <p:cNvSpPr>
            <a:spLocks noGrp="1"/>
          </p:cNvSpPr>
          <p:nvPr>
            <p:ph idx="1"/>
          </p:nvPr>
        </p:nvSpPr>
        <p:spPr/>
        <p:txBody>
          <a:bodyPr/>
          <a:lstStyle/>
          <a:p>
            <a:endParaRPr lang="en-IN"/>
          </a:p>
        </p:txBody>
      </p:sp>
    </p:spTree>
  </p:cSld>
  <p:clrMapOvr>
    <a:masterClrMapping/>
  </p:clrMapOvr>
  <p:transition spd="med">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C23FFA-D019-4A9A-B7CD-27CFCEEF97BC}"/>
              </a:ext>
            </a:extLst>
          </p:cNvPr>
          <p:cNvSpPr>
            <a:spLocks noGrp="1"/>
          </p:cNvSpPr>
          <p:nvPr>
            <p:ph type="title"/>
          </p:nvPr>
        </p:nvSpPr>
        <p:spPr/>
        <p:txBody>
          <a:bodyPr/>
          <a:lstStyle/>
          <a:p>
            <a:r>
              <a:rPr lang="en-IN" dirty="0">
                <a:solidFill>
                  <a:srgbClr val="C00000"/>
                </a:solidFill>
              </a:rPr>
              <a:t>Conclusion</a:t>
            </a:r>
          </a:p>
        </p:txBody>
      </p:sp>
      <p:sp>
        <p:nvSpPr>
          <p:cNvPr id="7" name="Content Placeholder 6">
            <a:extLst>
              <a:ext uri="{FF2B5EF4-FFF2-40B4-BE49-F238E27FC236}">
                <a16:creationId xmlns:a16="http://schemas.microsoft.com/office/drawing/2014/main" id="{DA84F338-CE31-4983-B525-D06B6A5C6863}"/>
              </a:ext>
            </a:extLst>
          </p:cNvPr>
          <p:cNvSpPr>
            <a:spLocks noGrp="1"/>
          </p:cNvSpPr>
          <p:nvPr>
            <p:ph idx="1"/>
          </p:nvPr>
        </p:nvSpPr>
        <p:spPr>
          <a:xfrm>
            <a:off x="457200" y="1600200"/>
            <a:ext cx="8229600" cy="4709120"/>
          </a:xfrm>
        </p:spPr>
        <p:txBody>
          <a:bodyPr>
            <a:normAutofit fontScale="92500" lnSpcReduction="20000"/>
          </a:bodyPr>
          <a:lstStyle/>
          <a:p>
            <a:r>
              <a:rPr lang="en-US" sz="2000" dirty="0">
                <a:effectLst/>
                <a:latin typeface="Arial" panose="020B0604020202020204" pitchFamily="34" charset="0"/>
                <a:ea typeface="Arial" panose="020B0604020202020204" pitchFamily="34" charset="0"/>
              </a:rPr>
              <a:t>Heart diseases are a major killer in India and throughout the world, application of promising technology like machine learning to the initial prediction of heart diseases will have a profound impact on society.</a:t>
            </a:r>
          </a:p>
          <a:p>
            <a:pPr marL="0" indent="0">
              <a:buNone/>
            </a:pPr>
            <a:r>
              <a:rPr lang="en-US" sz="2000" dirty="0">
                <a:effectLst/>
                <a:latin typeface="Arial" panose="020B0604020202020204" pitchFamily="34" charset="0"/>
                <a:ea typeface="Arial" panose="020B0604020202020204" pitchFamily="34" charset="0"/>
              </a:rPr>
              <a:t> </a:t>
            </a:r>
          </a:p>
          <a:p>
            <a:r>
              <a:rPr lang="en-US" sz="2000" b="0" kern="0" dirty="0">
                <a:effectLst/>
                <a:latin typeface="Arial" panose="020B0604020202020204" pitchFamily="34" charset="0"/>
                <a:ea typeface="Arial" panose="020B0604020202020204" pitchFamily="34" charset="0"/>
              </a:rPr>
              <a:t>In this paper, the different machine learning algorithms used to measure the performance are Simple Linear Regression, Polynomial Regression, Logistic Regression, KNN applied on the dataset.</a:t>
            </a:r>
          </a:p>
          <a:p>
            <a:pPr marL="0" indent="0">
              <a:buNone/>
            </a:pPr>
            <a:endParaRPr lang="en-IN" sz="2000" b="1" kern="0" dirty="0">
              <a:effectLst/>
              <a:latin typeface="Arial" panose="020B0604020202020204" pitchFamily="34" charset="0"/>
              <a:ea typeface="Arial" panose="020B0604020202020204" pitchFamily="34" charset="0"/>
            </a:endParaRPr>
          </a:p>
          <a:p>
            <a:pPr algn="just">
              <a:spcBef>
                <a:spcPts val="350"/>
              </a:spcBef>
            </a:pPr>
            <a:r>
              <a:rPr lang="en-IN" sz="2000" b="0" kern="0" dirty="0">
                <a:effectLst/>
                <a:latin typeface="Arial" panose="020B0604020202020204" pitchFamily="34" charset="0"/>
                <a:ea typeface="Arial" panose="020B0604020202020204" pitchFamily="34" charset="0"/>
              </a:rPr>
              <a:t>With the increasing number of deaths due to heart diseases, it has become mandatory to develop a system to predict heart diseases effectively and accurately.</a:t>
            </a:r>
            <a:r>
              <a:rPr lang="en-US" sz="2000" b="0" kern="0" dirty="0">
                <a:effectLst/>
                <a:latin typeface="Arial" panose="020B0604020202020204" pitchFamily="34" charset="0"/>
                <a:ea typeface="Arial" panose="020B0604020202020204" pitchFamily="34" charset="0"/>
              </a:rPr>
              <a:t> </a:t>
            </a:r>
          </a:p>
          <a:p>
            <a:pPr marL="0" indent="0" algn="just">
              <a:spcBef>
                <a:spcPts val="350"/>
              </a:spcBef>
              <a:buNone/>
            </a:pPr>
            <a:endParaRPr lang="en-IN" sz="2000" b="1" kern="0" dirty="0">
              <a:effectLst/>
              <a:latin typeface="Arial" panose="020B0604020202020204" pitchFamily="34" charset="0"/>
              <a:ea typeface="Arial" panose="020B0604020202020204" pitchFamily="34" charset="0"/>
            </a:endParaRPr>
          </a:p>
          <a:p>
            <a:pPr algn="just">
              <a:spcBef>
                <a:spcPts val="350"/>
              </a:spcBef>
            </a:pPr>
            <a:r>
              <a:rPr lang="en-IN" sz="2000" b="0" kern="0" dirty="0">
                <a:effectLst/>
                <a:latin typeface="Arial" panose="020B0604020202020204" pitchFamily="34" charset="0"/>
                <a:ea typeface="Arial" panose="020B0604020202020204" pitchFamily="34" charset="0"/>
              </a:rPr>
              <a:t>The correct prediction of heart disease can prevent life threats, and incorrect prediction can prove to be fatal at the same time. In this paper different machine learning algorithms and deep learning are applied to compare the results and analysis of the UCI Machine Learning Heart Disease dataset</a:t>
            </a:r>
            <a:r>
              <a:rPr lang="en-IN" sz="1800" b="0" kern="0" dirty="0">
                <a:effectLst/>
                <a:latin typeface="Arial" panose="020B0604020202020204" pitchFamily="34" charset="0"/>
                <a:ea typeface="Arial" panose="020B0604020202020204" pitchFamily="34" charset="0"/>
              </a:rPr>
              <a:t>.</a:t>
            </a:r>
            <a:endParaRPr lang="en-IN" sz="1800" b="1" kern="0" dirty="0">
              <a:effectLst/>
              <a:latin typeface="Arial" panose="020B0604020202020204" pitchFamily="34" charset="0"/>
              <a:ea typeface="Arial" panose="020B0604020202020204" pitchFamily="34" charset="0"/>
            </a:endParaRPr>
          </a:p>
          <a:p>
            <a:endParaRPr lang="en-IN" dirty="0"/>
          </a:p>
        </p:txBody>
      </p:sp>
    </p:spTree>
  </p:cSld>
  <p:clrMapOvr>
    <a:masterClrMapping/>
  </p:clrMapOvr>
  <p:transition spd="med">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E2F2D-AA3E-4634-9B6E-FDE3E59B5FEC}"/>
              </a:ext>
            </a:extLst>
          </p:cNvPr>
          <p:cNvSpPr>
            <a:spLocks noGrp="1"/>
          </p:cNvSpPr>
          <p:nvPr>
            <p:ph type="title"/>
          </p:nvPr>
        </p:nvSpPr>
        <p:spPr/>
        <p:txBody>
          <a:bodyPr/>
          <a:lstStyle/>
          <a:p>
            <a:r>
              <a:rPr lang="en-IN" dirty="0">
                <a:solidFill>
                  <a:srgbClr val="C00000"/>
                </a:solidFill>
              </a:rPr>
              <a:t>References</a:t>
            </a:r>
          </a:p>
        </p:txBody>
      </p:sp>
      <p:sp>
        <p:nvSpPr>
          <p:cNvPr id="5" name="Content Placeholder 4">
            <a:extLst>
              <a:ext uri="{FF2B5EF4-FFF2-40B4-BE49-F238E27FC236}">
                <a16:creationId xmlns:a16="http://schemas.microsoft.com/office/drawing/2014/main" id="{34D023CD-598F-4396-9961-9B4D03022F55}"/>
              </a:ext>
            </a:extLst>
          </p:cNvPr>
          <p:cNvSpPr>
            <a:spLocks noGrp="1"/>
          </p:cNvSpPr>
          <p:nvPr>
            <p:ph idx="1"/>
          </p:nvPr>
        </p:nvSpPr>
        <p:spPr/>
        <p:txBody>
          <a:bodyPr/>
          <a:lstStyle/>
          <a:p>
            <a:pPr algn="l">
              <a:spcBef>
                <a:spcPts val="350"/>
              </a:spcBef>
            </a:pPr>
            <a:r>
              <a:rPr lang="en-US" sz="1800" b="0" kern="0" dirty="0">
                <a:effectLst/>
                <a:latin typeface="Arial" panose="020B0604020202020204" pitchFamily="34" charset="0"/>
                <a:ea typeface="Arial" panose="020B0604020202020204" pitchFamily="34" charset="0"/>
              </a:rPr>
              <a:t>[1]  </a:t>
            </a:r>
            <a:r>
              <a:rPr lang="en-US" sz="1800" b="0" kern="0" dirty="0" err="1">
                <a:effectLst/>
                <a:latin typeface="Arial" panose="020B0604020202020204" pitchFamily="34" charset="0"/>
                <a:ea typeface="Arial" panose="020B0604020202020204" pitchFamily="34" charset="0"/>
              </a:rPr>
              <a:t>Soni</a:t>
            </a:r>
            <a:r>
              <a:rPr lang="en-US" sz="1800" b="0" kern="0" dirty="0">
                <a:effectLst/>
                <a:latin typeface="Arial" panose="020B0604020202020204" pitchFamily="34" charset="0"/>
                <a:ea typeface="Arial" panose="020B0604020202020204" pitchFamily="34" charset="0"/>
              </a:rPr>
              <a:t> J, Ansari U, Sharma D &amp; </a:t>
            </a:r>
            <a:r>
              <a:rPr lang="en-US" sz="1800" b="0" kern="0" dirty="0" err="1">
                <a:effectLst/>
                <a:latin typeface="Arial" panose="020B0604020202020204" pitchFamily="34" charset="0"/>
                <a:ea typeface="Arial" panose="020B0604020202020204" pitchFamily="34" charset="0"/>
              </a:rPr>
              <a:t>Soni</a:t>
            </a:r>
            <a:r>
              <a:rPr lang="en-US" sz="1800" b="0" kern="0" dirty="0">
                <a:effectLst/>
                <a:latin typeface="Arial" panose="020B0604020202020204" pitchFamily="34" charset="0"/>
                <a:ea typeface="Arial" panose="020B0604020202020204" pitchFamily="34" charset="0"/>
              </a:rPr>
              <a:t> S (2011). Predictive data mining for medical diagnosis: an overview of heart disease prediction. International Journal of Computer Applications, 17(8), 43-8</a:t>
            </a:r>
            <a:endParaRPr lang="en-IN" sz="1800" b="1" kern="0" dirty="0">
              <a:effectLst/>
              <a:latin typeface="Arial" panose="020B0604020202020204" pitchFamily="34" charset="0"/>
              <a:ea typeface="Arial" panose="020B0604020202020204" pitchFamily="34" charset="0"/>
            </a:endParaRPr>
          </a:p>
          <a:p>
            <a:pPr algn="l">
              <a:spcBef>
                <a:spcPts val="350"/>
              </a:spcBef>
            </a:pPr>
            <a:r>
              <a:rPr lang="en-IN" sz="1800" b="0" kern="0" dirty="0">
                <a:effectLst/>
                <a:latin typeface="Arial" panose="020B0604020202020204" pitchFamily="34" charset="0"/>
                <a:ea typeface="Arial" panose="020B0604020202020204" pitchFamily="34" charset="0"/>
              </a:rPr>
              <a:t> </a:t>
            </a:r>
            <a:endParaRPr lang="en-IN" sz="1800" b="1" kern="0" dirty="0">
              <a:effectLst/>
              <a:latin typeface="Arial" panose="020B0604020202020204" pitchFamily="34" charset="0"/>
              <a:ea typeface="Arial" panose="020B0604020202020204" pitchFamily="34" charset="0"/>
            </a:endParaRPr>
          </a:p>
          <a:p>
            <a:pPr algn="l">
              <a:spcBef>
                <a:spcPts val="350"/>
              </a:spcBef>
            </a:pPr>
            <a:r>
              <a:rPr lang="en-US" sz="1800" b="0" kern="0" dirty="0">
                <a:effectLst/>
                <a:latin typeface="Arial" panose="020B0604020202020204" pitchFamily="34" charset="0"/>
                <a:ea typeface="Arial" panose="020B0604020202020204" pitchFamily="34" charset="0"/>
              </a:rPr>
              <a:t>[2] </a:t>
            </a:r>
            <a:r>
              <a:rPr lang="en-US" sz="1800" b="0" kern="0" dirty="0" err="1">
                <a:effectLst/>
                <a:latin typeface="Arial" panose="020B0604020202020204" pitchFamily="34" charset="0"/>
                <a:ea typeface="Arial" panose="020B0604020202020204" pitchFamily="34" charset="0"/>
              </a:rPr>
              <a:t>Ganna</a:t>
            </a:r>
            <a:r>
              <a:rPr lang="en-US" sz="1800" b="0" kern="0" dirty="0">
                <a:effectLst/>
                <a:latin typeface="Arial" panose="020B0604020202020204" pitchFamily="34" charset="0"/>
                <a:ea typeface="Arial" panose="020B0604020202020204" pitchFamily="34" charset="0"/>
              </a:rPr>
              <a:t> A, Magnusson P K, Pedersen N L, de Faire U, Reilly M, </a:t>
            </a:r>
            <a:r>
              <a:rPr lang="en-US" sz="1800" b="0" kern="0" dirty="0" err="1">
                <a:effectLst/>
                <a:latin typeface="Arial" panose="020B0604020202020204" pitchFamily="34" charset="0"/>
                <a:ea typeface="Arial" panose="020B0604020202020204" pitchFamily="34" charset="0"/>
              </a:rPr>
              <a:t>Ärnlöv</a:t>
            </a:r>
            <a:r>
              <a:rPr lang="en-US" sz="1800" b="0" kern="0" dirty="0">
                <a:effectLst/>
                <a:latin typeface="Arial" panose="020B0604020202020204" pitchFamily="34" charset="0"/>
                <a:ea typeface="Arial" panose="020B0604020202020204" pitchFamily="34" charset="0"/>
              </a:rPr>
              <a:t> J &amp; </a:t>
            </a:r>
            <a:r>
              <a:rPr lang="en-US" sz="1800" b="0" kern="0" dirty="0" err="1">
                <a:effectLst/>
                <a:latin typeface="Arial" panose="020B0604020202020204" pitchFamily="34" charset="0"/>
                <a:ea typeface="Arial" panose="020B0604020202020204" pitchFamily="34" charset="0"/>
              </a:rPr>
              <a:t>Ingelsson</a:t>
            </a:r>
            <a:r>
              <a:rPr lang="en-US" sz="1800" b="0" kern="0" dirty="0">
                <a:effectLst/>
                <a:latin typeface="Arial" panose="020B0604020202020204" pitchFamily="34" charset="0"/>
                <a:ea typeface="Arial" panose="020B0604020202020204" pitchFamily="34" charset="0"/>
              </a:rPr>
              <a:t> E (2013). </a:t>
            </a:r>
            <a:r>
              <a:rPr lang="en-US" sz="1800" b="0" kern="0" dirty="0" err="1">
                <a:effectLst/>
                <a:latin typeface="Arial" panose="020B0604020202020204" pitchFamily="34" charset="0"/>
                <a:ea typeface="Arial" panose="020B0604020202020204" pitchFamily="34" charset="0"/>
              </a:rPr>
              <a:t>Multilocus</a:t>
            </a:r>
            <a:r>
              <a:rPr lang="en-US" sz="1800" b="0" kern="0" dirty="0">
                <a:effectLst/>
                <a:latin typeface="Arial" panose="020B0604020202020204" pitchFamily="34" charset="0"/>
                <a:ea typeface="Arial" panose="020B0604020202020204" pitchFamily="34" charset="0"/>
              </a:rPr>
              <a:t> genetic risk scores for coronary heart disease prediction. Arteriosclerosis, thrombosis, and vascular biology, 33(9), 2267-72.</a:t>
            </a:r>
            <a:endParaRPr lang="en-IN" sz="1800" b="1" kern="0" dirty="0">
              <a:latin typeface="Arial" panose="020B0604020202020204" pitchFamily="34" charset="0"/>
              <a:ea typeface="Arial" panose="020B0604020202020204" pitchFamily="34" charset="0"/>
            </a:endParaRPr>
          </a:p>
          <a:p>
            <a:pPr algn="l">
              <a:spcBef>
                <a:spcPts val="350"/>
              </a:spcBef>
            </a:pPr>
            <a:endParaRPr lang="en-IN" sz="1800" b="1" kern="0" dirty="0">
              <a:effectLst/>
              <a:latin typeface="Arial" panose="020B0604020202020204" pitchFamily="34" charset="0"/>
              <a:ea typeface="Arial" panose="020B0604020202020204" pitchFamily="34" charset="0"/>
            </a:endParaRPr>
          </a:p>
          <a:p>
            <a:pPr algn="l">
              <a:spcBef>
                <a:spcPts val="350"/>
              </a:spcBef>
            </a:pPr>
            <a:r>
              <a:rPr lang="en-IN" sz="1800" b="0" kern="0" dirty="0">
                <a:effectLst/>
                <a:latin typeface="Arial" panose="020B0604020202020204" pitchFamily="34" charset="0"/>
                <a:ea typeface="Arial" panose="020B0604020202020204" pitchFamily="34" charset="0"/>
              </a:rPr>
              <a:t>[3]  </a:t>
            </a:r>
            <a:r>
              <a:rPr lang="en-US" sz="1800" b="1" u="sng" kern="0" dirty="0">
                <a:solidFill>
                  <a:srgbClr val="0000FF"/>
                </a:solidFill>
                <a:effectLst/>
                <a:latin typeface="Arial" panose="020B0604020202020204" pitchFamily="34" charset="0"/>
                <a:ea typeface="Arial" panose="020B0604020202020204" pitchFamily="34" charset="0"/>
                <a:hlinkClick r:id="rId2"/>
              </a:rPr>
              <a:t>https://www.researchgate.net/publication/349470771_Using_Machine_Learning_for_Heart_Disease_Prediction</a:t>
            </a:r>
            <a:endParaRPr lang="en-IN" sz="1800" b="1" kern="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422845298"/>
      </p:ext>
    </p:extLst>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C00000"/>
                </a:solidFill>
                <a:latin typeface="Arial" pitchFamily="34" charset="0"/>
                <a:cs typeface="Arial" pitchFamily="34" charset="0"/>
              </a:rPr>
              <a:t>Course </a:t>
            </a:r>
            <a:r>
              <a:rPr lang="en-US" sz="4000" dirty="0">
                <a:solidFill>
                  <a:srgbClr val="C00000"/>
                </a:solidFill>
                <a:latin typeface="Arial" pitchFamily="34" charset="0"/>
                <a:cs typeface="Arial" pitchFamily="34" charset="0"/>
              </a:rPr>
              <a:t>Certificate</a:t>
            </a:r>
            <a:endParaRPr lang="en-IN" sz="4000" dirty="0"/>
          </a:p>
        </p:txBody>
      </p:sp>
      <p:sp>
        <p:nvSpPr>
          <p:cNvPr id="4" name="Content Placeholder 3">
            <a:extLst>
              <a:ext uri="{FF2B5EF4-FFF2-40B4-BE49-F238E27FC236}">
                <a16:creationId xmlns:a16="http://schemas.microsoft.com/office/drawing/2014/main" id="{7304D745-52BA-4F41-BDC6-0F7EBC6E933A}"/>
              </a:ext>
            </a:extLst>
          </p:cNvPr>
          <p:cNvSpPr>
            <a:spLocks noGrp="1"/>
          </p:cNvSpPr>
          <p:nvPr>
            <p:ph idx="1"/>
          </p:nvPr>
        </p:nvSpPr>
        <p:spPr/>
        <p:txBody>
          <a:bodyPr/>
          <a:lstStyle/>
          <a:p>
            <a:endParaRPr lang="en-IN" dirty="0"/>
          </a:p>
        </p:txBody>
      </p:sp>
    </p:spTree>
  </p:cSld>
  <p:clrMapOvr>
    <a:masterClrMapping/>
  </p:clrMapOvr>
  <p:transition spd="med">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C00000"/>
                </a:solidFill>
                <a:latin typeface="Arial" pitchFamily="34" charset="0"/>
                <a:cs typeface="Arial" pitchFamily="34" charset="0"/>
              </a:rPr>
              <a:t>Introduction</a:t>
            </a:r>
            <a:endParaRPr lang="en-IN" dirty="0"/>
          </a:p>
        </p:txBody>
      </p:sp>
      <p:sp>
        <p:nvSpPr>
          <p:cNvPr id="3" name="Content Placeholder 2"/>
          <p:cNvSpPr>
            <a:spLocks noGrp="1"/>
          </p:cNvSpPr>
          <p:nvPr>
            <p:ph idx="1"/>
          </p:nvPr>
        </p:nvSpPr>
        <p:spPr>
          <a:xfrm>
            <a:off x="457200" y="1340768"/>
            <a:ext cx="8229600" cy="5400600"/>
          </a:xfrm>
        </p:spPr>
        <p:txBody>
          <a:bodyPr>
            <a:noAutofit/>
          </a:bodyPr>
          <a:lstStyle/>
          <a:p>
            <a:r>
              <a:rPr lang="en-US" sz="2000" dirty="0">
                <a:latin typeface="Arial" panose="020B0604020202020204" pitchFamily="34" charset="0"/>
                <a:cs typeface="Arial" panose="020B0604020202020204" pitchFamily="34" charset="0"/>
              </a:rPr>
              <a:t>According to the World Health Organization, every year 12 million deaths occur worldwide due to Heart Disease. Heart disease is one of the biggest causes of morbidity and mortality among the population of the world. </a:t>
            </a:r>
          </a:p>
          <a:p>
            <a:r>
              <a:rPr lang="en-US" sz="2000" dirty="0">
                <a:latin typeface="Arial" panose="020B0604020202020204" pitchFamily="34" charset="0"/>
                <a:cs typeface="Arial" panose="020B0604020202020204" pitchFamily="34" charset="0"/>
              </a:rPr>
              <a:t>Thus preventing Heart diseases has become more than necessary. Good data-driven systems for predicting heart diseases can improve the entire research and prevention process, making sure that more people can live healthy lives. This is where Machine Learning comes into play. Machine Learning helps in predicting the Heart diseases, and the predictions made are quite accurate.</a:t>
            </a:r>
          </a:p>
          <a:p>
            <a:r>
              <a:rPr lang="en-US" sz="2000" dirty="0">
                <a:latin typeface="Arial" panose="020B0604020202020204" pitchFamily="34" charset="0"/>
                <a:cs typeface="Arial" panose="020B0604020202020204" pitchFamily="34" charset="0"/>
              </a:rPr>
              <a:t>The objective of this study is to effectively predict if the patient suffers from heart disease. The health professional enters the input values from the patient's health report. The data is fed into model which predicts the probability of having heart disease</a:t>
            </a:r>
            <a:endParaRPr lang="en-IN" sz="2000" dirty="0">
              <a:latin typeface="Arial" panose="020B0604020202020204" pitchFamily="34" charset="0"/>
              <a:cs typeface="Arial" panose="020B0604020202020204" pitchFamily="34" charset="0"/>
            </a:endParaRPr>
          </a:p>
        </p:txBody>
      </p:sp>
    </p:spTree>
  </p:cSld>
  <p:clrMapOvr>
    <a:masterClrMapping/>
  </p:clrMapOvr>
  <p:transition spd="med">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5D489-693E-4CD4-BD76-C5E92C4718CB}"/>
              </a:ext>
            </a:extLst>
          </p:cNvPr>
          <p:cNvSpPr>
            <a:spLocks noGrp="1"/>
          </p:cNvSpPr>
          <p:nvPr>
            <p:ph type="title"/>
          </p:nvPr>
        </p:nvSpPr>
        <p:spPr/>
        <p:txBody>
          <a:bodyPr>
            <a:normAutofit/>
          </a:bodyPr>
          <a:lstStyle/>
          <a:p>
            <a:r>
              <a:rPr lang="en-IN" sz="4000" dirty="0">
                <a:solidFill>
                  <a:srgbClr val="C00000"/>
                </a:solidFill>
                <a:latin typeface="Arial" panose="020B0604020202020204" pitchFamily="34" charset="0"/>
                <a:cs typeface="Arial" panose="020B0604020202020204" pitchFamily="34" charset="0"/>
              </a:rPr>
              <a:t>Objective</a:t>
            </a:r>
          </a:p>
        </p:txBody>
      </p:sp>
      <p:sp>
        <p:nvSpPr>
          <p:cNvPr id="3" name="Content Placeholder 2">
            <a:extLst>
              <a:ext uri="{FF2B5EF4-FFF2-40B4-BE49-F238E27FC236}">
                <a16:creationId xmlns:a16="http://schemas.microsoft.com/office/drawing/2014/main" id="{6E5E18C9-73AF-4B80-8993-220368C388F0}"/>
              </a:ext>
            </a:extLst>
          </p:cNvPr>
          <p:cNvSpPr>
            <a:spLocks noGrp="1"/>
          </p:cNvSpPr>
          <p:nvPr>
            <p:ph idx="1"/>
          </p:nvPr>
        </p:nvSpPr>
        <p:spPr/>
        <p:txBody>
          <a:bodyPr/>
          <a:lstStyle/>
          <a:p>
            <a:pPr algn="just"/>
            <a:r>
              <a:rPr lang="en-US" sz="2400" dirty="0">
                <a:latin typeface="Arial" panose="020B0604020202020204" pitchFamily="34" charset="0"/>
                <a:cs typeface="Arial" panose="020B0604020202020204" pitchFamily="34" charset="0"/>
              </a:rPr>
              <a:t>The objective of this study is to effectively predict if the patient suffers from heart disease. The health professional enters the input values from the patient's health report. The data is fed into model which predicts the probability of having heart disease</a:t>
            </a:r>
            <a:endParaRPr lang="en-IN" sz="24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07422806"/>
      </p:ext>
    </p:extLst>
  </p:cSld>
  <p:clrMapOvr>
    <a:masterClrMapping/>
  </p:clrMapOvr>
  <p:transition spd="med">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C00000"/>
                </a:solidFill>
                <a:latin typeface="Arial" pitchFamily="34" charset="0"/>
                <a:cs typeface="Arial" pitchFamily="34" charset="0"/>
              </a:rPr>
              <a:t>System Architecture / Ideation Map</a:t>
            </a:r>
            <a:endParaRPr lang="en-IN" dirty="0"/>
          </a:p>
        </p:txBody>
      </p:sp>
      <p:sp>
        <p:nvSpPr>
          <p:cNvPr id="5" name="Content Placeholder 4">
            <a:extLst>
              <a:ext uri="{FF2B5EF4-FFF2-40B4-BE49-F238E27FC236}">
                <a16:creationId xmlns:a16="http://schemas.microsoft.com/office/drawing/2014/main" id="{72EA48D6-C0A3-496B-9394-666BC88B0C38}"/>
              </a:ext>
            </a:extLst>
          </p:cNvPr>
          <p:cNvSpPr>
            <a:spLocks noGrp="1"/>
          </p:cNvSpPr>
          <p:nvPr>
            <p:ph idx="1"/>
          </p:nvPr>
        </p:nvSpPr>
        <p:spPr>
          <a:xfrm>
            <a:off x="457200" y="1772816"/>
            <a:ext cx="8229600" cy="4353347"/>
          </a:xfrm>
        </p:spPr>
        <p:txBody>
          <a:bodyPr/>
          <a:lstStyle/>
          <a:p>
            <a:pPr marL="0" indent="0">
              <a:buNone/>
            </a:pPr>
            <a:r>
              <a:rPr lang="en-IN" dirty="0"/>
              <a:t>                   </a:t>
            </a:r>
          </a:p>
        </p:txBody>
      </p:sp>
      <p:pic>
        <p:nvPicPr>
          <p:cNvPr id="6" name="Picture 5">
            <a:extLst>
              <a:ext uri="{FF2B5EF4-FFF2-40B4-BE49-F238E27FC236}">
                <a16:creationId xmlns:a16="http://schemas.microsoft.com/office/drawing/2014/main" id="{77A6CE51-DFB9-49A5-A6B1-FDBD8E3B2C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245681"/>
            <a:ext cx="7416824" cy="4880482"/>
          </a:xfrm>
          <a:prstGeom prst="rect">
            <a:avLst/>
          </a:prstGeom>
        </p:spPr>
      </p:pic>
    </p:spTree>
  </p:cSld>
  <p:clrMapOvr>
    <a:masterClrMapping/>
  </p:clrMapOvr>
  <p:transition spd="med">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C00000"/>
                </a:solidFill>
                <a:latin typeface="Arial" pitchFamily="34" charset="0"/>
                <a:cs typeface="Arial" pitchFamily="34" charset="0"/>
              </a:rPr>
              <a:t>Heart disease prediction</a:t>
            </a:r>
            <a:endParaRPr lang="en-IN" sz="3200"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457200" y="1600200"/>
            <a:ext cx="8229600" cy="4421088"/>
          </a:xfrm>
        </p:spPr>
        <p:txBody>
          <a:bodyPr>
            <a:normAutofit/>
          </a:bodyPr>
          <a:lstStyle/>
          <a:p>
            <a:r>
              <a:rPr lang="en-US" sz="2400" dirty="0">
                <a:latin typeface="Arial" panose="020B0604020202020204" pitchFamily="34" charset="0"/>
                <a:cs typeface="Arial" panose="020B0604020202020204" pitchFamily="34" charset="0"/>
              </a:rPr>
              <a:t>Heart is an important organ of the human body. It pumps blood to every part of our anatomy. If it fails to function correctly, then the brain and various other organs will stop working, and within few minutes, the person will die. </a:t>
            </a:r>
          </a:p>
          <a:p>
            <a:r>
              <a:rPr lang="en-US" sz="2400" dirty="0">
                <a:latin typeface="Arial" panose="020B0604020202020204" pitchFamily="34" charset="0"/>
                <a:cs typeface="Arial" panose="020B0604020202020204" pitchFamily="34" charset="0"/>
              </a:rPr>
              <a:t>Change in lifestyle, work related stress and bad food habits contribute to the increase in the rate of several heart-related diseases. Heart diseases have emerged as one of the most prominent causes of death all around the world</a:t>
            </a:r>
          </a:p>
          <a:p>
            <a:r>
              <a:rPr lang="en-US" sz="2400" dirty="0">
                <a:latin typeface="Arial" panose="020B0604020202020204" pitchFamily="34" charset="0"/>
                <a:cs typeface="Arial" panose="020B0604020202020204" pitchFamily="34" charset="0"/>
              </a:rPr>
              <a:t>Thus, feasible and accurate prediction of heart-related diseases is very important</a:t>
            </a:r>
          </a:p>
        </p:txBody>
      </p:sp>
    </p:spTree>
  </p:cSld>
  <p:clrMapOvr>
    <a:masterClrMapping/>
  </p:clrMapOvr>
  <p:transition spd="med">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147248" cy="908720"/>
          </a:xfrm>
        </p:spPr>
        <p:txBody>
          <a:bodyPr>
            <a:normAutofit/>
          </a:bodyPr>
          <a:lstStyle/>
          <a:p>
            <a:r>
              <a:rPr lang="en-US" sz="3600" dirty="0">
                <a:solidFill>
                  <a:srgbClr val="C00000"/>
                </a:solidFill>
                <a:latin typeface="Arial" panose="020B0604020202020204" pitchFamily="34" charset="0"/>
                <a:cs typeface="Arial" panose="020B0604020202020204" pitchFamily="34" charset="0"/>
              </a:rPr>
              <a:t>Project Implementation</a:t>
            </a:r>
            <a:endParaRPr lang="en-IN" sz="3600" dirty="0">
              <a:solidFill>
                <a:srgbClr val="C0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908720"/>
            <a:ext cx="8229600" cy="5688632"/>
          </a:xfrm>
        </p:spPr>
        <p:txBody>
          <a:bodyPr>
            <a:normAutofit/>
          </a:bodyPr>
          <a:lstStyle/>
          <a:p>
            <a:r>
              <a:rPr lang="en-US" sz="2400" dirty="0">
                <a:latin typeface="Arial" panose="020B0604020202020204" pitchFamily="34" charset="0"/>
                <a:cs typeface="Arial" panose="020B0604020202020204" pitchFamily="34" charset="0"/>
              </a:rPr>
              <a:t>The working of the system starts with the collection of data and selecting the important attributes. Then the required data is preprocessed into the required format. The data is then divided into two parts training and testing data. The algorithms are applied and the model is trained using the training data. The accuracy of the system is obtained by testing the system using the testing data. This system is implemented using the following modules. </a:t>
            </a:r>
          </a:p>
          <a:p>
            <a:r>
              <a:rPr lang="en-US" sz="2400" dirty="0">
                <a:latin typeface="Arial" panose="020B0604020202020204" pitchFamily="34" charset="0"/>
                <a:cs typeface="Arial" panose="020B0604020202020204" pitchFamily="34" charset="0"/>
              </a:rPr>
              <a:t>1.) Collection of Dataset </a:t>
            </a:r>
          </a:p>
          <a:p>
            <a:r>
              <a:rPr lang="en-US" sz="2400" dirty="0">
                <a:latin typeface="Arial" panose="020B0604020202020204" pitchFamily="34" charset="0"/>
                <a:cs typeface="Arial" panose="020B0604020202020204" pitchFamily="34" charset="0"/>
              </a:rPr>
              <a:t>2.) Selection of attributes</a:t>
            </a:r>
          </a:p>
          <a:p>
            <a:r>
              <a:rPr lang="en-US" sz="2400" dirty="0">
                <a:latin typeface="Arial" panose="020B0604020202020204" pitchFamily="34" charset="0"/>
                <a:cs typeface="Arial" panose="020B0604020202020204" pitchFamily="34" charset="0"/>
              </a:rPr>
              <a:t>3.) Data Pre-Processing</a:t>
            </a:r>
          </a:p>
          <a:p>
            <a:r>
              <a:rPr lang="en-US" sz="2400" dirty="0">
                <a:latin typeface="Arial" panose="020B0604020202020204" pitchFamily="34" charset="0"/>
                <a:cs typeface="Arial" panose="020B0604020202020204" pitchFamily="34" charset="0"/>
              </a:rPr>
              <a:t>4.) Balancing of Data </a:t>
            </a:r>
          </a:p>
          <a:p>
            <a:r>
              <a:rPr lang="en-US" sz="2400" dirty="0">
                <a:latin typeface="Arial" panose="020B0604020202020204" pitchFamily="34" charset="0"/>
                <a:cs typeface="Arial" panose="020B0604020202020204" pitchFamily="34" charset="0"/>
              </a:rPr>
              <a:t>5.) Disease Prediction</a:t>
            </a:r>
            <a:endParaRPr lang="en-IN" sz="2400" dirty="0">
              <a:latin typeface="Arial" panose="020B0604020202020204" pitchFamily="34" charset="0"/>
              <a:cs typeface="Arial" panose="020B0604020202020204" pitchFamily="34" charset="0"/>
            </a:endParaRPr>
          </a:p>
        </p:txBody>
      </p:sp>
    </p:spTree>
  </p:cSld>
  <p:clrMapOvr>
    <a:masterClrMapping/>
  </p:clrMapOvr>
  <p:transition spd="med">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FBBAF1-8BC5-443B-8214-937EBE17625C}"/>
              </a:ext>
            </a:extLst>
          </p:cNvPr>
          <p:cNvSpPr>
            <a:spLocks noGrp="1"/>
          </p:cNvSpPr>
          <p:nvPr>
            <p:ph type="title"/>
          </p:nvPr>
        </p:nvSpPr>
        <p:spPr/>
        <p:txBody>
          <a:bodyPr>
            <a:normAutofit/>
          </a:bodyPr>
          <a:lstStyle/>
          <a:p>
            <a:r>
              <a:rPr lang="en-IN" sz="3200" dirty="0">
                <a:latin typeface="Arial" panose="020B0604020202020204" pitchFamily="34" charset="0"/>
                <a:cs typeface="Arial" panose="020B0604020202020204" pitchFamily="34" charset="0"/>
              </a:rPr>
              <a:t>Collection of dataset</a:t>
            </a:r>
          </a:p>
        </p:txBody>
      </p:sp>
      <p:sp>
        <p:nvSpPr>
          <p:cNvPr id="4" name="Content Placeholder 3">
            <a:extLst>
              <a:ext uri="{FF2B5EF4-FFF2-40B4-BE49-F238E27FC236}">
                <a16:creationId xmlns:a16="http://schemas.microsoft.com/office/drawing/2014/main" id="{BB35B861-6840-4F18-A7BC-AD58D80FC7FA}"/>
              </a:ext>
            </a:extLst>
          </p:cNvPr>
          <p:cNvSpPr>
            <a:spLocks noGrp="1"/>
          </p:cNvSpPr>
          <p:nvPr>
            <p:ph idx="1"/>
          </p:nvPr>
        </p:nvSpPr>
        <p:spPr>
          <a:xfrm>
            <a:off x="457200" y="1556792"/>
            <a:ext cx="8222408" cy="4741987"/>
          </a:xfrm>
        </p:spPr>
        <p:txBody>
          <a:bodyPr>
            <a:normAutofit/>
          </a:bodyPr>
          <a:lstStyle/>
          <a:p>
            <a:r>
              <a:rPr lang="en-US" sz="2400" dirty="0">
                <a:latin typeface="Arial" panose="020B0604020202020204" pitchFamily="34" charset="0"/>
                <a:cs typeface="Arial" panose="020B0604020202020204" pitchFamily="34" charset="0"/>
              </a:rPr>
              <a:t>Initially, we collect a dataset for our heart disease prediction system. After the collection of the dataset, we split the dataset into training data and testing data. The training dataset is used for prediction model learning and testing data is used for evaluating the prediction model. </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For this project, 70% of training data is used and 30% of data is used for testing. The dataset used for this project is Heart.csv The dataset consists of 304 Samples consisting of 14 attributes</a:t>
            </a:r>
            <a:endParaRPr lang="en-IN" sz="2400" dirty="0">
              <a:latin typeface="Arial" panose="020B0604020202020204" pitchFamily="34" charset="0"/>
              <a:cs typeface="Arial" panose="020B0604020202020204" pitchFamily="34" charset="0"/>
            </a:endParaRPr>
          </a:p>
        </p:txBody>
      </p:sp>
    </p:spTree>
  </p:cSld>
  <p:clrMapOvr>
    <a:masterClrMapping/>
  </p:clrMapOvr>
  <p:transition spd="med">
    <p:fade thruBlk="1"/>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1546</TotalTime>
  <Words>1263</Words>
  <Application>Microsoft Office PowerPoint</Application>
  <PresentationFormat>On-screen Show (4:3)</PresentationFormat>
  <Paragraphs>83</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Courier New</vt:lpstr>
      <vt:lpstr>Office Theme</vt:lpstr>
      <vt:lpstr>PowerPoint Presentation</vt:lpstr>
      <vt:lpstr>Presentation Outline</vt:lpstr>
      <vt:lpstr>Course Certificate</vt:lpstr>
      <vt:lpstr>Introduction</vt:lpstr>
      <vt:lpstr>Objective</vt:lpstr>
      <vt:lpstr>System Architecture / Ideation Map</vt:lpstr>
      <vt:lpstr>Heart disease prediction</vt:lpstr>
      <vt:lpstr>Project Implementation</vt:lpstr>
      <vt:lpstr>Collection of dataset</vt:lpstr>
      <vt:lpstr>PowerPoint Presentation</vt:lpstr>
      <vt:lpstr>Selection of attributes</vt:lpstr>
      <vt:lpstr>PowerPoint Presentation</vt:lpstr>
      <vt:lpstr>Pre-processing of Data</vt:lpstr>
      <vt:lpstr>PowerPoint Presentation</vt:lpstr>
      <vt:lpstr>Balancing of Data</vt:lpstr>
      <vt:lpstr>PowerPoint Presentation</vt:lpstr>
      <vt:lpstr>Prediction of Disease</vt:lpstr>
      <vt:lpstr>Methodology</vt:lpstr>
      <vt:lpstr>Performance Analysis</vt:lpstr>
      <vt:lpstr>Result</vt:lpstr>
      <vt:lpstr>Output</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karthik reddy</cp:lastModifiedBy>
  <cp:revision>43</cp:revision>
  <dcterms:created xsi:type="dcterms:W3CDTF">2021-11-08T14:20:56Z</dcterms:created>
  <dcterms:modified xsi:type="dcterms:W3CDTF">2022-04-10T14:25:31Z</dcterms:modified>
</cp:coreProperties>
</file>