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419" autoAdjust="0"/>
  </p:normalViewPr>
  <p:slideViewPr>
    <p:cSldViewPr>
      <p:cViewPr varScale="1">
        <p:scale>
          <a:sx n="76" d="100"/>
          <a:sy n="76" d="100"/>
        </p:scale>
        <p:origin x="-1194" y="-9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45662515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www.wikiwand.com/en/Magnetic_flux" TargetMode="External"/><Relationship Id="rId3" Type="http://schemas.openxmlformats.org/officeDocument/2006/relationships/hyperlink" Target="https://www.wikiwand.com/en/Varistor" TargetMode="External"/><Relationship Id="rId7" Type="http://schemas.openxmlformats.org/officeDocument/2006/relationships/hyperlink" Target="https://www.wikiwand.com/en/Voltage"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www.wikiwand.com/en/Electric_current" TargetMode="External"/><Relationship Id="rId5" Type="http://schemas.openxmlformats.org/officeDocument/2006/relationships/hyperlink" Target="https://www.wikiwand.com/en/Time_integral" TargetMode="External"/><Relationship Id="rId4" Type="http://schemas.openxmlformats.org/officeDocument/2006/relationships/hyperlink" Target="https://www.wikiwand.com/en/Function_(mathematics)"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Clr>
                <a:schemeClr val="dk1"/>
              </a:buClr>
              <a:buSzPct val="78571"/>
              <a:buFont typeface="Arial"/>
              <a:buNone/>
            </a:pPr>
            <a:r>
              <a:rPr lang="en-GB" sz="1350">
                <a:solidFill>
                  <a:schemeClr val="dk1"/>
                </a:solidFill>
                <a:highlight>
                  <a:srgbClr val="FFFFFF"/>
                </a:highlight>
                <a:latin typeface="Georgia"/>
                <a:ea typeface="Georgia"/>
                <a:cs typeface="Georgia"/>
                <a:sym typeface="Georgia"/>
              </a:rPr>
              <a:t>Putting a bias voltage across a thin film of TiO </a:t>
            </a:r>
            <a:r>
              <a:rPr lang="en-GB" sz="1000">
                <a:solidFill>
                  <a:schemeClr val="dk1"/>
                </a:solidFill>
                <a:highlight>
                  <a:srgbClr val="FFFFFF"/>
                </a:highlight>
                <a:latin typeface="Georgia"/>
                <a:ea typeface="Georgia"/>
                <a:cs typeface="Georgia"/>
                <a:sym typeface="Georgia"/>
              </a:rPr>
              <a:t>2</a:t>
            </a:r>
            <a:r>
              <a:rPr lang="en-GB" sz="1350">
                <a:solidFill>
                  <a:schemeClr val="dk1"/>
                </a:solidFill>
                <a:highlight>
                  <a:srgbClr val="FFFFFF"/>
                </a:highlight>
                <a:latin typeface="Georgia"/>
                <a:ea typeface="Georgia"/>
                <a:cs typeface="Georgia"/>
                <a:sym typeface="Georgia"/>
              </a:rPr>
              <a:t> semiconductor that has dopants only on one side causes them to move into the pure TiO </a:t>
            </a:r>
            <a:r>
              <a:rPr lang="en-GB" sz="1000">
                <a:solidFill>
                  <a:schemeClr val="dk1"/>
                </a:solidFill>
                <a:highlight>
                  <a:srgbClr val="FFFFFF"/>
                </a:highlight>
                <a:latin typeface="Georgia"/>
                <a:ea typeface="Georgia"/>
                <a:cs typeface="Georgia"/>
                <a:sym typeface="Georgia"/>
              </a:rPr>
              <a:t>2</a:t>
            </a:r>
            <a:r>
              <a:rPr lang="en-GB" sz="1350">
                <a:solidFill>
                  <a:schemeClr val="dk1"/>
                </a:solidFill>
                <a:highlight>
                  <a:srgbClr val="FFFFFF"/>
                </a:highlight>
                <a:latin typeface="Georgia"/>
                <a:ea typeface="Georgia"/>
                <a:cs typeface="Georgia"/>
                <a:sym typeface="Georgia"/>
              </a:rPr>
              <a:t> on the other side and thus lowers the resistance.</a:t>
            </a:r>
          </a:p>
          <a:p>
            <a:pPr lvl="0" rtl="0">
              <a:spcBef>
                <a:spcPts val="0"/>
              </a:spcBef>
              <a:buClr>
                <a:schemeClr val="dk1"/>
              </a:buClr>
              <a:buSzPct val="78571"/>
              <a:buFont typeface="Arial"/>
              <a:buNone/>
            </a:pPr>
            <a:r>
              <a:rPr lang="en-GB" sz="1350">
                <a:solidFill>
                  <a:schemeClr val="dk1"/>
                </a:solidFill>
                <a:highlight>
                  <a:srgbClr val="FFFFFF"/>
                </a:highlight>
                <a:latin typeface="Georgia"/>
                <a:ea typeface="Georgia"/>
                <a:cs typeface="Georgia"/>
                <a:sym typeface="Georgia"/>
              </a:rPr>
              <a:t>Running current in the other direction will then push the dopants back into place, increasing the TiO </a:t>
            </a:r>
            <a:r>
              <a:rPr lang="en-GB" sz="1000">
                <a:solidFill>
                  <a:schemeClr val="dk1"/>
                </a:solidFill>
                <a:highlight>
                  <a:srgbClr val="FFFFFF"/>
                </a:highlight>
                <a:latin typeface="Georgia"/>
                <a:ea typeface="Georgia"/>
                <a:cs typeface="Georgia"/>
                <a:sym typeface="Georgia"/>
              </a:rPr>
              <a:t>2</a:t>
            </a:r>
            <a:r>
              <a:rPr lang="en-GB" sz="1350">
                <a:solidFill>
                  <a:schemeClr val="dk1"/>
                </a:solidFill>
                <a:highlight>
                  <a:srgbClr val="FFFFFF"/>
                </a:highlight>
                <a:latin typeface="Georgia"/>
                <a:ea typeface="Georgia"/>
                <a:cs typeface="Georgia"/>
                <a:sym typeface="Georgia"/>
              </a:rPr>
              <a:t> 's resistance.</a:t>
            </a:r>
          </a:p>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GB"/>
              <a:t>It contains a mesh of perpendicular wires which have a memristor structure between them which is used as switch.</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buNone/>
            </a:pPr>
            <a:r>
              <a:rPr lang="en-GB" sz="900" dirty="0" smtClean="0">
                <a:solidFill>
                  <a:schemeClr val="dk1"/>
                </a:solidFill>
                <a:highlight>
                  <a:srgbClr val="FFFFFF"/>
                </a:highlight>
              </a:rPr>
              <a:t>Computers </a:t>
            </a:r>
            <a:r>
              <a:rPr lang="en-GB" sz="900" dirty="0">
                <a:solidFill>
                  <a:schemeClr val="dk1"/>
                </a:solidFill>
                <a:highlight>
                  <a:srgbClr val="FFFFFF"/>
                </a:highlight>
              </a:rPr>
              <a:t>using conventional D-RAM lack the ability to retain information once they are turned off. When power is restored to a D-RAM-based computer, a slow, energy-consuming "boot-up" process is necessary to retrieve data stored on a magnetic disk required to run the system.</a:t>
            </a:r>
          </a:p>
          <a:p>
            <a:pPr lvl="0" rtl="0">
              <a:lnSpc>
                <a:spcPct val="115000"/>
              </a:lnSpc>
              <a:spcBef>
                <a:spcPts val="0"/>
              </a:spcBef>
              <a:buNone/>
            </a:pPr>
            <a:endParaRPr sz="900" dirty="0">
              <a:solidFill>
                <a:schemeClr val="dk1"/>
              </a:solidFill>
              <a:highlight>
                <a:srgbClr val="FFFFFF"/>
              </a:highlight>
            </a:endParaRPr>
          </a:p>
          <a:p>
            <a:pPr lvl="0">
              <a:lnSpc>
                <a:spcPct val="115000"/>
              </a:lnSpc>
              <a:spcBef>
                <a:spcPts val="0"/>
              </a:spcBef>
              <a:buClr>
                <a:schemeClr val="dk1"/>
              </a:buClr>
              <a:buSzPct val="78571"/>
              <a:buFont typeface="Arial"/>
              <a:buNone/>
            </a:pPr>
            <a:r>
              <a:rPr lang="en-GB" sz="1350" dirty="0">
                <a:solidFill>
                  <a:schemeClr val="dk1"/>
                </a:solidFill>
                <a:highlight>
                  <a:srgbClr val="FFFFFF"/>
                </a:highlight>
                <a:latin typeface="Georgia"/>
                <a:ea typeface="Georgia"/>
                <a:cs typeface="Georgia"/>
                <a:sym typeface="Georgia"/>
              </a:rPr>
              <a:t>In fact, he hopes to combine </a:t>
            </a:r>
            <a:r>
              <a:rPr lang="en-GB" sz="1350" dirty="0" err="1">
                <a:solidFill>
                  <a:schemeClr val="dk1"/>
                </a:solidFill>
                <a:highlight>
                  <a:srgbClr val="FFFFFF"/>
                </a:highlight>
                <a:latin typeface="Georgia"/>
                <a:ea typeface="Georgia"/>
                <a:cs typeface="Georgia"/>
                <a:sym typeface="Georgia"/>
              </a:rPr>
              <a:t>memristors</a:t>
            </a:r>
            <a:r>
              <a:rPr lang="en-GB" sz="1350" dirty="0">
                <a:solidFill>
                  <a:schemeClr val="dk1"/>
                </a:solidFill>
                <a:highlight>
                  <a:srgbClr val="FFFFFF"/>
                </a:highlight>
                <a:latin typeface="Georgia"/>
                <a:ea typeface="Georgia"/>
                <a:cs typeface="Georgia"/>
                <a:sym typeface="Georgia"/>
              </a:rPr>
              <a:t> with traditional circuit-design elements to produce a device that does computation in a non-Boolean fashion. </a:t>
            </a:r>
          </a:p>
          <a:p>
            <a:pPr lvl="0">
              <a:spcBef>
                <a:spcPts val="0"/>
              </a:spcBef>
              <a:buNone/>
            </a:pPr>
            <a:endParaRPr sz="1200" dirty="0">
              <a:solidFill>
                <a:schemeClr val="dk1"/>
              </a:solidFill>
            </a:endParaRPr>
          </a:p>
          <a:p>
            <a:pPr lvl="0" rtl="0">
              <a:spcBef>
                <a:spcPts val="0"/>
              </a:spcBef>
              <a:buNone/>
            </a:pPr>
            <a:endParaRPr sz="1200" dirty="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Clr>
                <a:schemeClr val="dk1"/>
              </a:buClr>
              <a:buSzPct val="91666"/>
              <a:buFont typeface="Arial"/>
              <a:buNone/>
            </a:pPr>
            <a:r>
              <a:rPr lang="en-GB" sz="1200" dirty="0">
                <a:solidFill>
                  <a:schemeClr val="dk1"/>
                </a:solidFill>
                <a:latin typeface="Times New Roman"/>
                <a:ea typeface="Times New Roman"/>
                <a:cs typeface="Times New Roman"/>
                <a:sym typeface="Times New Roman"/>
              </a:rPr>
              <a:t>In his 1971 paper, Chua extrapolated a conceptual symmetry and </a:t>
            </a:r>
            <a:r>
              <a:rPr lang="en-GB" sz="1200" dirty="0" smtClean="0">
                <a:solidFill>
                  <a:schemeClr val="dk1"/>
                </a:solidFill>
                <a:latin typeface="Times New Roman"/>
                <a:ea typeface="Times New Roman"/>
                <a:cs typeface="Times New Roman"/>
                <a:sym typeface="Times New Roman"/>
              </a:rPr>
              <a:t>theoretically conceptualised </a:t>
            </a:r>
            <a:r>
              <a:rPr lang="en-GB" sz="1200" dirty="0">
                <a:solidFill>
                  <a:schemeClr val="dk1"/>
                </a:solidFill>
                <a:latin typeface="Times New Roman"/>
                <a:ea typeface="Times New Roman"/>
                <a:cs typeface="Times New Roman"/>
                <a:sym typeface="Times New Roman"/>
              </a:rPr>
              <a:t>of </a:t>
            </a:r>
            <a:r>
              <a:rPr lang="en-GB" sz="1200" dirty="0" err="1">
                <a:solidFill>
                  <a:schemeClr val="dk1"/>
                </a:solidFill>
                <a:latin typeface="Times New Roman"/>
                <a:ea typeface="Times New Roman"/>
                <a:cs typeface="Times New Roman"/>
                <a:sym typeface="Times New Roman"/>
              </a:rPr>
              <a:t>memristor</a:t>
            </a:r>
            <a:r>
              <a:rPr lang="en-GB" sz="1200" dirty="0">
                <a:solidFill>
                  <a:schemeClr val="dk1"/>
                </a:solidFill>
                <a:latin typeface="Times New Roman"/>
                <a:ea typeface="Times New Roman"/>
                <a:cs typeface="Times New Roman"/>
                <a:sym typeface="Times New Roman"/>
              </a:rPr>
              <a:t> as another fundamental nonlinear circuit element</a:t>
            </a:r>
          </a:p>
          <a:p>
            <a:pPr lvl="0">
              <a:spcBef>
                <a:spcPts val="0"/>
              </a:spcBef>
              <a:buClr>
                <a:schemeClr val="dk1"/>
              </a:buClr>
              <a:buSzPct val="91666"/>
              <a:buFont typeface="Arial"/>
              <a:buNone/>
            </a:pPr>
            <a:endParaRPr sz="1200" dirty="0">
              <a:solidFill>
                <a:schemeClr val="dk1"/>
              </a:solidFill>
              <a:latin typeface="Times New Roman"/>
              <a:ea typeface="Times New Roman"/>
              <a:cs typeface="Times New Roman"/>
              <a:sym typeface="Times New Roman"/>
            </a:endParaRPr>
          </a:p>
          <a:p>
            <a:pPr lvl="0" rtl="0">
              <a:spcBef>
                <a:spcPts val="0"/>
              </a:spcBef>
              <a:buNone/>
            </a:pPr>
            <a:r>
              <a:rPr lang="en-GB" dirty="0"/>
              <a:t>From the logical as well as axiomatic points of view, it is necessary for the sake of completeness to postulate the existence of a fourth basic two-terminal circuit element which is characterized by a flux-linkage - q curve.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GB"/>
              <a:t>A memristor is a hypothetical non linear 2 terminal electrical component relating electric charge and magnetic flux linkage.</a:t>
            </a:r>
          </a:p>
          <a:p>
            <a:pPr lvl="0">
              <a:spcBef>
                <a:spcPts val="0"/>
              </a:spcBef>
              <a:buNone/>
            </a:pPr>
            <a:endParaRPr/>
          </a:p>
          <a:p>
            <a:pPr lvl="0">
              <a:lnSpc>
                <a:spcPct val="115000"/>
              </a:lnSpc>
              <a:spcBef>
                <a:spcPts val="0"/>
              </a:spcBef>
              <a:buNone/>
            </a:pPr>
            <a:r>
              <a:rPr lang="en-GB" sz="2400">
                <a:solidFill>
                  <a:schemeClr val="dk1"/>
                </a:solidFill>
              </a:rPr>
              <a:t>As the device remembers its history it is so-called </a:t>
            </a:r>
          </a:p>
          <a:p>
            <a:pPr lvl="0">
              <a:spcBef>
                <a:spcPts val="0"/>
              </a:spcBef>
              <a:buNone/>
            </a:pPr>
            <a:endParaRPr/>
          </a:p>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GB"/>
              <a:t>Memristor resistance depends on the integral of the input applied to the terminals </a:t>
            </a:r>
            <a:r>
              <a:rPr lang="en-GB" sz="1200">
                <a:solidFill>
                  <a:schemeClr val="dk1"/>
                </a:solidFill>
                <a:latin typeface="Times New Roman"/>
                <a:ea typeface="Times New Roman"/>
                <a:cs typeface="Times New Roman"/>
                <a:sym typeface="Times New Roman"/>
              </a:rPr>
              <a:t>(rather than on the instantaneous value of the input as in a </a:t>
            </a:r>
            <a:r>
              <a:rPr lang="en-GB" sz="1200">
                <a:solidFill>
                  <a:srgbClr val="1559B5"/>
                </a:solidFill>
                <a:latin typeface="Times New Roman"/>
                <a:ea typeface="Times New Roman"/>
                <a:cs typeface="Times New Roman"/>
                <a:sym typeface="Times New Roman"/>
                <a:hlinkClick r:id="rId3"/>
              </a:rPr>
              <a:t>varistor</a:t>
            </a:r>
            <a:r>
              <a:rPr lang="en-GB" sz="1200">
                <a:solidFill>
                  <a:schemeClr val="dk1"/>
                </a:solidFill>
                <a:latin typeface="Times New Roman"/>
                <a:ea typeface="Times New Roman"/>
                <a:cs typeface="Times New Roman"/>
                <a:sym typeface="Times New Roman"/>
              </a:rPr>
              <a:t>). </a:t>
            </a:r>
          </a:p>
          <a:p>
            <a:pPr lvl="0">
              <a:spcBef>
                <a:spcPts val="0"/>
              </a:spcBef>
              <a:buClr>
                <a:schemeClr val="dk1"/>
              </a:buClr>
              <a:buSzPct val="91666"/>
              <a:buFont typeface="Arial"/>
              <a:buNone/>
            </a:pPr>
            <a:r>
              <a:rPr lang="en-GB" sz="1200">
                <a:solidFill>
                  <a:schemeClr val="dk1"/>
                </a:solidFill>
                <a:latin typeface="Times New Roman"/>
                <a:ea typeface="Times New Roman"/>
                <a:cs typeface="Times New Roman"/>
                <a:sym typeface="Times New Roman"/>
              </a:rPr>
              <a:t>Since the element "remembers" the amount of current that last passed through, it was tagged by Chua with the name "memristor"</a:t>
            </a:r>
          </a:p>
          <a:p>
            <a:pPr lvl="0" rtl="0">
              <a:spcBef>
                <a:spcPts val="0"/>
              </a:spcBef>
              <a:buClr>
                <a:schemeClr val="dk1"/>
              </a:buClr>
              <a:buSzPct val="91666"/>
              <a:buFont typeface="Arial"/>
              <a:buNone/>
            </a:pPr>
            <a:endParaRPr sz="1200">
              <a:solidFill>
                <a:schemeClr val="dk1"/>
              </a:solidFill>
              <a:latin typeface="Times New Roman"/>
              <a:ea typeface="Times New Roman"/>
              <a:cs typeface="Times New Roman"/>
              <a:sym typeface="Times New Roman"/>
            </a:endParaRPr>
          </a:p>
          <a:p>
            <a:pPr lvl="0" rtl="0">
              <a:lnSpc>
                <a:spcPct val="115000"/>
              </a:lnSpc>
              <a:spcBef>
                <a:spcPts val="0"/>
              </a:spcBef>
              <a:buClr>
                <a:schemeClr val="dk1"/>
              </a:buClr>
              <a:buSzPct val="91666"/>
              <a:buFont typeface="Arial"/>
              <a:buNone/>
            </a:pPr>
            <a:r>
              <a:rPr lang="en-GB" sz="1200">
                <a:solidFill>
                  <a:schemeClr val="dk1"/>
                </a:solidFill>
                <a:latin typeface="Times New Roman"/>
                <a:ea typeface="Times New Roman"/>
                <a:cs typeface="Times New Roman"/>
                <a:sym typeface="Times New Roman"/>
              </a:rPr>
              <a:t>Therefore A memristor is as any passive two-terminal circuit element that maintains a </a:t>
            </a:r>
            <a:r>
              <a:rPr lang="en-GB" sz="1200">
                <a:solidFill>
                  <a:srgbClr val="1559B5"/>
                </a:solidFill>
                <a:latin typeface="Times New Roman"/>
                <a:ea typeface="Times New Roman"/>
                <a:cs typeface="Times New Roman"/>
                <a:sym typeface="Times New Roman"/>
                <a:hlinkClick r:id="rId4"/>
              </a:rPr>
              <a:t>functional relationship</a:t>
            </a:r>
            <a:r>
              <a:rPr lang="en-GB" sz="1200">
                <a:solidFill>
                  <a:schemeClr val="dk1"/>
                </a:solidFill>
                <a:latin typeface="Times New Roman"/>
                <a:ea typeface="Times New Roman"/>
                <a:cs typeface="Times New Roman"/>
                <a:sym typeface="Times New Roman"/>
              </a:rPr>
              <a:t> between the </a:t>
            </a:r>
            <a:r>
              <a:rPr lang="en-GB" sz="1200">
                <a:solidFill>
                  <a:srgbClr val="1559B5"/>
                </a:solidFill>
                <a:latin typeface="Times New Roman"/>
                <a:ea typeface="Times New Roman"/>
                <a:cs typeface="Times New Roman"/>
                <a:sym typeface="Times New Roman"/>
                <a:hlinkClick r:id="rId5"/>
              </a:rPr>
              <a:t>time integral</a:t>
            </a:r>
            <a:r>
              <a:rPr lang="en-GB" sz="1200">
                <a:solidFill>
                  <a:schemeClr val="dk1"/>
                </a:solidFill>
                <a:latin typeface="Times New Roman"/>
                <a:ea typeface="Times New Roman"/>
                <a:cs typeface="Times New Roman"/>
                <a:sym typeface="Times New Roman"/>
              </a:rPr>
              <a:t> of </a:t>
            </a:r>
            <a:r>
              <a:rPr lang="en-GB" sz="1200">
                <a:solidFill>
                  <a:srgbClr val="1559B5"/>
                </a:solidFill>
                <a:latin typeface="Times New Roman"/>
                <a:ea typeface="Times New Roman"/>
                <a:cs typeface="Times New Roman"/>
                <a:sym typeface="Times New Roman"/>
                <a:hlinkClick r:id="rId6"/>
              </a:rPr>
              <a:t>current</a:t>
            </a:r>
            <a:r>
              <a:rPr lang="en-GB" sz="1200">
                <a:solidFill>
                  <a:schemeClr val="dk1"/>
                </a:solidFill>
                <a:latin typeface="Times New Roman"/>
                <a:ea typeface="Times New Roman"/>
                <a:cs typeface="Times New Roman"/>
                <a:sym typeface="Times New Roman"/>
              </a:rPr>
              <a:t> (called charge) and the time integral of </a:t>
            </a:r>
            <a:r>
              <a:rPr lang="en-GB" sz="1200">
                <a:solidFill>
                  <a:srgbClr val="1559B5"/>
                </a:solidFill>
                <a:latin typeface="Times New Roman"/>
                <a:ea typeface="Times New Roman"/>
                <a:cs typeface="Times New Roman"/>
                <a:sym typeface="Times New Roman"/>
                <a:hlinkClick r:id="rId7"/>
              </a:rPr>
              <a:t>voltage</a:t>
            </a:r>
            <a:r>
              <a:rPr lang="en-GB" sz="1200">
                <a:solidFill>
                  <a:schemeClr val="dk1"/>
                </a:solidFill>
                <a:latin typeface="Times New Roman"/>
                <a:ea typeface="Times New Roman"/>
                <a:cs typeface="Times New Roman"/>
                <a:sym typeface="Times New Roman"/>
              </a:rPr>
              <a:t> (often called flux, as it is related to </a:t>
            </a:r>
            <a:r>
              <a:rPr lang="en-GB" sz="1200">
                <a:solidFill>
                  <a:srgbClr val="1559B5"/>
                </a:solidFill>
                <a:latin typeface="Times New Roman"/>
                <a:ea typeface="Times New Roman"/>
                <a:cs typeface="Times New Roman"/>
                <a:sym typeface="Times New Roman"/>
                <a:hlinkClick r:id="rId8"/>
              </a:rPr>
              <a:t>magnetic flux</a:t>
            </a:r>
            <a:r>
              <a:rPr lang="en-GB" sz="1200">
                <a:solidFill>
                  <a:schemeClr val="dk1"/>
                </a:solidFill>
                <a:latin typeface="Times New Roman"/>
                <a:ea typeface="Times New Roman"/>
                <a:cs typeface="Times New Roman"/>
                <a:sym typeface="Times New Roman"/>
              </a:rPr>
              <a:t>). </a:t>
            </a:r>
          </a:p>
          <a:p>
            <a:pPr lvl="0" rtl="0">
              <a:lnSpc>
                <a:spcPct val="115000"/>
              </a:lnSpc>
              <a:spcBef>
                <a:spcPts val="0"/>
              </a:spcBef>
              <a:buClr>
                <a:schemeClr val="dk1"/>
              </a:buClr>
              <a:buSzPct val="91666"/>
              <a:buFont typeface="Arial"/>
              <a:buNone/>
            </a:pPr>
            <a:endParaRPr sz="1200">
              <a:solidFill>
                <a:schemeClr val="dk1"/>
              </a:solidFill>
              <a:latin typeface="Times New Roman"/>
              <a:ea typeface="Times New Roman"/>
              <a:cs typeface="Times New Roman"/>
              <a:sym typeface="Times New Roman"/>
            </a:endParaRPr>
          </a:p>
          <a:p>
            <a:pPr lvl="0">
              <a:lnSpc>
                <a:spcPct val="115000"/>
              </a:lnSpc>
              <a:spcBef>
                <a:spcPts val="0"/>
              </a:spcBef>
              <a:buClr>
                <a:schemeClr val="dk1"/>
              </a:buClr>
              <a:buSzPct val="91666"/>
              <a:buFont typeface="Arial"/>
              <a:buNone/>
            </a:pPr>
            <a:r>
              <a:rPr lang="en-GB" sz="1200">
                <a:solidFill>
                  <a:schemeClr val="dk1"/>
                </a:solidFill>
                <a:latin typeface="Times New Roman"/>
                <a:ea typeface="Times New Roman"/>
                <a:cs typeface="Times New Roman"/>
                <a:sym typeface="Times New Roman"/>
              </a:rPr>
              <a:t>The slope is defined as memristance	</a:t>
            </a:r>
          </a:p>
          <a:p>
            <a:pPr lvl="0">
              <a:spcBef>
                <a:spcPts val="0"/>
              </a:spcBef>
              <a:buNone/>
            </a:pPr>
            <a:endParaRPr sz="1200">
              <a:solidFill>
                <a:schemeClr val="dk1"/>
              </a:solidFill>
              <a:latin typeface="Times New Roman"/>
              <a:ea typeface="Times New Roman"/>
              <a:cs typeface="Times New Roman"/>
              <a:sym typeface="Times New Roman"/>
            </a:endParaRPr>
          </a:p>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GB" dirty="0"/>
              <a:t>A </a:t>
            </a:r>
            <a:r>
              <a:rPr lang="en-GB" dirty="0" err="1"/>
              <a:t>memristor</a:t>
            </a:r>
            <a:r>
              <a:rPr lang="en-GB" dirty="0"/>
              <a:t> could be compared to an imaginary pipe that carries water. When the water flows in one direction, the pipe’s diameter expands and allows the water to flow faster but when the water flows in the opposite direction, the pipe’s diameter contracts and slows down the water’s flow. If the water is shut off, the pipe’s diameter remains same till water is turned on.</a:t>
            </a:r>
          </a:p>
          <a:p>
            <a:pPr lvl="0">
              <a:spcBef>
                <a:spcPts val="0"/>
              </a:spcBef>
              <a:buNone/>
            </a:pPr>
            <a:endParaRPr dirty="0"/>
          </a:p>
          <a:p>
            <a:pPr lvl="0">
              <a:spcBef>
                <a:spcPts val="0"/>
              </a:spcBef>
              <a:buClr>
                <a:schemeClr val="dk1"/>
              </a:buClr>
              <a:buSzPct val="91666"/>
              <a:buFont typeface="Arial"/>
              <a:buNone/>
            </a:pPr>
            <a:r>
              <a:rPr lang="en-GB" sz="1200" dirty="0">
                <a:solidFill>
                  <a:srgbClr val="FF0000"/>
                </a:solidFill>
                <a:latin typeface="Times New Roman"/>
                <a:ea typeface="Times New Roman"/>
                <a:cs typeface="Times New Roman"/>
                <a:sym typeface="Times New Roman"/>
              </a:rPr>
              <a:t>The reason that the </a:t>
            </a:r>
            <a:r>
              <a:rPr lang="en-GB" sz="1200" dirty="0" err="1">
                <a:solidFill>
                  <a:srgbClr val="FF0000"/>
                </a:solidFill>
                <a:latin typeface="Times New Roman"/>
                <a:ea typeface="Times New Roman"/>
                <a:cs typeface="Times New Roman"/>
                <a:sym typeface="Times New Roman"/>
              </a:rPr>
              <a:t>memristor</a:t>
            </a:r>
            <a:r>
              <a:rPr lang="en-GB" sz="1200" dirty="0">
                <a:solidFill>
                  <a:srgbClr val="FF0000"/>
                </a:solidFill>
                <a:latin typeface="Times New Roman"/>
                <a:ea typeface="Times New Roman"/>
                <a:cs typeface="Times New Roman"/>
                <a:sym typeface="Times New Roman"/>
              </a:rPr>
              <a:t> is radically different from the other fundamental circuit elements is that, unlike them, it carries a memory of its past. When you turn off the voltage to the circuit, the </a:t>
            </a:r>
            <a:r>
              <a:rPr lang="en-GB" sz="1200" dirty="0" err="1">
                <a:solidFill>
                  <a:srgbClr val="FF0000"/>
                </a:solidFill>
                <a:latin typeface="Times New Roman"/>
                <a:ea typeface="Times New Roman"/>
                <a:cs typeface="Times New Roman"/>
                <a:sym typeface="Times New Roman"/>
              </a:rPr>
              <a:t>memristor</a:t>
            </a:r>
            <a:r>
              <a:rPr lang="en-GB" sz="1200" dirty="0">
                <a:solidFill>
                  <a:srgbClr val="FF0000"/>
                </a:solidFill>
                <a:latin typeface="Times New Roman"/>
                <a:ea typeface="Times New Roman"/>
                <a:cs typeface="Times New Roman"/>
                <a:sym typeface="Times New Roman"/>
              </a:rPr>
              <a:t> still remembers how much was applied before and for how long. That's an effect that can't be duplicated by any circuit combination of resistors, capacitors, and inductors, which is why the </a:t>
            </a:r>
            <a:r>
              <a:rPr lang="en-GB" sz="1200" dirty="0" err="1">
                <a:solidFill>
                  <a:srgbClr val="FF0000"/>
                </a:solidFill>
                <a:latin typeface="Times New Roman"/>
                <a:ea typeface="Times New Roman"/>
                <a:cs typeface="Times New Roman"/>
                <a:sym typeface="Times New Roman"/>
              </a:rPr>
              <a:t>memristor</a:t>
            </a:r>
            <a:r>
              <a:rPr lang="en-GB" sz="1200" dirty="0">
                <a:solidFill>
                  <a:srgbClr val="FF0000"/>
                </a:solidFill>
                <a:latin typeface="Times New Roman"/>
                <a:ea typeface="Times New Roman"/>
                <a:cs typeface="Times New Roman"/>
                <a:sym typeface="Times New Roman"/>
              </a:rPr>
              <a:t> qualifies as a fundamental circuit element.</a:t>
            </a:r>
          </a:p>
          <a:p>
            <a:pPr lvl="0">
              <a:lnSpc>
                <a:spcPct val="115000"/>
              </a:lnSpc>
              <a:spcBef>
                <a:spcPts val="0"/>
              </a:spcBef>
              <a:buClr>
                <a:schemeClr val="dk1"/>
              </a:buClr>
              <a:buSzPct val="91666"/>
              <a:buFont typeface="Arial"/>
              <a:buNone/>
            </a:pPr>
            <a:r>
              <a:rPr lang="en-GB" sz="1200" dirty="0">
                <a:solidFill>
                  <a:srgbClr val="FF0000"/>
                </a:solidFill>
                <a:latin typeface="Times New Roman"/>
                <a:ea typeface="Times New Roman"/>
                <a:cs typeface="Times New Roman"/>
                <a:sym typeface="Times New Roman"/>
              </a:rPr>
              <a:t>We could replicate this but it would require </a:t>
            </a:r>
            <a:r>
              <a:rPr lang="en-GB" sz="1200" dirty="0" err="1">
                <a:solidFill>
                  <a:srgbClr val="FF0000"/>
                </a:solidFill>
                <a:latin typeface="Times New Roman"/>
                <a:ea typeface="Times New Roman"/>
                <a:cs typeface="Times New Roman"/>
                <a:sym typeface="Times New Roman"/>
              </a:rPr>
              <a:t>alot</a:t>
            </a:r>
            <a:r>
              <a:rPr lang="en-GB" sz="1200" dirty="0">
                <a:solidFill>
                  <a:srgbClr val="FF0000"/>
                </a:solidFill>
                <a:latin typeface="Times New Roman"/>
                <a:ea typeface="Times New Roman"/>
                <a:cs typeface="Times New Roman"/>
                <a:sym typeface="Times New Roman"/>
              </a:rPr>
              <a:t> of transistor and capacitor to replicate the job of one </a:t>
            </a:r>
            <a:r>
              <a:rPr lang="en-GB" sz="1200" dirty="0" err="1">
                <a:solidFill>
                  <a:srgbClr val="FF0000"/>
                </a:solidFill>
                <a:latin typeface="Times New Roman"/>
                <a:ea typeface="Times New Roman"/>
                <a:cs typeface="Times New Roman"/>
                <a:sym typeface="Times New Roman"/>
              </a:rPr>
              <a:t>memristor</a:t>
            </a:r>
            <a:endParaRPr lang="en-GB" sz="1200" dirty="0">
              <a:solidFill>
                <a:srgbClr val="FF0000"/>
              </a:solidFill>
              <a:latin typeface="Times New Roman"/>
              <a:ea typeface="Times New Roman"/>
              <a:cs typeface="Times New Roman"/>
              <a:sym typeface="Times New Roman"/>
            </a:endParaRPr>
          </a:p>
          <a:p>
            <a:pPr lvl="0">
              <a:spcBef>
                <a:spcPts val="0"/>
              </a:spcBef>
              <a:buClr>
                <a:schemeClr val="dk1"/>
              </a:buClr>
              <a:buSzPct val="100000"/>
              <a:buFont typeface="Arial"/>
              <a:buNone/>
            </a:pPr>
            <a:endParaRPr dirty="0">
              <a:solidFill>
                <a:schemeClr val="dk1"/>
              </a:solidFill>
            </a:endParaRPr>
          </a:p>
          <a:p>
            <a:pPr lvl="0" rtl="0">
              <a:spcBef>
                <a:spcPts val="0"/>
              </a:spcBef>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GB"/>
              <a:t>Following this Leon Chua has argued that the memristor definition could be generalised to cover all forms of two-terminal nonvolatile memory devices based on resistance switching effects.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GB" sz="1350">
                <a:solidFill>
                  <a:schemeClr val="dk1"/>
                </a:solidFill>
                <a:highlight>
                  <a:srgbClr val="FFFFFF"/>
                </a:highlight>
                <a:latin typeface="Georgia"/>
                <a:ea typeface="Georgia"/>
                <a:cs typeface="Georgia"/>
                <a:sym typeface="Georgia"/>
              </a:rPr>
              <a:t>titanium dioxide (TiO</a:t>
            </a:r>
            <a:r>
              <a:rPr lang="en-GB" sz="1000">
                <a:solidFill>
                  <a:schemeClr val="dk1"/>
                </a:solidFill>
                <a:highlight>
                  <a:srgbClr val="FFFFFF"/>
                </a:highlight>
                <a:latin typeface="Georgia"/>
                <a:ea typeface="Georgia"/>
                <a:cs typeface="Georgia"/>
                <a:sym typeface="Georgia"/>
              </a:rPr>
              <a:t>2</a:t>
            </a:r>
            <a:r>
              <a:rPr lang="en-GB" sz="1350">
                <a:solidFill>
                  <a:schemeClr val="dk1"/>
                </a:solidFill>
                <a:highlight>
                  <a:srgbClr val="FFFFFF"/>
                </a:highlight>
                <a:latin typeface="Georgia"/>
                <a:ea typeface="Georgia"/>
                <a:cs typeface="Georgia"/>
                <a:sym typeface="Georgia"/>
              </a:rPr>
              <a:t> ) is a semiconductor, and in its pure state it is highly resistive.</a:t>
            </a:r>
          </a:p>
          <a:p>
            <a:pPr lvl="0">
              <a:spcBef>
                <a:spcPts val="0"/>
              </a:spcBef>
              <a:buNone/>
            </a:pPr>
            <a:r>
              <a:rPr lang="en-GB" sz="1350">
                <a:solidFill>
                  <a:schemeClr val="dk1"/>
                </a:solidFill>
                <a:highlight>
                  <a:srgbClr val="FFFFFF"/>
                </a:highlight>
                <a:latin typeface="Georgia"/>
                <a:ea typeface="Georgia"/>
                <a:cs typeface="Georgia"/>
                <a:sym typeface="Georgia"/>
              </a:rPr>
              <a:t>In TiO </a:t>
            </a:r>
            <a:r>
              <a:rPr lang="en-GB" sz="1000">
                <a:solidFill>
                  <a:schemeClr val="dk1"/>
                </a:solidFill>
                <a:highlight>
                  <a:srgbClr val="FFFFFF"/>
                </a:highlight>
                <a:latin typeface="Georgia"/>
                <a:ea typeface="Georgia"/>
                <a:cs typeface="Georgia"/>
                <a:sym typeface="Georgia"/>
              </a:rPr>
              <a:t>2</a:t>
            </a:r>
            <a:r>
              <a:rPr lang="en-GB" sz="1350">
                <a:solidFill>
                  <a:schemeClr val="dk1"/>
                </a:solidFill>
                <a:highlight>
                  <a:srgbClr val="FFFFFF"/>
                </a:highlight>
                <a:latin typeface="Georgia"/>
                <a:ea typeface="Georgia"/>
                <a:cs typeface="Georgia"/>
                <a:sym typeface="Georgia"/>
              </a:rPr>
              <a:t> , the dopants don't stay stationary in a high electric field; they tend to drift in the direction of the current.</a:t>
            </a:r>
          </a:p>
          <a:p>
            <a:pPr lvl="0">
              <a:spcBef>
                <a:spcPts val="0"/>
              </a:spcBef>
              <a:buNone/>
            </a:pPr>
            <a:endParaRPr sz="1350">
              <a:solidFill>
                <a:schemeClr val="dk1"/>
              </a:solidFill>
              <a:highlight>
                <a:srgbClr val="FFFFFF"/>
              </a:highlight>
              <a:latin typeface="Georgia"/>
              <a:ea typeface="Georgia"/>
              <a:cs typeface="Georgia"/>
              <a:sym typeface="Georgia"/>
            </a:endParaRPr>
          </a:p>
          <a:p>
            <a:pPr lvl="0">
              <a:spcBef>
                <a:spcPts val="0"/>
              </a:spcBef>
              <a:buClr>
                <a:schemeClr val="dk1"/>
              </a:buClr>
              <a:buSzPct val="78571"/>
              <a:buFont typeface="Arial"/>
              <a:buNone/>
            </a:pPr>
            <a:r>
              <a:rPr lang="en-GB" sz="1350">
                <a:solidFill>
                  <a:schemeClr val="dk1"/>
                </a:solidFill>
                <a:latin typeface="Georgia"/>
                <a:ea typeface="Georgia"/>
                <a:cs typeface="Georgia"/>
                <a:sym typeface="Georgia"/>
              </a:rPr>
              <a:t>On the basis of this proposition, we consider a thin semiconductor film of thickness D sandwiched between two metal contacts, as shown in Fig. 2a. The total resistance of the device is determined by two variable resistors connected in series (Fig. 2a), where the resistances are given for the full length D of the device. Specifically, the semiconductor film has a region with a high concentration of dopants (in this example assumed to be positive ions) having low resistance RON, and the remainder has a low (essentially zero) dopant concentration and much higher resistance ROFF.</a:t>
            </a:r>
          </a:p>
          <a:p>
            <a:pPr lvl="0" rtl="0">
              <a:spcBef>
                <a:spcPts val="0"/>
              </a:spcBef>
              <a:buNone/>
            </a:pPr>
            <a:endParaRPr sz="135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sz="1350" dirty="0">
              <a:solidFill>
                <a:schemeClr val="dk1"/>
              </a:solidFill>
              <a:highlight>
                <a:srgbClr val="FFFFFF"/>
              </a:highlight>
              <a:latin typeface="Georgia"/>
              <a:ea typeface="Georgia"/>
              <a:cs typeface="Georgia"/>
              <a:sym typeface="Georgia"/>
            </a:endParaRPr>
          </a:p>
          <a:p>
            <a:pPr lvl="0">
              <a:spcBef>
                <a:spcPts val="0"/>
              </a:spcBef>
              <a:buNone/>
            </a:pPr>
            <a:r>
              <a:rPr lang="en-GB" sz="1350" dirty="0">
                <a:solidFill>
                  <a:schemeClr val="dk1"/>
                </a:solidFill>
                <a:highlight>
                  <a:srgbClr val="FFFFFF"/>
                </a:highlight>
                <a:latin typeface="Georgia"/>
                <a:ea typeface="Georgia"/>
                <a:cs typeface="Georgia"/>
                <a:sym typeface="Georgia"/>
              </a:rPr>
              <a:t>The application of an external bias v(t) across the device will move the boundary between the two regions by causing the charged </a:t>
            </a:r>
            <a:r>
              <a:rPr lang="en-GB" sz="1350" dirty="0" err="1">
                <a:solidFill>
                  <a:schemeClr val="dk1"/>
                </a:solidFill>
                <a:highlight>
                  <a:srgbClr val="FFFFFF"/>
                </a:highlight>
                <a:latin typeface="Georgia"/>
                <a:ea typeface="Georgia"/>
                <a:cs typeface="Georgia"/>
                <a:sym typeface="Georgia"/>
              </a:rPr>
              <a:t>dopants</a:t>
            </a:r>
            <a:r>
              <a:rPr lang="en-GB" sz="1350" dirty="0">
                <a:solidFill>
                  <a:schemeClr val="dk1"/>
                </a:solidFill>
                <a:highlight>
                  <a:srgbClr val="FFFFFF"/>
                </a:highlight>
                <a:latin typeface="Georgia"/>
                <a:ea typeface="Georgia"/>
                <a:cs typeface="Georgia"/>
                <a:sym typeface="Georgia"/>
              </a:rPr>
              <a:t> to drift.</a:t>
            </a:r>
          </a:p>
          <a:p>
            <a:pPr lvl="0">
              <a:spcBef>
                <a:spcPts val="0"/>
              </a:spcBef>
              <a:buNone/>
            </a:pPr>
            <a:endParaRPr sz="1350" dirty="0">
              <a:solidFill>
                <a:schemeClr val="dk1"/>
              </a:solidFill>
              <a:highlight>
                <a:srgbClr val="FFFFFF"/>
              </a:highlight>
              <a:latin typeface="Georgia"/>
              <a:ea typeface="Georgia"/>
              <a:cs typeface="Georgia"/>
              <a:sym typeface="Georgia"/>
            </a:endParaRPr>
          </a:p>
          <a:p>
            <a:pPr lvl="0">
              <a:spcBef>
                <a:spcPts val="0"/>
              </a:spcBef>
              <a:buNone/>
            </a:pPr>
            <a:r>
              <a:rPr lang="en-GB" sz="1350" dirty="0" err="1">
                <a:solidFill>
                  <a:schemeClr val="dk1"/>
                </a:solidFill>
                <a:highlight>
                  <a:srgbClr val="FFFFFF"/>
                </a:highlight>
                <a:latin typeface="Georgia"/>
                <a:ea typeface="Georgia"/>
                <a:cs typeface="Georgia"/>
                <a:sym typeface="Georgia"/>
              </a:rPr>
              <a:t>Dopant</a:t>
            </a:r>
            <a:r>
              <a:rPr lang="en-GB" sz="1350" dirty="0">
                <a:solidFill>
                  <a:schemeClr val="dk1"/>
                </a:solidFill>
                <a:highlight>
                  <a:srgbClr val="FFFFFF"/>
                </a:highlight>
                <a:latin typeface="Georgia"/>
                <a:ea typeface="Georgia"/>
                <a:cs typeface="Georgia"/>
                <a:sym typeface="Georgia"/>
              </a:rPr>
              <a:t> mobility is </a:t>
            </a:r>
            <a:r>
              <a:rPr lang="en-GB" sz="1350" dirty="0" err="1">
                <a:solidFill>
                  <a:schemeClr val="dk1"/>
                </a:solidFill>
                <a:highlight>
                  <a:srgbClr val="FFFFFF"/>
                </a:highlight>
                <a:latin typeface="Georgia"/>
                <a:ea typeface="Georgia"/>
                <a:cs typeface="Georgia"/>
                <a:sym typeface="Georgia"/>
              </a:rPr>
              <a:t>MyuV</a:t>
            </a:r>
            <a:endParaRPr lang="en-GB" sz="1350" dirty="0">
              <a:solidFill>
                <a:schemeClr val="dk1"/>
              </a:solidFill>
              <a:highlight>
                <a:srgbClr val="FFFFFF"/>
              </a:highlight>
              <a:latin typeface="Georgia"/>
              <a:ea typeface="Georgia"/>
              <a:cs typeface="Georgia"/>
              <a:sym typeface="Georgia"/>
            </a:endParaRPr>
          </a:p>
          <a:p>
            <a:pPr lvl="0" rtl="0">
              <a:spcBef>
                <a:spcPts val="0"/>
              </a:spcBef>
              <a:buNone/>
            </a:pPr>
            <a:endParaRPr lang="en-IN" sz="1350" dirty="0" smtClean="0">
              <a:solidFill>
                <a:schemeClr val="dk1"/>
              </a:solidFill>
              <a:highlight>
                <a:srgbClr val="FFFFFF"/>
              </a:highlight>
              <a:latin typeface="Georgia"/>
              <a:ea typeface="Georgia"/>
              <a:cs typeface="Georgia"/>
              <a:sym typeface="Georgia"/>
            </a:endParaRPr>
          </a:p>
          <a:p>
            <a:pPr lvl="0" rtl="0">
              <a:spcBef>
                <a:spcPts val="0"/>
              </a:spcBef>
              <a:buNone/>
            </a:pPr>
            <a:r>
              <a:rPr lang="en-IN" sz="1350" dirty="0" smtClean="0">
                <a:solidFill>
                  <a:schemeClr val="dk1"/>
                </a:solidFill>
                <a:highlight>
                  <a:srgbClr val="FFFFFF"/>
                </a:highlight>
                <a:latin typeface="Georgia"/>
                <a:ea typeface="Georgia"/>
                <a:cs typeface="Georgia"/>
                <a:sym typeface="Georgia"/>
              </a:rPr>
              <a:t>Basic</a:t>
            </a:r>
            <a:r>
              <a:rPr lang="en-IN" sz="1350" baseline="0" dirty="0" smtClean="0">
                <a:solidFill>
                  <a:schemeClr val="dk1"/>
                </a:solidFill>
                <a:highlight>
                  <a:srgbClr val="FFFFFF"/>
                </a:highlight>
                <a:latin typeface="Georgia"/>
                <a:ea typeface="Georgia"/>
                <a:cs typeface="Georgia"/>
                <a:sym typeface="Georgia"/>
              </a:rPr>
              <a:t> assumption that we have taken here is Ron&lt;&lt;</a:t>
            </a:r>
            <a:r>
              <a:rPr lang="en-IN" sz="1350" baseline="0" dirty="0" err="1" smtClean="0">
                <a:solidFill>
                  <a:schemeClr val="dk1"/>
                </a:solidFill>
                <a:highlight>
                  <a:srgbClr val="FFFFFF"/>
                </a:highlight>
                <a:latin typeface="Georgia"/>
                <a:ea typeface="Georgia"/>
                <a:cs typeface="Georgia"/>
                <a:sym typeface="Georgia"/>
              </a:rPr>
              <a:t>Roff</a:t>
            </a:r>
            <a:r>
              <a:rPr lang="en-IN" sz="1350" baseline="0" dirty="0" smtClean="0">
                <a:solidFill>
                  <a:schemeClr val="dk1"/>
                </a:solidFill>
                <a:highlight>
                  <a:srgbClr val="FFFFFF"/>
                </a:highlight>
                <a:latin typeface="Georgia"/>
                <a:ea typeface="Georgia"/>
                <a:cs typeface="Georgia"/>
                <a:sym typeface="Georgia"/>
              </a:rPr>
              <a:t>.</a:t>
            </a:r>
            <a:endParaRPr sz="1350" dirty="0">
              <a:solidFill>
                <a:schemeClr val="dk1"/>
              </a:solidFill>
              <a:highlight>
                <a:srgbClr val="FFFFFF"/>
              </a:highlight>
              <a:latin typeface="Georgia"/>
              <a:ea typeface="Georgia"/>
              <a:cs typeface="Georgia"/>
              <a:sym typeface="Georgi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GB" sz="1000">
                <a:solidFill>
                  <a:schemeClr val="dk2"/>
                </a:solidFill>
              </a:rPr>
              <a:pPr lvl="0" algn="r">
                <a:spcBef>
                  <a:spcPts val="0"/>
                </a:spcBef>
                <a:buNone/>
              </a:pPr>
              <a:t>‹#›</a:t>
            </a:fld>
            <a:endParaRPr lang="en-GB"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wikiwand.com/en/Applied_Physics_A"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wikiwand.com/en/Leon_Chua"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notesSlide" Target="../notesSlides/notesSlide5.xml"/><Relationship Id="rId7" Type="http://schemas.openxmlformats.org/officeDocument/2006/relationships/oleObject" Target="../embeddings/oleObject2.bin"/><Relationship Id="rId12" Type="http://schemas.openxmlformats.org/officeDocument/2006/relationships/image" Target="../media/image6.wmf"/><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4.bin"/><Relationship Id="rId5" Type="http://schemas.openxmlformats.org/officeDocument/2006/relationships/oleObject" Target="../embeddings/oleObject1.bin"/><Relationship Id="rId10" Type="http://schemas.openxmlformats.org/officeDocument/2006/relationships/image" Target="../media/image5.wmf"/><Relationship Id="rId4" Type="http://schemas.openxmlformats.org/officeDocument/2006/relationships/image" Target="../media/image7.png"/><Relationship Id="rId9"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179512" y="1923678"/>
            <a:ext cx="8520600" cy="2052600"/>
          </a:xfrm>
          <a:prstGeom prst="rect">
            <a:avLst/>
          </a:prstGeom>
        </p:spPr>
        <p:txBody>
          <a:bodyPr lIns="91425" tIns="91425" rIns="91425" bIns="91425" anchor="b" anchorCtr="0">
            <a:noAutofit/>
          </a:bodyPr>
          <a:lstStyle/>
          <a:p>
            <a:pPr lvl="0" algn="l" rtl="0">
              <a:spcBef>
                <a:spcPts val="0"/>
              </a:spcBef>
              <a:buNone/>
            </a:pPr>
            <a:r>
              <a:rPr lang="en-GB" sz="5600" dirty="0" err="1">
                <a:solidFill>
                  <a:srgbClr val="FFFFFF"/>
                </a:solidFill>
              </a:rPr>
              <a:t>Memristor</a:t>
            </a:r>
            <a:endParaRPr lang="en-GB" sz="5600" dirty="0">
              <a:solidFill>
                <a:srgbClr val="FFFFFF"/>
              </a:solidFill>
            </a:endParaRPr>
          </a:p>
          <a:p>
            <a:pPr lvl="0" algn="l" rtl="0">
              <a:spcBef>
                <a:spcPts val="0"/>
              </a:spcBef>
              <a:buNone/>
            </a:pPr>
            <a:endParaRPr sz="2700" dirty="0">
              <a:solidFill>
                <a:srgbClr val="FFFFFF"/>
              </a:solidFill>
            </a:endParaRPr>
          </a:p>
          <a:p>
            <a:pPr lvl="0" algn="l" rtl="0">
              <a:spcBef>
                <a:spcPts val="0"/>
              </a:spcBef>
              <a:buNone/>
            </a:pPr>
            <a:r>
              <a:rPr lang="en-GB" sz="2500" dirty="0">
                <a:solidFill>
                  <a:srgbClr val="FFFFFF"/>
                </a:solidFill>
              </a:rPr>
              <a:t>Amit </a:t>
            </a:r>
            <a:r>
              <a:rPr lang="en-GB" sz="2500" dirty="0" err="1" smtClean="0">
                <a:solidFill>
                  <a:srgbClr val="FFFFFF"/>
                </a:solidFill>
              </a:rPr>
              <a:t>Manchanda</a:t>
            </a:r>
            <a:r>
              <a:rPr lang="en-GB" sz="2500" dirty="0" smtClean="0">
                <a:solidFill>
                  <a:srgbClr val="FFFFFF"/>
                </a:solidFill>
              </a:rPr>
              <a:t/>
            </a:r>
            <a:br>
              <a:rPr lang="en-GB" sz="2500" dirty="0" smtClean="0">
                <a:solidFill>
                  <a:srgbClr val="FFFFFF"/>
                </a:solidFill>
              </a:rPr>
            </a:br>
            <a:r>
              <a:rPr lang="en-GB" sz="2500" dirty="0" smtClean="0">
                <a:solidFill>
                  <a:srgbClr val="FFFFFF"/>
                </a:solidFill>
              </a:rPr>
              <a:t>14116013</a:t>
            </a:r>
            <a:endParaRPr lang="en-GB" sz="2500" dirty="0">
              <a:solidFill>
                <a:srgbClr val="FFFFFF"/>
              </a:solidFill>
            </a:endParaRPr>
          </a:p>
          <a:p>
            <a:pPr lvl="0" algn="l" rtl="0">
              <a:spcBef>
                <a:spcPts val="0"/>
              </a:spcBef>
              <a:buNone/>
            </a:pPr>
            <a:r>
              <a:rPr lang="en-GB" sz="2500" dirty="0">
                <a:solidFill>
                  <a:srgbClr val="FFFFFF"/>
                </a:solidFill>
              </a:rPr>
              <a:t>Electronics &amp; Communication</a:t>
            </a:r>
          </a:p>
          <a:p>
            <a:pPr lvl="0" algn="l">
              <a:spcBef>
                <a:spcPts val="0"/>
              </a:spcBef>
              <a:buNone/>
            </a:pPr>
            <a:r>
              <a:rPr lang="en-GB" sz="2500" dirty="0">
                <a:solidFill>
                  <a:srgbClr val="FFFFFF"/>
                </a:solidFill>
              </a:rPr>
              <a:t>IIT Roorkee</a:t>
            </a:r>
          </a:p>
        </p:txBody>
      </p:sp>
      <p:pic>
        <p:nvPicPr>
          <p:cNvPr id="55" name="Shape 55" descr="Selection_025.png"/>
          <p:cNvPicPr preferRelativeResize="0"/>
          <p:nvPr/>
        </p:nvPicPr>
        <p:blipFill>
          <a:blip r:embed="rId3">
            <a:alphaModFix/>
          </a:blip>
          <a:stretch>
            <a:fillRect/>
          </a:stretch>
        </p:blipFill>
        <p:spPr>
          <a:xfrm>
            <a:off x="7903249" y="0"/>
            <a:ext cx="1240749" cy="12381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311700" y="465275"/>
            <a:ext cx="8520600" cy="707400"/>
          </a:xfrm>
          <a:prstGeom prst="rect">
            <a:avLst/>
          </a:prstGeom>
          <a:solidFill>
            <a:srgbClr val="4285F4"/>
          </a:solidFill>
        </p:spPr>
        <p:txBody>
          <a:bodyPr lIns="91425" tIns="91425" rIns="91425" bIns="91425" anchor="t" anchorCtr="0">
            <a:noAutofit/>
          </a:bodyPr>
          <a:lstStyle/>
          <a:p>
            <a:pPr lvl="0" rtl="0">
              <a:spcBef>
                <a:spcPts val="0"/>
              </a:spcBef>
              <a:buNone/>
            </a:pPr>
            <a:r>
              <a:rPr lang="en-GB" sz="3500">
                <a:solidFill>
                  <a:srgbClr val="FFFFFF"/>
                </a:solidFill>
              </a:rPr>
              <a:t>Working of TiO</a:t>
            </a:r>
            <a:r>
              <a:rPr lang="en-GB" sz="3500" baseline="-25000">
                <a:solidFill>
                  <a:srgbClr val="FFFFFF"/>
                </a:solidFill>
              </a:rPr>
              <a:t>2</a:t>
            </a:r>
            <a:r>
              <a:rPr lang="en-GB" sz="3500">
                <a:solidFill>
                  <a:srgbClr val="FFFFFF"/>
                </a:solidFill>
              </a:rPr>
              <a:t> memristor</a:t>
            </a:r>
          </a:p>
        </p:txBody>
      </p:sp>
      <p:pic>
        <p:nvPicPr>
          <p:cNvPr id="119" name="Shape 119"/>
          <p:cNvPicPr preferRelativeResize="0"/>
          <p:nvPr/>
        </p:nvPicPr>
        <p:blipFill>
          <a:blip r:embed="rId3">
            <a:alphaModFix/>
          </a:blip>
          <a:stretch>
            <a:fillRect/>
          </a:stretch>
        </p:blipFill>
        <p:spPr>
          <a:xfrm>
            <a:off x="395536" y="1206925"/>
            <a:ext cx="3985964" cy="3936576"/>
          </a:xfrm>
          <a:prstGeom prst="rect">
            <a:avLst/>
          </a:prstGeom>
          <a:noFill/>
          <a:ln>
            <a:noFill/>
          </a:ln>
        </p:spPr>
      </p:pic>
      <p:pic>
        <p:nvPicPr>
          <p:cNvPr id="120" name="Shape 120"/>
          <p:cNvPicPr preferRelativeResize="0"/>
          <p:nvPr/>
        </p:nvPicPr>
        <p:blipFill>
          <a:blip r:embed="rId4">
            <a:alphaModFix/>
          </a:blip>
          <a:stretch>
            <a:fillRect/>
          </a:stretch>
        </p:blipFill>
        <p:spPr>
          <a:xfrm>
            <a:off x="6574012" y="1528487"/>
            <a:ext cx="1133475" cy="2790825"/>
          </a:xfrm>
          <a:prstGeom prst="rect">
            <a:avLst/>
          </a:prstGeom>
          <a:noFill/>
          <a:ln>
            <a:noFill/>
          </a:ln>
        </p:spPr>
      </p:pic>
      <p:pic>
        <p:nvPicPr>
          <p:cNvPr id="121" name="Shape 121"/>
          <p:cNvPicPr preferRelativeResize="0"/>
          <p:nvPr/>
        </p:nvPicPr>
        <p:blipFill>
          <a:blip r:embed="rId5">
            <a:alphaModFix/>
          </a:blip>
          <a:stretch>
            <a:fillRect/>
          </a:stretch>
        </p:blipFill>
        <p:spPr>
          <a:xfrm>
            <a:off x="3765350" y="2341750"/>
            <a:ext cx="950174" cy="1977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11700" y="445025"/>
            <a:ext cx="8520600" cy="707400"/>
          </a:xfrm>
          <a:prstGeom prst="rect">
            <a:avLst/>
          </a:prstGeom>
          <a:solidFill>
            <a:srgbClr val="4285F4"/>
          </a:solidFill>
        </p:spPr>
        <p:txBody>
          <a:bodyPr lIns="91425" tIns="91425" rIns="91425" bIns="91425" anchor="t" anchorCtr="0">
            <a:noAutofit/>
          </a:bodyPr>
          <a:lstStyle/>
          <a:p>
            <a:pPr lvl="0" rtl="0">
              <a:spcBef>
                <a:spcPts val="0"/>
              </a:spcBef>
              <a:buNone/>
            </a:pPr>
            <a:r>
              <a:rPr lang="en-GB" sz="3500">
                <a:solidFill>
                  <a:srgbClr val="FFFFFF"/>
                </a:solidFill>
              </a:rPr>
              <a:t>Memristor structure (Crossbar array)</a:t>
            </a:r>
          </a:p>
        </p:txBody>
      </p:sp>
      <p:sp>
        <p:nvSpPr>
          <p:cNvPr id="127" name="Shape 127"/>
          <p:cNvSpPr txBox="1"/>
          <p:nvPr/>
        </p:nvSpPr>
        <p:spPr>
          <a:xfrm>
            <a:off x="3176225" y="1384800"/>
            <a:ext cx="3407100" cy="637500"/>
          </a:xfrm>
          <a:prstGeom prst="rect">
            <a:avLst/>
          </a:prstGeom>
          <a:noFill/>
          <a:ln>
            <a:noFill/>
          </a:ln>
        </p:spPr>
        <p:txBody>
          <a:bodyPr lIns="91425" tIns="91425" rIns="91425" bIns="91425" anchor="t" anchorCtr="0">
            <a:noAutofit/>
          </a:bodyPr>
          <a:lstStyle/>
          <a:p>
            <a:pPr lvl="0">
              <a:spcBef>
                <a:spcPts val="0"/>
              </a:spcBef>
              <a:buNone/>
            </a:pPr>
            <a:endParaRPr/>
          </a:p>
        </p:txBody>
      </p:sp>
      <p:pic>
        <p:nvPicPr>
          <p:cNvPr id="128" name="Shape 128"/>
          <p:cNvPicPr preferRelativeResize="0"/>
          <p:nvPr/>
        </p:nvPicPr>
        <p:blipFill>
          <a:blip r:embed="rId3">
            <a:alphaModFix/>
          </a:blip>
          <a:stretch>
            <a:fillRect/>
          </a:stretch>
        </p:blipFill>
        <p:spPr>
          <a:xfrm>
            <a:off x="3464303" y="1681599"/>
            <a:ext cx="5367996" cy="2846899"/>
          </a:xfrm>
          <a:prstGeom prst="rect">
            <a:avLst/>
          </a:prstGeom>
          <a:noFill/>
          <a:ln>
            <a:noFill/>
          </a:ln>
        </p:spPr>
      </p:pic>
      <p:sp>
        <p:nvSpPr>
          <p:cNvPr id="129" name="Shape 129"/>
          <p:cNvSpPr txBox="1"/>
          <p:nvPr/>
        </p:nvSpPr>
        <p:spPr>
          <a:xfrm>
            <a:off x="311700" y="1384800"/>
            <a:ext cx="3295200" cy="3143700"/>
          </a:xfrm>
          <a:prstGeom prst="rect">
            <a:avLst/>
          </a:prstGeom>
          <a:noFill/>
          <a:ln>
            <a:noFill/>
          </a:ln>
        </p:spPr>
        <p:txBody>
          <a:bodyPr lIns="91425" tIns="91425" rIns="91425" bIns="91425" anchor="t" anchorCtr="0">
            <a:noAutofit/>
          </a:bodyPr>
          <a:lstStyle/>
          <a:p>
            <a:pPr marL="457200" lvl="0" indent="-355600">
              <a:spcBef>
                <a:spcPts val="0"/>
              </a:spcBef>
              <a:buSzPct val="100000"/>
              <a:buChar char="●"/>
            </a:pPr>
            <a:r>
              <a:rPr lang="en-GB" sz="2000"/>
              <a:t>Perpendicular wires crossing contains a switch connecting them. </a:t>
            </a:r>
          </a:p>
          <a:p>
            <a:pPr marL="457200" lvl="0" indent="-355600" rtl="0">
              <a:spcBef>
                <a:spcPts val="0"/>
              </a:spcBef>
              <a:buSzPct val="100000"/>
              <a:buChar char="●"/>
            </a:pPr>
            <a:r>
              <a:rPr lang="en-GB" sz="2000"/>
              <a:t>To connect the wires the switch between the two wires must be closed. </a:t>
            </a:r>
          </a:p>
          <a:p>
            <a:pPr marL="457200" lvl="0" indent="-355600">
              <a:spcBef>
                <a:spcPts val="0"/>
              </a:spcBef>
              <a:buSzPct val="100000"/>
              <a:buChar char="●"/>
            </a:pPr>
            <a:r>
              <a:rPr lang="en-GB" sz="2000"/>
              <a:t>Used as a storage system</a:t>
            </a:r>
          </a:p>
          <a:p>
            <a:pPr lvl="0">
              <a:spcBef>
                <a:spcPts val="0"/>
              </a:spcBef>
              <a:buNone/>
            </a:pPr>
            <a:endParaRPr sz="2000"/>
          </a:p>
          <a:p>
            <a:pPr lvl="0">
              <a:spcBef>
                <a:spcPts val="0"/>
              </a:spcBef>
              <a:buNone/>
            </a:pP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311700" y="445025"/>
            <a:ext cx="8520600" cy="707400"/>
          </a:xfrm>
          <a:prstGeom prst="rect">
            <a:avLst/>
          </a:prstGeom>
          <a:solidFill>
            <a:srgbClr val="4285F4"/>
          </a:solidFill>
        </p:spPr>
        <p:txBody>
          <a:bodyPr lIns="91425" tIns="91425" rIns="91425" bIns="91425" anchor="t" anchorCtr="0">
            <a:noAutofit/>
          </a:bodyPr>
          <a:lstStyle/>
          <a:p>
            <a:pPr lvl="0" rtl="0">
              <a:spcBef>
                <a:spcPts val="0"/>
              </a:spcBef>
              <a:buNone/>
            </a:pPr>
            <a:r>
              <a:rPr lang="en-GB" sz="3500">
                <a:solidFill>
                  <a:srgbClr val="FFFFFF"/>
                </a:solidFill>
              </a:rPr>
              <a:t>Why Memristor ?</a:t>
            </a:r>
          </a:p>
        </p:txBody>
      </p:sp>
      <p:sp>
        <p:nvSpPr>
          <p:cNvPr id="135" name="Shape 135"/>
          <p:cNvSpPr txBox="1"/>
          <p:nvPr/>
        </p:nvSpPr>
        <p:spPr>
          <a:xfrm>
            <a:off x="406650" y="1494700"/>
            <a:ext cx="8520600" cy="3462000"/>
          </a:xfrm>
          <a:prstGeom prst="rect">
            <a:avLst/>
          </a:prstGeom>
          <a:noFill/>
          <a:ln>
            <a:noFill/>
          </a:ln>
        </p:spPr>
        <p:txBody>
          <a:bodyPr lIns="91425" tIns="91425" rIns="91425" bIns="91425" anchor="t" anchorCtr="0">
            <a:noAutofit/>
          </a:bodyPr>
          <a:lstStyle/>
          <a:p>
            <a:pPr marL="457200" lvl="0" indent="-381000" rtl="0">
              <a:lnSpc>
                <a:spcPct val="115000"/>
              </a:lnSpc>
              <a:spcBef>
                <a:spcPts val="0"/>
              </a:spcBef>
              <a:buClr>
                <a:schemeClr val="dk1"/>
              </a:buClr>
              <a:buSzPct val="100000"/>
              <a:buChar char="●"/>
            </a:pPr>
            <a:r>
              <a:rPr lang="en-GB" sz="2400">
                <a:solidFill>
                  <a:schemeClr val="dk1"/>
                </a:solidFill>
              </a:rPr>
              <a:t>Conventional devices use only 0 and 1; Memristor use anything between 0 and 1 </a:t>
            </a:r>
          </a:p>
          <a:p>
            <a:pPr marL="457200" lvl="0" indent="-381000" rtl="0">
              <a:lnSpc>
                <a:spcPct val="115000"/>
              </a:lnSpc>
              <a:spcBef>
                <a:spcPts val="0"/>
              </a:spcBef>
              <a:buClr>
                <a:schemeClr val="dk1"/>
              </a:buClr>
              <a:buSzPct val="100000"/>
              <a:buChar char="●"/>
            </a:pPr>
            <a:r>
              <a:rPr lang="en-GB" sz="2400">
                <a:solidFill>
                  <a:schemeClr val="dk1"/>
                </a:solidFill>
              </a:rPr>
              <a:t>Do not consume power when idle.</a:t>
            </a:r>
          </a:p>
          <a:p>
            <a:pPr marL="457200" lvl="0" indent="-381000" rtl="0">
              <a:lnSpc>
                <a:spcPct val="115000"/>
              </a:lnSpc>
              <a:spcBef>
                <a:spcPts val="0"/>
              </a:spcBef>
              <a:buClr>
                <a:schemeClr val="dk1"/>
              </a:buClr>
              <a:buSzPct val="100000"/>
              <a:buChar char="●"/>
            </a:pPr>
            <a:r>
              <a:rPr lang="en-GB" sz="2400">
                <a:solidFill>
                  <a:schemeClr val="dk1"/>
                </a:solidFill>
              </a:rPr>
              <a:t>Great data density. (100Gb in 1 square cm)</a:t>
            </a:r>
          </a:p>
          <a:p>
            <a:pPr marL="457200" lvl="0" indent="-381000" rtl="0">
              <a:lnSpc>
                <a:spcPct val="115000"/>
              </a:lnSpc>
              <a:spcBef>
                <a:spcPts val="0"/>
              </a:spcBef>
              <a:buClr>
                <a:schemeClr val="dk1"/>
              </a:buClr>
              <a:buSzPct val="100000"/>
              <a:buChar char="●"/>
            </a:pPr>
            <a:r>
              <a:rPr lang="en-GB" sz="2400">
                <a:solidFill>
                  <a:schemeClr val="dk1"/>
                </a:solidFill>
              </a:rPr>
              <a:t>May replace transistors in ICs and has the potential to open door to a brand new type of electronics.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311700" y="445025"/>
            <a:ext cx="8520600" cy="707400"/>
          </a:xfrm>
          <a:prstGeom prst="rect">
            <a:avLst/>
          </a:prstGeom>
          <a:solidFill>
            <a:srgbClr val="4285F4"/>
          </a:solidFill>
        </p:spPr>
        <p:txBody>
          <a:bodyPr lIns="91425" tIns="91425" rIns="91425" bIns="91425" anchor="t" anchorCtr="0">
            <a:noAutofit/>
          </a:bodyPr>
          <a:lstStyle/>
          <a:p>
            <a:pPr lvl="0" rtl="0">
              <a:spcBef>
                <a:spcPts val="0"/>
              </a:spcBef>
              <a:buNone/>
            </a:pPr>
            <a:r>
              <a:rPr lang="en-GB" sz="3500">
                <a:solidFill>
                  <a:srgbClr val="FFFFFF"/>
                </a:solidFill>
              </a:rPr>
              <a:t>Future Applications</a:t>
            </a:r>
          </a:p>
        </p:txBody>
      </p:sp>
      <p:sp>
        <p:nvSpPr>
          <p:cNvPr id="141" name="Shape 141"/>
          <p:cNvSpPr txBox="1">
            <a:spLocks noGrp="1"/>
          </p:cNvSpPr>
          <p:nvPr>
            <p:ph type="body" idx="1"/>
          </p:nvPr>
        </p:nvSpPr>
        <p:spPr>
          <a:xfrm>
            <a:off x="387900" y="1152475"/>
            <a:ext cx="8520600" cy="3416400"/>
          </a:xfrm>
          <a:prstGeom prst="rect">
            <a:avLst/>
          </a:prstGeom>
        </p:spPr>
        <p:txBody>
          <a:bodyPr lIns="91425" tIns="91425" rIns="91425" bIns="91425" anchor="t" anchorCtr="0">
            <a:noAutofit/>
          </a:bodyPr>
          <a:lstStyle/>
          <a:p>
            <a:pPr lvl="0" rtl="0">
              <a:lnSpc>
                <a:spcPct val="100000"/>
              </a:lnSpc>
              <a:spcBef>
                <a:spcPts val="1000"/>
              </a:spcBef>
              <a:spcAft>
                <a:spcPts val="0"/>
              </a:spcAft>
              <a:buNone/>
            </a:pPr>
            <a:endParaRPr sz="2400" dirty="0">
              <a:solidFill>
                <a:schemeClr val="dk1"/>
              </a:solidFill>
            </a:endParaRPr>
          </a:p>
          <a:p>
            <a:pPr marL="457200" indent="-381000">
              <a:spcAft>
                <a:spcPts val="0"/>
              </a:spcAft>
              <a:buClr>
                <a:srgbClr val="000000"/>
              </a:buClr>
              <a:buFontTx/>
              <a:buChar char="●"/>
            </a:pPr>
            <a:r>
              <a:rPr lang="en-GB" sz="2400" dirty="0" smtClean="0">
                <a:solidFill>
                  <a:schemeClr val="dk1"/>
                </a:solidFill>
              </a:rPr>
              <a:t>As a switch</a:t>
            </a:r>
          </a:p>
          <a:p>
            <a:pPr marL="457200" lvl="0" indent="-381000" rtl="0">
              <a:spcBef>
                <a:spcPts val="0"/>
              </a:spcBef>
              <a:spcAft>
                <a:spcPts val="0"/>
              </a:spcAft>
              <a:buClr>
                <a:srgbClr val="000000"/>
              </a:buClr>
              <a:buSzPct val="100000"/>
              <a:buChar char="●"/>
            </a:pPr>
            <a:r>
              <a:rPr lang="en-GB" sz="2400" dirty="0" smtClean="0">
                <a:solidFill>
                  <a:schemeClr val="dk1"/>
                </a:solidFill>
              </a:rPr>
              <a:t>Possible </a:t>
            </a:r>
            <a:r>
              <a:rPr lang="en-GB" sz="2400" dirty="0">
                <a:solidFill>
                  <a:schemeClr val="dk1"/>
                </a:solidFill>
              </a:rPr>
              <a:t>replacement for </a:t>
            </a:r>
            <a:r>
              <a:rPr lang="en-GB" sz="2400" dirty="0" smtClean="0">
                <a:solidFill>
                  <a:schemeClr val="dk1"/>
                </a:solidFill>
              </a:rPr>
              <a:t>D-RAM</a:t>
            </a:r>
          </a:p>
          <a:p>
            <a:pPr marL="457200" lvl="0" indent="-381000" rtl="0">
              <a:spcBef>
                <a:spcPts val="0"/>
              </a:spcBef>
              <a:spcAft>
                <a:spcPts val="0"/>
              </a:spcAft>
              <a:buClr>
                <a:srgbClr val="000000"/>
              </a:buClr>
              <a:buSzPct val="100000"/>
              <a:buChar char="●"/>
            </a:pPr>
            <a:r>
              <a:rPr lang="en-GB" sz="2400" dirty="0" smtClean="0">
                <a:solidFill>
                  <a:schemeClr val="dk1"/>
                </a:solidFill>
              </a:rPr>
              <a:t>Booting free computers</a:t>
            </a:r>
            <a:endParaRPr lang="en-GB" sz="2400" dirty="0">
              <a:solidFill>
                <a:schemeClr val="dk1"/>
              </a:solidFill>
            </a:endParaRPr>
          </a:p>
          <a:p>
            <a:pPr marL="457200" lvl="0" indent="-381000" rtl="0">
              <a:spcBef>
                <a:spcPts val="0"/>
              </a:spcBef>
              <a:spcAft>
                <a:spcPts val="0"/>
              </a:spcAft>
              <a:buClr>
                <a:srgbClr val="000000"/>
              </a:buClr>
              <a:buSzPct val="100000"/>
              <a:buChar char="●"/>
            </a:pPr>
            <a:r>
              <a:rPr lang="en-GB" sz="2400" dirty="0" smtClean="0">
                <a:solidFill>
                  <a:schemeClr val="dk1"/>
                </a:solidFill>
              </a:rPr>
              <a:t>Low power networks</a:t>
            </a:r>
          </a:p>
          <a:p>
            <a:pPr marL="457200" lvl="0" indent="-381000" rtl="0">
              <a:spcBef>
                <a:spcPts val="0"/>
              </a:spcBef>
              <a:spcAft>
                <a:spcPts val="0"/>
              </a:spcAft>
              <a:buClr>
                <a:srgbClr val="000000"/>
              </a:buClr>
              <a:buSzPct val="100000"/>
              <a:buChar char="●"/>
            </a:pPr>
            <a:r>
              <a:rPr lang="en-GB" sz="2400" dirty="0" smtClean="0">
                <a:solidFill>
                  <a:schemeClr val="dk1"/>
                </a:solidFill>
              </a:rPr>
              <a:t>Non-</a:t>
            </a:r>
            <a:r>
              <a:rPr lang="en-GB" sz="2400" dirty="0" err="1" smtClean="0">
                <a:solidFill>
                  <a:schemeClr val="dk1"/>
                </a:solidFill>
              </a:rPr>
              <a:t>boolean</a:t>
            </a:r>
            <a:r>
              <a:rPr lang="en-GB" sz="2400" dirty="0" smtClean="0">
                <a:solidFill>
                  <a:schemeClr val="dk1"/>
                </a:solidFill>
              </a:rPr>
              <a:t> computations</a:t>
            </a:r>
          </a:p>
          <a:p>
            <a:pPr marL="457200" lvl="0" indent="-381000" rtl="0">
              <a:spcBef>
                <a:spcPts val="0"/>
              </a:spcBef>
              <a:spcAft>
                <a:spcPts val="0"/>
              </a:spcAft>
              <a:buClr>
                <a:schemeClr val="dk1"/>
              </a:buClr>
              <a:buSzPct val="100000"/>
              <a:buChar char="●"/>
            </a:pPr>
            <a:r>
              <a:rPr lang="en-GB" sz="2400" dirty="0" smtClean="0">
                <a:solidFill>
                  <a:schemeClr val="dk1"/>
                </a:solidFill>
              </a:rPr>
              <a:t>Can be used in </a:t>
            </a:r>
            <a:r>
              <a:rPr lang="en-GB" sz="2400" dirty="0" err="1" smtClean="0">
                <a:solidFill>
                  <a:schemeClr val="dk1"/>
                </a:solidFill>
              </a:rPr>
              <a:t>neuromorphic</a:t>
            </a:r>
            <a:r>
              <a:rPr lang="en-GB" sz="2400" dirty="0" smtClean="0">
                <a:solidFill>
                  <a:schemeClr val="dk1"/>
                </a:solidFill>
              </a:rPr>
              <a:t> circuits</a:t>
            </a:r>
            <a:endParaRPr lang="en-GB" sz="2400" dirty="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311700" y="445025"/>
            <a:ext cx="8520600" cy="707400"/>
          </a:xfrm>
          <a:prstGeom prst="rect">
            <a:avLst/>
          </a:prstGeom>
          <a:solidFill>
            <a:srgbClr val="4285F4"/>
          </a:solidFill>
        </p:spPr>
        <p:txBody>
          <a:bodyPr lIns="91425" tIns="91425" rIns="91425" bIns="91425" anchor="t" anchorCtr="0">
            <a:noAutofit/>
          </a:bodyPr>
          <a:lstStyle/>
          <a:p>
            <a:pPr lvl="0" rtl="0">
              <a:lnSpc>
                <a:spcPct val="115000"/>
              </a:lnSpc>
              <a:spcBef>
                <a:spcPts val="0"/>
              </a:spcBef>
              <a:buClr>
                <a:schemeClr val="dk1"/>
              </a:buClr>
              <a:buSzPct val="31428"/>
              <a:buFont typeface="Arial"/>
              <a:buNone/>
            </a:pPr>
            <a:r>
              <a:rPr lang="en-GB" sz="3500">
                <a:solidFill>
                  <a:srgbClr val="FFFFFF"/>
                </a:solidFill>
              </a:rPr>
              <a:t>Big companies involved in research</a:t>
            </a:r>
          </a:p>
          <a:p>
            <a:pPr marL="457200" lvl="0" indent="0" rtl="0">
              <a:spcBef>
                <a:spcPts val="0"/>
              </a:spcBef>
              <a:buNone/>
            </a:pPr>
            <a:endParaRPr sz="3500">
              <a:solidFill>
                <a:srgbClr val="F3F3F3"/>
              </a:solidFill>
            </a:endParaRPr>
          </a:p>
        </p:txBody>
      </p:sp>
      <p:sp>
        <p:nvSpPr>
          <p:cNvPr id="147" name="Shape 147"/>
          <p:cNvSpPr txBox="1">
            <a:spLocks noGrp="1"/>
          </p:cNvSpPr>
          <p:nvPr>
            <p:ph type="body" idx="1"/>
          </p:nvPr>
        </p:nvSpPr>
        <p:spPr>
          <a:xfrm>
            <a:off x="387900" y="1152475"/>
            <a:ext cx="8520600" cy="3416400"/>
          </a:xfrm>
          <a:prstGeom prst="rect">
            <a:avLst/>
          </a:prstGeom>
        </p:spPr>
        <p:txBody>
          <a:bodyPr lIns="91425" tIns="91425" rIns="91425" bIns="91425" anchor="t" anchorCtr="0">
            <a:noAutofit/>
          </a:bodyPr>
          <a:lstStyle/>
          <a:p>
            <a:pPr lvl="0" rtl="0">
              <a:lnSpc>
                <a:spcPct val="100000"/>
              </a:lnSpc>
              <a:spcBef>
                <a:spcPts val="1000"/>
              </a:spcBef>
              <a:spcAft>
                <a:spcPts val="0"/>
              </a:spcAft>
              <a:buNone/>
            </a:pPr>
            <a:endParaRPr sz="2400">
              <a:solidFill>
                <a:srgbClr val="000000"/>
              </a:solidFill>
            </a:endParaRPr>
          </a:p>
          <a:p>
            <a:pPr marL="457200" lvl="0" indent="-381000" rtl="0">
              <a:lnSpc>
                <a:spcPct val="100000"/>
              </a:lnSpc>
              <a:spcBef>
                <a:spcPts val="1000"/>
              </a:spcBef>
              <a:spcAft>
                <a:spcPts val="0"/>
              </a:spcAft>
              <a:buClr>
                <a:srgbClr val="000000"/>
              </a:buClr>
              <a:buSzPct val="100000"/>
              <a:buChar char="●"/>
            </a:pPr>
            <a:r>
              <a:rPr lang="en-GB" sz="2400">
                <a:solidFill>
                  <a:srgbClr val="000000"/>
                </a:solidFill>
              </a:rPr>
              <a:t>Hewlett Packard</a:t>
            </a:r>
          </a:p>
          <a:p>
            <a:pPr marL="457200" lvl="0" indent="-381000" rtl="0">
              <a:lnSpc>
                <a:spcPct val="100000"/>
              </a:lnSpc>
              <a:spcBef>
                <a:spcPts val="1000"/>
              </a:spcBef>
              <a:spcAft>
                <a:spcPts val="0"/>
              </a:spcAft>
              <a:buClr>
                <a:srgbClr val="000000"/>
              </a:buClr>
              <a:buSzPct val="100000"/>
              <a:buChar char="●"/>
            </a:pPr>
            <a:r>
              <a:rPr lang="en-GB" sz="2400">
                <a:solidFill>
                  <a:srgbClr val="000000"/>
                </a:solidFill>
              </a:rPr>
              <a:t>Samsung</a:t>
            </a:r>
          </a:p>
          <a:p>
            <a:pPr marL="457200" lvl="0" indent="-381000" rtl="0">
              <a:lnSpc>
                <a:spcPct val="100000"/>
              </a:lnSpc>
              <a:spcBef>
                <a:spcPts val="1000"/>
              </a:spcBef>
              <a:spcAft>
                <a:spcPts val="0"/>
              </a:spcAft>
              <a:buClr>
                <a:srgbClr val="000000"/>
              </a:buClr>
              <a:buSzPct val="100000"/>
              <a:buChar char="●"/>
            </a:pPr>
            <a:r>
              <a:rPr lang="en-GB" sz="2400">
                <a:solidFill>
                  <a:srgbClr val="000000"/>
                </a:solidFill>
              </a:rPr>
              <a:t>AMD</a:t>
            </a:r>
          </a:p>
        </p:txBody>
      </p:sp>
      <p:pic>
        <p:nvPicPr>
          <p:cNvPr id="148" name="Shape 148" descr="limitations.jpg"/>
          <p:cNvPicPr preferRelativeResize="0"/>
          <p:nvPr/>
        </p:nvPicPr>
        <p:blipFill rotWithShape="1">
          <a:blip r:embed="rId3">
            <a:alphaModFix/>
          </a:blip>
          <a:srcRect l="8663" r="8671"/>
          <a:stretch/>
        </p:blipFill>
        <p:spPr>
          <a:xfrm>
            <a:off x="5789325" y="1419928"/>
            <a:ext cx="2439825" cy="24397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311700" y="445025"/>
            <a:ext cx="8520600" cy="707400"/>
          </a:xfrm>
          <a:prstGeom prst="rect">
            <a:avLst/>
          </a:prstGeom>
          <a:solidFill>
            <a:srgbClr val="4285F4"/>
          </a:solidFill>
        </p:spPr>
        <p:txBody>
          <a:bodyPr lIns="91425" tIns="91425" rIns="91425" bIns="91425" anchor="t" anchorCtr="0">
            <a:noAutofit/>
          </a:bodyPr>
          <a:lstStyle/>
          <a:p>
            <a:pPr lvl="0" rtl="0">
              <a:spcBef>
                <a:spcPts val="0"/>
              </a:spcBef>
              <a:buNone/>
            </a:pPr>
            <a:r>
              <a:rPr lang="en-GB" sz="3500">
                <a:solidFill>
                  <a:srgbClr val="FFFFFF"/>
                </a:solidFill>
              </a:rPr>
              <a:t>Conclusion</a:t>
            </a:r>
          </a:p>
        </p:txBody>
      </p:sp>
      <p:sp>
        <p:nvSpPr>
          <p:cNvPr id="154" name="Shape 154"/>
          <p:cNvSpPr txBox="1">
            <a:spLocks noGrp="1"/>
          </p:cNvSpPr>
          <p:nvPr>
            <p:ph type="body" idx="1"/>
          </p:nvPr>
        </p:nvSpPr>
        <p:spPr>
          <a:xfrm>
            <a:off x="389825" y="1152425"/>
            <a:ext cx="8520600" cy="3416400"/>
          </a:xfrm>
          <a:prstGeom prst="rect">
            <a:avLst/>
          </a:prstGeom>
        </p:spPr>
        <p:txBody>
          <a:bodyPr lIns="91425" tIns="91425" rIns="91425" bIns="91425" anchor="t" anchorCtr="0">
            <a:noAutofit/>
          </a:bodyPr>
          <a:lstStyle/>
          <a:p>
            <a:pPr marL="457200" lvl="0" indent="-381000" rtl="0">
              <a:lnSpc>
                <a:spcPct val="100000"/>
              </a:lnSpc>
              <a:spcBef>
                <a:spcPts val="1000"/>
              </a:spcBef>
              <a:spcAft>
                <a:spcPts val="0"/>
              </a:spcAft>
              <a:buClr>
                <a:srgbClr val="000000"/>
              </a:buClr>
              <a:buSzPct val="100000"/>
              <a:buChar char="●"/>
            </a:pPr>
            <a:r>
              <a:rPr lang="en-GB" sz="2400">
                <a:solidFill>
                  <a:srgbClr val="000000"/>
                </a:solidFill>
              </a:rPr>
              <a:t>No R,L,C circuit could duplicate the memristor </a:t>
            </a:r>
          </a:p>
          <a:p>
            <a:pPr marL="457200" lvl="0" indent="-381000" rtl="0">
              <a:lnSpc>
                <a:spcPct val="100000"/>
              </a:lnSpc>
              <a:spcBef>
                <a:spcPts val="1000"/>
              </a:spcBef>
              <a:spcAft>
                <a:spcPts val="0"/>
              </a:spcAft>
              <a:buClr>
                <a:srgbClr val="000000"/>
              </a:buClr>
              <a:buSzPct val="100000"/>
              <a:buChar char="●"/>
            </a:pPr>
            <a:r>
              <a:rPr lang="en-GB" sz="2400">
                <a:solidFill>
                  <a:srgbClr val="000000"/>
                </a:solidFill>
              </a:rPr>
              <a:t>It will take a lot of transistors and capacitors to do the job of memristor</a:t>
            </a:r>
          </a:p>
          <a:p>
            <a:pPr marL="457200" lvl="0" indent="-381000" rtl="0">
              <a:lnSpc>
                <a:spcPct val="100000"/>
              </a:lnSpc>
              <a:spcBef>
                <a:spcPts val="1000"/>
              </a:spcBef>
              <a:spcAft>
                <a:spcPts val="0"/>
              </a:spcAft>
              <a:buClr>
                <a:srgbClr val="000000"/>
              </a:buClr>
              <a:buSzPct val="100000"/>
              <a:buChar char="●"/>
            </a:pPr>
            <a:r>
              <a:rPr lang="en-GB" sz="2400">
                <a:solidFill>
                  <a:srgbClr val="000000"/>
                </a:solidFill>
              </a:rPr>
              <a:t>But Memristor will have to wait a few years ,like transistor which had to wait almost a decade after it’s invention for its popular applications.</a:t>
            </a:r>
          </a:p>
          <a:p>
            <a:pPr marL="457200" lvl="0" indent="-381000" rtl="0">
              <a:lnSpc>
                <a:spcPct val="100000"/>
              </a:lnSpc>
              <a:spcBef>
                <a:spcPts val="1000"/>
              </a:spcBef>
              <a:spcAft>
                <a:spcPts val="0"/>
              </a:spcAft>
              <a:buClr>
                <a:srgbClr val="000000"/>
              </a:buClr>
              <a:buSzPct val="100000"/>
              <a:buChar char="●"/>
            </a:pPr>
            <a:r>
              <a:rPr lang="en-GB" sz="2400">
                <a:solidFill>
                  <a:schemeClr val="dk1"/>
                </a:solidFill>
              </a:rPr>
              <a:t>Finally as Leon Chua mentioned</a:t>
            </a:r>
          </a:p>
          <a:p>
            <a:pPr lvl="0" rtl="0">
              <a:lnSpc>
                <a:spcPct val="100000"/>
              </a:lnSpc>
              <a:spcBef>
                <a:spcPts val="1000"/>
              </a:spcBef>
              <a:spcAft>
                <a:spcPts val="0"/>
              </a:spcAft>
              <a:buNone/>
            </a:pPr>
            <a:r>
              <a:rPr lang="en-GB" sz="2400">
                <a:solidFill>
                  <a:schemeClr val="dk1"/>
                </a:solidFill>
              </a:rPr>
              <a:t>          “It’s time to rewrite all the EE textbooks”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311700" y="445025"/>
            <a:ext cx="8520600" cy="707400"/>
          </a:xfrm>
          <a:prstGeom prst="rect">
            <a:avLst/>
          </a:prstGeom>
          <a:solidFill>
            <a:srgbClr val="4285F4"/>
          </a:solidFill>
        </p:spPr>
        <p:txBody>
          <a:bodyPr lIns="91425" tIns="91425" rIns="91425" bIns="91425" anchor="t" anchorCtr="0">
            <a:noAutofit/>
          </a:bodyPr>
          <a:lstStyle/>
          <a:p>
            <a:pPr lvl="0" rtl="0">
              <a:spcBef>
                <a:spcPts val="0"/>
              </a:spcBef>
              <a:buNone/>
            </a:pPr>
            <a:r>
              <a:rPr lang="en-GB" sz="3500">
                <a:solidFill>
                  <a:srgbClr val="FFFFFF"/>
                </a:solidFill>
              </a:rPr>
              <a:t>References</a:t>
            </a:r>
          </a:p>
        </p:txBody>
      </p:sp>
      <p:sp>
        <p:nvSpPr>
          <p:cNvPr id="160" name="Shape 160"/>
          <p:cNvSpPr txBox="1">
            <a:spLocks noGrp="1"/>
          </p:cNvSpPr>
          <p:nvPr>
            <p:ph type="body" idx="1"/>
          </p:nvPr>
        </p:nvSpPr>
        <p:spPr>
          <a:xfrm>
            <a:off x="311700" y="1463250"/>
            <a:ext cx="8520600" cy="3416400"/>
          </a:xfrm>
          <a:prstGeom prst="rect">
            <a:avLst/>
          </a:prstGeom>
        </p:spPr>
        <p:txBody>
          <a:bodyPr lIns="91425" tIns="91425" rIns="91425" bIns="91425" anchor="t" anchorCtr="0">
            <a:noAutofit/>
          </a:bodyPr>
          <a:lstStyle/>
          <a:p>
            <a:pPr marL="457200" lvl="0" indent="-336550" rtl="0">
              <a:lnSpc>
                <a:spcPct val="100000"/>
              </a:lnSpc>
              <a:spcBef>
                <a:spcPts val="0"/>
              </a:spcBef>
              <a:spcAft>
                <a:spcPts val="1000"/>
              </a:spcAft>
              <a:buClr>
                <a:srgbClr val="000000"/>
              </a:buClr>
              <a:buSzPct val="100000"/>
              <a:buChar char="➢"/>
            </a:pPr>
            <a:r>
              <a:rPr lang="en-GB" sz="1700" dirty="0">
                <a:solidFill>
                  <a:schemeClr val="dk1"/>
                </a:solidFill>
                <a:highlight>
                  <a:srgbClr val="FFFFFF"/>
                </a:highlight>
              </a:rPr>
              <a:t>Chua, L. O. (1971), "</a:t>
            </a:r>
            <a:r>
              <a:rPr lang="en-GB" sz="1700" dirty="0" err="1">
                <a:solidFill>
                  <a:schemeClr val="dk1"/>
                </a:solidFill>
                <a:highlight>
                  <a:srgbClr val="FFFFFF"/>
                </a:highlight>
              </a:rPr>
              <a:t>Memristor</a:t>
            </a:r>
            <a:r>
              <a:rPr lang="en-GB" sz="1700" dirty="0">
                <a:solidFill>
                  <a:schemeClr val="dk1"/>
                </a:solidFill>
                <a:highlight>
                  <a:srgbClr val="FFFFFF"/>
                </a:highlight>
              </a:rPr>
              <a:t>—The Missing Circuit Element", IEEE Transactions on Circuit Theory, CT-18 (5): 507–519</a:t>
            </a:r>
          </a:p>
          <a:p>
            <a:pPr marL="457200" lvl="0" indent="-336550" rtl="0">
              <a:lnSpc>
                <a:spcPct val="100000"/>
              </a:lnSpc>
              <a:spcBef>
                <a:spcPts val="0"/>
              </a:spcBef>
              <a:spcAft>
                <a:spcPts val="1000"/>
              </a:spcAft>
              <a:buClr>
                <a:schemeClr val="dk1"/>
              </a:buClr>
              <a:buSzPct val="100000"/>
              <a:buChar char="➢"/>
            </a:pPr>
            <a:r>
              <a:rPr lang="en-GB" sz="1700" dirty="0">
                <a:solidFill>
                  <a:schemeClr val="dk1"/>
                </a:solidFill>
              </a:rPr>
              <a:t>D. B. </a:t>
            </a:r>
            <a:r>
              <a:rPr lang="en-GB" sz="1700" dirty="0" err="1">
                <a:solidFill>
                  <a:schemeClr val="dk1"/>
                </a:solidFill>
              </a:rPr>
              <a:t>Strukov</a:t>
            </a:r>
            <a:r>
              <a:rPr lang="en-GB" sz="1700" dirty="0">
                <a:solidFill>
                  <a:schemeClr val="dk1"/>
                </a:solidFill>
              </a:rPr>
              <a:t>, G. S. Snider, D. R. Stewart, </a:t>
            </a:r>
            <a:r>
              <a:rPr lang="en-GB" sz="1700" dirty="0" err="1">
                <a:solidFill>
                  <a:schemeClr val="dk1"/>
                </a:solidFill>
              </a:rPr>
              <a:t>R.S.Williams</a:t>
            </a:r>
            <a:r>
              <a:rPr lang="en-GB" sz="1700" dirty="0">
                <a:solidFill>
                  <a:schemeClr val="dk1"/>
                </a:solidFill>
              </a:rPr>
              <a:t>, “The missing </a:t>
            </a:r>
            <a:r>
              <a:rPr lang="en-GB" sz="1700" dirty="0" err="1">
                <a:solidFill>
                  <a:schemeClr val="dk1"/>
                </a:solidFill>
              </a:rPr>
              <a:t>memristor</a:t>
            </a:r>
            <a:r>
              <a:rPr lang="en-GB" sz="1700" dirty="0">
                <a:solidFill>
                  <a:schemeClr val="dk1"/>
                </a:solidFill>
              </a:rPr>
              <a:t> found,” Nature 453, 80–83(2008).</a:t>
            </a:r>
          </a:p>
          <a:p>
            <a:pPr marL="457200" lvl="0" indent="-336550" rtl="0">
              <a:lnSpc>
                <a:spcPct val="100000"/>
              </a:lnSpc>
              <a:spcBef>
                <a:spcPts val="0"/>
              </a:spcBef>
              <a:spcAft>
                <a:spcPts val="1000"/>
              </a:spcAft>
              <a:buClr>
                <a:schemeClr val="dk1"/>
              </a:buClr>
              <a:buSzPct val="100000"/>
              <a:buChar char="➢"/>
            </a:pPr>
            <a:r>
              <a:rPr lang="en-GB" sz="1700" dirty="0">
                <a:solidFill>
                  <a:schemeClr val="dk1"/>
                </a:solidFill>
                <a:highlight>
                  <a:srgbClr val="FFFFFF"/>
                </a:highlight>
              </a:rPr>
              <a:t>Chua, L. O. (2011), "Resistance switching memories are </a:t>
            </a:r>
            <a:r>
              <a:rPr lang="en-GB" sz="1700" dirty="0" err="1">
                <a:solidFill>
                  <a:schemeClr val="dk1"/>
                </a:solidFill>
                <a:highlight>
                  <a:srgbClr val="FFFFFF"/>
                </a:highlight>
              </a:rPr>
              <a:t>memristors</a:t>
            </a:r>
            <a:r>
              <a:rPr lang="en-GB" sz="1700" dirty="0">
                <a:solidFill>
                  <a:schemeClr val="dk1"/>
                </a:solidFill>
                <a:highlight>
                  <a:srgbClr val="FFFFFF"/>
                </a:highlight>
              </a:rPr>
              <a:t>", </a:t>
            </a:r>
            <a:r>
              <a:rPr lang="en-GB" sz="1700" dirty="0">
                <a:solidFill>
                  <a:srgbClr val="1559B5"/>
                </a:solidFill>
                <a:highlight>
                  <a:srgbClr val="FFFFFF"/>
                </a:highlight>
                <a:hlinkClick r:id="rId3"/>
              </a:rPr>
              <a:t>Applied Physics A</a:t>
            </a:r>
            <a:r>
              <a:rPr lang="en-GB" sz="1700" dirty="0">
                <a:solidFill>
                  <a:schemeClr val="dk1"/>
                </a:solidFill>
                <a:highlight>
                  <a:srgbClr val="FFFFFF"/>
                </a:highlight>
              </a:rPr>
              <a:t>, 102 (4): 765–783</a:t>
            </a:r>
            <a:r>
              <a:rPr lang="en-GB" sz="1700" i="1" dirty="0">
                <a:solidFill>
                  <a:schemeClr val="dk1"/>
                </a:solidFill>
                <a:highlight>
                  <a:srgbClr val="FFFFFF"/>
                </a:highlight>
              </a:rPr>
              <a:t>,</a:t>
            </a:r>
          </a:p>
          <a:p>
            <a:pPr marL="457200" lvl="0" indent="-336550" rtl="0">
              <a:lnSpc>
                <a:spcPct val="100000"/>
              </a:lnSpc>
              <a:spcBef>
                <a:spcPts val="0"/>
              </a:spcBef>
              <a:spcAft>
                <a:spcPts val="1000"/>
              </a:spcAft>
              <a:buClr>
                <a:srgbClr val="000000"/>
              </a:buClr>
              <a:buSzPct val="100000"/>
              <a:buChar char="➢"/>
            </a:pPr>
            <a:r>
              <a:rPr lang="en-GB" sz="1700" dirty="0">
                <a:solidFill>
                  <a:srgbClr val="000000"/>
                </a:solidFill>
              </a:rPr>
              <a:t>http://spectrum.ieee.org/semiconductors/design/the-mysterious-memristor</a:t>
            </a:r>
          </a:p>
          <a:p>
            <a:pPr marL="457200" lvl="0" indent="-336550" rtl="0">
              <a:lnSpc>
                <a:spcPct val="100000"/>
              </a:lnSpc>
              <a:spcBef>
                <a:spcPts val="0"/>
              </a:spcBef>
              <a:spcAft>
                <a:spcPts val="1000"/>
              </a:spcAft>
              <a:buClr>
                <a:srgbClr val="000000"/>
              </a:buClr>
              <a:buSzPct val="100000"/>
              <a:buChar char="➢"/>
            </a:pPr>
            <a:r>
              <a:rPr lang="en-GB" sz="1700" dirty="0">
                <a:solidFill>
                  <a:srgbClr val="000000"/>
                </a:solidFill>
              </a:rPr>
              <a:t>http://www.memristor.org/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311700" y="121525"/>
            <a:ext cx="8520600" cy="4447500"/>
          </a:xfrm>
          <a:prstGeom prst="rect">
            <a:avLst/>
          </a:prstGeom>
        </p:spPr>
        <p:txBody>
          <a:bodyPr lIns="91425" tIns="91425" rIns="91425" bIns="91425" anchor="ctr" anchorCtr="0">
            <a:noAutofit/>
          </a:bodyPr>
          <a:lstStyle/>
          <a:p>
            <a:pPr lvl="0" algn="ctr" rtl="0">
              <a:lnSpc>
                <a:spcPct val="100000"/>
              </a:lnSpc>
              <a:spcBef>
                <a:spcPts val="1000"/>
              </a:spcBef>
              <a:spcAft>
                <a:spcPts val="0"/>
              </a:spcAft>
              <a:buNone/>
            </a:pPr>
            <a:r>
              <a:rPr lang="en-GB" sz="6000">
                <a:solidFill>
                  <a:srgbClr val="F3F3F3"/>
                </a:solidFill>
              </a:rPr>
              <a:t>Thank You</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311700" y="93425"/>
            <a:ext cx="8520600" cy="4475400"/>
          </a:xfrm>
          <a:prstGeom prst="rect">
            <a:avLst/>
          </a:prstGeom>
        </p:spPr>
        <p:txBody>
          <a:bodyPr lIns="91425" tIns="91425" rIns="91425" bIns="91425" anchor="ctr" anchorCtr="0">
            <a:noAutofit/>
          </a:bodyPr>
          <a:lstStyle/>
          <a:p>
            <a:pPr lvl="0" algn="ctr" rtl="0">
              <a:lnSpc>
                <a:spcPct val="100000"/>
              </a:lnSpc>
              <a:spcBef>
                <a:spcPts val="1000"/>
              </a:spcBef>
              <a:spcAft>
                <a:spcPts val="0"/>
              </a:spcAft>
              <a:buNone/>
            </a:pPr>
            <a:r>
              <a:rPr lang="en-GB" sz="6000">
                <a:solidFill>
                  <a:srgbClr val="F3F3F3"/>
                </a:solidFill>
              </a:rPr>
              <a:t>Any 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707400"/>
          </a:xfrm>
          <a:prstGeom prst="rect">
            <a:avLst/>
          </a:prstGeom>
          <a:solidFill>
            <a:srgbClr val="4285F4"/>
          </a:solidFill>
        </p:spPr>
        <p:txBody>
          <a:bodyPr lIns="91425" tIns="91425" rIns="91425" bIns="91425" anchor="t" anchorCtr="0">
            <a:noAutofit/>
          </a:bodyPr>
          <a:lstStyle/>
          <a:p>
            <a:pPr lvl="0">
              <a:spcBef>
                <a:spcPts val="0"/>
              </a:spcBef>
              <a:buNone/>
            </a:pPr>
            <a:r>
              <a:rPr lang="en-GB" sz="3500">
                <a:solidFill>
                  <a:srgbClr val="FFFFFF"/>
                </a:solidFill>
              </a:rPr>
              <a:t>Contents</a:t>
            </a:r>
          </a:p>
        </p:txBody>
      </p:sp>
      <p:sp>
        <p:nvSpPr>
          <p:cNvPr id="61" name="Shape 61"/>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381000" rtl="0">
              <a:lnSpc>
                <a:spcPct val="100000"/>
              </a:lnSpc>
              <a:spcBef>
                <a:spcPts val="1000"/>
              </a:spcBef>
              <a:spcAft>
                <a:spcPts val="0"/>
              </a:spcAft>
              <a:buClr>
                <a:srgbClr val="000000"/>
              </a:buClr>
              <a:buSzPct val="100000"/>
              <a:buChar char="➔"/>
            </a:pPr>
            <a:r>
              <a:rPr lang="en-GB" sz="2400">
                <a:solidFill>
                  <a:srgbClr val="000000"/>
                </a:solidFill>
              </a:rPr>
              <a:t>History</a:t>
            </a:r>
          </a:p>
          <a:p>
            <a:pPr marL="457200" lvl="0" indent="-381000" rtl="0">
              <a:lnSpc>
                <a:spcPct val="100000"/>
              </a:lnSpc>
              <a:spcBef>
                <a:spcPts val="1000"/>
              </a:spcBef>
              <a:spcAft>
                <a:spcPts val="0"/>
              </a:spcAft>
              <a:buClr>
                <a:srgbClr val="000000"/>
              </a:buClr>
              <a:buSzPct val="100000"/>
              <a:buChar char="➔"/>
            </a:pPr>
            <a:r>
              <a:rPr lang="en-GB" sz="2400">
                <a:solidFill>
                  <a:srgbClr val="000000"/>
                </a:solidFill>
              </a:rPr>
              <a:t>Introduction</a:t>
            </a:r>
          </a:p>
          <a:p>
            <a:pPr marL="457200" lvl="0" indent="-381000" rtl="0">
              <a:lnSpc>
                <a:spcPct val="100000"/>
              </a:lnSpc>
              <a:spcBef>
                <a:spcPts val="1000"/>
              </a:spcBef>
              <a:spcAft>
                <a:spcPts val="0"/>
              </a:spcAft>
              <a:buClr>
                <a:srgbClr val="000000"/>
              </a:buClr>
              <a:buSzPct val="100000"/>
              <a:buChar char="➔"/>
            </a:pPr>
            <a:r>
              <a:rPr lang="en-GB" sz="2400">
                <a:solidFill>
                  <a:srgbClr val="000000"/>
                </a:solidFill>
              </a:rPr>
              <a:t>Memristor features</a:t>
            </a:r>
          </a:p>
          <a:p>
            <a:pPr marL="457200" lvl="0" indent="-381000" rtl="0">
              <a:lnSpc>
                <a:spcPct val="100000"/>
              </a:lnSpc>
              <a:spcBef>
                <a:spcPts val="1000"/>
              </a:spcBef>
              <a:spcAft>
                <a:spcPts val="0"/>
              </a:spcAft>
              <a:buClr>
                <a:srgbClr val="000000"/>
              </a:buClr>
              <a:buSzPct val="100000"/>
              <a:buChar char="➔"/>
            </a:pPr>
            <a:r>
              <a:rPr lang="en-GB" sz="2400">
                <a:solidFill>
                  <a:srgbClr val="000000"/>
                </a:solidFill>
              </a:rPr>
              <a:t>Course of Development</a:t>
            </a:r>
          </a:p>
          <a:p>
            <a:pPr marL="457200" lvl="0" indent="-381000" rtl="0">
              <a:lnSpc>
                <a:spcPct val="100000"/>
              </a:lnSpc>
              <a:spcBef>
                <a:spcPts val="1000"/>
              </a:spcBef>
              <a:spcAft>
                <a:spcPts val="0"/>
              </a:spcAft>
              <a:buClr>
                <a:srgbClr val="000000"/>
              </a:buClr>
              <a:buSzPct val="100000"/>
              <a:buChar char="➔"/>
            </a:pPr>
            <a:r>
              <a:rPr lang="en-GB" sz="2400">
                <a:solidFill>
                  <a:srgbClr val="000000"/>
                </a:solidFill>
              </a:rPr>
              <a:t>Structure and Working of TiO</a:t>
            </a:r>
            <a:r>
              <a:rPr lang="en-GB" sz="2400" baseline="-25000">
                <a:solidFill>
                  <a:srgbClr val="000000"/>
                </a:solidFill>
              </a:rPr>
              <a:t>2</a:t>
            </a:r>
            <a:r>
              <a:rPr lang="en-GB" sz="2400">
                <a:solidFill>
                  <a:srgbClr val="000000"/>
                </a:solidFill>
              </a:rPr>
              <a:t> memristor</a:t>
            </a:r>
          </a:p>
          <a:p>
            <a:pPr marL="457200" lvl="0" indent="-381000" rtl="0">
              <a:lnSpc>
                <a:spcPct val="100000"/>
              </a:lnSpc>
              <a:spcBef>
                <a:spcPts val="1000"/>
              </a:spcBef>
              <a:spcAft>
                <a:spcPts val="0"/>
              </a:spcAft>
              <a:buClr>
                <a:srgbClr val="000000"/>
              </a:buClr>
              <a:buSzPct val="100000"/>
              <a:buChar char="➔"/>
            </a:pPr>
            <a:r>
              <a:rPr lang="en-GB" sz="2400">
                <a:solidFill>
                  <a:srgbClr val="000000"/>
                </a:solidFill>
              </a:rPr>
              <a:t>Benefits and Future Applications</a:t>
            </a:r>
          </a:p>
          <a:p>
            <a:pPr marL="457200" lvl="0" indent="-381000" rtl="0">
              <a:lnSpc>
                <a:spcPct val="100000"/>
              </a:lnSpc>
              <a:spcBef>
                <a:spcPts val="1000"/>
              </a:spcBef>
              <a:spcAft>
                <a:spcPts val="0"/>
              </a:spcAft>
              <a:buClr>
                <a:srgbClr val="000000"/>
              </a:buClr>
              <a:buSzPct val="100000"/>
              <a:buChar char="➔"/>
            </a:pPr>
            <a:r>
              <a:rPr lang="en-GB" sz="2400">
                <a:solidFill>
                  <a:srgbClr val="000000"/>
                </a:solidFill>
              </a:rPr>
              <a:t>Conclusions</a:t>
            </a:r>
          </a:p>
          <a:p>
            <a:pPr marL="457200" lvl="0" indent="-381000" rtl="0">
              <a:lnSpc>
                <a:spcPct val="100000"/>
              </a:lnSpc>
              <a:spcBef>
                <a:spcPts val="1000"/>
              </a:spcBef>
              <a:spcAft>
                <a:spcPts val="0"/>
              </a:spcAft>
              <a:buClr>
                <a:srgbClr val="000000"/>
              </a:buClr>
              <a:buSzPct val="100000"/>
              <a:buChar char="➔"/>
            </a:pPr>
            <a:r>
              <a:rPr lang="en-GB" sz="2400">
                <a:solidFill>
                  <a:srgbClr val="000000"/>
                </a:solidFill>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707400"/>
          </a:xfrm>
          <a:prstGeom prst="rect">
            <a:avLst/>
          </a:prstGeom>
          <a:solidFill>
            <a:srgbClr val="4285F4"/>
          </a:solidFill>
        </p:spPr>
        <p:txBody>
          <a:bodyPr lIns="91425" tIns="91425" rIns="91425" bIns="91425" anchor="t" anchorCtr="0">
            <a:noAutofit/>
          </a:bodyPr>
          <a:lstStyle/>
          <a:p>
            <a:pPr lvl="0" rtl="0">
              <a:spcBef>
                <a:spcPts val="0"/>
              </a:spcBef>
              <a:buNone/>
            </a:pPr>
            <a:r>
              <a:rPr lang="en-GB" sz="3500">
                <a:solidFill>
                  <a:srgbClr val="FFFFFF"/>
                </a:solidFill>
              </a:rPr>
              <a:t>History</a:t>
            </a:r>
          </a:p>
        </p:txBody>
      </p:sp>
      <p:pic>
        <p:nvPicPr>
          <p:cNvPr id="67" name="Shape 67"/>
          <p:cNvPicPr preferRelativeResize="0"/>
          <p:nvPr/>
        </p:nvPicPr>
        <p:blipFill>
          <a:blip r:embed="rId3">
            <a:alphaModFix/>
          </a:blip>
          <a:stretch>
            <a:fillRect/>
          </a:stretch>
        </p:blipFill>
        <p:spPr>
          <a:xfrm>
            <a:off x="5183712" y="1252900"/>
            <a:ext cx="3760476" cy="3760474"/>
          </a:xfrm>
          <a:prstGeom prst="rect">
            <a:avLst/>
          </a:prstGeom>
          <a:noFill/>
          <a:ln>
            <a:noFill/>
          </a:ln>
        </p:spPr>
      </p:pic>
      <p:sp>
        <p:nvSpPr>
          <p:cNvPr id="68" name="Shape 68"/>
          <p:cNvSpPr txBox="1"/>
          <p:nvPr/>
        </p:nvSpPr>
        <p:spPr>
          <a:xfrm>
            <a:off x="417375" y="1555737"/>
            <a:ext cx="4394700" cy="3154800"/>
          </a:xfrm>
          <a:prstGeom prst="rect">
            <a:avLst/>
          </a:prstGeom>
          <a:noFill/>
          <a:ln>
            <a:noFill/>
          </a:ln>
        </p:spPr>
        <p:txBody>
          <a:bodyPr lIns="91425" tIns="91425" rIns="91425" bIns="91425" anchor="t" anchorCtr="0">
            <a:noAutofit/>
          </a:bodyPr>
          <a:lstStyle/>
          <a:p>
            <a:pPr marL="457200" lvl="0" indent="-381000" rtl="0">
              <a:spcBef>
                <a:spcPts val="0"/>
              </a:spcBef>
              <a:buSzPct val="100000"/>
              <a:buChar char="●"/>
            </a:pPr>
            <a:r>
              <a:rPr lang="en-GB" sz="2400" dirty="0"/>
              <a:t>Four fundamental circuit variables.</a:t>
            </a:r>
          </a:p>
          <a:p>
            <a:pPr marL="457200" lvl="0" indent="-381000" rtl="0">
              <a:spcBef>
                <a:spcPts val="0"/>
              </a:spcBef>
              <a:buSzPct val="100000"/>
              <a:buChar char="●"/>
            </a:pPr>
            <a:r>
              <a:rPr lang="en-GB" sz="2400" dirty="0"/>
              <a:t>Six possible combinations. Only five well known relationship.</a:t>
            </a:r>
          </a:p>
          <a:p>
            <a:pPr marL="457200" lvl="0" indent="-381000" rtl="0">
              <a:spcBef>
                <a:spcPts val="0"/>
              </a:spcBef>
              <a:buSzPct val="100000"/>
              <a:buChar char="●"/>
            </a:pPr>
            <a:r>
              <a:rPr lang="en-GB" sz="2400" dirty="0">
                <a:solidFill>
                  <a:schemeClr val="tx1"/>
                </a:solidFill>
              </a:rPr>
              <a:t>Name coined in 1971 by circuit theorist </a:t>
            </a:r>
            <a:r>
              <a:rPr lang="en-GB" sz="2400" dirty="0">
                <a:solidFill>
                  <a:schemeClr val="tx1"/>
                </a:solidFill>
                <a:hlinkClick r:id="rId4"/>
              </a:rPr>
              <a:t>Leon Chua</a:t>
            </a:r>
            <a:r>
              <a:rPr lang="en-GB" sz="2400" dirty="0">
                <a:solidFill>
                  <a:schemeClr val="tx1"/>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445025"/>
            <a:ext cx="8520600" cy="707400"/>
          </a:xfrm>
          <a:prstGeom prst="rect">
            <a:avLst/>
          </a:prstGeom>
          <a:solidFill>
            <a:srgbClr val="4285F4"/>
          </a:solidFill>
        </p:spPr>
        <p:txBody>
          <a:bodyPr lIns="91425" tIns="91425" rIns="91425" bIns="91425" anchor="t" anchorCtr="0">
            <a:noAutofit/>
          </a:bodyPr>
          <a:lstStyle/>
          <a:p>
            <a:pPr lvl="0" rtl="0">
              <a:spcBef>
                <a:spcPts val="0"/>
              </a:spcBef>
              <a:buNone/>
            </a:pPr>
            <a:r>
              <a:rPr lang="en-GB" sz="3500">
                <a:solidFill>
                  <a:srgbClr val="FFFFFF"/>
                </a:solidFill>
              </a:rPr>
              <a:t>Introduction</a:t>
            </a:r>
          </a:p>
        </p:txBody>
      </p:sp>
      <p:sp>
        <p:nvSpPr>
          <p:cNvPr id="74" name="Shape 7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lnSpc>
                <a:spcPct val="100000"/>
              </a:lnSpc>
              <a:spcBef>
                <a:spcPts val="1000"/>
              </a:spcBef>
              <a:spcAft>
                <a:spcPts val="0"/>
              </a:spcAft>
              <a:buNone/>
            </a:pPr>
            <a:r>
              <a:rPr lang="en-GB" sz="1100">
                <a:solidFill>
                  <a:schemeClr val="dk1"/>
                </a:solidFill>
              </a:rPr>
              <a:t>	 	 	</a:t>
            </a:r>
          </a:p>
          <a:p>
            <a:pPr marL="457200" lvl="0" indent="-381000" rtl="0">
              <a:lnSpc>
                <a:spcPct val="100000"/>
              </a:lnSpc>
              <a:spcBef>
                <a:spcPts val="1000"/>
              </a:spcBef>
              <a:spcAft>
                <a:spcPts val="0"/>
              </a:spcAft>
              <a:buClr>
                <a:srgbClr val="000000"/>
              </a:buClr>
              <a:buSzPct val="100000"/>
              <a:buChar char="●"/>
            </a:pPr>
            <a:r>
              <a:rPr lang="en-GB" sz="2400">
                <a:solidFill>
                  <a:schemeClr val="dk1"/>
                </a:solidFill>
              </a:rPr>
              <a:t>Stands for MEMory ResISTOR</a:t>
            </a:r>
          </a:p>
          <a:p>
            <a:pPr marL="457200" lvl="0" indent="-381000" rtl="0">
              <a:lnSpc>
                <a:spcPct val="100000"/>
              </a:lnSpc>
              <a:spcBef>
                <a:spcPts val="1000"/>
              </a:spcBef>
              <a:spcAft>
                <a:spcPts val="0"/>
              </a:spcAft>
              <a:buClr>
                <a:srgbClr val="000000"/>
              </a:buClr>
              <a:buSzPct val="100000"/>
              <a:buChar char="●"/>
            </a:pPr>
            <a:r>
              <a:rPr lang="en-GB" sz="2400">
                <a:solidFill>
                  <a:srgbClr val="000000"/>
                </a:solidFill>
              </a:rPr>
              <a:t>Shows relation between magnetic flux and charge</a:t>
            </a:r>
          </a:p>
          <a:p>
            <a:pPr marL="457200" lvl="0" indent="-381000" rtl="0">
              <a:lnSpc>
                <a:spcPct val="100000"/>
              </a:lnSpc>
              <a:spcBef>
                <a:spcPts val="1000"/>
              </a:spcBef>
              <a:spcAft>
                <a:spcPts val="0"/>
              </a:spcAft>
              <a:buClr>
                <a:srgbClr val="000000"/>
              </a:buClr>
              <a:buSzPct val="100000"/>
              <a:buChar char="●"/>
            </a:pPr>
            <a:r>
              <a:rPr lang="en-GB" sz="2400">
                <a:solidFill>
                  <a:srgbClr val="000000"/>
                </a:solidFill>
              </a:rPr>
              <a:t>Memristance depends upon the history of current that had previously flowed through the device.</a:t>
            </a:r>
          </a:p>
          <a:p>
            <a:pPr marL="457200" lvl="0" indent="-381000" rtl="0">
              <a:spcBef>
                <a:spcPts val="0"/>
              </a:spcBef>
              <a:spcAft>
                <a:spcPts val="0"/>
              </a:spcAft>
              <a:buClr>
                <a:srgbClr val="000000"/>
              </a:buClr>
              <a:buSzPct val="100000"/>
              <a:buChar char="●"/>
            </a:pPr>
            <a:r>
              <a:rPr lang="en-GB" sz="2400">
                <a:solidFill>
                  <a:schemeClr val="dk1"/>
                </a:solidFill>
              </a:rPr>
              <a:t>Has a </a:t>
            </a:r>
            <a:r>
              <a:rPr lang="en-GB" sz="2400" i="1">
                <a:solidFill>
                  <a:schemeClr val="dk1"/>
                </a:solidFill>
              </a:rPr>
              <a:t>non-volatility property</a:t>
            </a:r>
            <a:r>
              <a:rPr lang="en-GB" sz="2400">
                <a:solidFill>
                  <a:schemeClr val="dk1"/>
                </a:solidFill>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11700" y="445025"/>
            <a:ext cx="8520600" cy="707400"/>
          </a:xfrm>
          <a:prstGeom prst="rect">
            <a:avLst/>
          </a:prstGeom>
          <a:solidFill>
            <a:srgbClr val="4285F4"/>
          </a:solidFill>
        </p:spPr>
        <p:txBody>
          <a:bodyPr lIns="91425" tIns="91425" rIns="91425" bIns="91425" anchor="t" anchorCtr="0">
            <a:noAutofit/>
          </a:bodyPr>
          <a:lstStyle/>
          <a:p>
            <a:pPr lvl="0" rtl="0">
              <a:spcBef>
                <a:spcPts val="0"/>
              </a:spcBef>
              <a:buNone/>
            </a:pPr>
            <a:r>
              <a:rPr lang="en-GB" sz="3500">
                <a:solidFill>
                  <a:srgbClr val="FFFFFF"/>
                </a:solidFill>
              </a:rPr>
              <a:t>Introduction</a:t>
            </a:r>
          </a:p>
        </p:txBody>
      </p:sp>
      <p:sp>
        <p:nvSpPr>
          <p:cNvPr id="80" name="Shape 80"/>
          <p:cNvSpPr txBox="1"/>
          <p:nvPr/>
        </p:nvSpPr>
        <p:spPr>
          <a:xfrm>
            <a:off x="1012125" y="1563400"/>
            <a:ext cx="3658500" cy="3092400"/>
          </a:xfrm>
          <a:prstGeom prst="rect">
            <a:avLst/>
          </a:prstGeom>
          <a:noFill/>
          <a:ln>
            <a:noFill/>
          </a:ln>
        </p:spPr>
        <p:txBody>
          <a:bodyPr lIns="91425" tIns="91425" rIns="91425" bIns="91425" anchor="t" anchorCtr="0">
            <a:noAutofit/>
          </a:bodyPr>
          <a:lstStyle/>
          <a:p>
            <a:pPr marL="1371600" lvl="0" indent="457200" rtl="0">
              <a:spcBef>
                <a:spcPts val="0"/>
              </a:spcBef>
              <a:buNone/>
            </a:pPr>
            <a:endParaRPr sz="2400" dirty="0"/>
          </a:p>
          <a:p>
            <a:pPr marL="1371600" lvl="0" indent="457200" rtl="0">
              <a:spcBef>
                <a:spcPts val="0"/>
              </a:spcBef>
              <a:buNone/>
            </a:pPr>
            <a:endParaRPr sz="2400" dirty="0"/>
          </a:p>
          <a:p>
            <a:pPr lvl="0">
              <a:spcBef>
                <a:spcPts val="0"/>
              </a:spcBef>
              <a:buNone/>
            </a:pPr>
            <a:endParaRPr sz="2400" dirty="0">
              <a:solidFill>
                <a:schemeClr val="dk1"/>
              </a:solidFill>
            </a:endParaRPr>
          </a:p>
          <a:p>
            <a:pPr lvl="0">
              <a:spcBef>
                <a:spcPts val="0"/>
              </a:spcBef>
              <a:buClr>
                <a:schemeClr val="dk1"/>
              </a:buClr>
              <a:buFont typeface="Arial"/>
              <a:buNone/>
            </a:pPr>
            <a:endParaRPr dirty="0">
              <a:solidFill>
                <a:schemeClr val="dk1"/>
              </a:solidFill>
            </a:endParaRPr>
          </a:p>
        </p:txBody>
      </p:sp>
      <p:pic>
        <p:nvPicPr>
          <p:cNvPr id="81" name="Shape 81"/>
          <p:cNvPicPr preferRelativeResize="0"/>
          <p:nvPr/>
        </p:nvPicPr>
        <p:blipFill>
          <a:blip r:embed="rId4">
            <a:alphaModFix/>
          </a:blip>
          <a:stretch>
            <a:fillRect/>
          </a:stretch>
        </p:blipFill>
        <p:spPr>
          <a:xfrm>
            <a:off x="4866850" y="1638300"/>
            <a:ext cx="2876550" cy="1866900"/>
          </a:xfrm>
          <a:prstGeom prst="rect">
            <a:avLst/>
          </a:prstGeom>
          <a:noFill/>
          <a:ln>
            <a:noFill/>
          </a:ln>
        </p:spPr>
      </p:pic>
      <p:sp>
        <p:nvSpPr>
          <p:cNvPr id="82" name="Shape 82"/>
          <p:cNvSpPr txBox="1"/>
          <p:nvPr/>
        </p:nvSpPr>
        <p:spPr>
          <a:xfrm>
            <a:off x="6705175" y="2707850"/>
            <a:ext cx="788100" cy="315300"/>
          </a:xfrm>
          <a:prstGeom prst="rect">
            <a:avLst/>
          </a:prstGeom>
          <a:noFill/>
          <a:ln>
            <a:noFill/>
          </a:ln>
        </p:spPr>
        <p:txBody>
          <a:bodyPr lIns="91425" tIns="91425" rIns="91425" bIns="91425" anchor="t" anchorCtr="0">
            <a:noAutofit/>
          </a:bodyPr>
          <a:lstStyle/>
          <a:p>
            <a:pPr lvl="0">
              <a:spcBef>
                <a:spcPts val="0"/>
              </a:spcBef>
              <a:buNone/>
            </a:pPr>
            <a:r>
              <a:rPr lang="en-GB"/>
              <a:t>V →</a:t>
            </a:r>
          </a:p>
          <a:p>
            <a:pPr lvl="0">
              <a:spcBef>
                <a:spcPts val="0"/>
              </a:spcBef>
              <a:buNone/>
            </a:pPr>
            <a:endParaRPr/>
          </a:p>
          <a:p>
            <a:pPr lvl="0">
              <a:spcBef>
                <a:spcPts val="0"/>
              </a:spcBef>
              <a:buNone/>
            </a:pPr>
            <a:endParaRPr/>
          </a:p>
        </p:txBody>
      </p:sp>
      <p:sp>
        <p:nvSpPr>
          <p:cNvPr id="83" name="Shape 83"/>
          <p:cNvSpPr txBox="1"/>
          <p:nvPr/>
        </p:nvSpPr>
        <p:spPr>
          <a:xfrm>
            <a:off x="5816875" y="1733600"/>
            <a:ext cx="401100" cy="458400"/>
          </a:xfrm>
          <a:prstGeom prst="rect">
            <a:avLst/>
          </a:prstGeom>
          <a:noFill/>
          <a:ln>
            <a:noFill/>
          </a:ln>
        </p:spPr>
        <p:txBody>
          <a:bodyPr lIns="91425" tIns="91425" rIns="91425" bIns="91425" anchor="t" anchorCtr="0">
            <a:noAutofit/>
          </a:bodyPr>
          <a:lstStyle/>
          <a:p>
            <a:pPr lvl="0">
              <a:spcBef>
                <a:spcPts val="0"/>
              </a:spcBef>
              <a:buNone/>
            </a:pPr>
            <a:r>
              <a:rPr lang="en-GB"/>
              <a:t>I</a:t>
            </a:r>
            <a:r>
              <a:rPr lang="en-GB">
                <a:solidFill>
                  <a:schemeClr val="dk1"/>
                </a:solidFill>
              </a:rPr>
              <a:t>↑</a:t>
            </a:r>
          </a:p>
        </p:txBody>
      </p:sp>
      <p:graphicFrame>
        <p:nvGraphicFramePr>
          <p:cNvPr id="7" name="Object 6"/>
          <p:cNvGraphicFramePr>
            <a:graphicFrameLocks noChangeAspect="1"/>
          </p:cNvGraphicFramePr>
          <p:nvPr/>
        </p:nvGraphicFramePr>
        <p:xfrm>
          <a:off x="2472736" y="2211710"/>
          <a:ext cx="1447274" cy="432048"/>
        </p:xfrm>
        <a:graphic>
          <a:graphicData uri="http://schemas.openxmlformats.org/presentationml/2006/ole">
            <mc:AlternateContent xmlns:mc="http://schemas.openxmlformats.org/markup-compatibility/2006">
              <mc:Choice xmlns:v="urn:schemas-microsoft-com:vml" Requires="v">
                <p:oleObj spid="_x0000_s1030" name="Equation" r:id="rId5" imgW="609480" imgH="177480" progId="Equation.3">
                  <p:embed/>
                </p:oleObj>
              </mc:Choice>
              <mc:Fallback>
                <p:oleObj name="Equation" r:id="rId5" imgW="609480" imgH="17748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2736" y="2211710"/>
                        <a:ext cx="1447274"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539552" y="1347614"/>
          <a:ext cx="2668533" cy="648072"/>
        </p:xfrm>
        <a:graphic>
          <a:graphicData uri="http://schemas.openxmlformats.org/presentationml/2006/ole">
            <mc:AlternateContent xmlns:mc="http://schemas.openxmlformats.org/markup-compatibility/2006">
              <mc:Choice xmlns:v="urn:schemas-microsoft-com:vml" Requires="v">
                <p:oleObj spid="_x0000_s1031" name="Equation" r:id="rId7" imgW="888840" imgH="215640" progId="Equation.3">
                  <p:embed/>
                </p:oleObj>
              </mc:Choice>
              <mc:Fallback>
                <p:oleObj name="Equation" r:id="rId7" imgW="888840" imgH="215640" progId="Equation.3">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552" y="1347614"/>
                        <a:ext cx="2668533" cy="6480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2483768" y="2859782"/>
          <a:ext cx="1497186" cy="557093"/>
        </p:xfrm>
        <a:graphic>
          <a:graphicData uri="http://schemas.openxmlformats.org/presentationml/2006/ole">
            <mc:AlternateContent xmlns:mc="http://schemas.openxmlformats.org/markup-compatibility/2006">
              <mc:Choice xmlns:v="urn:schemas-microsoft-com:vml" Requires="v">
                <p:oleObj spid="_x0000_s1032" name="Equation" r:id="rId9" imgW="545760" imgH="203040" progId="Equation.3">
                  <p:embed/>
                </p:oleObj>
              </mc:Choice>
              <mc:Fallback>
                <p:oleObj name="Equation" r:id="rId9" imgW="545760" imgH="203040" progId="Equation.3">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3768" y="2859782"/>
                        <a:ext cx="1497186" cy="5570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nvGraphicFramePr>
        <p:xfrm>
          <a:off x="611560" y="3579862"/>
          <a:ext cx="2818606" cy="591559"/>
        </p:xfrm>
        <a:graphic>
          <a:graphicData uri="http://schemas.openxmlformats.org/presentationml/2006/ole">
            <mc:AlternateContent xmlns:mc="http://schemas.openxmlformats.org/markup-compatibility/2006">
              <mc:Choice xmlns:v="urn:schemas-microsoft-com:vml" Requires="v">
                <p:oleObj spid="_x0000_s1033" name="Equation" r:id="rId11" imgW="1028520" imgH="215640" progId="Equation.3">
                  <p:embed/>
                </p:oleObj>
              </mc:Choice>
              <mc:Fallback>
                <p:oleObj name="Equation" r:id="rId11" imgW="1028520" imgH="215640" progId="Equation.3">
                  <p:embed/>
                  <p:pic>
                    <p:nvPicPr>
                      <p:cNvPr id="0"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560" y="3579862"/>
                        <a:ext cx="2818606" cy="5915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311700" y="445025"/>
            <a:ext cx="8520600" cy="707400"/>
          </a:xfrm>
          <a:prstGeom prst="rect">
            <a:avLst/>
          </a:prstGeom>
          <a:solidFill>
            <a:srgbClr val="4285F4"/>
          </a:solidFill>
        </p:spPr>
        <p:txBody>
          <a:bodyPr lIns="91425" tIns="91425" rIns="91425" bIns="91425" anchor="t" anchorCtr="0">
            <a:noAutofit/>
          </a:bodyPr>
          <a:lstStyle/>
          <a:p>
            <a:pPr lvl="0" rtl="0">
              <a:spcBef>
                <a:spcPts val="0"/>
              </a:spcBef>
              <a:buNone/>
            </a:pPr>
            <a:r>
              <a:rPr lang="en-GB" sz="3500">
                <a:solidFill>
                  <a:srgbClr val="FFFFFF"/>
                </a:solidFill>
              </a:rPr>
              <a:t>Memristor features</a:t>
            </a:r>
          </a:p>
        </p:txBody>
      </p:sp>
      <p:sp>
        <p:nvSpPr>
          <p:cNvPr id="89" name="Shape 89"/>
          <p:cNvSpPr txBox="1"/>
          <p:nvPr/>
        </p:nvSpPr>
        <p:spPr>
          <a:xfrm>
            <a:off x="349800" y="1467325"/>
            <a:ext cx="8406300" cy="3250200"/>
          </a:xfrm>
          <a:prstGeom prst="rect">
            <a:avLst/>
          </a:prstGeom>
          <a:noFill/>
          <a:ln>
            <a:noFill/>
          </a:ln>
        </p:spPr>
        <p:txBody>
          <a:bodyPr lIns="91425" tIns="91425" rIns="91425" bIns="91425" anchor="t" anchorCtr="0">
            <a:noAutofit/>
          </a:bodyPr>
          <a:lstStyle/>
          <a:p>
            <a:pPr marL="457200" lvl="0" indent="-381000" rtl="0">
              <a:spcBef>
                <a:spcPts val="0"/>
              </a:spcBef>
              <a:buSzPct val="100000"/>
              <a:buChar char="●"/>
            </a:pPr>
            <a:r>
              <a:rPr lang="en-GB" sz="2400"/>
              <a:t>Resistance depends upon the magnitude, polarity and time application of voltage</a:t>
            </a:r>
          </a:p>
          <a:p>
            <a:pPr lvl="0" rtl="0">
              <a:spcBef>
                <a:spcPts val="0"/>
              </a:spcBef>
              <a:buNone/>
            </a:pPr>
            <a:endParaRPr sz="2400"/>
          </a:p>
          <a:p>
            <a:pPr marL="457200" lvl="0" indent="-381000" rtl="0">
              <a:spcBef>
                <a:spcPts val="0"/>
              </a:spcBef>
              <a:buSzPct val="100000"/>
              <a:buChar char="●"/>
            </a:pPr>
            <a:r>
              <a:rPr lang="en-GB" sz="2400"/>
              <a:t>Saves its state when turned off</a:t>
            </a:r>
          </a:p>
          <a:p>
            <a:pPr lvl="0" rtl="0">
              <a:spcBef>
                <a:spcPts val="0"/>
              </a:spcBef>
              <a:buNone/>
            </a:pPr>
            <a:endParaRPr sz="2400"/>
          </a:p>
          <a:p>
            <a:pPr marL="457200" lvl="0" indent="-381000" rtl="0">
              <a:spcBef>
                <a:spcPts val="0"/>
              </a:spcBef>
              <a:buSzPct val="100000"/>
              <a:buChar char="●"/>
            </a:pPr>
            <a:r>
              <a:rPr lang="en-GB" sz="2400"/>
              <a:t>Remembers how much charge has passed it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311700" y="445025"/>
            <a:ext cx="8520600" cy="707400"/>
          </a:xfrm>
          <a:prstGeom prst="rect">
            <a:avLst/>
          </a:prstGeom>
          <a:solidFill>
            <a:srgbClr val="4285F4"/>
          </a:solidFill>
        </p:spPr>
        <p:txBody>
          <a:bodyPr lIns="91425" tIns="91425" rIns="91425" bIns="91425" anchor="t" anchorCtr="0">
            <a:noAutofit/>
          </a:bodyPr>
          <a:lstStyle/>
          <a:p>
            <a:pPr lvl="0" rtl="0">
              <a:spcBef>
                <a:spcPts val="0"/>
              </a:spcBef>
              <a:buNone/>
            </a:pPr>
            <a:r>
              <a:rPr lang="en-GB" sz="3500">
                <a:solidFill>
                  <a:srgbClr val="FFFFFF"/>
                </a:solidFill>
              </a:rPr>
              <a:t>Course of Development</a:t>
            </a:r>
          </a:p>
        </p:txBody>
      </p:sp>
      <p:sp>
        <p:nvSpPr>
          <p:cNvPr id="95" name="Shape 9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381000" rtl="0">
              <a:spcBef>
                <a:spcPts val="0"/>
              </a:spcBef>
              <a:spcAft>
                <a:spcPts val="0"/>
              </a:spcAft>
              <a:buClr>
                <a:srgbClr val="000000"/>
              </a:buClr>
              <a:buSzPct val="100000"/>
              <a:buFont typeface="Arial" pitchFamily="34" charset="0"/>
              <a:buChar char="•"/>
            </a:pPr>
            <a:r>
              <a:rPr lang="en-GB" sz="2400" dirty="0">
                <a:solidFill>
                  <a:srgbClr val="000000"/>
                </a:solidFill>
              </a:rPr>
              <a:t>First predicted by Leon Chua in 1971 in</a:t>
            </a:r>
            <a:r>
              <a:rPr lang="en-GB" sz="2400" dirty="0">
                <a:solidFill>
                  <a:schemeClr val="dk1"/>
                </a:solidFill>
              </a:rPr>
              <a:t> paper “</a:t>
            </a:r>
            <a:r>
              <a:rPr lang="en-GB" sz="2400" dirty="0" err="1">
                <a:solidFill>
                  <a:srgbClr val="FF0000"/>
                </a:solidFill>
              </a:rPr>
              <a:t>Memristor</a:t>
            </a:r>
            <a:r>
              <a:rPr lang="en-GB" sz="2400" dirty="0">
                <a:solidFill>
                  <a:srgbClr val="FF0000"/>
                </a:solidFill>
              </a:rPr>
              <a:t>-The missing circuit </a:t>
            </a:r>
            <a:r>
              <a:rPr lang="en-GB" sz="2400" dirty="0" smtClean="0">
                <a:solidFill>
                  <a:srgbClr val="FF0000"/>
                </a:solidFill>
              </a:rPr>
              <a:t>element</a:t>
            </a:r>
          </a:p>
          <a:p>
            <a:pPr marL="457200" lvl="0" indent="-381000" rtl="0">
              <a:spcBef>
                <a:spcPts val="0"/>
              </a:spcBef>
              <a:spcAft>
                <a:spcPts val="0"/>
              </a:spcAft>
              <a:buClr>
                <a:srgbClr val="000000"/>
              </a:buClr>
              <a:buSzPct val="100000"/>
            </a:pPr>
            <a:endParaRPr lang="en-GB" sz="2400" dirty="0">
              <a:solidFill>
                <a:schemeClr val="dk1"/>
              </a:solidFill>
            </a:endParaRPr>
          </a:p>
          <a:p>
            <a:pPr marL="457200" lvl="0" indent="-381000" rtl="0">
              <a:spcBef>
                <a:spcPts val="0"/>
              </a:spcBef>
              <a:spcAft>
                <a:spcPts val="0"/>
              </a:spcAft>
              <a:buClr>
                <a:schemeClr val="dk1"/>
              </a:buClr>
              <a:buSzPct val="100000"/>
              <a:buFont typeface="Arial" pitchFamily="34" charset="0"/>
              <a:buChar char="•"/>
            </a:pPr>
            <a:r>
              <a:rPr lang="en-GB" sz="2400" dirty="0">
                <a:solidFill>
                  <a:schemeClr val="dk1"/>
                </a:solidFill>
              </a:rPr>
              <a:t>First solid state version in 2008 by a research team of HP Labs </a:t>
            </a:r>
            <a:r>
              <a:rPr lang="en-GB" sz="2400" dirty="0" smtClean="0">
                <a:solidFill>
                  <a:schemeClr val="dk1"/>
                </a:solidFill>
              </a:rPr>
              <a:t>stating </a:t>
            </a:r>
            <a:r>
              <a:rPr lang="en-GB" sz="2400" dirty="0">
                <a:solidFill>
                  <a:schemeClr val="dk1"/>
                </a:solidFill>
              </a:rPr>
              <a:t>“</a:t>
            </a:r>
            <a:r>
              <a:rPr lang="en-GB" sz="2400" dirty="0">
                <a:solidFill>
                  <a:srgbClr val="FF0000"/>
                </a:solidFill>
              </a:rPr>
              <a:t>The missing </a:t>
            </a:r>
            <a:r>
              <a:rPr lang="en-GB" sz="2400" dirty="0" err="1">
                <a:solidFill>
                  <a:srgbClr val="FF0000"/>
                </a:solidFill>
              </a:rPr>
              <a:t>memristor</a:t>
            </a:r>
            <a:r>
              <a:rPr lang="en-GB" sz="2400" dirty="0">
                <a:solidFill>
                  <a:srgbClr val="FF0000"/>
                </a:solidFill>
              </a:rPr>
              <a:t> found</a:t>
            </a:r>
            <a:r>
              <a:rPr lang="en-GB" sz="2400" dirty="0" smtClean="0">
                <a:solidFill>
                  <a:schemeClr val="dk1"/>
                </a:solidFill>
              </a:rPr>
              <a:t>”</a:t>
            </a:r>
          </a:p>
          <a:p>
            <a:pPr marL="457200" lvl="0" indent="-381000" rtl="0">
              <a:spcBef>
                <a:spcPts val="0"/>
              </a:spcBef>
              <a:spcAft>
                <a:spcPts val="0"/>
              </a:spcAft>
              <a:buClr>
                <a:schemeClr val="dk1"/>
              </a:buClr>
              <a:buSzPct val="100000"/>
            </a:pPr>
            <a:endParaRPr lang="en-GB" sz="2400" dirty="0">
              <a:solidFill>
                <a:schemeClr val="dk1"/>
              </a:solidFill>
            </a:endParaRPr>
          </a:p>
          <a:p>
            <a:pPr marL="457200" lvl="0" indent="-381000" rtl="0">
              <a:spcBef>
                <a:spcPts val="0"/>
              </a:spcBef>
              <a:spcAft>
                <a:spcPts val="0"/>
              </a:spcAft>
              <a:buClr>
                <a:schemeClr val="dk1"/>
              </a:buClr>
              <a:buSzPct val="100000"/>
              <a:buFont typeface="Arial" pitchFamily="34" charset="0"/>
              <a:buChar char="•"/>
            </a:pPr>
            <a:r>
              <a:rPr lang="en-GB" sz="2400" dirty="0">
                <a:solidFill>
                  <a:schemeClr val="dk1"/>
                </a:solidFill>
              </a:rPr>
              <a:t>Built from Titanium dioxide with cross bar structure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11700" y="428600"/>
            <a:ext cx="8520600" cy="707400"/>
          </a:xfrm>
          <a:prstGeom prst="rect">
            <a:avLst/>
          </a:prstGeom>
          <a:solidFill>
            <a:srgbClr val="4285F4"/>
          </a:solidFill>
        </p:spPr>
        <p:txBody>
          <a:bodyPr lIns="91425" tIns="91425" rIns="91425" bIns="91425" anchor="t" anchorCtr="0">
            <a:noAutofit/>
          </a:bodyPr>
          <a:lstStyle/>
          <a:p>
            <a:pPr lvl="0" rtl="0">
              <a:spcBef>
                <a:spcPts val="0"/>
              </a:spcBef>
              <a:buNone/>
            </a:pPr>
            <a:r>
              <a:rPr lang="en-GB" sz="3500">
                <a:solidFill>
                  <a:srgbClr val="FFFFFF"/>
                </a:solidFill>
              </a:rPr>
              <a:t>Construction of TiO</a:t>
            </a:r>
            <a:r>
              <a:rPr lang="en-GB" sz="3500" baseline="-25000">
                <a:solidFill>
                  <a:srgbClr val="FFFFFF"/>
                </a:solidFill>
              </a:rPr>
              <a:t>2</a:t>
            </a:r>
            <a:r>
              <a:rPr lang="en-GB" sz="3500">
                <a:solidFill>
                  <a:srgbClr val="FFFFFF"/>
                </a:solidFill>
              </a:rPr>
              <a:t> memristor</a:t>
            </a:r>
          </a:p>
        </p:txBody>
      </p:sp>
      <p:sp>
        <p:nvSpPr>
          <p:cNvPr id="101" name="Shape 101"/>
          <p:cNvSpPr txBox="1"/>
          <p:nvPr/>
        </p:nvSpPr>
        <p:spPr>
          <a:xfrm>
            <a:off x="299775" y="1356875"/>
            <a:ext cx="6058499" cy="3786600"/>
          </a:xfrm>
          <a:prstGeom prst="rect">
            <a:avLst/>
          </a:prstGeom>
          <a:noFill/>
          <a:ln>
            <a:noFill/>
          </a:ln>
        </p:spPr>
        <p:txBody>
          <a:bodyPr lIns="91425" tIns="91425" rIns="91425" bIns="91425" anchor="t" anchorCtr="0">
            <a:noAutofit/>
          </a:bodyPr>
          <a:lstStyle/>
          <a:p>
            <a:pPr marL="457200" lvl="0" indent="-381000" rtl="0">
              <a:spcBef>
                <a:spcPts val="0"/>
              </a:spcBef>
              <a:buSzPct val="100000"/>
              <a:buChar char="●"/>
            </a:pPr>
            <a:r>
              <a:rPr lang="en-GB" sz="2400"/>
              <a:t>Consists of two layers, one slightly depleted with Oxygen atoms, other non-depleted layer.</a:t>
            </a:r>
          </a:p>
          <a:p>
            <a:pPr lvl="0" rtl="0">
              <a:spcBef>
                <a:spcPts val="0"/>
              </a:spcBef>
              <a:buNone/>
            </a:pPr>
            <a:endParaRPr sz="2400"/>
          </a:p>
          <a:p>
            <a:pPr marL="457200" lvl="0" indent="-381000" rtl="0">
              <a:spcBef>
                <a:spcPts val="0"/>
              </a:spcBef>
              <a:buSzPct val="100000"/>
              <a:buChar char="●"/>
            </a:pPr>
            <a:r>
              <a:rPr lang="en-GB" sz="2400"/>
              <a:t>Depleted layer has much lower resistance than the non-depleted layer</a:t>
            </a:r>
          </a:p>
        </p:txBody>
      </p:sp>
      <p:pic>
        <p:nvPicPr>
          <p:cNvPr id="102" name="Shape 102"/>
          <p:cNvPicPr preferRelativeResize="0"/>
          <p:nvPr/>
        </p:nvPicPr>
        <p:blipFill>
          <a:blip r:embed="rId3">
            <a:alphaModFix/>
          </a:blip>
          <a:stretch>
            <a:fillRect/>
          </a:stretch>
        </p:blipFill>
        <p:spPr>
          <a:xfrm>
            <a:off x="6280024" y="1204485"/>
            <a:ext cx="2384350" cy="3939024"/>
          </a:xfrm>
          <a:prstGeom prst="rect">
            <a:avLst/>
          </a:prstGeom>
          <a:noFill/>
          <a:ln>
            <a:noFill/>
          </a:ln>
        </p:spPr>
      </p:pic>
      <p:sp>
        <p:nvSpPr>
          <p:cNvPr id="103" name="Shape 103"/>
          <p:cNvSpPr txBox="1"/>
          <p:nvPr/>
        </p:nvSpPr>
        <p:spPr>
          <a:xfrm>
            <a:off x="7579675" y="2220575"/>
            <a:ext cx="725700" cy="220800"/>
          </a:xfrm>
          <a:prstGeom prst="rect">
            <a:avLst/>
          </a:prstGeom>
          <a:noFill/>
          <a:ln>
            <a:noFill/>
          </a:ln>
        </p:spPr>
        <p:txBody>
          <a:bodyPr lIns="91425" tIns="91425" rIns="91425" bIns="91425" anchor="t" anchorCtr="0">
            <a:noAutofit/>
          </a:bodyPr>
          <a:lstStyle/>
          <a:p>
            <a:pPr lvl="0">
              <a:spcBef>
                <a:spcPts val="0"/>
              </a:spcBef>
              <a:buNone/>
            </a:pPr>
            <a:r>
              <a:rPr lang="en-GB"/>
              <a:t>TiO</a:t>
            </a:r>
            <a:r>
              <a:rPr lang="en-GB" baseline="-25000"/>
              <a:t>2</a:t>
            </a:r>
          </a:p>
        </p:txBody>
      </p:sp>
      <p:sp>
        <p:nvSpPr>
          <p:cNvPr id="104" name="Shape 104"/>
          <p:cNvSpPr txBox="1"/>
          <p:nvPr/>
        </p:nvSpPr>
        <p:spPr>
          <a:xfrm>
            <a:off x="6652175" y="2220575"/>
            <a:ext cx="804600" cy="220800"/>
          </a:xfrm>
          <a:prstGeom prst="rect">
            <a:avLst/>
          </a:prstGeom>
          <a:noFill/>
          <a:ln>
            <a:noFill/>
          </a:ln>
        </p:spPr>
        <p:txBody>
          <a:bodyPr lIns="91425" tIns="91425" rIns="91425" bIns="91425" anchor="t" anchorCtr="0">
            <a:noAutofit/>
          </a:bodyPr>
          <a:lstStyle/>
          <a:p>
            <a:pPr lvl="0">
              <a:spcBef>
                <a:spcPts val="0"/>
              </a:spcBef>
              <a:buNone/>
            </a:pPr>
            <a:r>
              <a:rPr lang="en-GB"/>
              <a:t>TiO</a:t>
            </a:r>
            <a:r>
              <a:rPr lang="en-GB" baseline="-25000"/>
              <a:t>2-x</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465275"/>
            <a:ext cx="8520600" cy="707400"/>
          </a:xfrm>
          <a:prstGeom prst="rect">
            <a:avLst/>
          </a:prstGeom>
          <a:solidFill>
            <a:srgbClr val="4285F4"/>
          </a:solidFill>
        </p:spPr>
        <p:txBody>
          <a:bodyPr lIns="91425" tIns="91425" rIns="91425" bIns="91425" anchor="t" anchorCtr="0">
            <a:noAutofit/>
          </a:bodyPr>
          <a:lstStyle/>
          <a:p>
            <a:pPr lvl="0" rtl="0">
              <a:spcBef>
                <a:spcPts val="0"/>
              </a:spcBef>
              <a:buNone/>
            </a:pPr>
            <a:r>
              <a:rPr lang="en-GB" sz="3500">
                <a:solidFill>
                  <a:srgbClr val="FFFFFF"/>
                </a:solidFill>
              </a:rPr>
              <a:t>Working of TiO</a:t>
            </a:r>
            <a:r>
              <a:rPr lang="en-GB" sz="3500" baseline="-25000">
                <a:solidFill>
                  <a:srgbClr val="FFFFFF"/>
                </a:solidFill>
              </a:rPr>
              <a:t>2</a:t>
            </a:r>
            <a:r>
              <a:rPr lang="en-GB" sz="3500">
                <a:solidFill>
                  <a:srgbClr val="FFFFFF"/>
                </a:solidFill>
              </a:rPr>
              <a:t> memristor</a:t>
            </a:r>
          </a:p>
        </p:txBody>
      </p:sp>
      <p:pic>
        <p:nvPicPr>
          <p:cNvPr id="110" name="Shape 110"/>
          <p:cNvPicPr preferRelativeResize="0"/>
          <p:nvPr/>
        </p:nvPicPr>
        <p:blipFill>
          <a:blip r:embed="rId3">
            <a:alphaModFix/>
          </a:blip>
          <a:stretch>
            <a:fillRect/>
          </a:stretch>
        </p:blipFill>
        <p:spPr>
          <a:xfrm>
            <a:off x="311700" y="1320837"/>
            <a:ext cx="6296025" cy="1981200"/>
          </a:xfrm>
          <a:prstGeom prst="rect">
            <a:avLst/>
          </a:prstGeom>
          <a:noFill/>
          <a:ln>
            <a:noFill/>
          </a:ln>
        </p:spPr>
      </p:pic>
      <p:pic>
        <p:nvPicPr>
          <p:cNvPr id="111" name="Shape 111"/>
          <p:cNvPicPr preferRelativeResize="0"/>
          <p:nvPr/>
        </p:nvPicPr>
        <p:blipFill>
          <a:blip r:embed="rId4">
            <a:alphaModFix/>
          </a:blip>
          <a:stretch>
            <a:fillRect/>
          </a:stretch>
        </p:blipFill>
        <p:spPr>
          <a:xfrm>
            <a:off x="81137" y="3369262"/>
            <a:ext cx="2619375" cy="838200"/>
          </a:xfrm>
          <a:prstGeom prst="rect">
            <a:avLst/>
          </a:prstGeom>
          <a:noFill/>
          <a:ln>
            <a:noFill/>
          </a:ln>
        </p:spPr>
      </p:pic>
      <p:pic>
        <p:nvPicPr>
          <p:cNvPr id="112" name="Shape 112"/>
          <p:cNvPicPr preferRelativeResize="0"/>
          <p:nvPr/>
        </p:nvPicPr>
        <p:blipFill>
          <a:blip r:embed="rId5">
            <a:alphaModFix/>
          </a:blip>
          <a:stretch>
            <a:fillRect/>
          </a:stretch>
        </p:blipFill>
        <p:spPr>
          <a:xfrm>
            <a:off x="2948337" y="3369275"/>
            <a:ext cx="4524375" cy="1000125"/>
          </a:xfrm>
          <a:prstGeom prst="rect">
            <a:avLst/>
          </a:prstGeom>
          <a:noFill/>
          <a:ln>
            <a:noFill/>
          </a:ln>
        </p:spPr>
      </p:pic>
      <p:sp>
        <p:nvSpPr>
          <p:cNvPr id="113" name="Shape 113"/>
          <p:cNvSpPr txBox="1"/>
          <p:nvPr/>
        </p:nvSpPr>
        <p:spPr>
          <a:xfrm>
            <a:off x="6438300" y="4305300"/>
            <a:ext cx="2705700" cy="838200"/>
          </a:xfrm>
          <a:prstGeom prst="rect">
            <a:avLst/>
          </a:prstGeom>
          <a:noFill/>
          <a:ln>
            <a:noFill/>
          </a:ln>
        </p:spPr>
        <p:txBody>
          <a:bodyPr lIns="91425" tIns="91425" rIns="91425" bIns="91425" anchor="t" anchorCtr="0">
            <a:noAutofit/>
          </a:bodyPr>
          <a:lstStyle/>
          <a:p>
            <a:pPr lvl="0">
              <a:spcBef>
                <a:spcPts val="0"/>
              </a:spcBef>
              <a:buNone/>
            </a:pPr>
            <a:r>
              <a:rPr lang="en-GB" sz="1600" dirty="0">
                <a:solidFill>
                  <a:srgbClr val="B7B7B7"/>
                </a:solidFill>
                <a:latin typeface="+mj-lt"/>
              </a:rPr>
              <a:t>w(t) - Thickness of doped layer</a:t>
            </a:r>
          </a:p>
          <a:p>
            <a:pPr lvl="0">
              <a:spcBef>
                <a:spcPts val="0"/>
              </a:spcBef>
              <a:buNone/>
            </a:pPr>
            <a:r>
              <a:rPr lang="en-GB" sz="1600" dirty="0">
                <a:solidFill>
                  <a:srgbClr val="B7B7B7"/>
                </a:solidFill>
                <a:latin typeface="+mj-lt"/>
              </a:rPr>
              <a:t>D - Total </a:t>
            </a:r>
            <a:r>
              <a:rPr lang="en-GB" sz="1600" dirty="0" smtClean="0">
                <a:solidFill>
                  <a:srgbClr val="B7B7B7"/>
                </a:solidFill>
                <a:latin typeface="+mj-lt"/>
              </a:rPr>
              <a:t>thickness</a:t>
            </a:r>
          </a:p>
          <a:p>
            <a:pPr lvl="0">
              <a:spcBef>
                <a:spcPts val="0"/>
              </a:spcBef>
              <a:buNone/>
            </a:pPr>
            <a:endParaRPr lang="en-GB" sz="1600" dirty="0" smtClean="0">
              <a:solidFill>
                <a:srgbClr val="B7B7B7"/>
              </a:solidFill>
              <a:latin typeface="+mj-lt"/>
            </a:endParaRPr>
          </a:p>
          <a:p>
            <a:pPr lvl="0">
              <a:spcBef>
                <a:spcPts val="0"/>
              </a:spcBef>
              <a:buNone/>
            </a:pPr>
            <a:r>
              <a:rPr lang="en-GB" sz="1600" dirty="0" smtClean="0">
                <a:solidFill>
                  <a:srgbClr val="B7B7B7"/>
                </a:solidFill>
                <a:latin typeface="+mj-lt"/>
              </a:rPr>
              <a:t> </a:t>
            </a:r>
            <a:r>
              <a:rPr lang="en-GB" sz="1600" dirty="0" smtClean="0">
                <a:solidFill>
                  <a:srgbClr val="B7B7B7"/>
                </a:solidFill>
                <a:latin typeface="+mj-lt"/>
                <a:cs typeface="Leelawadee UI"/>
              </a:rPr>
              <a:t> </a:t>
            </a:r>
            <a:endParaRPr lang="en-GB" sz="1600" dirty="0">
              <a:solidFill>
                <a:srgbClr val="B7B7B7"/>
              </a:solidFill>
              <a:latin typeface="+mj-lt"/>
            </a:endParaRPr>
          </a:p>
          <a:p>
            <a:pPr lvl="0">
              <a:spcBef>
                <a:spcPts val="0"/>
              </a:spcBef>
              <a:buNone/>
            </a:pPr>
            <a:endParaRPr sz="1600" dirty="0">
              <a:solidFill>
                <a:srgbClr val="B7B7B7"/>
              </a:solidFill>
              <a:latin typeface="+mj-lt"/>
            </a:endParaRPr>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TotalTime>
  <Words>1209</Words>
  <Application>Microsoft Office PowerPoint</Application>
  <PresentationFormat>On-screen Show (16:9)</PresentationFormat>
  <Paragraphs>122</Paragraphs>
  <Slides>18</Slides>
  <Notes>18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simple-light-2</vt:lpstr>
      <vt:lpstr>Equation</vt:lpstr>
      <vt:lpstr>Memristor  Amit Manchanda 14116013 Electronics &amp; Communication IIT Roorkee</vt:lpstr>
      <vt:lpstr>Contents</vt:lpstr>
      <vt:lpstr>History</vt:lpstr>
      <vt:lpstr>Introduction</vt:lpstr>
      <vt:lpstr>Introduction</vt:lpstr>
      <vt:lpstr>Memristor features</vt:lpstr>
      <vt:lpstr>Course of Development</vt:lpstr>
      <vt:lpstr>Construction of TiO2 memristor</vt:lpstr>
      <vt:lpstr>Working of TiO2 memristor</vt:lpstr>
      <vt:lpstr>Working of TiO2 memristor</vt:lpstr>
      <vt:lpstr>Memristor structure (Crossbar array)</vt:lpstr>
      <vt:lpstr>Why Memristor ?</vt:lpstr>
      <vt:lpstr>Future Applications</vt:lpstr>
      <vt:lpstr>Big companies involved in research </vt:lpstr>
      <vt:lpstr>Conclusion</vt:lpstr>
      <vt:lpstr>References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Memristor  Amit Manchanda Electronics &amp; Communication IIT Roorkee</dc:title>
  <dc:creator>Amit Manchanda</dc:creator>
  <cp:lastModifiedBy>Dell Inspiron</cp:lastModifiedBy>
  <cp:revision>13</cp:revision>
  <dcterms:modified xsi:type="dcterms:W3CDTF">2016-09-21T05:59:21Z</dcterms:modified>
</cp:coreProperties>
</file>