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9" r:id="rId1"/>
  </p:sldMasterIdLst>
  <p:notesMasterIdLst>
    <p:notesMasterId r:id="rId29"/>
  </p:notesMasterIdLst>
  <p:sldIdLst>
    <p:sldId id="459" r:id="rId2"/>
    <p:sldId id="258" r:id="rId3"/>
    <p:sldId id="451" r:id="rId4"/>
    <p:sldId id="454" r:id="rId5"/>
    <p:sldId id="425" r:id="rId6"/>
    <p:sldId id="455" r:id="rId7"/>
    <p:sldId id="456" r:id="rId8"/>
    <p:sldId id="319" r:id="rId9"/>
    <p:sldId id="429" r:id="rId10"/>
    <p:sldId id="437" r:id="rId11"/>
    <p:sldId id="432" r:id="rId12"/>
    <p:sldId id="443" r:id="rId13"/>
    <p:sldId id="434" r:id="rId14"/>
    <p:sldId id="452" r:id="rId15"/>
    <p:sldId id="457" r:id="rId16"/>
    <p:sldId id="458" r:id="rId17"/>
    <p:sldId id="436" r:id="rId18"/>
    <p:sldId id="453" r:id="rId19"/>
    <p:sldId id="438" r:id="rId20"/>
    <p:sldId id="442" r:id="rId21"/>
    <p:sldId id="444" r:id="rId22"/>
    <p:sldId id="449" r:id="rId23"/>
    <p:sldId id="447" r:id="rId24"/>
    <p:sldId id="440" r:id="rId25"/>
    <p:sldId id="439" r:id="rId26"/>
    <p:sldId id="448" r:id="rId27"/>
    <p:sldId id="27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170">
          <p15:clr>
            <a:srgbClr val="A4A3A4"/>
          </p15:clr>
        </p15:guide>
        <p15:guide id="4" pos="38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100"/>
    <a:srgbClr val="1E5C89"/>
    <a:srgbClr val="E3B91D"/>
    <a:srgbClr val="4E7E99"/>
    <a:srgbClr val="ABD333"/>
    <a:srgbClr val="71B61B"/>
    <a:srgbClr val="70AD47"/>
    <a:srgbClr val="1F4E79"/>
    <a:srgbClr val="A3C93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7076" autoAdjust="0"/>
  </p:normalViewPr>
  <p:slideViewPr>
    <p:cSldViewPr snapToGrid="0">
      <p:cViewPr varScale="1">
        <p:scale>
          <a:sx n="85" d="100"/>
          <a:sy n="85" d="100"/>
        </p:scale>
        <p:origin x="600" y="58"/>
      </p:cViewPr>
      <p:guideLst>
        <p:guide orient="horz" pos="2160"/>
        <p:guide pos="3840"/>
        <p:guide orient="horz" pos="2170"/>
        <p:guide pos="3823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3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671B37-E06A-4003-88F4-AC0466B5388D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988F6-C3B0-4EB1-847B-15AB5D1B8C1D}">
      <dgm:prSet phldrT="[Text]"/>
      <dgm:spPr/>
      <dgm:t>
        <a:bodyPr/>
        <a:lstStyle/>
        <a:p>
          <a:r>
            <a:rPr lang="en-US" sz="3600" dirty="0">
              <a:ln>
                <a:noFill/>
              </a:ln>
              <a:solidFill>
                <a:srgbClr val="1E5C89"/>
              </a:solidFill>
              <a:latin typeface="Century Gothic" charset="0"/>
            </a:rPr>
            <a:t>Light and fan control </a:t>
          </a:r>
        </a:p>
      </dgm:t>
    </dgm:pt>
    <dgm:pt modelId="{1652B84B-669A-4E44-8960-DEAC1B165490}" type="parTrans" cxnId="{A8F00BB3-8F25-4117-B1B7-1C58A8139F39}">
      <dgm:prSet/>
      <dgm:spPr/>
      <dgm:t>
        <a:bodyPr/>
        <a:lstStyle/>
        <a:p>
          <a:endParaRPr lang="en-US"/>
        </a:p>
      </dgm:t>
    </dgm:pt>
    <dgm:pt modelId="{33BA8C43-7391-4F5C-9181-4BE7452625B0}" type="sibTrans" cxnId="{A8F00BB3-8F25-4117-B1B7-1C58A8139F39}">
      <dgm:prSet/>
      <dgm:spPr/>
      <dgm:t>
        <a:bodyPr/>
        <a:lstStyle/>
        <a:p>
          <a:endParaRPr lang="en-US"/>
        </a:p>
      </dgm:t>
    </dgm:pt>
    <dgm:pt modelId="{3B51D6E5-476C-494A-AFB4-1FB6F8B3E610}">
      <dgm:prSet phldrT="[Text]"/>
      <dgm:spPr/>
      <dgm:t>
        <a:bodyPr/>
        <a:lstStyle/>
        <a:p>
          <a:r>
            <a:rPr lang="en-US" sz="3600" dirty="0">
              <a:ln>
                <a:noFill/>
              </a:ln>
              <a:solidFill>
                <a:srgbClr val="1E5C89"/>
              </a:solidFill>
              <a:latin typeface="Century Gothic" charset="0"/>
            </a:rPr>
            <a:t>Health Care </a:t>
          </a:r>
        </a:p>
      </dgm:t>
    </dgm:pt>
    <dgm:pt modelId="{1EE927B8-9B3F-4F79-A7D3-25252A8A5D7C}" type="parTrans" cxnId="{5356C03A-9CB2-4B4F-B182-F0E0F510B8A3}">
      <dgm:prSet/>
      <dgm:spPr/>
      <dgm:t>
        <a:bodyPr/>
        <a:lstStyle/>
        <a:p>
          <a:endParaRPr lang="en-IN"/>
        </a:p>
      </dgm:t>
    </dgm:pt>
    <dgm:pt modelId="{27DE7F7F-7EDB-4881-88D4-EA61359EEE7C}" type="sibTrans" cxnId="{5356C03A-9CB2-4B4F-B182-F0E0F510B8A3}">
      <dgm:prSet/>
      <dgm:spPr/>
      <dgm:t>
        <a:bodyPr/>
        <a:lstStyle/>
        <a:p>
          <a:endParaRPr lang="en-IN"/>
        </a:p>
      </dgm:t>
    </dgm:pt>
    <dgm:pt modelId="{8386604D-05CE-488B-A641-657991BB4A5F}">
      <dgm:prSet phldrT="[Text]"/>
      <dgm:spPr/>
      <dgm:t>
        <a:bodyPr/>
        <a:lstStyle/>
        <a:p>
          <a:r>
            <a:rPr lang="en-US" sz="3600" dirty="0">
              <a:ln>
                <a:noFill/>
              </a:ln>
              <a:solidFill>
                <a:srgbClr val="1E5C89"/>
              </a:solidFill>
              <a:latin typeface="Century Gothic" charset="0"/>
            </a:rPr>
            <a:t>Automatic curtains</a:t>
          </a:r>
        </a:p>
      </dgm:t>
    </dgm:pt>
    <dgm:pt modelId="{A2011204-67F1-4BEB-8D89-A9EB4EF8C58C}" type="parTrans" cxnId="{DC2FFDAA-4AE9-4F29-A653-E4ACBC20B826}">
      <dgm:prSet/>
      <dgm:spPr/>
      <dgm:t>
        <a:bodyPr/>
        <a:lstStyle/>
        <a:p>
          <a:endParaRPr lang="en-IN"/>
        </a:p>
      </dgm:t>
    </dgm:pt>
    <dgm:pt modelId="{2438126B-BAB3-47B6-B342-D4ED5A7E66CB}" type="sibTrans" cxnId="{DC2FFDAA-4AE9-4F29-A653-E4ACBC20B826}">
      <dgm:prSet/>
      <dgm:spPr/>
      <dgm:t>
        <a:bodyPr/>
        <a:lstStyle/>
        <a:p>
          <a:endParaRPr lang="en-IN"/>
        </a:p>
      </dgm:t>
    </dgm:pt>
    <dgm:pt modelId="{7ADECD6F-33EC-4448-BEF6-E878F386A349}">
      <dgm:prSet phldrT="[Text]"/>
      <dgm:spPr/>
      <dgm:t>
        <a:bodyPr/>
        <a:lstStyle/>
        <a:p>
          <a:r>
            <a:rPr lang="en-US" sz="3600" dirty="0">
              <a:ln>
                <a:noFill/>
              </a:ln>
              <a:solidFill>
                <a:srgbClr val="1E5C89"/>
              </a:solidFill>
              <a:latin typeface="Century Gothic" charset="0"/>
            </a:rPr>
            <a:t>Door Security </a:t>
          </a:r>
        </a:p>
      </dgm:t>
    </dgm:pt>
    <dgm:pt modelId="{5BA51082-0EC2-4284-9E93-1894CE606315}" type="parTrans" cxnId="{233C9B34-5D9F-477B-AD10-928876D92928}">
      <dgm:prSet/>
      <dgm:spPr/>
      <dgm:t>
        <a:bodyPr/>
        <a:lstStyle/>
        <a:p>
          <a:endParaRPr lang="en-IN"/>
        </a:p>
      </dgm:t>
    </dgm:pt>
    <dgm:pt modelId="{36F462FB-1B6E-4F5E-91C3-5D27FE44BAC6}" type="sibTrans" cxnId="{233C9B34-5D9F-477B-AD10-928876D92928}">
      <dgm:prSet/>
      <dgm:spPr/>
      <dgm:t>
        <a:bodyPr/>
        <a:lstStyle/>
        <a:p>
          <a:endParaRPr lang="en-IN"/>
        </a:p>
      </dgm:t>
    </dgm:pt>
    <dgm:pt modelId="{BAC925E8-2DDB-42A8-930E-F5C891EBC927}">
      <dgm:prSet phldrT="[Text]"/>
      <dgm:spPr/>
      <dgm:t>
        <a:bodyPr/>
        <a:lstStyle/>
        <a:p>
          <a:r>
            <a:rPr lang="en-US" sz="3600" dirty="0">
              <a:ln>
                <a:noFill/>
              </a:ln>
              <a:solidFill>
                <a:srgbClr val="1E5C89"/>
              </a:solidFill>
              <a:latin typeface="Century Gothic" charset="0"/>
            </a:rPr>
            <a:t>Safety Features </a:t>
          </a:r>
        </a:p>
      </dgm:t>
    </dgm:pt>
    <dgm:pt modelId="{A26ADB31-E120-4D99-8D16-40CC9BB50AC2}" type="parTrans" cxnId="{58D314AC-F40E-4FA6-8204-A1A180E2F970}">
      <dgm:prSet/>
      <dgm:spPr/>
      <dgm:t>
        <a:bodyPr/>
        <a:lstStyle/>
        <a:p>
          <a:endParaRPr lang="en-IN"/>
        </a:p>
      </dgm:t>
    </dgm:pt>
    <dgm:pt modelId="{16A4A453-8881-44D5-9546-7F1589DE907E}" type="sibTrans" cxnId="{58D314AC-F40E-4FA6-8204-A1A180E2F970}">
      <dgm:prSet/>
      <dgm:spPr/>
      <dgm:t>
        <a:bodyPr/>
        <a:lstStyle/>
        <a:p>
          <a:endParaRPr lang="en-IN"/>
        </a:p>
      </dgm:t>
    </dgm:pt>
    <dgm:pt modelId="{B2F78E55-8949-4F3B-96E1-8700AD099FB8}" type="pres">
      <dgm:prSet presAssocID="{96671B37-E06A-4003-88F4-AC0466B5388D}" presName="diagram" presStyleCnt="0">
        <dgm:presLayoutVars>
          <dgm:dir/>
        </dgm:presLayoutVars>
      </dgm:prSet>
      <dgm:spPr/>
      <dgm:t>
        <a:bodyPr/>
        <a:lstStyle/>
        <a:p>
          <a:endParaRPr lang="en-IN"/>
        </a:p>
      </dgm:t>
    </dgm:pt>
    <dgm:pt modelId="{5BC714D0-C706-452D-93C4-7227AE9ACA11}" type="pres">
      <dgm:prSet presAssocID="{C98988F6-C3B0-4EB1-847B-15AB5D1B8C1D}" presName="composite" presStyleCnt="0"/>
      <dgm:spPr/>
    </dgm:pt>
    <dgm:pt modelId="{5E5165E9-320D-47BB-9537-7C8CF5EDB8C8}" type="pres">
      <dgm:prSet presAssocID="{C98988F6-C3B0-4EB1-847B-15AB5D1B8C1D}" presName="Image" presStyleLbl="bgShp" presStyleIdx="0" presStyleCnt="5" custLinFactNeighborX="13221" custLinFactNeighborY="-1039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7CC8F536-C8C5-4859-BF27-00DC502D3B6D}" type="pres">
      <dgm:prSet presAssocID="{C98988F6-C3B0-4EB1-847B-15AB5D1B8C1D}" presName="Parent" presStyleLbl="node0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5453D31-A99E-46EA-AFB9-14392F3D7043}" type="pres">
      <dgm:prSet presAssocID="{33BA8C43-7391-4F5C-9181-4BE7452625B0}" presName="sibTrans" presStyleCnt="0"/>
      <dgm:spPr/>
    </dgm:pt>
    <dgm:pt modelId="{53BC6BAC-C26B-4023-881A-6085626934A3}" type="pres">
      <dgm:prSet presAssocID="{7ADECD6F-33EC-4448-BEF6-E878F386A349}" presName="composite" presStyleCnt="0"/>
      <dgm:spPr/>
    </dgm:pt>
    <dgm:pt modelId="{3F9E24B1-0FEC-45BF-A374-E499D157D821}" type="pres">
      <dgm:prSet presAssocID="{7ADECD6F-33EC-4448-BEF6-E878F386A349}" presName="Image" presStyleLbl="bgShp" presStyleIdx="1" presStyleCnt="5" custScaleX="99942" custScaleY="99740" custLinFactNeighborX="881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7F9B9F71-048D-4284-8875-09FD3384663E}" type="pres">
      <dgm:prSet presAssocID="{7ADECD6F-33EC-4448-BEF6-E878F386A349}" presName="Parent" presStyleLbl="node0" presStyleIdx="1" presStyleCnt="5" custLinFactNeighborX="-511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A1D1028-1472-4CAB-903E-106BC48083A4}" type="pres">
      <dgm:prSet presAssocID="{36F462FB-1B6E-4F5E-91C3-5D27FE44BAC6}" presName="sibTrans" presStyleCnt="0"/>
      <dgm:spPr/>
    </dgm:pt>
    <dgm:pt modelId="{74FBDD3B-E06F-4A6F-A6F0-B867BBB13098}" type="pres">
      <dgm:prSet presAssocID="{8386604D-05CE-488B-A641-657991BB4A5F}" presName="composite" presStyleCnt="0"/>
      <dgm:spPr/>
    </dgm:pt>
    <dgm:pt modelId="{12ED3FBB-CDA0-4095-99E8-A8D239937A6E}" type="pres">
      <dgm:prSet presAssocID="{8386604D-05CE-488B-A641-657991BB4A5F}" presName="Image" presStyleLbl="bgShp" presStyleIdx="2" presStyleCnt="5" custLinFactNeighborX="1322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1F75FCAD-8BB1-430C-8589-43AD83BD4AB4}" type="pres">
      <dgm:prSet presAssocID="{8386604D-05CE-488B-A641-657991BB4A5F}" presName="Parent" presStyleLbl="node0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ACC4EEB-EF30-4DDF-B629-F154154FFDB6}" type="pres">
      <dgm:prSet presAssocID="{2438126B-BAB3-47B6-B342-D4ED5A7E66CB}" presName="sibTrans" presStyleCnt="0"/>
      <dgm:spPr/>
    </dgm:pt>
    <dgm:pt modelId="{C2885402-62D3-40BB-9A5C-DBB1CCEFA900}" type="pres">
      <dgm:prSet presAssocID="{BAC925E8-2DDB-42A8-930E-F5C891EBC927}" presName="composite" presStyleCnt="0"/>
      <dgm:spPr/>
    </dgm:pt>
    <dgm:pt modelId="{97542C3C-6AED-4388-9CC6-31C3C8D3858A}" type="pres">
      <dgm:prSet presAssocID="{BAC925E8-2DDB-42A8-930E-F5C891EBC927}" presName="Image" presStyleLbl="bgShp" presStyleIdx="3" presStyleCnt="5" custLinFactNeighborX="1762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C7837C30-5583-48C6-B552-34D1AEE324B3}" type="pres">
      <dgm:prSet presAssocID="{BAC925E8-2DDB-42A8-930E-F5C891EBC927}" presName="Parent" presStyleLbl="node0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76AAD87-F0C4-4BDF-B09C-FD7E846A5E90}" type="pres">
      <dgm:prSet presAssocID="{16A4A453-8881-44D5-9546-7F1589DE907E}" presName="sibTrans" presStyleCnt="0"/>
      <dgm:spPr/>
    </dgm:pt>
    <dgm:pt modelId="{DA8B8B6A-75D0-4BAD-83C9-0E324A23EF4D}" type="pres">
      <dgm:prSet presAssocID="{3B51D6E5-476C-494A-AFB4-1FB6F8B3E610}" presName="composite" presStyleCnt="0"/>
      <dgm:spPr/>
    </dgm:pt>
    <dgm:pt modelId="{6222CBAD-3F82-48AB-9FF2-ED6F1C21D336}" type="pres">
      <dgm:prSet presAssocID="{3B51D6E5-476C-494A-AFB4-1FB6F8B3E610}" presName="Image" presStyleLbl="bgShp" presStyleIdx="4" presStyleCnt="5" custLinFactNeighborX="1762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F853B45D-991D-44EA-A8DF-1382D655B49F}" type="pres">
      <dgm:prSet presAssocID="{3B51D6E5-476C-494A-AFB4-1FB6F8B3E610}" presName="Parent" presStyleLbl="node0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C2FFDAA-4AE9-4F29-A653-E4ACBC20B826}" srcId="{96671B37-E06A-4003-88F4-AC0466B5388D}" destId="{8386604D-05CE-488B-A641-657991BB4A5F}" srcOrd="2" destOrd="0" parTransId="{A2011204-67F1-4BEB-8D89-A9EB4EF8C58C}" sibTransId="{2438126B-BAB3-47B6-B342-D4ED5A7E66CB}"/>
    <dgm:cxn modelId="{52EDFCF4-A16F-4FB7-9BE9-82C2DAC6B58A}" type="presOf" srcId="{BAC925E8-2DDB-42A8-930E-F5C891EBC927}" destId="{C7837C30-5583-48C6-B552-34D1AEE324B3}" srcOrd="0" destOrd="0" presId="urn:microsoft.com/office/officeart/2008/layout/BendingPictureCaption"/>
    <dgm:cxn modelId="{69A7BD7C-352C-45C9-BEC3-3CD25552ECC9}" type="presOf" srcId="{C98988F6-C3B0-4EB1-847B-15AB5D1B8C1D}" destId="{7CC8F536-C8C5-4859-BF27-00DC502D3B6D}" srcOrd="0" destOrd="0" presId="urn:microsoft.com/office/officeart/2008/layout/BendingPictureCaption"/>
    <dgm:cxn modelId="{5356C03A-9CB2-4B4F-B182-F0E0F510B8A3}" srcId="{96671B37-E06A-4003-88F4-AC0466B5388D}" destId="{3B51D6E5-476C-494A-AFB4-1FB6F8B3E610}" srcOrd="4" destOrd="0" parTransId="{1EE927B8-9B3F-4F79-A7D3-25252A8A5D7C}" sibTransId="{27DE7F7F-7EDB-4881-88D4-EA61359EEE7C}"/>
    <dgm:cxn modelId="{51E435D6-7818-4824-9305-764699661EFE}" type="presOf" srcId="{3B51D6E5-476C-494A-AFB4-1FB6F8B3E610}" destId="{F853B45D-991D-44EA-A8DF-1382D655B49F}" srcOrd="0" destOrd="0" presId="urn:microsoft.com/office/officeart/2008/layout/BendingPictureCaption"/>
    <dgm:cxn modelId="{A8F00BB3-8F25-4117-B1B7-1C58A8139F39}" srcId="{96671B37-E06A-4003-88F4-AC0466B5388D}" destId="{C98988F6-C3B0-4EB1-847B-15AB5D1B8C1D}" srcOrd="0" destOrd="0" parTransId="{1652B84B-669A-4E44-8960-DEAC1B165490}" sibTransId="{33BA8C43-7391-4F5C-9181-4BE7452625B0}"/>
    <dgm:cxn modelId="{7779FC78-C9B2-484B-9B20-EDFD2A3ABF2F}" type="presOf" srcId="{96671B37-E06A-4003-88F4-AC0466B5388D}" destId="{B2F78E55-8949-4F3B-96E1-8700AD099FB8}" srcOrd="0" destOrd="0" presId="urn:microsoft.com/office/officeart/2008/layout/BendingPictureCaption"/>
    <dgm:cxn modelId="{58D314AC-F40E-4FA6-8204-A1A180E2F970}" srcId="{96671B37-E06A-4003-88F4-AC0466B5388D}" destId="{BAC925E8-2DDB-42A8-930E-F5C891EBC927}" srcOrd="3" destOrd="0" parTransId="{A26ADB31-E120-4D99-8D16-40CC9BB50AC2}" sibTransId="{16A4A453-8881-44D5-9546-7F1589DE907E}"/>
    <dgm:cxn modelId="{8D069E6A-9D61-4057-BA88-21D971269950}" type="presOf" srcId="{7ADECD6F-33EC-4448-BEF6-E878F386A349}" destId="{7F9B9F71-048D-4284-8875-09FD3384663E}" srcOrd="0" destOrd="0" presId="urn:microsoft.com/office/officeart/2008/layout/BendingPictureCaption"/>
    <dgm:cxn modelId="{233C9B34-5D9F-477B-AD10-928876D92928}" srcId="{96671B37-E06A-4003-88F4-AC0466B5388D}" destId="{7ADECD6F-33EC-4448-BEF6-E878F386A349}" srcOrd="1" destOrd="0" parTransId="{5BA51082-0EC2-4284-9E93-1894CE606315}" sibTransId="{36F462FB-1B6E-4F5E-91C3-5D27FE44BAC6}"/>
    <dgm:cxn modelId="{EF7503A1-F862-4D7B-8CF0-D570952C92F0}" type="presOf" srcId="{8386604D-05CE-488B-A641-657991BB4A5F}" destId="{1F75FCAD-8BB1-430C-8589-43AD83BD4AB4}" srcOrd="0" destOrd="0" presId="urn:microsoft.com/office/officeart/2008/layout/BendingPictureCaption"/>
    <dgm:cxn modelId="{6723461C-3CDE-4C68-BE82-7FCB7E4D4651}" type="presParOf" srcId="{B2F78E55-8949-4F3B-96E1-8700AD099FB8}" destId="{5BC714D0-C706-452D-93C4-7227AE9ACA11}" srcOrd="0" destOrd="0" presId="urn:microsoft.com/office/officeart/2008/layout/BendingPictureCaption"/>
    <dgm:cxn modelId="{FF235A98-23A3-4484-A07B-28E547376747}" type="presParOf" srcId="{5BC714D0-C706-452D-93C4-7227AE9ACA11}" destId="{5E5165E9-320D-47BB-9537-7C8CF5EDB8C8}" srcOrd="0" destOrd="0" presId="urn:microsoft.com/office/officeart/2008/layout/BendingPictureCaption"/>
    <dgm:cxn modelId="{D444F704-217C-46C5-8FF2-FC0EE5D64447}" type="presParOf" srcId="{5BC714D0-C706-452D-93C4-7227AE9ACA11}" destId="{7CC8F536-C8C5-4859-BF27-00DC502D3B6D}" srcOrd="1" destOrd="0" presId="urn:microsoft.com/office/officeart/2008/layout/BendingPictureCaption"/>
    <dgm:cxn modelId="{D88D96FD-025F-4713-AA98-3CD55DF5727E}" type="presParOf" srcId="{B2F78E55-8949-4F3B-96E1-8700AD099FB8}" destId="{75453D31-A99E-46EA-AFB9-14392F3D7043}" srcOrd="1" destOrd="0" presId="urn:microsoft.com/office/officeart/2008/layout/BendingPictureCaption"/>
    <dgm:cxn modelId="{62E882F9-A480-4AD4-AD9E-D2CC06B3D3D5}" type="presParOf" srcId="{B2F78E55-8949-4F3B-96E1-8700AD099FB8}" destId="{53BC6BAC-C26B-4023-881A-6085626934A3}" srcOrd="2" destOrd="0" presId="urn:microsoft.com/office/officeart/2008/layout/BendingPictureCaption"/>
    <dgm:cxn modelId="{676E7B48-41FF-45AA-8C77-9E099E46BD07}" type="presParOf" srcId="{53BC6BAC-C26B-4023-881A-6085626934A3}" destId="{3F9E24B1-0FEC-45BF-A374-E499D157D821}" srcOrd="0" destOrd="0" presId="urn:microsoft.com/office/officeart/2008/layout/BendingPictureCaption"/>
    <dgm:cxn modelId="{1FBC0FBF-7F95-41C4-B828-C5763F7BBB8F}" type="presParOf" srcId="{53BC6BAC-C26B-4023-881A-6085626934A3}" destId="{7F9B9F71-048D-4284-8875-09FD3384663E}" srcOrd="1" destOrd="0" presId="urn:microsoft.com/office/officeart/2008/layout/BendingPictureCaption"/>
    <dgm:cxn modelId="{A0CEA14A-20EF-40B1-A36F-804FD8B12A06}" type="presParOf" srcId="{B2F78E55-8949-4F3B-96E1-8700AD099FB8}" destId="{7A1D1028-1472-4CAB-903E-106BC48083A4}" srcOrd="3" destOrd="0" presId="urn:microsoft.com/office/officeart/2008/layout/BendingPictureCaption"/>
    <dgm:cxn modelId="{6376A8A1-247B-4E3A-B90E-07D60B470202}" type="presParOf" srcId="{B2F78E55-8949-4F3B-96E1-8700AD099FB8}" destId="{74FBDD3B-E06F-4A6F-A6F0-B867BBB13098}" srcOrd="4" destOrd="0" presId="urn:microsoft.com/office/officeart/2008/layout/BendingPictureCaption"/>
    <dgm:cxn modelId="{2FA15441-CD35-4459-9BFA-02B67B14BF62}" type="presParOf" srcId="{74FBDD3B-E06F-4A6F-A6F0-B867BBB13098}" destId="{12ED3FBB-CDA0-4095-99E8-A8D239937A6E}" srcOrd="0" destOrd="0" presId="urn:microsoft.com/office/officeart/2008/layout/BendingPictureCaption"/>
    <dgm:cxn modelId="{F446C5DA-0512-495E-B68A-DCB2AEB7B26E}" type="presParOf" srcId="{74FBDD3B-E06F-4A6F-A6F0-B867BBB13098}" destId="{1F75FCAD-8BB1-430C-8589-43AD83BD4AB4}" srcOrd="1" destOrd="0" presId="urn:microsoft.com/office/officeart/2008/layout/BendingPictureCaption"/>
    <dgm:cxn modelId="{D4C04EC7-832F-47DC-8CDE-37EB98809227}" type="presParOf" srcId="{B2F78E55-8949-4F3B-96E1-8700AD099FB8}" destId="{4ACC4EEB-EF30-4DDF-B629-F154154FFDB6}" srcOrd="5" destOrd="0" presId="urn:microsoft.com/office/officeart/2008/layout/BendingPictureCaption"/>
    <dgm:cxn modelId="{4511C48F-55AF-443F-8669-F11F67CC5FBD}" type="presParOf" srcId="{B2F78E55-8949-4F3B-96E1-8700AD099FB8}" destId="{C2885402-62D3-40BB-9A5C-DBB1CCEFA900}" srcOrd="6" destOrd="0" presId="urn:microsoft.com/office/officeart/2008/layout/BendingPictureCaption"/>
    <dgm:cxn modelId="{7D0A48CC-BC0A-4ADD-8740-3A3F1384B9D0}" type="presParOf" srcId="{C2885402-62D3-40BB-9A5C-DBB1CCEFA900}" destId="{97542C3C-6AED-4388-9CC6-31C3C8D3858A}" srcOrd="0" destOrd="0" presId="urn:microsoft.com/office/officeart/2008/layout/BendingPictureCaption"/>
    <dgm:cxn modelId="{C717761D-38D5-4A4F-A4F5-773DA3061406}" type="presParOf" srcId="{C2885402-62D3-40BB-9A5C-DBB1CCEFA900}" destId="{C7837C30-5583-48C6-B552-34D1AEE324B3}" srcOrd="1" destOrd="0" presId="urn:microsoft.com/office/officeart/2008/layout/BendingPictureCaption"/>
    <dgm:cxn modelId="{7A8E19FE-9855-472D-A610-57B4814B367E}" type="presParOf" srcId="{B2F78E55-8949-4F3B-96E1-8700AD099FB8}" destId="{176AAD87-F0C4-4BDF-B09C-FD7E846A5E90}" srcOrd="7" destOrd="0" presId="urn:microsoft.com/office/officeart/2008/layout/BendingPictureCaption"/>
    <dgm:cxn modelId="{C08DA3F7-6B86-486E-BE4C-A8F6AC8C9DFD}" type="presParOf" srcId="{B2F78E55-8949-4F3B-96E1-8700AD099FB8}" destId="{DA8B8B6A-75D0-4BAD-83C9-0E324A23EF4D}" srcOrd="8" destOrd="0" presId="urn:microsoft.com/office/officeart/2008/layout/BendingPictureCaption"/>
    <dgm:cxn modelId="{AEA32095-C52D-4FAF-9C2C-E1A34F15FD57}" type="presParOf" srcId="{DA8B8B6A-75D0-4BAD-83C9-0E324A23EF4D}" destId="{6222CBAD-3F82-48AB-9FF2-ED6F1C21D336}" srcOrd="0" destOrd="0" presId="urn:microsoft.com/office/officeart/2008/layout/BendingPictureCaption"/>
    <dgm:cxn modelId="{E56342A7-A4CE-484C-833A-9834919E8A7C}" type="presParOf" srcId="{DA8B8B6A-75D0-4BAD-83C9-0E324A23EF4D}" destId="{F853B45D-991D-44EA-A8DF-1382D655B49F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BDECF2-C2C2-4FE5-BB4D-0AC079933768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ADAA05-4568-4359-8E96-3AF1AD05457B}">
      <dgm:prSet/>
      <dgm:spPr/>
      <dgm:t>
        <a:bodyPr/>
        <a:lstStyle/>
        <a:p>
          <a:pPr rtl="0"/>
          <a:r>
            <a:rPr lang="en-US" b="0" i="0" dirty="0" smtClean="0">
              <a:solidFill>
                <a:srgbClr val="1E5C89"/>
              </a:solidFill>
            </a:rPr>
            <a:t>Movie Mode</a:t>
          </a:r>
          <a:endParaRPr lang="en-US" dirty="0">
            <a:solidFill>
              <a:srgbClr val="1E5C89"/>
            </a:solidFill>
          </a:endParaRPr>
        </a:p>
      </dgm:t>
    </dgm:pt>
    <dgm:pt modelId="{3D4D86C5-7E10-4ACE-A8B8-707B7755D977}" type="parTrans" cxnId="{265EB6EC-7BB0-4B8F-8F01-B5B69461D624}">
      <dgm:prSet/>
      <dgm:spPr/>
      <dgm:t>
        <a:bodyPr/>
        <a:lstStyle/>
        <a:p>
          <a:endParaRPr lang="en-US"/>
        </a:p>
      </dgm:t>
    </dgm:pt>
    <dgm:pt modelId="{5F3DB3AC-31C7-4730-B0FF-D2DB1208849D}" type="sibTrans" cxnId="{265EB6EC-7BB0-4B8F-8F01-B5B69461D624}">
      <dgm:prSet/>
      <dgm:spPr/>
      <dgm:t>
        <a:bodyPr/>
        <a:lstStyle/>
        <a:p>
          <a:endParaRPr lang="en-US"/>
        </a:p>
      </dgm:t>
    </dgm:pt>
    <dgm:pt modelId="{9BE6283F-5A9C-4765-8DF0-20CAB1165E40}">
      <dgm:prSet/>
      <dgm:spPr/>
      <dgm:t>
        <a:bodyPr/>
        <a:lstStyle/>
        <a:p>
          <a:pPr rtl="0"/>
          <a:r>
            <a:rPr lang="en-US" b="0" i="0" smtClean="0">
              <a:solidFill>
                <a:srgbClr val="1E5C89"/>
              </a:solidFill>
            </a:rPr>
            <a:t>Sleep Mode</a:t>
          </a:r>
          <a:endParaRPr lang="en-US">
            <a:solidFill>
              <a:srgbClr val="1E5C89"/>
            </a:solidFill>
          </a:endParaRPr>
        </a:p>
      </dgm:t>
    </dgm:pt>
    <dgm:pt modelId="{8F57D54A-ACCC-4153-B78C-66F5953EC576}" type="parTrans" cxnId="{13D86E97-FA29-483C-A8F1-D767895D4389}">
      <dgm:prSet/>
      <dgm:spPr/>
      <dgm:t>
        <a:bodyPr/>
        <a:lstStyle/>
        <a:p>
          <a:endParaRPr lang="en-US"/>
        </a:p>
      </dgm:t>
    </dgm:pt>
    <dgm:pt modelId="{3BB9630B-7997-4E9C-9B49-87E7C21062E2}" type="sibTrans" cxnId="{13D86E97-FA29-483C-A8F1-D767895D4389}">
      <dgm:prSet/>
      <dgm:spPr/>
      <dgm:t>
        <a:bodyPr/>
        <a:lstStyle/>
        <a:p>
          <a:endParaRPr lang="en-US"/>
        </a:p>
      </dgm:t>
    </dgm:pt>
    <dgm:pt modelId="{C2250651-A784-4B98-8DE2-E0F407DF67DC}">
      <dgm:prSet/>
      <dgm:spPr/>
      <dgm:t>
        <a:bodyPr/>
        <a:lstStyle/>
        <a:p>
          <a:pPr rtl="0"/>
          <a:r>
            <a:rPr lang="en-US" b="0" i="0" dirty="0" smtClean="0">
              <a:solidFill>
                <a:srgbClr val="1E5C89"/>
              </a:solidFill>
            </a:rPr>
            <a:t>Turns off the lights, closes curtains and turns on door security making user comfortable and forget the tiredness of the day</a:t>
          </a:r>
          <a:endParaRPr lang="en-US" dirty="0">
            <a:solidFill>
              <a:srgbClr val="1E5C89"/>
            </a:solidFill>
          </a:endParaRPr>
        </a:p>
      </dgm:t>
    </dgm:pt>
    <dgm:pt modelId="{64101C0A-0091-4F51-A125-A75DB891CD5D}" type="parTrans" cxnId="{E0723A53-B494-4E69-B18F-5D611C22D8A7}">
      <dgm:prSet/>
      <dgm:spPr/>
      <dgm:t>
        <a:bodyPr/>
        <a:lstStyle/>
        <a:p>
          <a:endParaRPr lang="en-US"/>
        </a:p>
      </dgm:t>
    </dgm:pt>
    <dgm:pt modelId="{448513F8-D77F-4F51-84D3-B7212DD730AA}" type="sibTrans" cxnId="{E0723A53-B494-4E69-B18F-5D611C22D8A7}">
      <dgm:prSet/>
      <dgm:spPr/>
      <dgm:t>
        <a:bodyPr/>
        <a:lstStyle/>
        <a:p>
          <a:endParaRPr lang="en-US"/>
        </a:p>
      </dgm:t>
    </dgm:pt>
    <dgm:pt modelId="{8A6A5066-36DB-4778-A584-A09A133443B7}">
      <dgm:prSet/>
      <dgm:spPr/>
      <dgm:t>
        <a:bodyPr/>
        <a:lstStyle/>
        <a:p>
          <a:pPr rtl="0"/>
          <a:r>
            <a:rPr lang="en-US" b="0" i="0" smtClean="0">
              <a:solidFill>
                <a:srgbClr val="1E5C89"/>
              </a:solidFill>
            </a:rPr>
            <a:t>Away Mode</a:t>
          </a:r>
          <a:endParaRPr lang="en-US">
            <a:solidFill>
              <a:srgbClr val="1E5C89"/>
            </a:solidFill>
          </a:endParaRPr>
        </a:p>
      </dgm:t>
    </dgm:pt>
    <dgm:pt modelId="{A4153178-6D24-447B-BA49-8F0368A1B5CD}" type="parTrans" cxnId="{26C2604C-E32C-4BE4-8890-5F281EA714B7}">
      <dgm:prSet/>
      <dgm:spPr/>
      <dgm:t>
        <a:bodyPr/>
        <a:lstStyle/>
        <a:p>
          <a:endParaRPr lang="en-US"/>
        </a:p>
      </dgm:t>
    </dgm:pt>
    <dgm:pt modelId="{06DC8C24-8B46-4ED2-94D3-3617DCAD4D54}" type="sibTrans" cxnId="{26C2604C-E32C-4BE4-8890-5F281EA714B7}">
      <dgm:prSet/>
      <dgm:spPr/>
      <dgm:t>
        <a:bodyPr/>
        <a:lstStyle/>
        <a:p>
          <a:endParaRPr lang="en-US"/>
        </a:p>
      </dgm:t>
    </dgm:pt>
    <dgm:pt modelId="{21CE8B9A-3E1A-462A-9203-933DDE247607}">
      <dgm:prSet/>
      <dgm:spPr/>
      <dgm:t>
        <a:bodyPr/>
        <a:lstStyle/>
        <a:p>
          <a:pPr rtl="0"/>
          <a:r>
            <a:rPr lang="en-US" b="0" i="0" dirty="0" smtClean="0">
              <a:solidFill>
                <a:srgbClr val="1E5C89"/>
              </a:solidFill>
            </a:rPr>
            <a:t>Turn off every appliance and switch on the door security system</a:t>
          </a:r>
          <a:endParaRPr lang="en-US" dirty="0">
            <a:solidFill>
              <a:srgbClr val="1E5C89"/>
            </a:solidFill>
          </a:endParaRPr>
        </a:p>
      </dgm:t>
    </dgm:pt>
    <dgm:pt modelId="{1D3FEEC8-F9CB-4B3C-9FD6-37D29A96339A}" type="parTrans" cxnId="{D20B9790-7DDB-4E2A-80E7-92B26EA7D25E}">
      <dgm:prSet/>
      <dgm:spPr/>
      <dgm:t>
        <a:bodyPr/>
        <a:lstStyle/>
        <a:p>
          <a:endParaRPr lang="en-US"/>
        </a:p>
      </dgm:t>
    </dgm:pt>
    <dgm:pt modelId="{626E3D4E-B15C-4A20-B131-A334A15E4057}" type="sibTrans" cxnId="{D20B9790-7DDB-4E2A-80E7-92B26EA7D25E}">
      <dgm:prSet/>
      <dgm:spPr/>
      <dgm:t>
        <a:bodyPr/>
        <a:lstStyle/>
        <a:p>
          <a:endParaRPr lang="en-US"/>
        </a:p>
      </dgm:t>
    </dgm:pt>
    <dgm:pt modelId="{F949F0B5-A977-4568-9EE2-3D82547B868C}">
      <dgm:prSet/>
      <dgm:spPr/>
      <dgm:t>
        <a:bodyPr/>
        <a:lstStyle/>
        <a:p>
          <a:pPr rtl="0"/>
          <a:r>
            <a:rPr lang="en-US" b="0" i="0" smtClean="0">
              <a:solidFill>
                <a:srgbClr val="1E5C89"/>
              </a:solidFill>
            </a:rPr>
            <a:t>Morning Mode</a:t>
          </a:r>
          <a:endParaRPr lang="en-US">
            <a:solidFill>
              <a:srgbClr val="1E5C89"/>
            </a:solidFill>
          </a:endParaRPr>
        </a:p>
      </dgm:t>
    </dgm:pt>
    <dgm:pt modelId="{C56D218C-8DAA-4969-89F4-58FB8EF49A09}" type="parTrans" cxnId="{71C7FFF1-2D5C-48E0-BB3E-4F37D8EA984C}">
      <dgm:prSet/>
      <dgm:spPr/>
      <dgm:t>
        <a:bodyPr/>
        <a:lstStyle/>
        <a:p>
          <a:endParaRPr lang="en-US"/>
        </a:p>
      </dgm:t>
    </dgm:pt>
    <dgm:pt modelId="{DB78743A-3F96-41A4-8CC7-595444B21C51}" type="sibTrans" cxnId="{71C7FFF1-2D5C-48E0-BB3E-4F37D8EA984C}">
      <dgm:prSet/>
      <dgm:spPr/>
      <dgm:t>
        <a:bodyPr/>
        <a:lstStyle/>
        <a:p>
          <a:endParaRPr lang="en-US"/>
        </a:p>
      </dgm:t>
    </dgm:pt>
    <dgm:pt modelId="{B9E8E8E3-D650-43C0-9EE8-9DE143EEDE0A}">
      <dgm:prSet/>
      <dgm:spPr/>
      <dgm:t>
        <a:bodyPr/>
        <a:lstStyle/>
        <a:p>
          <a:pPr rtl="0"/>
          <a:r>
            <a:rPr lang="en-US" b="0" i="0" dirty="0" smtClean="0">
              <a:solidFill>
                <a:srgbClr val="1E5C89"/>
              </a:solidFill>
            </a:rPr>
            <a:t>Open curtains, turn on lights allowing for a fresh start of the day</a:t>
          </a:r>
          <a:endParaRPr lang="en-US" dirty="0">
            <a:solidFill>
              <a:srgbClr val="1E5C89"/>
            </a:solidFill>
          </a:endParaRPr>
        </a:p>
      </dgm:t>
    </dgm:pt>
    <dgm:pt modelId="{F1907DA1-99E5-4DF4-9A91-2C662E84530B}" type="parTrans" cxnId="{9851DC13-48E5-4829-BD93-C781AD88A315}">
      <dgm:prSet/>
      <dgm:spPr/>
      <dgm:t>
        <a:bodyPr/>
        <a:lstStyle/>
        <a:p>
          <a:endParaRPr lang="en-US"/>
        </a:p>
      </dgm:t>
    </dgm:pt>
    <dgm:pt modelId="{ECF7B024-499E-4F5C-ACB1-E3A5871C3DD7}" type="sibTrans" cxnId="{9851DC13-48E5-4829-BD93-C781AD88A315}">
      <dgm:prSet/>
      <dgm:spPr/>
      <dgm:t>
        <a:bodyPr/>
        <a:lstStyle/>
        <a:p>
          <a:endParaRPr lang="en-US"/>
        </a:p>
      </dgm:t>
    </dgm:pt>
    <dgm:pt modelId="{12447298-258D-4279-9AA6-22AFC43D52BE}">
      <dgm:prSet/>
      <dgm:spPr/>
      <dgm:t>
        <a:bodyPr/>
        <a:lstStyle/>
        <a:p>
          <a:pPr rtl="0"/>
          <a:r>
            <a:rPr lang="en-US" b="0" i="0" dirty="0" smtClean="0">
              <a:solidFill>
                <a:srgbClr val="1E5C89"/>
              </a:solidFill>
            </a:rPr>
            <a:t>Turns off the lights, closes curtains and makes perfect environment for watching a movie</a:t>
          </a:r>
          <a:endParaRPr lang="en-US" dirty="0">
            <a:solidFill>
              <a:srgbClr val="1E5C89"/>
            </a:solidFill>
          </a:endParaRPr>
        </a:p>
      </dgm:t>
    </dgm:pt>
    <dgm:pt modelId="{566C897C-0605-4D12-9338-B23FFCD00D6B}" type="sibTrans" cxnId="{03EBD850-442F-4CB3-9DCB-BAA545AA51E0}">
      <dgm:prSet/>
      <dgm:spPr/>
      <dgm:t>
        <a:bodyPr/>
        <a:lstStyle/>
        <a:p>
          <a:endParaRPr lang="en-US"/>
        </a:p>
      </dgm:t>
    </dgm:pt>
    <dgm:pt modelId="{F6979AA0-4CED-4C7A-A157-AC8896FD102C}" type="parTrans" cxnId="{03EBD850-442F-4CB3-9DCB-BAA545AA51E0}">
      <dgm:prSet/>
      <dgm:spPr/>
      <dgm:t>
        <a:bodyPr/>
        <a:lstStyle/>
        <a:p>
          <a:endParaRPr lang="en-US"/>
        </a:p>
      </dgm:t>
    </dgm:pt>
    <dgm:pt modelId="{38DF4FED-8845-4B69-8B41-12D3BCCBB97F}" type="pres">
      <dgm:prSet presAssocID="{F1BDECF2-C2C2-4FE5-BB4D-0AC07993376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E2A327A-730D-4B97-9A27-FA8915EEB185}" type="pres">
      <dgm:prSet presAssocID="{F1BDECF2-C2C2-4FE5-BB4D-0AC079933768}" presName="fgShape" presStyleLbl="fgShp" presStyleIdx="0" presStyleCnt="1"/>
      <dgm:spPr/>
    </dgm:pt>
    <dgm:pt modelId="{57B23CDB-2544-465B-A230-775D3FC3841A}" type="pres">
      <dgm:prSet presAssocID="{F1BDECF2-C2C2-4FE5-BB4D-0AC079933768}" presName="linComp" presStyleCnt="0"/>
      <dgm:spPr/>
    </dgm:pt>
    <dgm:pt modelId="{93EA28B2-F86B-4E00-9FA0-49D03883C937}" type="pres">
      <dgm:prSet presAssocID="{F0ADAA05-4568-4359-8E96-3AF1AD05457B}" presName="compNode" presStyleCnt="0"/>
      <dgm:spPr/>
    </dgm:pt>
    <dgm:pt modelId="{5C0DC2F2-DD56-434A-9F2E-DF0AB5EE64A8}" type="pres">
      <dgm:prSet presAssocID="{F0ADAA05-4568-4359-8E96-3AF1AD05457B}" presName="bkgdShape" presStyleLbl="node1" presStyleIdx="0" presStyleCnt="4"/>
      <dgm:spPr/>
      <dgm:t>
        <a:bodyPr/>
        <a:lstStyle/>
        <a:p>
          <a:endParaRPr lang="en-IN"/>
        </a:p>
      </dgm:t>
    </dgm:pt>
    <dgm:pt modelId="{31FB7A25-DEF2-408C-8BAA-526FBBAA67F7}" type="pres">
      <dgm:prSet presAssocID="{F0ADAA05-4568-4359-8E96-3AF1AD05457B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A4D5CAF-B615-458B-AE73-C2CB21225597}" type="pres">
      <dgm:prSet presAssocID="{F0ADAA05-4568-4359-8E96-3AF1AD05457B}" presName="invisiNode" presStyleLbl="node1" presStyleIdx="0" presStyleCnt="4"/>
      <dgm:spPr/>
    </dgm:pt>
    <dgm:pt modelId="{C847F683-6E3F-483B-AC60-175313E84FBF}" type="pres">
      <dgm:prSet presAssocID="{F0ADAA05-4568-4359-8E96-3AF1AD05457B}" presName="imagNode" presStyleLbl="fgImgPlace1" presStyleIdx="0" presStyleCnt="4" custScaleX="110124" custScaleY="11012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8A6D735B-91A1-456D-8C80-CD735B94769B}" type="pres">
      <dgm:prSet presAssocID="{5F3DB3AC-31C7-4730-B0FF-D2DB1208849D}" presName="sibTrans" presStyleLbl="sibTrans2D1" presStyleIdx="0" presStyleCnt="0"/>
      <dgm:spPr/>
      <dgm:t>
        <a:bodyPr/>
        <a:lstStyle/>
        <a:p>
          <a:endParaRPr lang="en-IN"/>
        </a:p>
      </dgm:t>
    </dgm:pt>
    <dgm:pt modelId="{3F16C10A-870C-4685-A661-3594B33FD193}" type="pres">
      <dgm:prSet presAssocID="{9BE6283F-5A9C-4765-8DF0-20CAB1165E40}" presName="compNode" presStyleCnt="0"/>
      <dgm:spPr/>
    </dgm:pt>
    <dgm:pt modelId="{EC32BB5D-203C-4DF6-88FB-6F9B6B7E7E25}" type="pres">
      <dgm:prSet presAssocID="{9BE6283F-5A9C-4765-8DF0-20CAB1165E40}" presName="bkgdShape" presStyleLbl="node1" presStyleIdx="1" presStyleCnt="4"/>
      <dgm:spPr/>
      <dgm:t>
        <a:bodyPr/>
        <a:lstStyle/>
        <a:p>
          <a:endParaRPr lang="en-IN"/>
        </a:p>
      </dgm:t>
    </dgm:pt>
    <dgm:pt modelId="{F1E70621-E2EF-455F-9221-CE4FA89C9223}" type="pres">
      <dgm:prSet presAssocID="{9BE6283F-5A9C-4765-8DF0-20CAB1165E40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1BC53E1-BB54-466A-A350-1C359AE35E72}" type="pres">
      <dgm:prSet presAssocID="{9BE6283F-5A9C-4765-8DF0-20CAB1165E40}" presName="invisiNode" presStyleLbl="node1" presStyleIdx="1" presStyleCnt="4"/>
      <dgm:spPr/>
    </dgm:pt>
    <dgm:pt modelId="{B1C72B7F-81EC-4323-83C6-D4DE05F586C5}" type="pres">
      <dgm:prSet presAssocID="{9BE6283F-5A9C-4765-8DF0-20CAB1165E40}" presName="imagNode" presStyleLbl="fgImgPlace1" presStyleIdx="1" presStyleCnt="4" custScaleX="110124" custScaleY="11012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9089C6F3-7B3D-4DAE-8DA2-60D9D59E9CC9}" type="pres">
      <dgm:prSet presAssocID="{3BB9630B-7997-4E9C-9B49-87E7C21062E2}" presName="sibTrans" presStyleLbl="sibTrans2D1" presStyleIdx="0" presStyleCnt="0"/>
      <dgm:spPr/>
      <dgm:t>
        <a:bodyPr/>
        <a:lstStyle/>
        <a:p>
          <a:endParaRPr lang="en-IN"/>
        </a:p>
      </dgm:t>
    </dgm:pt>
    <dgm:pt modelId="{E4985376-7F41-4DFB-921F-80310915770B}" type="pres">
      <dgm:prSet presAssocID="{8A6A5066-36DB-4778-A584-A09A133443B7}" presName="compNode" presStyleCnt="0"/>
      <dgm:spPr/>
    </dgm:pt>
    <dgm:pt modelId="{FA8CB8A8-EAA6-44BD-85AF-18AD36B4015B}" type="pres">
      <dgm:prSet presAssocID="{8A6A5066-36DB-4778-A584-A09A133443B7}" presName="bkgdShape" presStyleLbl="node1" presStyleIdx="2" presStyleCnt="4"/>
      <dgm:spPr/>
      <dgm:t>
        <a:bodyPr/>
        <a:lstStyle/>
        <a:p>
          <a:endParaRPr lang="en-IN"/>
        </a:p>
      </dgm:t>
    </dgm:pt>
    <dgm:pt modelId="{563EF120-BC9A-4493-AA33-0B33F132CB43}" type="pres">
      <dgm:prSet presAssocID="{8A6A5066-36DB-4778-A584-A09A133443B7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F827757-C529-42ED-84C7-CF59FD3C384E}" type="pres">
      <dgm:prSet presAssocID="{8A6A5066-36DB-4778-A584-A09A133443B7}" presName="invisiNode" presStyleLbl="node1" presStyleIdx="2" presStyleCnt="4"/>
      <dgm:spPr/>
    </dgm:pt>
    <dgm:pt modelId="{50934ADC-6518-4C0D-A157-F03286A4AED2}" type="pres">
      <dgm:prSet presAssocID="{8A6A5066-36DB-4778-A584-A09A133443B7}" presName="imagNode" presStyleLbl="fgImgPlace1" presStyleIdx="2" presStyleCnt="4" custScaleX="110124" custScaleY="11012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F3C04440-A545-4607-8622-24BABF65A8F0}" type="pres">
      <dgm:prSet presAssocID="{06DC8C24-8B46-4ED2-94D3-3617DCAD4D54}" presName="sibTrans" presStyleLbl="sibTrans2D1" presStyleIdx="0" presStyleCnt="0"/>
      <dgm:spPr/>
      <dgm:t>
        <a:bodyPr/>
        <a:lstStyle/>
        <a:p>
          <a:endParaRPr lang="en-IN"/>
        </a:p>
      </dgm:t>
    </dgm:pt>
    <dgm:pt modelId="{1D5637A0-E673-407E-82AD-DA581F0E0EC6}" type="pres">
      <dgm:prSet presAssocID="{F949F0B5-A977-4568-9EE2-3D82547B868C}" presName="compNode" presStyleCnt="0"/>
      <dgm:spPr/>
    </dgm:pt>
    <dgm:pt modelId="{2E4F2687-94DC-43A1-9030-47C4FB2659E3}" type="pres">
      <dgm:prSet presAssocID="{F949F0B5-A977-4568-9EE2-3D82547B868C}" presName="bkgdShape" presStyleLbl="node1" presStyleIdx="3" presStyleCnt="4"/>
      <dgm:spPr/>
      <dgm:t>
        <a:bodyPr/>
        <a:lstStyle/>
        <a:p>
          <a:endParaRPr lang="en-IN"/>
        </a:p>
      </dgm:t>
    </dgm:pt>
    <dgm:pt modelId="{66502254-B131-430F-9779-1CC814D40FA6}" type="pres">
      <dgm:prSet presAssocID="{F949F0B5-A977-4568-9EE2-3D82547B868C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75E9CF6-9577-4F45-934C-F00D9787D319}" type="pres">
      <dgm:prSet presAssocID="{F949F0B5-A977-4568-9EE2-3D82547B868C}" presName="invisiNode" presStyleLbl="node1" presStyleIdx="3" presStyleCnt="4"/>
      <dgm:spPr/>
    </dgm:pt>
    <dgm:pt modelId="{8F93A2BA-8044-42C0-8718-8563D79A8698}" type="pres">
      <dgm:prSet presAssocID="{F949F0B5-A977-4568-9EE2-3D82547B868C}" presName="imagNode" presStyleLbl="fgImgPlace1" presStyleIdx="3" presStyleCnt="4" custScaleX="110124" custScaleY="11012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IN"/>
        </a:p>
      </dgm:t>
    </dgm:pt>
  </dgm:ptLst>
  <dgm:cxnLst>
    <dgm:cxn modelId="{25F8DAEB-B74B-4CCB-BB0F-FE4B7489825B}" type="presOf" srcId="{06DC8C24-8B46-4ED2-94D3-3617DCAD4D54}" destId="{F3C04440-A545-4607-8622-24BABF65A8F0}" srcOrd="0" destOrd="0" presId="urn:microsoft.com/office/officeart/2005/8/layout/hList7"/>
    <dgm:cxn modelId="{E0723A53-B494-4E69-B18F-5D611C22D8A7}" srcId="{9BE6283F-5A9C-4765-8DF0-20CAB1165E40}" destId="{C2250651-A784-4B98-8DE2-E0F407DF67DC}" srcOrd="0" destOrd="0" parTransId="{64101C0A-0091-4F51-A125-A75DB891CD5D}" sibTransId="{448513F8-D77F-4F51-84D3-B7212DD730AA}"/>
    <dgm:cxn modelId="{9851DC13-48E5-4829-BD93-C781AD88A315}" srcId="{F949F0B5-A977-4568-9EE2-3D82547B868C}" destId="{B9E8E8E3-D650-43C0-9EE8-9DE143EEDE0A}" srcOrd="0" destOrd="0" parTransId="{F1907DA1-99E5-4DF4-9A91-2C662E84530B}" sibTransId="{ECF7B024-499E-4F5C-ACB1-E3A5871C3DD7}"/>
    <dgm:cxn modelId="{BF2831C4-A260-4F21-A416-61A8AE6CE7DF}" type="presOf" srcId="{F0ADAA05-4568-4359-8E96-3AF1AD05457B}" destId="{31FB7A25-DEF2-408C-8BAA-526FBBAA67F7}" srcOrd="1" destOrd="0" presId="urn:microsoft.com/office/officeart/2005/8/layout/hList7"/>
    <dgm:cxn modelId="{F16920F9-8765-4427-ACAC-F572718B402B}" type="presOf" srcId="{B9E8E8E3-D650-43C0-9EE8-9DE143EEDE0A}" destId="{66502254-B131-430F-9779-1CC814D40FA6}" srcOrd="1" destOrd="1" presId="urn:microsoft.com/office/officeart/2005/8/layout/hList7"/>
    <dgm:cxn modelId="{03CC7179-8C53-4788-8238-09A7EC62A902}" type="presOf" srcId="{F949F0B5-A977-4568-9EE2-3D82547B868C}" destId="{2E4F2687-94DC-43A1-9030-47C4FB2659E3}" srcOrd="0" destOrd="0" presId="urn:microsoft.com/office/officeart/2005/8/layout/hList7"/>
    <dgm:cxn modelId="{1DD0A584-57AE-43EF-AF32-7A20E755317E}" type="presOf" srcId="{F1BDECF2-C2C2-4FE5-BB4D-0AC079933768}" destId="{38DF4FED-8845-4B69-8B41-12D3BCCBB97F}" srcOrd="0" destOrd="0" presId="urn:microsoft.com/office/officeart/2005/8/layout/hList7"/>
    <dgm:cxn modelId="{C74B42FE-32FC-4887-9187-0C7E92C51FC9}" type="presOf" srcId="{12447298-258D-4279-9AA6-22AFC43D52BE}" destId="{5C0DC2F2-DD56-434A-9F2E-DF0AB5EE64A8}" srcOrd="0" destOrd="1" presId="urn:microsoft.com/office/officeart/2005/8/layout/hList7"/>
    <dgm:cxn modelId="{03EBD850-442F-4CB3-9DCB-BAA545AA51E0}" srcId="{F0ADAA05-4568-4359-8E96-3AF1AD05457B}" destId="{12447298-258D-4279-9AA6-22AFC43D52BE}" srcOrd="0" destOrd="0" parTransId="{F6979AA0-4CED-4C7A-A157-AC8896FD102C}" sibTransId="{566C897C-0605-4D12-9338-B23FFCD00D6B}"/>
    <dgm:cxn modelId="{BA870ABA-F0D1-482B-92A2-849688B33F0D}" type="presOf" srcId="{21CE8B9A-3E1A-462A-9203-933DDE247607}" destId="{FA8CB8A8-EAA6-44BD-85AF-18AD36B4015B}" srcOrd="0" destOrd="1" presId="urn:microsoft.com/office/officeart/2005/8/layout/hList7"/>
    <dgm:cxn modelId="{13D86E97-FA29-483C-A8F1-D767895D4389}" srcId="{F1BDECF2-C2C2-4FE5-BB4D-0AC079933768}" destId="{9BE6283F-5A9C-4765-8DF0-20CAB1165E40}" srcOrd="1" destOrd="0" parTransId="{8F57D54A-ACCC-4153-B78C-66F5953EC576}" sibTransId="{3BB9630B-7997-4E9C-9B49-87E7C21062E2}"/>
    <dgm:cxn modelId="{65058627-0D90-4178-8D14-310ACB11BDDD}" type="presOf" srcId="{F0ADAA05-4568-4359-8E96-3AF1AD05457B}" destId="{5C0DC2F2-DD56-434A-9F2E-DF0AB5EE64A8}" srcOrd="0" destOrd="0" presId="urn:microsoft.com/office/officeart/2005/8/layout/hList7"/>
    <dgm:cxn modelId="{26C2604C-E32C-4BE4-8890-5F281EA714B7}" srcId="{F1BDECF2-C2C2-4FE5-BB4D-0AC079933768}" destId="{8A6A5066-36DB-4778-A584-A09A133443B7}" srcOrd="2" destOrd="0" parTransId="{A4153178-6D24-447B-BA49-8F0368A1B5CD}" sibTransId="{06DC8C24-8B46-4ED2-94D3-3617DCAD4D54}"/>
    <dgm:cxn modelId="{D20B9790-7DDB-4E2A-80E7-92B26EA7D25E}" srcId="{8A6A5066-36DB-4778-A584-A09A133443B7}" destId="{21CE8B9A-3E1A-462A-9203-933DDE247607}" srcOrd="0" destOrd="0" parTransId="{1D3FEEC8-F9CB-4B3C-9FD6-37D29A96339A}" sibTransId="{626E3D4E-B15C-4A20-B131-A334A15E4057}"/>
    <dgm:cxn modelId="{19DD8BB5-731F-4D3F-AE03-19296D07B6C0}" type="presOf" srcId="{C2250651-A784-4B98-8DE2-E0F407DF67DC}" destId="{F1E70621-E2EF-455F-9221-CE4FA89C9223}" srcOrd="1" destOrd="1" presId="urn:microsoft.com/office/officeart/2005/8/layout/hList7"/>
    <dgm:cxn modelId="{420B113B-043E-4700-B2E7-CA9235B142B5}" type="presOf" srcId="{F949F0B5-A977-4568-9EE2-3D82547B868C}" destId="{66502254-B131-430F-9779-1CC814D40FA6}" srcOrd="1" destOrd="0" presId="urn:microsoft.com/office/officeart/2005/8/layout/hList7"/>
    <dgm:cxn modelId="{B5EB39E3-71A6-4725-9CF6-B63C55223A26}" type="presOf" srcId="{8A6A5066-36DB-4778-A584-A09A133443B7}" destId="{FA8CB8A8-EAA6-44BD-85AF-18AD36B4015B}" srcOrd="0" destOrd="0" presId="urn:microsoft.com/office/officeart/2005/8/layout/hList7"/>
    <dgm:cxn modelId="{2EC3EEFD-B3C1-4DF3-920D-2BF8212433A1}" type="presOf" srcId="{9BE6283F-5A9C-4765-8DF0-20CAB1165E40}" destId="{EC32BB5D-203C-4DF6-88FB-6F9B6B7E7E25}" srcOrd="0" destOrd="0" presId="urn:microsoft.com/office/officeart/2005/8/layout/hList7"/>
    <dgm:cxn modelId="{71C7FFF1-2D5C-48E0-BB3E-4F37D8EA984C}" srcId="{F1BDECF2-C2C2-4FE5-BB4D-0AC079933768}" destId="{F949F0B5-A977-4568-9EE2-3D82547B868C}" srcOrd="3" destOrd="0" parTransId="{C56D218C-8DAA-4969-89F4-58FB8EF49A09}" sibTransId="{DB78743A-3F96-41A4-8CC7-595444B21C51}"/>
    <dgm:cxn modelId="{265EB6EC-7BB0-4B8F-8F01-B5B69461D624}" srcId="{F1BDECF2-C2C2-4FE5-BB4D-0AC079933768}" destId="{F0ADAA05-4568-4359-8E96-3AF1AD05457B}" srcOrd="0" destOrd="0" parTransId="{3D4D86C5-7E10-4ACE-A8B8-707B7755D977}" sibTransId="{5F3DB3AC-31C7-4730-B0FF-D2DB1208849D}"/>
    <dgm:cxn modelId="{043F1CD1-A608-4C71-95FF-CC6DC11C3D4F}" type="presOf" srcId="{12447298-258D-4279-9AA6-22AFC43D52BE}" destId="{31FB7A25-DEF2-408C-8BAA-526FBBAA67F7}" srcOrd="1" destOrd="1" presId="urn:microsoft.com/office/officeart/2005/8/layout/hList7"/>
    <dgm:cxn modelId="{50FAF834-DD3F-48B5-9018-9E6FDD14B584}" type="presOf" srcId="{C2250651-A784-4B98-8DE2-E0F407DF67DC}" destId="{EC32BB5D-203C-4DF6-88FB-6F9B6B7E7E25}" srcOrd="0" destOrd="1" presId="urn:microsoft.com/office/officeart/2005/8/layout/hList7"/>
    <dgm:cxn modelId="{27425650-5B07-4EE6-9A2A-59D069AB7570}" type="presOf" srcId="{B9E8E8E3-D650-43C0-9EE8-9DE143EEDE0A}" destId="{2E4F2687-94DC-43A1-9030-47C4FB2659E3}" srcOrd="0" destOrd="1" presId="urn:microsoft.com/office/officeart/2005/8/layout/hList7"/>
    <dgm:cxn modelId="{4DD71A9D-A150-43A0-8720-F8EA8FD28A09}" type="presOf" srcId="{8A6A5066-36DB-4778-A584-A09A133443B7}" destId="{563EF120-BC9A-4493-AA33-0B33F132CB43}" srcOrd="1" destOrd="0" presId="urn:microsoft.com/office/officeart/2005/8/layout/hList7"/>
    <dgm:cxn modelId="{F415F138-48D5-44AE-80D3-CF30AB5C59DD}" type="presOf" srcId="{5F3DB3AC-31C7-4730-B0FF-D2DB1208849D}" destId="{8A6D735B-91A1-456D-8C80-CD735B94769B}" srcOrd="0" destOrd="0" presId="urn:microsoft.com/office/officeart/2005/8/layout/hList7"/>
    <dgm:cxn modelId="{6D206B37-5647-457D-B28A-6973ACE2489B}" type="presOf" srcId="{9BE6283F-5A9C-4765-8DF0-20CAB1165E40}" destId="{F1E70621-E2EF-455F-9221-CE4FA89C9223}" srcOrd="1" destOrd="0" presId="urn:microsoft.com/office/officeart/2005/8/layout/hList7"/>
    <dgm:cxn modelId="{E9BD0F6F-1387-416D-A7EC-23FE4F6DD4F9}" type="presOf" srcId="{21CE8B9A-3E1A-462A-9203-933DDE247607}" destId="{563EF120-BC9A-4493-AA33-0B33F132CB43}" srcOrd="1" destOrd="1" presId="urn:microsoft.com/office/officeart/2005/8/layout/hList7"/>
    <dgm:cxn modelId="{AC75F85F-38B9-4CAD-87FB-5B95E4DA978B}" type="presOf" srcId="{3BB9630B-7997-4E9C-9B49-87E7C21062E2}" destId="{9089C6F3-7B3D-4DAE-8DA2-60D9D59E9CC9}" srcOrd="0" destOrd="0" presId="urn:microsoft.com/office/officeart/2005/8/layout/hList7"/>
    <dgm:cxn modelId="{C8E4DC72-62E8-4AEC-855B-8B7E1E53F9A3}" type="presParOf" srcId="{38DF4FED-8845-4B69-8B41-12D3BCCBB97F}" destId="{BE2A327A-730D-4B97-9A27-FA8915EEB185}" srcOrd="0" destOrd="0" presId="urn:microsoft.com/office/officeart/2005/8/layout/hList7"/>
    <dgm:cxn modelId="{91A29C90-70DE-43FF-B1BB-1D935A76C960}" type="presParOf" srcId="{38DF4FED-8845-4B69-8B41-12D3BCCBB97F}" destId="{57B23CDB-2544-465B-A230-775D3FC3841A}" srcOrd="1" destOrd="0" presId="urn:microsoft.com/office/officeart/2005/8/layout/hList7"/>
    <dgm:cxn modelId="{CF6ACA17-426A-437D-9F40-2680F5646F25}" type="presParOf" srcId="{57B23CDB-2544-465B-A230-775D3FC3841A}" destId="{93EA28B2-F86B-4E00-9FA0-49D03883C937}" srcOrd="0" destOrd="0" presId="urn:microsoft.com/office/officeart/2005/8/layout/hList7"/>
    <dgm:cxn modelId="{37B4BE7B-7659-4A87-B3F6-3063B8AC7EBE}" type="presParOf" srcId="{93EA28B2-F86B-4E00-9FA0-49D03883C937}" destId="{5C0DC2F2-DD56-434A-9F2E-DF0AB5EE64A8}" srcOrd="0" destOrd="0" presId="urn:microsoft.com/office/officeart/2005/8/layout/hList7"/>
    <dgm:cxn modelId="{ECC93AD3-BB3E-4A0C-9FED-1C27D0C3B2EF}" type="presParOf" srcId="{93EA28B2-F86B-4E00-9FA0-49D03883C937}" destId="{31FB7A25-DEF2-408C-8BAA-526FBBAA67F7}" srcOrd="1" destOrd="0" presId="urn:microsoft.com/office/officeart/2005/8/layout/hList7"/>
    <dgm:cxn modelId="{51219A7B-1407-4BFC-B874-BD63E576227D}" type="presParOf" srcId="{93EA28B2-F86B-4E00-9FA0-49D03883C937}" destId="{1A4D5CAF-B615-458B-AE73-C2CB21225597}" srcOrd="2" destOrd="0" presId="urn:microsoft.com/office/officeart/2005/8/layout/hList7"/>
    <dgm:cxn modelId="{47982726-934E-4193-AEB5-11938EAFC9DA}" type="presParOf" srcId="{93EA28B2-F86B-4E00-9FA0-49D03883C937}" destId="{C847F683-6E3F-483B-AC60-175313E84FBF}" srcOrd="3" destOrd="0" presId="urn:microsoft.com/office/officeart/2005/8/layout/hList7"/>
    <dgm:cxn modelId="{6AE31500-2CF5-4A99-B43D-78DEBC195C67}" type="presParOf" srcId="{57B23CDB-2544-465B-A230-775D3FC3841A}" destId="{8A6D735B-91A1-456D-8C80-CD735B94769B}" srcOrd="1" destOrd="0" presId="urn:microsoft.com/office/officeart/2005/8/layout/hList7"/>
    <dgm:cxn modelId="{33BB89D9-A6DD-493A-AD61-D011FEEFA99A}" type="presParOf" srcId="{57B23CDB-2544-465B-A230-775D3FC3841A}" destId="{3F16C10A-870C-4685-A661-3594B33FD193}" srcOrd="2" destOrd="0" presId="urn:microsoft.com/office/officeart/2005/8/layout/hList7"/>
    <dgm:cxn modelId="{C71AA547-801D-40FB-AF58-E698EFC5E552}" type="presParOf" srcId="{3F16C10A-870C-4685-A661-3594B33FD193}" destId="{EC32BB5D-203C-4DF6-88FB-6F9B6B7E7E25}" srcOrd="0" destOrd="0" presId="urn:microsoft.com/office/officeart/2005/8/layout/hList7"/>
    <dgm:cxn modelId="{853FC764-49C3-4AC1-90B5-DC6C04720BF6}" type="presParOf" srcId="{3F16C10A-870C-4685-A661-3594B33FD193}" destId="{F1E70621-E2EF-455F-9221-CE4FA89C9223}" srcOrd="1" destOrd="0" presId="urn:microsoft.com/office/officeart/2005/8/layout/hList7"/>
    <dgm:cxn modelId="{519AC725-D154-44A3-986F-C9D7761EFAF9}" type="presParOf" srcId="{3F16C10A-870C-4685-A661-3594B33FD193}" destId="{61BC53E1-BB54-466A-A350-1C359AE35E72}" srcOrd="2" destOrd="0" presId="urn:microsoft.com/office/officeart/2005/8/layout/hList7"/>
    <dgm:cxn modelId="{4487C13C-8EE4-4AFC-B07D-C4B7193A10AE}" type="presParOf" srcId="{3F16C10A-870C-4685-A661-3594B33FD193}" destId="{B1C72B7F-81EC-4323-83C6-D4DE05F586C5}" srcOrd="3" destOrd="0" presId="urn:microsoft.com/office/officeart/2005/8/layout/hList7"/>
    <dgm:cxn modelId="{CC9FC2AF-1852-45D7-8113-125FAD756FD7}" type="presParOf" srcId="{57B23CDB-2544-465B-A230-775D3FC3841A}" destId="{9089C6F3-7B3D-4DAE-8DA2-60D9D59E9CC9}" srcOrd="3" destOrd="0" presId="urn:microsoft.com/office/officeart/2005/8/layout/hList7"/>
    <dgm:cxn modelId="{4D5BE912-45E2-4C2D-B9A8-0641873AC4A9}" type="presParOf" srcId="{57B23CDB-2544-465B-A230-775D3FC3841A}" destId="{E4985376-7F41-4DFB-921F-80310915770B}" srcOrd="4" destOrd="0" presId="urn:microsoft.com/office/officeart/2005/8/layout/hList7"/>
    <dgm:cxn modelId="{6E8E43FA-B21F-4D42-A3AA-490231FE6111}" type="presParOf" srcId="{E4985376-7F41-4DFB-921F-80310915770B}" destId="{FA8CB8A8-EAA6-44BD-85AF-18AD36B4015B}" srcOrd="0" destOrd="0" presId="urn:microsoft.com/office/officeart/2005/8/layout/hList7"/>
    <dgm:cxn modelId="{59A58974-E12D-4AED-B578-13F3145720CF}" type="presParOf" srcId="{E4985376-7F41-4DFB-921F-80310915770B}" destId="{563EF120-BC9A-4493-AA33-0B33F132CB43}" srcOrd="1" destOrd="0" presId="urn:microsoft.com/office/officeart/2005/8/layout/hList7"/>
    <dgm:cxn modelId="{6D06E687-9B3B-4FE6-8F71-959E10B184CE}" type="presParOf" srcId="{E4985376-7F41-4DFB-921F-80310915770B}" destId="{6F827757-C529-42ED-84C7-CF59FD3C384E}" srcOrd="2" destOrd="0" presId="urn:microsoft.com/office/officeart/2005/8/layout/hList7"/>
    <dgm:cxn modelId="{EF2EA611-2BEA-4127-BBD7-2BEE4A47EBA4}" type="presParOf" srcId="{E4985376-7F41-4DFB-921F-80310915770B}" destId="{50934ADC-6518-4C0D-A157-F03286A4AED2}" srcOrd="3" destOrd="0" presId="urn:microsoft.com/office/officeart/2005/8/layout/hList7"/>
    <dgm:cxn modelId="{C9867389-6833-4E0E-B5AC-C40DD7570A7F}" type="presParOf" srcId="{57B23CDB-2544-465B-A230-775D3FC3841A}" destId="{F3C04440-A545-4607-8622-24BABF65A8F0}" srcOrd="5" destOrd="0" presId="urn:microsoft.com/office/officeart/2005/8/layout/hList7"/>
    <dgm:cxn modelId="{2829CF9E-1BA4-4D49-B70A-D71794DFDB2B}" type="presParOf" srcId="{57B23CDB-2544-465B-A230-775D3FC3841A}" destId="{1D5637A0-E673-407E-82AD-DA581F0E0EC6}" srcOrd="6" destOrd="0" presId="urn:microsoft.com/office/officeart/2005/8/layout/hList7"/>
    <dgm:cxn modelId="{A8E2C444-C183-4576-9ABF-B8B92EE883D2}" type="presParOf" srcId="{1D5637A0-E673-407E-82AD-DA581F0E0EC6}" destId="{2E4F2687-94DC-43A1-9030-47C4FB2659E3}" srcOrd="0" destOrd="0" presId="urn:microsoft.com/office/officeart/2005/8/layout/hList7"/>
    <dgm:cxn modelId="{93A128B5-9EA4-4F20-9E9B-5D40361176A5}" type="presParOf" srcId="{1D5637A0-E673-407E-82AD-DA581F0E0EC6}" destId="{66502254-B131-430F-9779-1CC814D40FA6}" srcOrd="1" destOrd="0" presId="urn:microsoft.com/office/officeart/2005/8/layout/hList7"/>
    <dgm:cxn modelId="{57A374E2-3D85-4B2C-9EAB-9A8EDD4077FE}" type="presParOf" srcId="{1D5637A0-E673-407E-82AD-DA581F0E0EC6}" destId="{D75E9CF6-9577-4F45-934C-F00D9787D319}" srcOrd="2" destOrd="0" presId="urn:microsoft.com/office/officeart/2005/8/layout/hList7"/>
    <dgm:cxn modelId="{124CF64D-1201-4F8C-A008-D5B915671CC2}" type="presParOf" srcId="{1D5637A0-E673-407E-82AD-DA581F0E0EC6}" destId="{8F93A2BA-8044-42C0-8718-8563D79A8698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165E9-320D-47BB-9537-7C8CF5EDB8C8}">
      <dsp:nvSpPr>
        <dsp:cNvPr id="0" name=""/>
        <dsp:cNvSpPr/>
      </dsp:nvSpPr>
      <dsp:spPr>
        <a:xfrm>
          <a:off x="745205" y="0"/>
          <a:ext cx="2881660" cy="21295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C8F536-C8C5-4859-BF27-00DC502D3B6D}">
      <dsp:nvSpPr>
        <dsp:cNvPr id="0" name=""/>
        <dsp:cNvSpPr/>
      </dsp:nvSpPr>
      <dsp:spPr>
        <a:xfrm>
          <a:off x="946684" y="1837793"/>
          <a:ext cx="2483133" cy="596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2000" kern="1200" dirty="0">
              <a:ln>
                <a:noFill/>
              </a:ln>
              <a:solidFill>
                <a:srgbClr val="1E5C89"/>
              </a:solidFill>
              <a:latin typeface="Century Gothic" charset="0"/>
            </a:rPr>
            <a:t>Light and fan control </a:t>
          </a:r>
        </a:p>
      </dsp:txBody>
      <dsp:txXfrm>
        <a:off x="946684" y="1837793"/>
        <a:ext cx="2483133" cy="596738"/>
      </dsp:txXfrm>
    </dsp:sp>
    <dsp:sp modelId="{3F9E24B1-0FEC-45BF-A374-E499D157D821}">
      <dsp:nvSpPr>
        <dsp:cNvPr id="0" name=""/>
        <dsp:cNvSpPr/>
      </dsp:nvSpPr>
      <dsp:spPr>
        <a:xfrm>
          <a:off x="4177149" y="95766"/>
          <a:ext cx="2879989" cy="2123999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9B9F71-048D-4284-8875-09FD3384663E}">
      <dsp:nvSpPr>
        <dsp:cNvPr id="0" name=""/>
        <dsp:cNvSpPr/>
      </dsp:nvSpPr>
      <dsp:spPr>
        <a:xfrm>
          <a:off x="4377775" y="1836409"/>
          <a:ext cx="2483133" cy="596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2000" kern="1200" dirty="0">
              <a:ln>
                <a:noFill/>
              </a:ln>
              <a:solidFill>
                <a:srgbClr val="1E5C89"/>
              </a:solidFill>
              <a:latin typeface="Century Gothic" charset="0"/>
            </a:rPr>
            <a:t>Door Security </a:t>
          </a:r>
        </a:p>
      </dsp:txBody>
      <dsp:txXfrm>
        <a:off x="4377775" y="1836409"/>
        <a:ext cx="2483133" cy="596738"/>
      </dsp:txXfrm>
    </dsp:sp>
    <dsp:sp modelId="{12ED3FBB-CDA0-4095-99E8-A8D239937A6E}">
      <dsp:nvSpPr>
        <dsp:cNvPr id="0" name=""/>
        <dsp:cNvSpPr/>
      </dsp:nvSpPr>
      <dsp:spPr>
        <a:xfrm>
          <a:off x="7862247" y="94381"/>
          <a:ext cx="2881660" cy="21295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75FCAD-8BB1-430C-8589-43AD83BD4AB4}">
      <dsp:nvSpPr>
        <dsp:cNvPr id="0" name=""/>
        <dsp:cNvSpPr/>
      </dsp:nvSpPr>
      <dsp:spPr>
        <a:xfrm>
          <a:off x="8063726" y="1837793"/>
          <a:ext cx="2483133" cy="596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2000" kern="1200" dirty="0">
              <a:ln>
                <a:noFill/>
              </a:ln>
              <a:solidFill>
                <a:srgbClr val="1E5C89"/>
              </a:solidFill>
              <a:latin typeface="Century Gothic" charset="0"/>
            </a:rPr>
            <a:t>Automatic curtains</a:t>
          </a:r>
        </a:p>
      </dsp:txBody>
      <dsp:txXfrm>
        <a:off x="8063726" y="1837793"/>
        <a:ext cx="2483133" cy="596738"/>
      </dsp:txXfrm>
    </dsp:sp>
    <dsp:sp modelId="{97542C3C-6AED-4388-9CC6-31C3C8D3858A}">
      <dsp:nvSpPr>
        <dsp:cNvPr id="0" name=""/>
        <dsp:cNvSpPr/>
      </dsp:nvSpPr>
      <dsp:spPr>
        <a:xfrm>
          <a:off x="2651251" y="2741091"/>
          <a:ext cx="2881660" cy="212953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837C30-5583-48C6-B552-34D1AEE324B3}">
      <dsp:nvSpPr>
        <dsp:cNvPr id="0" name=""/>
        <dsp:cNvSpPr/>
      </dsp:nvSpPr>
      <dsp:spPr>
        <a:xfrm>
          <a:off x="2725736" y="4484502"/>
          <a:ext cx="2483133" cy="596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2000" kern="1200" dirty="0">
              <a:ln>
                <a:noFill/>
              </a:ln>
              <a:solidFill>
                <a:srgbClr val="1E5C89"/>
              </a:solidFill>
              <a:latin typeface="Century Gothic" charset="0"/>
            </a:rPr>
            <a:t>Safety Features </a:t>
          </a:r>
        </a:p>
      </dsp:txBody>
      <dsp:txXfrm>
        <a:off x="2725736" y="4484502"/>
        <a:ext cx="2483133" cy="596738"/>
      </dsp:txXfrm>
    </dsp:sp>
    <dsp:sp modelId="{6222CBAD-3F82-48AB-9FF2-ED6F1C21D336}">
      <dsp:nvSpPr>
        <dsp:cNvPr id="0" name=""/>
        <dsp:cNvSpPr/>
      </dsp:nvSpPr>
      <dsp:spPr>
        <a:xfrm>
          <a:off x="6210191" y="2741091"/>
          <a:ext cx="2881660" cy="21295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53B45D-991D-44EA-A8DF-1382D655B49F}">
      <dsp:nvSpPr>
        <dsp:cNvPr id="0" name=""/>
        <dsp:cNvSpPr/>
      </dsp:nvSpPr>
      <dsp:spPr>
        <a:xfrm>
          <a:off x="6284675" y="4484502"/>
          <a:ext cx="2483133" cy="596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2000" kern="1200" dirty="0">
              <a:ln>
                <a:noFill/>
              </a:ln>
              <a:solidFill>
                <a:srgbClr val="1E5C89"/>
              </a:solidFill>
              <a:latin typeface="Century Gothic" charset="0"/>
            </a:rPr>
            <a:t>Health Care </a:t>
          </a:r>
        </a:p>
      </dsp:txBody>
      <dsp:txXfrm>
        <a:off x="6284675" y="4484502"/>
        <a:ext cx="2483133" cy="5967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DC2F2-DD56-434A-9F2E-DF0AB5EE64A8}">
      <dsp:nvSpPr>
        <dsp:cNvPr id="0" name=""/>
        <dsp:cNvSpPr/>
      </dsp:nvSpPr>
      <dsp:spPr>
        <a:xfrm>
          <a:off x="2374" y="0"/>
          <a:ext cx="2488361" cy="4411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>
              <a:solidFill>
                <a:srgbClr val="1E5C89"/>
              </a:solidFill>
            </a:rPr>
            <a:t>Movie Mode</a:t>
          </a:r>
          <a:endParaRPr lang="en-US" sz="1800" kern="1200" dirty="0">
            <a:solidFill>
              <a:srgbClr val="1E5C89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>
              <a:solidFill>
                <a:srgbClr val="1E5C89"/>
              </a:solidFill>
            </a:rPr>
            <a:t>Turns off the lights, closes curtains and makes perfect environment for watching a movie</a:t>
          </a:r>
          <a:endParaRPr lang="en-US" sz="1400" kern="1200" dirty="0">
            <a:solidFill>
              <a:srgbClr val="1E5C89"/>
            </a:solidFill>
          </a:endParaRPr>
        </a:p>
      </dsp:txBody>
      <dsp:txXfrm>
        <a:off x="2374" y="1764782"/>
        <a:ext cx="2488361" cy="1764782"/>
      </dsp:txXfrm>
    </dsp:sp>
    <dsp:sp modelId="{C847F683-6E3F-483B-AC60-175313E84FBF}">
      <dsp:nvSpPr>
        <dsp:cNvPr id="0" name=""/>
        <dsp:cNvSpPr/>
      </dsp:nvSpPr>
      <dsp:spPr>
        <a:xfrm>
          <a:off x="437593" y="190347"/>
          <a:ext cx="1617921" cy="16179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32BB5D-203C-4DF6-88FB-6F9B6B7E7E25}">
      <dsp:nvSpPr>
        <dsp:cNvPr id="0" name=""/>
        <dsp:cNvSpPr/>
      </dsp:nvSpPr>
      <dsp:spPr>
        <a:xfrm>
          <a:off x="2565385" y="0"/>
          <a:ext cx="2488361" cy="4411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smtClean="0">
              <a:solidFill>
                <a:srgbClr val="1E5C89"/>
              </a:solidFill>
            </a:rPr>
            <a:t>Sleep Mode</a:t>
          </a:r>
          <a:endParaRPr lang="en-US" sz="1800" kern="1200">
            <a:solidFill>
              <a:srgbClr val="1E5C89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>
              <a:solidFill>
                <a:srgbClr val="1E5C89"/>
              </a:solidFill>
            </a:rPr>
            <a:t>Turns off the lights, closes curtains and turns on door security making user comfortable and forget the tiredness of the day</a:t>
          </a:r>
          <a:endParaRPr lang="en-US" sz="1400" kern="1200" dirty="0">
            <a:solidFill>
              <a:srgbClr val="1E5C89"/>
            </a:solidFill>
          </a:endParaRPr>
        </a:p>
      </dsp:txBody>
      <dsp:txXfrm>
        <a:off x="2565385" y="1764782"/>
        <a:ext cx="2488361" cy="1764782"/>
      </dsp:txXfrm>
    </dsp:sp>
    <dsp:sp modelId="{B1C72B7F-81EC-4323-83C6-D4DE05F586C5}">
      <dsp:nvSpPr>
        <dsp:cNvPr id="0" name=""/>
        <dsp:cNvSpPr/>
      </dsp:nvSpPr>
      <dsp:spPr>
        <a:xfrm>
          <a:off x="3000605" y="190347"/>
          <a:ext cx="1617921" cy="161792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8CB8A8-EAA6-44BD-85AF-18AD36B4015B}">
      <dsp:nvSpPr>
        <dsp:cNvPr id="0" name=""/>
        <dsp:cNvSpPr/>
      </dsp:nvSpPr>
      <dsp:spPr>
        <a:xfrm>
          <a:off x="5128397" y="0"/>
          <a:ext cx="2488361" cy="4411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smtClean="0">
              <a:solidFill>
                <a:srgbClr val="1E5C89"/>
              </a:solidFill>
            </a:rPr>
            <a:t>Away Mode</a:t>
          </a:r>
          <a:endParaRPr lang="en-US" sz="1800" kern="1200">
            <a:solidFill>
              <a:srgbClr val="1E5C89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>
              <a:solidFill>
                <a:srgbClr val="1E5C89"/>
              </a:solidFill>
            </a:rPr>
            <a:t>Turn off every appliance and switch on the door security system</a:t>
          </a:r>
          <a:endParaRPr lang="en-US" sz="1400" kern="1200" dirty="0">
            <a:solidFill>
              <a:srgbClr val="1E5C89"/>
            </a:solidFill>
          </a:endParaRPr>
        </a:p>
      </dsp:txBody>
      <dsp:txXfrm>
        <a:off x="5128397" y="1764782"/>
        <a:ext cx="2488361" cy="1764782"/>
      </dsp:txXfrm>
    </dsp:sp>
    <dsp:sp modelId="{50934ADC-6518-4C0D-A157-F03286A4AED2}">
      <dsp:nvSpPr>
        <dsp:cNvPr id="0" name=""/>
        <dsp:cNvSpPr/>
      </dsp:nvSpPr>
      <dsp:spPr>
        <a:xfrm>
          <a:off x="5563617" y="190347"/>
          <a:ext cx="1617921" cy="161792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4F2687-94DC-43A1-9030-47C4FB2659E3}">
      <dsp:nvSpPr>
        <dsp:cNvPr id="0" name=""/>
        <dsp:cNvSpPr/>
      </dsp:nvSpPr>
      <dsp:spPr>
        <a:xfrm>
          <a:off x="7691409" y="0"/>
          <a:ext cx="2488361" cy="4411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smtClean="0">
              <a:solidFill>
                <a:srgbClr val="1E5C89"/>
              </a:solidFill>
            </a:rPr>
            <a:t>Morning Mode</a:t>
          </a:r>
          <a:endParaRPr lang="en-US" sz="1800" kern="1200">
            <a:solidFill>
              <a:srgbClr val="1E5C89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>
              <a:solidFill>
                <a:srgbClr val="1E5C89"/>
              </a:solidFill>
            </a:rPr>
            <a:t>Open curtains, turn on lights allowing for a fresh start of the day</a:t>
          </a:r>
          <a:endParaRPr lang="en-US" sz="1400" kern="1200" dirty="0">
            <a:solidFill>
              <a:srgbClr val="1E5C89"/>
            </a:solidFill>
          </a:endParaRPr>
        </a:p>
      </dsp:txBody>
      <dsp:txXfrm>
        <a:off x="7691409" y="1764782"/>
        <a:ext cx="2488361" cy="1764782"/>
      </dsp:txXfrm>
    </dsp:sp>
    <dsp:sp modelId="{8F93A2BA-8044-42C0-8718-8563D79A8698}">
      <dsp:nvSpPr>
        <dsp:cNvPr id="0" name=""/>
        <dsp:cNvSpPr/>
      </dsp:nvSpPr>
      <dsp:spPr>
        <a:xfrm>
          <a:off x="8126629" y="190347"/>
          <a:ext cx="1617921" cy="1617921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2A327A-730D-4B97-9A27-FA8915EEB185}">
      <dsp:nvSpPr>
        <dsp:cNvPr id="0" name=""/>
        <dsp:cNvSpPr/>
      </dsp:nvSpPr>
      <dsp:spPr>
        <a:xfrm>
          <a:off x="407285" y="3529565"/>
          <a:ext cx="9367573" cy="661793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A4489-49AA-498E-B75A-313246E5190F}" type="datetimeFigureOut">
              <a:rPr lang="en-US" smtClean="0"/>
              <a:pPr/>
              <a:t>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8ECA5-603A-40AE-B593-DEE33610A6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49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89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tried</a:t>
            </a:r>
            <a:r>
              <a:rPr lang="en-US" baseline="0" dirty="0" smtClean="0"/>
              <a:t> to touch every aspect of life ranging from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35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79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07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54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Security is something that nobody</a:t>
            </a:r>
            <a:r>
              <a:rPr lang="en-US" baseline="0" dirty="0" smtClean="0"/>
              <a:t> wants to compromise.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742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096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559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17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8614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79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477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Server will start again</a:t>
            </a:r>
            <a:r>
              <a:rPr lang="en-US" baseline="0" dirty="0" smtClean="0"/>
              <a:t> without any loss of data and manual effort.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9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594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95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60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097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464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19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32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73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53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9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33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Connecting the dots </a:t>
            </a:r>
            <a:r>
              <a:rPr lang="en-US" dirty="0" err="1" smtClean="0"/>
              <a:t>wali</a:t>
            </a:r>
            <a:r>
              <a:rPr lang="en-US" dirty="0" smtClean="0"/>
              <a:t> phrase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23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3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06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6775-189E-4065-B705-A07B7B643CD1}" type="datetime1">
              <a:rPr lang="en-US" smtClean="0"/>
              <a:pPr/>
              <a:t>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1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36BE-AD23-4703-8953-D9EBAD2F3A41}" type="datetime1">
              <a:rPr lang="en-US" smtClean="0"/>
              <a:pPr/>
              <a:t>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0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C205-F58E-4263-916A-37D74624A0C1}" type="datetime1">
              <a:rPr lang="en-US" smtClean="0"/>
              <a:pPr/>
              <a:t>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422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D287-BC9E-4F79-85F8-82B5E2D37836}" type="datetime1">
              <a:rPr lang="en-US" smtClean="0"/>
              <a:pPr/>
              <a:t>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0430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B7EF-BD91-4848-9B0B-AFA9271F83DA}" type="datetime1">
              <a:rPr lang="en-US" smtClean="0"/>
              <a:pPr/>
              <a:t>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039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10A7-4C51-4BF8-B2A0-C69763EF0014}" type="datetime1">
              <a:rPr lang="en-US" smtClean="0"/>
              <a:pPr/>
              <a:t>1/30/2016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344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CE5D-B951-4525-B5E2-17D0ACCD052D}" type="datetime1">
              <a:rPr lang="en-US" smtClean="0"/>
              <a:pPr/>
              <a:t>1/30/2016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246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3B9E-6484-4BD4-B568-3FEA5CF7733D}" type="datetime1">
              <a:rPr lang="en-US" smtClean="0"/>
              <a:pPr/>
              <a:t>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076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8EC8-E06B-4C69-B8F2-6D8193047598}" type="datetime1">
              <a:rPr lang="en-US" smtClean="0"/>
              <a:pPr/>
              <a:t>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9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9BE6-6935-4368-AAE1-B8A8397B86C6}" type="datetime1">
              <a:rPr lang="en-US" smtClean="0"/>
              <a:pPr/>
              <a:t>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16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4831-62F5-48D5-B0B3-A0E2435A765B}" type="datetime1">
              <a:rPr lang="en-US" smtClean="0"/>
              <a:pPr/>
              <a:t>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501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1219-A87A-4689-962B-72FB23558EF4}" type="datetime1">
              <a:rPr lang="en-US" smtClean="0"/>
              <a:pPr/>
              <a:t>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0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ECC1-D6C7-4A1E-8B90-05BF5FA48658}" type="datetime1">
              <a:rPr lang="en-US" smtClean="0"/>
              <a:pPr/>
              <a:t>1/30/2016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06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B382-D672-4AB6-8EBB-499CBD55AC5A}" type="datetime1">
              <a:rPr lang="en-US" smtClean="0"/>
              <a:pPr/>
              <a:t>1/30/2016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676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DF97-F34B-4333-8659-CD2D7D027170}" type="datetime1">
              <a:rPr lang="en-US" smtClean="0"/>
              <a:pPr/>
              <a:t>1/30/2016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96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C78C-7F65-4A5E-BE4A-8FB5360B4CD3}" type="datetime1">
              <a:rPr lang="en-US" smtClean="0"/>
              <a:pPr/>
              <a:t>1/30/2016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7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0706-D32F-4FC3-B193-15A3894BA7FE}" type="datetime1">
              <a:rPr lang="en-US" smtClean="0"/>
              <a:pPr/>
              <a:t>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0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1FB688-7176-4737-AB5F-CAF25C656CF9}" type="datetime1">
              <a:rPr lang="en-US" smtClean="0"/>
              <a:pPr/>
              <a:t>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51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071" y="1520765"/>
            <a:ext cx="11483787" cy="164149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smtClean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SLAMS-Self Learning Automated Monitoring System</a:t>
            </a:r>
            <a:r>
              <a:rPr lang="en-US" sz="4400" dirty="0" smtClean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400" dirty="0" smtClean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IIT Roorkee</a:t>
            </a:r>
            <a:endParaRPr lang="en-US" sz="44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121" y="5882404"/>
            <a:ext cx="11851820" cy="754025"/>
          </a:xfrm>
        </p:spPr>
        <p:txBody>
          <a:bodyPr>
            <a:normAutofit/>
          </a:bodyPr>
          <a:lstStyle/>
          <a:p>
            <a:pPr algn="ctr"/>
            <a:r>
              <a:rPr 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651" y="6007045"/>
            <a:ext cx="11836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YASH GANGRADE   	SUVANSH KUMAR    AMIT MANCHANDA 	  SHAURYA ANAND 	 SWABHIMAN PATNAIK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70892" y="4135381"/>
            <a:ext cx="3238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1E5C89"/>
                </a:solidFill>
              </a:rPr>
              <a:t>4</a:t>
            </a:r>
            <a:r>
              <a:rPr lang="en-US" b="1" baseline="30000" dirty="0" smtClean="0">
                <a:solidFill>
                  <a:srgbClr val="1E5C89"/>
                </a:solidFill>
              </a:rPr>
              <a:t>th</a:t>
            </a:r>
            <a:r>
              <a:rPr lang="en-US" b="1" dirty="0" smtClean="0">
                <a:solidFill>
                  <a:srgbClr val="1E5C89"/>
                </a:solidFill>
              </a:rPr>
              <a:t> INTER-IIT Tech Meet 2016</a:t>
            </a:r>
          </a:p>
          <a:p>
            <a:pPr algn="ctr"/>
            <a:endParaRPr lang="en-US" b="1" i="1" dirty="0">
              <a:solidFill>
                <a:srgbClr val="1E5C89"/>
              </a:solidFill>
            </a:endParaRPr>
          </a:p>
          <a:p>
            <a:pPr algn="ctr"/>
            <a:r>
              <a:rPr lang="en-US" b="1" i="1" dirty="0" smtClean="0">
                <a:solidFill>
                  <a:srgbClr val="1E5C89"/>
                </a:solidFill>
              </a:rPr>
              <a:t>January 30</a:t>
            </a:r>
            <a:r>
              <a:rPr lang="en-US" b="1" i="1" baseline="30000" dirty="0" smtClean="0">
                <a:solidFill>
                  <a:srgbClr val="1E5C89"/>
                </a:solidFill>
              </a:rPr>
              <a:t>th</a:t>
            </a:r>
            <a:r>
              <a:rPr lang="en-US" b="1" i="1" dirty="0" smtClean="0">
                <a:solidFill>
                  <a:srgbClr val="1E5C89"/>
                </a:solidFill>
              </a:rPr>
              <a:t>, 2016</a:t>
            </a:r>
            <a:endParaRPr lang="en-US" b="1" i="1" dirty="0">
              <a:solidFill>
                <a:srgbClr val="1E5C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9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897" y="366318"/>
            <a:ext cx="11697408" cy="981522"/>
          </a:xfrm>
        </p:spPr>
        <p:txBody>
          <a:bodyPr/>
          <a:lstStyle/>
          <a:p>
            <a:pPr lvl="0" algn="ctr">
              <a:defRPr/>
            </a:pPr>
            <a:r>
              <a:rPr lang="en-US" sz="4000" dirty="0" smtClean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  <a:endParaRPr lang="en-US" sz="4000" dirty="0">
              <a:solidFill>
                <a:srgbClr val="1E5C8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889403931"/>
              </p:ext>
            </p:extLst>
          </p:nvPr>
        </p:nvGraphicFramePr>
        <p:xfrm>
          <a:off x="549082" y="1270000"/>
          <a:ext cx="10911081" cy="5175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8119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Automatic/Manual Transition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708411" y="1468800"/>
            <a:ext cx="9235762" cy="462905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C0C0C"/>
                </a:solidFill>
                <a:latin typeface="Calibri Light" panose="020F0302020204030204" pitchFamily="34" charset="0"/>
              </a:rPr>
              <a:t>On/off switch </a:t>
            </a:r>
            <a:r>
              <a:rPr lang="en-US" sz="24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control</a:t>
            </a:r>
            <a:endParaRPr lang="en-US" sz="2400" dirty="0">
              <a:solidFill>
                <a:srgbClr val="0C0C0C"/>
              </a:solidFill>
              <a:latin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solidFill>
                <a:srgbClr val="0C0C0C"/>
              </a:solidFill>
              <a:latin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C0C0C"/>
                </a:solidFill>
                <a:latin typeface="Calibri Light" panose="020F0302020204030204" pitchFamily="34" charset="0"/>
              </a:rPr>
              <a:t>Manual mode: </a:t>
            </a:r>
            <a:r>
              <a:rPr lang="en-US" sz="24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User can manually control the settings of house.</a:t>
            </a:r>
            <a:endParaRPr lang="en-US" sz="2400" dirty="0">
              <a:solidFill>
                <a:srgbClr val="0C0C0C"/>
              </a:solidFill>
              <a:latin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solidFill>
                <a:srgbClr val="0C0C0C"/>
              </a:solidFill>
              <a:latin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C0C0C"/>
                </a:solidFill>
                <a:latin typeface="Calibri Light" panose="020F0302020204030204" pitchFamily="34" charset="0"/>
              </a:rPr>
              <a:t>Automatic mode: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C0C0C"/>
                </a:solidFill>
                <a:latin typeface="Calibri Light" panose="020F0302020204030204" pitchFamily="34" charset="0"/>
              </a:rPr>
              <a:t>Sensors </a:t>
            </a:r>
            <a:r>
              <a:rPr lang="en-US" sz="24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calibrate the settings automatically.</a:t>
            </a:r>
            <a:endParaRPr lang="en-US" sz="2400" dirty="0">
              <a:solidFill>
                <a:srgbClr val="0C0C0C"/>
              </a:solidFill>
              <a:latin typeface="Calibri Light" panose="020F03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C0C0C"/>
                </a:solidFill>
                <a:latin typeface="Calibri Light" panose="020F0302020204030204" pitchFamily="34" charset="0"/>
              </a:rPr>
              <a:t>User </a:t>
            </a:r>
            <a:r>
              <a:rPr lang="en-US" sz="24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gets updates as notification on mobile app.</a:t>
            </a:r>
            <a:endParaRPr lang="en-US" sz="2400" dirty="0">
              <a:solidFill>
                <a:srgbClr val="0C0C0C"/>
              </a:solidFill>
              <a:latin typeface="Calibri Light" panose="020F0302020204030204" pitchFamily="34" charset="0"/>
            </a:endParaRPr>
          </a:p>
        </p:txBody>
      </p:sp>
      <p:pic>
        <p:nvPicPr>
          <p:cNvPr id="3" name="Picture 2" descr="c# - How to design win10 toggle button in WPF - Stack Overflo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1119" y="1550470"/>
            <a:ext cx="865297" cy="66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6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30" y="295729"/>
            <a:ext cx="9404723" cy="1400530"/>
          </a:xfrm>
        </p:spPr>
        <p:txBody>
          <a:bodyPr/>
          <a:lstStyle/>
          <a:p>
            <a:r>
              <a:rPr lang="en-US" sz="4000" dirty="0" smtClean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Secure Login Page</a:t>
            </a:r>
            <a:endParaRPr lang="en-US" sz="4000" dirty="0">
              <a:solidFill>
                <a:srgbClr val="1E5C8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29358" y="1537920"/>
            <a:ext cx="10271949" cy="418463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The webpage has a login page with username and password for each user.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>
              <a:solidFill>
                <a:srgbClr val="0C0C0C"/>
              </a:solidFill>
              <a:latin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This ensures that unauthorized access does not take place and unknown person does not take control of the house.</a:t>
            </a:r>
          </a:p>
        </p:txBody>
      </p:sp>
    </p:spTree>
    <p:extLst>
      <p:ext uri="{BB962C8B-B14F-4D97-AF65-F5344CB8AC3E}">
        <p14:creationId xmlns:p14="http://schemas.microsoft.com/office/powerpoint/2010/main" val="420673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579718"/>
            <a:ext cx="9404723" cy="1400530"/>
          </a:xfrm>
        </p:spPr>
        <p:txBody>
          <a:bodyPr/>
          <a:lstStyle/>
          <a:p>
            <a:r>
              <a:rPr lang="en-US" sz="40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and </a:t>
            </a:r>
            <a:r>
              <a:rPr lang="en-US" sz="4000" dirty="0" smtClean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Secure Remote Access</a:t>
            </a:r>
            <a:endParaRPr lang="en-US" sz="4000" dirty="0">
              <a:solidFill>
                <a:srgbClr val="1E5C8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91133" y="1693439"/>
            <a:ext cx="9359702" cy="417094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C0C0C"/>
                </a:solidFill>
                <a:latin typeface="Calibri Light" panose="020F0302020204030204" pitchFamily="34" charset="0"/>
              </a:rPr>
              <a:t>One of the most important features of a smart </a:t>
            </a:r>
            <a:r>
              <a:rPr lang="en-US" sz="24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home.</a:t>
            </a:r>
            <a:endParaRPr lang="en-US" sz="2400" dirty="0">
              <a:solidFill>
                <a:srgbClr val="0C0C0C"/>
              </a:solidFill>
              <a:latin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600" dirty="0">
              <a:solidFill>
                <a:srgbClr val="0C0C0C"/>
              </a:solidFill>
              <a:latin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C0C0C"/>
                </a:solidFill>
                <a:latin typeface="Calibri Light" panose="020F0302020204030204" pitchFamily="34" charset="0"/>
              </a:rPr>
              <a:t>The states of all appliances can be accessed and controlled remotely.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600" dirty="0">
              <a:solidFill>
                <a:srgbClr val="0C0C0C"/>
              </a:solidFill>
              <a:latin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rgbClr val="0C0C0C"/>
                </a:solidFill>
                <a:latin typeface="Calibri Light" panose="020F0302020204030204" pitchFamily="34" charset="0"/>
              </a:rPr>
              <a:t>Zigbees</a:t>
            </a:r>
            <a:r>
              <a:rPr lang="en-US" sz="2400" dirty="0">
                <a:solidFill>
                  <a:srgbClr val="0C0C0C"/>
                </a:solidFill>
                <a:latin typeface="Calibri Light" panose="020F0302020204030204" pitchFamily="34" charset="0"/>
              </a:rPr>
              <a:t> are used for communications among the devices.</a:t>
            </a:r>
          </a:p>
        </p:txBody>
      </p:sp>
    </p:spTree>
    <p:extLst>
      <p:ext uri="{BB962C8B-B14F-4D97-AF65-F5344CB8AC3E}">
        <p14:creationId xmlns:p14="http://schemas.microsoft.com/office/powerpoint/2010/main" val="133272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8277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658" y="533255"/>
            <a:ext cx="9721483" cy="1400530"/>
          </a:xfrm>
        </p:spPr>
        <p:txBody>
          <a:bodyPr/>
          <a:lstStyle/>
          <a:p>
            <a:r>
              <a:rPr lang="en-US" sz="40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Door Security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82493" y="1624320"/>
            <a:ext cx="9264970" cy="396829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C0C0C"/>
                </a:solidFill>
                <a:latin typeface="Calibri Light" panose="020F0302020204030204" pitchFamily="34" charset="0"/>
              </a:rPr>
              <a:t>Secure mode can be turned on when the user goes out.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600" dirty="0">
              <a:solidFill>
                <a:srgbClr val="0C0C0C"/>
              </a:solidFill>
              <a:latin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C0C0C"/>
                </a:solidFill>
                <a:latin typeface="Calibri Light" panose="020F0302020204030204" pitchFamily="34" charset="0"/>
              </a:rPr>
              <a:t>Notification is received when someone else </a:t>
            </a:r>
            <a:r>
              <a:rPr lang="en-US" sz="24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trespasses the property.</a:t>
            </a:r>
            <a:endParaRPr lang="en-US" sz="2400" dirty="0">
              <a:solidFill>
                <a:srgbClr val="0C0C0C"/>
              </a:solidFill>
              <a:latin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600" dirty="0">
              <a:solidFill>
                <a:srgbClr val="0C0C0C"/>
              </a:solidFill>
              <a:latin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C0C0C"/>
                </a:solidFill>
                <a:latin typeface="Calibri Light" panose="020F0302020204030204" pitchFamily="34" charset="0"/>
              </a:rPr>
              <a:t>Ultrasonic sensors are used for this purpose.</a:t>
            </a:r>
          </a:p>
        </p:txBody>
      </p:sp>
    </p:spTree>
    <p:extLst>
      <p:ext uri="{BB962C8B-B14F-4D97-AF65-F5344CB8AC3E}">
        <p14:creationId xmlns:p14="http://schemas.microsoft.com/office/powerpoint/2010/main" val="335696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8277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410" y="414720"/>
            <a:ext cx="9643731" cy="1519065"/>
          </a:xfrm>
        </p:spPr>
        <p:txBody>
          <a:bodyPr/>
          <a:lstStyle/>
          <a:p>
            <a:r>
              <a:rPr lang="en-US" sz="4000" dirty="0" smtClean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Automatic Curtains</a:t>
            </a:r>
            <a:endParaRPr lang="en-US" sz="4000" dirty="0">
              <a:solidFill>
                <a:srgbClr val="1E5C8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73854" y="1667520"/>
            <a:ext cx="10476245" cy="39250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Curtains can be opened and closed using mobile app and web portal.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US" sz="2400" dirty="0">
              <a:solidFill>
                <a:srgbClr val="0C0C0C"/>
              </a:solidFill>
              <a:latin typeface="Calibri Light" panose="020F0302020204030204" pitchFamily="34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Curtains will open themselves when sunlight falls on the LDR sensor attached to window.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US" sz="2400" dirty="0">
              <a:solidFill>
                <a:srgbClr val="0C0C0C"/>
              </a:solidFill>
              <a:latin typeface="Calibri Light" panose="020F0302020204030204" pitchFamily="34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Curtains will automatically adjust according to different modes (further discussed in AI slide).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US" sz="2400" dirty="0">
              <a:solidFill>
                <a:srgbClr val="0C0C0C"/>
              </a:solidFill>
              <a:latin typeface="Calibri Light" panose="020F0302020204030204" pitchFamily="34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endParaRPr lang="en-US" sz="2400" dirty="0">
              <a:solidFill>
                <a:srgbClr val="0C0C0C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60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8277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410" y="533255"/>
            <a:ext cx="9643731" cy="1400530"/>
          </a:xfrm>
        </p:spPr>
        <p:txBody>
          <a:bodyPr/>
          <a:lstStyle/>
          <a:p>
            <a:r>
              <a:rPr lang="en-US" sz="4000" dirty="0" smtClean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Fire Alarm</a:t>
            </a:r>
            <a:endParaRPr lang="en-US" sz="4000" dirty="0">
              <a:solidFill>
                <a:srgbClr val="1E5C8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753035" y="1581120"/>
            <a:ext cx="10397064" cy="40114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Fire alarm is implemented using LM-35 temperature sensor.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US" sz="2400" dirty="0">
              <a:solidFill>
                <a:srgbClr val="0C0C0C"/>
              </a:solidFill>
              <a:latin typeface="Calibri Light" panose="020F0302020204030204" pitchFamily="34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When temperature follows unusually abrupt pattern e.g. rise in temperature at high rate, then a notification is sent to the user.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US" sz="2400" dirty="0">
              <a:solidFill>
                <a:srgbClr val="0C0C0C"/>
              </a:solidFill>
              <a:latin typeface="Calibri Light" panose="020F0302020204030204" pitchFamily="34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A buzzer is also installed to ring loudly; in case of fire.</a:t>
            </a:r>
            <a:endParaRPr lang="en-US" sz="2400" dirty="0">
              <a:solidFill>
                <a:srgbClr val="0C0C0C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3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30" y="503677"/>
            <a:ext cx="9404723" cy="1400530"/>
          </a:xfrm>
        </p:spPr>
        <p:txBody>
          <a:bodyPr/>
          <a:lstStyle/>
          <a:p>
            <a:r>
              <a:rPr lang="en-US" sz="40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Air quality sensing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779930" y="1607040"/>
            <a:ext cx="10636343" cy="39078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Monitors Carbon Dioxide (CO</a:t>
            </a:r>
            <a:r>
              <a:rPr lang="en-US" sz="2400" baseline="-250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2</a:t>
            </a:r>
            <a:r>
              <a:rPr lang="en-US" sz="24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) levels </a:t>
            </a:r>
            <a:r>
              <a:rPr lang="en-US" sz="2400" dirty="0">
                <a:solidFill>
                  <a:srgbClr val="0C0C0C"/>
                </a:solidFill>
                <a:latin typeface="Calibri Light" panose="020F0302020204030204" pitchFamily="34" charset="0"/>
              </a:rPr>
              <a:t>in the house and displays in the </a:t>
            </a:r>
            <a:r>
              <a:rPr lang="en-US" sz="24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app.</a:t>
            </a:r>
            <a:endParaRPr lang="en-US" sz="2400" dirty="0">
              <a:solidFill>
                <a:srgbClr val="0C0C0C"/>
              </a:solidFill>
              <a:latin typeface="Calibri Light" panose="020F0302020204030204" pitchFamily="34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endParaRPr lang="en-US" sz="2400" dirty="0">
              <a:solidFill>
                <a:srgbClr val="0C0C0C"/>
              </a:solidFill>
              <a:latin typeface="Calibri Light" panose="020F0302020204030204" pitchFamily="34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C0C0C"/>
                </a:solidFill>
                <a:latin typeface="Calibri Light" panose="020F0302020204030204" pitchFamily="34" charset="0"/>
              </a:rPr>
              <a:t>The levels are </a:t>
            </a:r>
            <a:r>
              <a:rPr lang="en-US" sz="24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analyzed against </a:t>
            </a:r>
            <a:r>
              <a:rPr lang="en-US" sz="2400" dirty="0">
                <a:solidFill>
                  <a:srgbClr val="0C0C0C"/>
                </a:solidFill>
                <a:latin typeface="Calibri Light" panose="020F0302020204030204" pitchFamily="34" charset="0"/>
              </a:rPr>
              <a:t>global CO</a:t>
            </a:r>
            <a:r>
              <a:rPr lang="en-US" sz="2400" baseline="-25000" dirty="0">
                <a:solidFill>
                  <a:srgbClr val="0C0C0C"/>
                </a:solidFill>
                <a:latin typeface="Calibri Light" panose="020F0302020204030204" pitchFamily="34" charset="0"/>
              </a:rPr>
              <a:t>2</a:t>
            </a:r>
            <a:r>
              <a:rPr lang="en-US" sz="2400" dirty="0">
                <a:solidFill>
                  <a:srgbClr val="0C0C0C"/>
                </a:solidFill>
                <a:latin typeface="Calibri Light" panose="020F0302020204030204" pitchFamily="34" charset="0"/>
              </a:rPr>
              <a:t> levels and user is </a:t>
            </a:r>
            <a:r>
              <a:rPr lang="en-US" sz="24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notified in </a:t>
            </a:r>
            <a:r>
              <a:rPr lang="en-US" sz="2400" dirty="0">
                <a:solidFill>
                  <a:srgbClr val="0C0C0C"/>
                </a:solidFill>
                <a:latin typeface="Calibri Light" panose="020F0302020204030204" pitchFamily="34" charset="0"/>
              </a:rPr>
              <a:t>case of significant </a:t>
            </a:r>
            <a:r>
              <a:rPr lang="en-US" sz="24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difference.</a:t>
            </a:r>
            <a:endParaRPr lang="en-US" sz="2400" dirty="0">
              <a:solidFill>
                <a:srgbClr val="0C0C0C"/>
              </a:solidFill>
              <a:latin typeface="Calibri Light" panose="020F0302020204030204" pitchFamily="34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endParaRPr lang="en-US" sz="2400" dirty="0">
              <a:solidFill>
                <a:srgbClr val="0C0C0C"/>
              </a:solidFill>
              <a:latin typeface="Calibri Light" panose="020F0302020204030204" pitchFamily="34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C0C0C"/>
                </a:solidFill>
                <a:latin typeface="Calibri Light" panose="020F0302020204030204" pitchFamily="34" charset="0"/>
              </a:rPr>
              <a:t>The user is also notified if </a:t>
            </a:r>
            <a:r>
              <a:rPr lang="en-US" sz="24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CO</a:t>
            </a:r>
            <a:r>
              <a:rPr lang="en-US" sz="2400" baseline="-250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2</a:t>
            </a:r>
            <a:r>
              <a:rPr lang="en-US" sz="24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 </a:t>
            </a:r>
            <a:r>
              <a:rPr lang="en-US" sz="2400" dirty="0">
                <a:solidFill>
                  <a:srgbClr val="0C0C0C"/>
                </a:solidFill>
                <a:latin typeface="Calibri Light" panose="020F0302020204030204" pitchFamily="34" charset="0"/>
              </a:rPr>
              <a:t>above the safe </a:t>
            </a:r>
            <a:r>
              <a:rPr lang="en-US" sz="24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levels.</a:t>
            </a:r>
            <a:endParaRPr lang="en-US" sz="2400" dirty="0">
              <a:solidFill>
                <a:srgbClr val="0C0C0C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59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Temperature and humidity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46111" y="1434240"/>
            <a:ext cx="8830063" cy="38603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C0C0C"/>
                </a:solidFill>
                <a:latin typeface="Calibri Light" panose="020F0302020204030204" pitchFamily="34" charset="0"/>
              </a:rPr>
              <a:t>T</a:t>
            </a:r>
            <a:r>
              <a:rPr lang="en-US" sz="24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he temperature and humidity in the house is continuously monitored</a:t>
            </a:r>
            <a:endParaRPr lang="en-US" sz="2400" dirty="0">
              <a:solidFill>
                <a:srgbClr val="0C0C0C"/>
              </a:solidFill>
              <a:latin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400" dirty="0">
              <a:solidFill>
                <a:srgbClr val="0C0C0C"/>
              </a:solidFill>
              <a:latin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The readings are accessible to the user via app.</a:t>
            </a:r>
            <a:endParaRPr lang="en-US" sz="2400" dirty="0">
              <a:solidFill>
                <a:srgbClr val="0C0C0C"/>
              </a:solidFill>
              <a:latin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400" dirty="0">
              <a:solidFill>
                <a:srgbClr val="0C0C0C"/>
              </a:solidFill>
              <a:latin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User is notified in case of sudden temperature change.</a:t>
            </a:r>
            <a:endParaRPr lang="en-US" sz="2400" dirty="0">
              <a:solidFill>
                <a:srgbClr val="0C0C0C"/>
              </a:solidFill>
              <a:latin typeface="Calibri Light" panose="020F030202020403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226" y="1637951"/>
            <a:ext cx="708023" cy="431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4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57" y="388399"/>
            <a:ext cx="9404723" cy="1400530"/>
          </a:xfrm>
        </p:spPr>
        <p:txBody>
          <a:bodyPr/>
          <a:lstStyle/>
          <a:p>
            <a:r>
              <a:rPr lang="en-US" sz="4000" dirty="0" smtClean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Intelligent System</a:t>
            </a:r>
            <a:endParaRPr lang="en-US" sz="4000" dirty="0">
              <a:solidFill>
                <a:srgbClr val="1E5C8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46222" y="1399680"/>
            <a:ext cx="8176824" cy="4364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The system uses machine learning to learn the habits of the users in home.</a:t>
            </a:r>
            <a:endParaRPr lang="en-US" sz="2400" dirty="0">
              <a:solidFill>
                <a:srgbClr val="0C0C0C"/>
              </a:solidFill>
              <a:latin typeface="Calibri Light" panose="020F0302020204030204" pitchFamily="34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endParaRPr lang="en-US" sz="2400" dirty="0">
              <a:solidFill>
                <a:srgbClr val="0C0C0C"/>
              </a:solidFill>
              <a:latin typeface="Calibri Light" panose="020F0302020204030204" pitchFamily="34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After a certain time, enough learning occurs to suggest various settings to the users (e.g. speed of the fan).</a:t>
            </a:r>
            <a:endParaRPr lang="en-US" sz="2400" dirty="0">
              <a:solidFill>
                <a:srgbClr val="0C0C0C"/>
              </a:solidFill>
              <a:latin typeface="Calibri Light" panose="020F0302020204030204" pitchFamily="34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endParaRPr lang="en-US" sz="2400" dirty="0">
              <a:solidFill>
                <a:srgbClr val="0C0C0C"/>
              </a:solidFill>
              <a:latin typeface="Calibri Light" panose="020F0302020204030204" pitchFamily="34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Suggestions are given to the user, whether to open curtains depending on the outside conditions.</a:t>
            </a:r>
            <a:endParaRPr lang="en-US" sz="2400" dirty="0">
              <a:solidFill>
                <a:srgbClr val="0C0C0C"/>
              </a:solidFill>
              <a:latin typeface="Calibri Light" panose="020F03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929" y="1765148"/>
            <a:ext cx="2753036" cy="292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7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" descr="C:\Users\V3\Dropbox\UNIVERSITY LAB\Conferences\Conference_SME\Scratch\clipart_of_10868_sm_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6" b="6522"/>
          <a:stretch/>
        </p:blipFill>
        <p:spPr bwMode="auto">
          <a:xfrm>
            <a:off x="7578351" y="1718516"/>
            <a:ext cx="4109332" cy="351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>
                <a:solidFill>
                  <a:srgbClr val="195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endParaRPr lang="en-US" sz="5000" dirty="0">
              <a:solidFill>
                <a:srgbClr val="195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3" y="1530722"/>
            <a:ext cx="10375717" cy="4830749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 smtClean="0">
                <a:solidFill>
                  <a:sysClr val="windowText" lastClr="000000"/>
                </a:solidFill>
                <a:latin typeface="Calibri Light" panose="020F0302020204030204" pitchFamily="34" charset="0"/>
              </a:rPr>
              <a:t>Prerequisite Skills  </a:t>
            </a:r>
            <a:endParaRPr lang="en-US" sz="2500" dirty="0">
              <a:solidFill>
                <a:sysClr val="windowText" lastClr="000000"/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ysClr val="windowText" lastClr="000000"/>
                </a:solidFill>
                <a:latin typeface="Calibri Light" panose="020F0302020204030204" pitchFamily="34" charset="0"/>
              </a:rPr>
              <a:t>Introduction </a:t>
            </a:r>
            <a:r>
              <a:rPr lang="en-US" sz="2500" dirty="0" smtClean="0">
                <a:solidFill>
                  <a:sysClr val="windowText" lastClr="000000"/>
                </a:solidFill>
                <a:latin typeface="Calibri Light" panose="020F0302020204030204" pitchFamily="34" charset="0"/>
              </a:rPr>
              <a:t>to </a:t>
            </a:r>
            <a:r>
              <a:rPr lang="en-US" sz="2500" dirty="0" err="1" smtClean="0">
                <a:solidFill>
                  <a:sysClr val="windowText" lastClr="000000"/>
                </a:solidFill>
                <a:latin typeface="Calibri Light" panose="020F0302020204030204" pitchFamily="34" charset="0"/>
              </a:rPr>
              <a:t>IoT</a:t>
            </a:r>
            <a:r>
              <a:rPr lang="en-US" sz="2500" dirty="0" smtClean="0">
                <a:solidFill>
                  <a:sysClr val="windowText" lastClr="000000"/>
                </a:solidFill>
                <a:latin typeface="Calibri Light" panose="020F0302020204030204" pitchFamily="34" charset="0"/>
              </a:rPr>
              <a:t> and Smart Home</a:t>
            </a:r>
            <a:endParaRPr lang="en-US" sz="2500" i="1" dirty="0">
              <a:solidFill>
                <a:sysClr val="windowText" lastClr="000000"/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ysClr val="windowText" lastClr="000000"/>
                </a:solidFill>
                <a:latin typeface="Calibri Light" panose="020F0302020204030204" pitchFamily="34" charset="0"/>
              </a:rPr>
              <a:t>What is SLAMS?</a:t>
            </a:r>
            <a:endParaRPr lang="en-US" sz="2500" i="1" dirty="0">
              <a:solidFill>
                <a:sysClr val="windowText" lastClr="000000"/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ysClr val="windowText" lastClr="000000"/>
                </a:solidFill>
                <a:latin typeface="Calibri Light" panose="020F0302020204030204" pitchFamily="34" charset="0"/>
              </a:rPr>
              <a:t>Features </a:t>
            </a:r>
            <a:endParaRPr lang="en-US" sz="2500" dirty="0" smtClean="0">
              <a:solidFill>
                <a:sysClr val="windowText" lastClr="000000"/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 smtClean="0">
                <a:solidFill>
                  <a:sysClr val="windowText" lastClr="000000"/>
                </a:solidFill>
                <a:latin typeface="Calibri Light" panose="020F0302020204030204" pitchFamily="34" charset="0"/>
              </a:rPr>
              <a:t>Limitations</a:t>
            </a:r>
            <a:endParaRPr lang="en-US" sz="2500" dirty="0">
              <a:solidFill>
                <a:sysClr val="windowText" lastClr="000000"/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ysClr val="windowText" lastClr="000000"/>
                </a:solidFill>
                <a:latin typeface="Calibri Light" panose="020F0302020204030204" pitchFamily="34" charset="0"/>
              </a:rPr>
              <a:t>Future </a:t>
            </a:r>
            <a:r>
              <a:rPr lang="en-US" sz="2500" dirty="0" smtClean="0">
                <a:solidFill>
                  <a:sysClr val="windowText" lastClr="000000"/>
                </a:solidFill>
                <a:latin typeface="Calibri Light" panose="020F0302020204030204" pitchFamily="34" charset="0"/>
              </a:rPr>
              <a:t>Prospective</a:t>
            </a:r>
            <a:endParaRPr lang="en-US" sz="2500" dirty="0">
              <a:solidFill>
                <a:sysClr val="windowText" lastClr="000000"/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endParaRPr lang="en-US" sz="2500" dirty="0" smtClean="0">
              <a:solidFill>
                <a:sysClr val="windowText" lastClr="00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09360" y="31451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7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30" y="422729"/>
            <a:ext cx="9404723" cy="1400530"/>
          </a:xfrm>
        </p:spPr>
        <p:txBody>
          <a:bodyPr/>
          <a:lstStyle/>
          <a:p>
            <a:r>
              <a:rPr lang="en-US" sz="4000" dirty="0" smtClean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Automated Servers</a:t>
            </a:r>
            <a:endParaRPr lang="en-US" sz="4000" dirty="0">
              <a:solidFill>
                <a:srgbClr val="1E5C8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03441" y="1529280"/>
            <a:ext cx="10297865" cy="39392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If the power disrupts, the server restarts from the same state that it was previously at.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US" sz="2400" dirty="0">
              <a:solidFill>
                <a:srgbClr val="0C0C0C"/>
              </a:solidFill>
              <a:latin typeface="Calibri Light" panose="020F0302020204030204" pitchFamily="34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The server saves the latest data it receives in the </a:t>
            </a:r>
            <a:r>
              <a:rPr lang="en-US" sz="24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database(MySQL) </a:t>
            </a:r>
            <a:r>
              <a:rPr lang="en-US" sz="24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and restores it when it regains power.</a:t>
            </a:r>
            <a:endParaRPr lang="en-US" sz="2400" dirty="0">
              <a:solidFill>
                <a:srgbClr val="0C0C0C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5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30" y="295729"/>
            <a:ext cx="9404723" cy="1400530"/>
          </a:xfrm>
        </p:spPr>
        <p:txBody>
          <a:bodyPr/>
          <a:lstStyle/>
          <a:p>
            <a:r>
              <a:rPr lang="en-US" sz="4000" dirty="0" smtClean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security</a:t>
            </a:r>
            <a:endParaRPr lang="en-US" sz="4000" dirty="0">
              <a:solidFill>
                <a:srgbClr val="1E5C8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29358" y="1468800"/>
            <a:ext cx="10053290" cy="44230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Whenever a device is connected through Wi-Fi, its mac address is noted and saved.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US" sz="2400" dirty="0">
              <a:solidFill>
                <a:srgbClr val="0C0C0C"/>
              </a:solidFill>
              <a:latin typeface="Calibri Light" panose="020F0302020204030204" pitchFamily="34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rgbClr val="0C0C0C"/>
                </a:solidFill>
                <a:latin typeface="Calibri Light" panose="020F0302020204030204" pitchFamily="34" charset="0"/>
              </a:rPr>
              <a:t>The user can mark familiar devices and can block any mac address as </a:t>
            </a:r>
            <a:r>
              <a:rPr lang="en-IN" sz="24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needed.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IN" sz="2400" dirty="0" smtClean="0">
              <a:solidFill>
                <a:srgbClr val="0C0C0C"/>
              </a:solidFill>
              <a:latin typeface="Calibri Light" panose="020F0302020204030204" pitchFamily="34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System shows last seen time for different devices.</a:t>
            </a:r>
            <a:endParaRPr lang="en-US" sz="2400" dirty="0">
              <a:solidFill>
                <a:srgbClr val="0C0C0C"/>
              </a:solidFill>
              <a:latin typeface="Calibri Light" panose="020F0302020204030204" pitchFamily="34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endParaRPr lang="en-US" sz="2400" dirty="0" smtClean="0">
              <a:solidFill>
                <a:srgbClr val="0C0C0C"/>
              </a:solidFill>
              <a:latin typeface="Calibri Light" panose="020F0302020204030204" pitchFamily="34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Online/offline status of currently connected devices is available.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US" sz="2400" dirty="0" smtClean="0">
              <a:solidFill>
                <a:srgbClr val="0C0C0C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30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30" y="422729"/>
            <a:ext cx="9404723" cy="1400530"/>
          </a:xfrm>
        </p:spPr>
        <p:txBody>
          <a:bodyPr/>
          <a:lstStyle/>
          <a:p>
            <a:r>
              <a:rPr lang="en-US" sz="4000" dirty="0" smtClean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SOS button</a:t>
            </a:r>
            <a:endParaRPr lang="en-US" sz="4000" dirty="0">
              <a:solidFill>
                <a:srgbClr val="1E5C8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760245" y="1529280"/>
            <a:ext cx="10332423" cy="416318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SOS button is the </a:t>
            </a:r>
            <a:r>
              <a:rPr lang="en-US" sz="2400" dirty="0">
                <a:solidFill>
                  <a:srgbClr val="0C0C0C"/>
                </a:solidFill>
                <a:latin typeface="Calibri Light" panose="020F0302020204030204" pitchFamily="34" charset="0"/>
              </a:rPr>
              <a:t>I</a:t>
            </a:r>
            <a:r>
              <a:rPr lang="en-US" sz="24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nternational Morse </a:t>
            </a:r>
            <a:r>
              <a:rPr lang="en-US" sz="2400" dirty="0">
                <a:solidFill>
                  <a:srgbClr val="0C0C0C"/>
                </a:solidFill>
                <a:latin typeface="Calibri Light" panose="020F0302020204030204" pitchFamily="34" charset="0"/>
              </a:rPr>
              <a:t>C</a:t>
            </a:r>
            <a:r>
              <a:rPr lang="en-US" sz="24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ode distress signal.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>
              <a:solidFill>
                <a:srgbClr val="0C0C0C"/>
              </a:solidFill>
              <a:latin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On pressing this button, all the other users will get a notification informing about the situation of emergency.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>
              <a:solidFill>
                <a:srgbClr val="0C0C0C"/>
              </a:solidFill>
              <a:latin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Notificatio</a:t>
            </a:r>
            <a:r>
              <a:rPr lang="en-US" sz="2400" dirty="0">
                <a:solidFill>
                  <a:srgbClr val="0C0C0C"/>
                </a:solidFill>
                <a:latin typeface="Calibri Light" panose="020F0302020204030204" pitchFamily="34" charset="0"/>
              </a:rPr>
              <a:t>n</a:t>
            </a:r>
            <a:r>
              <a:rPr lang="en-US" sz="24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 is of the format: “</a:t>
            </a:r>
            <a:r>
              <a:rPr lang="en-US" sz="2400" i="1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Amit needs help at (‘latitude’, ‘longitude’)”.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i="1" dirty="0">
              <a:solidFill>
                <a:srgbClr val="0C0C0C"/>
              </a:solidFill>
              <a:latin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Modern apps such as Apple Maps and Google Maps can visually show the exact location using coordinates.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 smtClean="0">
              <a:solidFill>
                <a:srgbClr val="0C0C0C"/>
              </a:solidFill>
              <a:latin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400" dirty="0" smtClean="0">
              <a:solidFill>
                <a:srgbClr val="0C0C0C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76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30" y="422729"/>
            <a:ext cx="9404723" cy="1400530"/>
          </a:xfrm>
        </p:spPr>
        <p:txBody>
          <a:bodyPr/>
          <a:lstStyle/>
          <a:p>
            <a:r>
              <a:rPr lang="en-US" sz="4000" dirty="0" smtClean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Modes</a:t>
            </a:r>
            <a:endParaRPr lang="en-US" sz="4000" dirty="0">
              <a:solidFill>
                <a:srgbClr val="1E5C8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9872160"/>
              </p:ext>
            </p:extLst>
          </p:nvPr>
        </p:nvGraphicFramePr>
        <p:xfrm>
          <a:off x="919161" y="1563840"/>
          <a:ext cx="10182145" cy="4411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3141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472" y="540069"/>
            <a:ext cx="9404723" cy="1400530"/>
          </a:xfrm>
        </p:spPr>
        <p:txBody>
          <a:bodyPr/>
          <a:lstStyle/>
          <a:p>
            <a:r>
              <a:rPr lang="en-US" sz="4000" dirty="0" smtClean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 Limitations</a:t>
            </a:r>
            <a:endParaRPr lang="en-US" sz="4000" dirty="0">
              <a:solidFill>
                <a:srgbClr val="1E5C8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746472" y="1524000"/>
            <a:ext cx="10308211" cy="464371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Air quality sensors (MQ135) are capable of measuring benzene, alcohol, ammonia, etc. But we have used it for CO</a:t>
            </a:r>
            <a:r>
              <a:rPr lang="en-US" sz="2400" baseline="-250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2</a:t>
            </a:r>
            <a:r>
              <a:rPr lang="en-US" sz="24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 only.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US" sz="2400" dirty="0" smtClean="0">
              <a:solidFill>
                <a:srgbClr val="0C0C0C"/>
              </a:solidFill>
              <a:latin typeface="Calibri Light" panose="020F0302020204030204" pitchFamily="34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C0C0C"/>
                </a:solidFill>
                <a:latin typeface="Calibri Light" panose="020F0302020204030204" pitchFamily="34" charset="0"/>
              </a:rPr>
              <a:t>After switching from manual mode to automatic mode, all the appliances </a:t>
            </a:r>
            <a:r>
              <a:rPr lang="en-US" sz="2400" dirty="0" smtClean="0">
                <a:solidFill>
                  <a:srgbClr val="0C0C0C"/>
                </a:solidFill>
                <a:latin typeface="Calibri Light" panose="020F0302020204030204" pitchFamily="34" charset="0"/>
              </a:rPr>
              <a:t>switch-off </a:t>
            </a:r>
            <a:r>
              <a:rPr lang="en-US" sz="2400" dirty="0">
                <a:solidFill>
                  <a:srgbClr val="0C0C0C"/>
                </a:solidFill>
                <a:latin typeface="Calibri Light" panose="020F0302020204030204" pitchFamily="34" charset="0"/>
              </a:rPr>
              <a:t>and have to be started again (bug).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US" sz="2400" dirty="0">
              <a:solidFill>
                <a:srgbClr val="0C0C0C"/>
              </a:solidFill>
              <a:latin typeface="Calibri Light" panose="020F0302020204030204" pitchFamily="34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C0C0C"/>
                </a:solidFill>
                <a:latin typeface="Calibri Light" panose="020F0302020204030204" pitchFamily="34" charset="0"/>
              </a:rPr>
              <a:t>Switching modes is possible only through mobile or web. So if these are inaccessible, the user becomes helpless.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US" sz="2400" dirty="0">
              <a:solidFill>
                <a:srgbClr val="0C0C0C"/>
              </a:solidFill>
              <a:latin typeface="Calibri Light" panose="020F0302020204030204" pitchFamily="34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C0C0C"/>
                </a:solidFill>
                <a:latin typeface="Calibri Light" panose="020F0302020204030204" pitchFamily="34" charset="0"/>
              </a:rPr>
              <a:t>Data in the website does not update dynamically. We have to refresh the page to see the new data.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US" sz="2400" dirty="0">
              <a:solidFill>
                <a:srgbClr val="0C0C0C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46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Prospect</a:t>
            </a:r>
            <a:endParaRPr lang="en-US" sz="4000" dirty="0">
              <a:solidFill>
                <a:srgbClr val="1E5C8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68800"/>
            <a:ext cx="10743794" cy="4779599"/>
          </a:xfrm>
        </p:spPr>
        <p:txBody>
          <a:bodyPr>
            <a:noAutofit/>
          </a:bodyPr>
          <a:lstStyle/>
          <a:p>
            <a:pPr lvl="0"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IN" sz="2500" dirty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Using face-mapping </a:t>
            </a:r>
            <a:r>
              <a:rPr lang="en-IN" sz="2500" dirty="0" smtClean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technique, our </a:t>
            </a:r>
            <a:r>
              <a:rPr lang="en-IN" sz="2500" dirty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system can learn different habits of different users in home </a:t>
            </a:r>
            <a:r>
              <a:rPr lang="en-IN" sz="2500" dirty="0" smtClean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and adapting </a:t>
            </a:r>
            <a:r>
              <a:rPr lang="en-IN" sz="2500" dirty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home according to different users</a:t>
            </a:r>
            <a:r>
              <a:rPr lang="en-IN" sz="2500" dirty="0" smtClean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.</a:t>
            </a:r>
          </a:p>
          <a:p>
            <a:pPr lvl="0"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IN" sz="2500" dirty="0" smtClean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Face-mapping can also be integrated for security and tresspassing purposes.</a:t>
            </a:r>
            <a:endParaRPr lang="en-IN" sz="2500" dirty="0">
              <a:solidFill>
                <a:schemeClr val="bg1"/>
              </a:solidFill>
              <a:latin typeface="Calibri Light" panose="020F0302020204030204" pitchFamily="34" charset="0"/>
              <a:cs typeface="Segoe UI Light" panose="020B0502040204020203" pitchFamily="34" charset="0"/>
            </a:endParaRPr>
          </a:p>
          <a:p>
            <a:pPr lvl="0"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IN" sz="2500" dirty="0" smtClean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Usage of various appliances can be monitored for any time period.</a:t>
            </a:r>
          </a:p>
          <a:p>
            <a:pPr lvl="0"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IN" sz="2500" dirty="0" smtClean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Cameras </a:t>
            </a:r>
            <a:r>
              <a:rPr lang="en-IN" sz="2500" dirty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can be installed in smart home and using that we can directly monitor the house using your </a:t>
            </a:r>
            <a:r>
              <a:rPr lang="en-IN" sz="2500" dirty="0" smtClean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phone or laptop </a:t>
            </a:r>
            <a:r>
              <a:rPr lang="en-IN" sz="2500" dirty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no matter where you are.  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 smtClean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Using voice assistant like Amazon Echo, </a:t>
            </a:r>
            <a:r>
              <a:rPr lang="en-US" sz="2500" dirty="0" err="1" smtClean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Siri</a:t>
            </a:r>
            <a:r>
              <a:rPr lang="en-US" sz="2500" dirty="0" smtClean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, etc. to control all the devices which are interconnected to grid.</a:t>
            </a:r>
          </a:p>
        </p:txBody>
      </p:sp>
    </p:spTree>
    <p:extLst>
      <p:ext uri="{BB962C8B-B14F-4D97-AF65-F5344CB8AC3E}">
        <p14:creationId xmlns:p14="http://schemas.microsoft.com/office/powerpoint/2010/main" val="52209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Prospective</a:t>
            </a:r>
            <a:endParaRPr lang="en-US" sz="4000" dirty="0">
              <a:solidFill>
                <a:srgbClr val="1E5C8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9280"/>
            <a:ext cx="10811435" cy="3974373"/>
          </a:xfrm>
        </p:spPr>
        <p:txBody>
          <a:bodyPr>
            <a:noAutofit/>
          </a:bodyPr>
          <a:lstStyle/>
          <a:p>
            <a:pPr lvl="0"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 smtClean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Backup power can be provided to servers and door security system so that in case if MCB is turned-off; even then security if home won’t be compromised.</a:t>
            </a:r>
          </a:p>
          <a:p>
            <a:pPr lvl="0"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 smtClean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Using voltage, current and power profile of different devices, we can remotely see which device is connected to a particular switch and that can be turned-off.</a:t>
            </a:r>
          </a:p>
          <a:p>
            <a:pPr lvl="0"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 smtClean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Number of people can be counted in a room and appliances will automatically turn-off after a specific period of time if no one is present.</a:t>
            </a:r>
          </a:p>
        </p:txBody>
      </p:sp>
    </p:spTree>
    <p:extLst>
      <p:ext uri="{BB962C8B-B14F-4D97-AF65-F5344CB8AC3E}">
        <p14:creationId xmlns:p14="http://schemas.microsoft.com/office/powerpoint/2010/main" val="202060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661076" y="736820"/>
            <a:ext cx="48926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rgbClr val="1E5C89"/>
                </a:solidFill>
              </a:rPr>
              <a:t>Thank You !</a:t>
            </a:r>
            <a:endParaRPr lang="en-US" sz="6600" b="1" dirty="0">
              <a:solidFill>
                <a:srgbClr val="1E5C8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60120" y="5192003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000" b="1" dirty="0" smtClean="0">
                <a:solidFill>
                  <a:prstClr val="black"/>
                </a:solidFill>
                <a:latin typeface="Calibri Light" panose="020F0302020204030204" pitchFamily="34" charset="0"/>
                <a:cs typeface="Arial" pitchFamily="34" charset="0"/>
              </a:rPr>
              <a:t>This presentation bears an imprint of many people, </a:t>
            </a:r>
          </a:p>
          <a:p>
            <a:pPr algn="ctr" defTabSz="914400"/>
            <a:r>
              <a:rPr lang="en-US" sz="2000" b="1" dirty="0" smtClean="0">
                <a:solidFill>
                  <a:prstClr val="black"/>
                </a:solidFill>
                <a:latin typeface="Calibri Light" panose="020F0302020204030204" pitchFamily="34" charset="0"/>
                <a:cs typeface="Arial" pitchFamily="34" charset="0"/>
              </a:rPr>
              <a:t>we sincerely thank them for their support:</a:t>
            </a:r>
          </a:p>
          <a:p>
            <a:pPr algn="ctr" defTabSz="914400"/>
            <a:r>
              <a:rPr lang="en-US" sz="2000" dirty="0" smtClean="0">
                <a:solidFill>
                  <a:prstClr val="black"/>
                </a:solidFill>
                <a:latin typeface="Calibri Light" panose="020F0302020204030204" pitchFamily="34" charset="0"/>
                <a:cs typeface="Arial" pitchFamily="34" charset="0"/>
              </a:rPr>
              <a:t/>
            </a:r>
            <a:br>
              <a:rPr lang="en-US" sz="2000" dirty="0" smtClean="0">
                <a:solidFill>
                  <a:prstClr val="black"/>
                </a:solidFill>
                <a:latin typeface="Calibri Light" panose="020F0302020204030204" pitchFamily="34" charset="0"/>
                <a:cs typeface="Arial" pitchFamily="34" charset="0"/>
              </a:rPr>
            </a:br>
            <a:r>
              <a:rPr lang="en-US" sz="2000" dirty="0" err="1" smtClean="0">
                <a:solidFill>
                  <a:prstClr val="black"/>
                </a:solidFill>
                <a:latin typeface="Calibri Light" panose="020F0302020204030204" pitchFamily="34" charset="0"/>
                <a:cs typeface="Arial" pitchFamily="34" charset="0"/>
              </a:rPr>
              <a:t>Padmanabh</a:t>
            </a:r>
            <a:r>
              <a:rPr lang="en-US" sz="2000" dirty="0" smtClean="0">
                <a:solidFill>
                  <a:prstClr val="black"/>
                </a:solidFill>
                <a:latin typeface="Calibri Light" panose="020F0302020204030204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Calibri Light" panose="020F0302020204030204" pitchFamily="34" charset="0"/>
                <a:cs typeface="Arial" pitchFamily="34" charset="0"/>
              </a:rPr>
              <a:t>Pande</a:t>
            </a:r>
            <a:r>
              <a:rPr lang="en-US" sz="2000" dirty="0" smtClean="0">
                <a:solidFill>
                  <a:prstClr val="black"/>
                </a:solidFill>
                <a:latin typeface="Calibri Light" panose="020F0302020204030204" pitchFamily="34" charset="0"/>
                <a:cs typeface="Arial" pitchFamily="34" charset="0"/>
              </a:rPr>
              <a:t>, Paras </a:t>
            </a:r>
            <a:r>
              <a:rPr lang="en-US" sz="2000" dirty="0" err="1" smtClean="0">
                <a:solidFill>
                  <a:prstClr val="black"/>
                </a:solidFill>
                <a:latin typeface="Calibri Light" panose="020F0302020204030204" pitchFamily="34" charset="0"/>
                <a:cs typeface="Arial" pitchFamily="34" charset="0"/>
              </a:rPr>
              <a:t>Mehandiratta</a:t>
            </a:r>
            <a:r>
              <a:rPr lang="en-US" sz="2000" dirty="0" smtClean="0">
                <a:solidFill>
                  <a:prstClr val="black"/>
                </a:solidFill>
                <a:latin typeface="Calibri Light" panose="020F0302020204030204" pitchFamily="34" charset="0"/>
                <a:cs typeface="Arial" pitchFamily="34" charset="0"/>
              </a:rPr>
              <a:t> and </a:t>
            </a:r>
            <a:r>
              <a:rPr lang="en-US" sz="2000" dirty="0" err="1" smtClean="0">
                <a:solidFill>
                  <a:prstClr val="black"/>
                </a:solidFill>
                <a:latin typeface="Calibri Light" panose="020F0302020204030204" pitchFamily="34" charset="0"/>
                <a:cs typeface="Arial" pitchFamily="34" charset="0"/>
              </a:rPr>
              <a:t>Advait</a:t>
            </a:r>
            <a:r>
              <a:rPr lang="en-US" sz="2000" dirty="0" smtClean="0">
                <a:solidFill>
                  <a:prstClr val="black"/>
                </a:solidFill>
                <a:latin typeface="Calibri Light" panose="020F0302020204030204" pitchFamily="34" charset="0"/>
                <a:cs typeface="Arial" pitchFamily="34" charset="0"/>
              </a:rPr>
              <a:t> Vaidya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874695" y="2617920"/>
            <a:ext cx="8734181" cy="1728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14220" y="2631443"/>
            <a:ext cx="8734181" cy="167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30000"/>
              </a:lnSpc>
            </a:pPr>
            <a:r>
              <a:rPr lang="en-US" sz="2800" dirty="0" smtClean="0">
                <a:solidFill>
                  <a:srgbClr val="008000"/>
                </a:solidFill>
                <a:latin typeface="Noteworthy Light"/>
                <a:cs typeface="Noteworthy Light"/>
              </a:rPr>
              <a:t>The </a:t>
            </a:r>
            <a:r>
              <a:rPr lang="en-US" sz="2800" dirty="0" smtClean="0">
                <a:solidFill>
                  <a:schemeClr val="bg2"/>
                </a:solidFill>
                <a:latin typeface="Noteworthy Light"/>
                <a:cs typeface="Noteworthy Light"/>
              </a:rPr>
              <a:t>Internet of Things</a:t>
            </a:r>
            <a:r>
              <a:rPr lang="en-US" sz="2800" dirty="0" smtClean="0">
                <a:solidFill>
                  <a:srgbClr val="008000"/>
                </a:solidFill>
                <a:latin typeface="Noteworthy Light"/>
                <a:cs typeface="Noteworthy Light"/>
              </a:rPr>
              <a:t> has the potential to change the world, just as the Internet did. Maybe even more so.</a:t>
            </a:r>
          </a:p>
          <a:p>
            <a:pPr algn="ctr" defTabSz="914400">
              <a:lnSpc>
                <a:spcPct val="130000"/>
              </a:lnSpc>
            </a:pPr>
            <a:r>
              <a:rPr lang="en-US" sz="2400" i="1" dirty="0" smtClean="0">
                <a:solidFill>
                  <a:srgbClr val="0E5580"/>
                </a:solidFill>
                <a:latin typeface="Noteworthy Light"/>
                <a:cs typeface="Noteworthy Light"/>
              </a:rPr>
              <a:t>- Kevin Ashton, MIT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5340" y="1863950"/>
            <a:ext cx="9952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“</a:t>
            </a:r>
            <a:endParaRPr lang="en-US" sz="13800" dirty="0">
              <a:solidFill>
                <a:srgbClr val="FF0000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4" name="TextBox 13"/>
          <p:cNvSpPr txBox="1"/>
          <p:nvPr/>
        </p:nvSpPr>
        <p:spPr>
          <a:xfrm rot="10800000">
            <a:off x="10177365" y="2802590"/>
            <a:ext cx="9952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rgbClr val="D1D100"/>
                </a:solidFill>
                <a:latin typeface="Arial Rounded MT Bold"/>
                <a:cs typeface="Arial Rounded MT Bold"/>
              </a:rPr>
              <a:t>“</a:t>
            </a:r>
            <a:endParaRPr lang="en-US" sz="13800" dirty="0">
              <a:solidFill>
                <a:srgbClr val="D1D100"/>
              </a:solidFill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106137612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-1147769" y="452718"/>
            <a:ext cx="10646868" cy="835332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Skills needed for this project</a:t>
            </a:r>
            <a:endParaRPr lang="en-US" sz="4000" dirty="0">
              <a:solidFill>
                <a:srgbClr val="1E5C8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04" y="1447795"/>
            <a:ext cx="8615354" cy="463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4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41896" y="452694"/>
            <a:ext cx="11714687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Internet of </a:t>
            </a:r>
            <a:r>
              <a:rPr lang="en-US" sz="4000" dirty="0" smtClean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Things (</a:t>
            </a:r>
            <a:r>
              <a:rPr lang="en-US" sz="4000" dirty="0" err="1" smtClean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IoT</a:t>
            </a:r>
            <a:r>
              <a:rPr lang="en-US" sz="4000" dirty="0" smtClean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)</a:t>
            </a:r>
            <a:endParaRPr lang="en-US" sz="4000" dirty="0">
              <a:solidFill>
                <a:srgbClr val="1E5C8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585" y="1421921"/>
            <a:ext cx="4890493" cy="489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0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86" y="1500996"/>
            <a:ext cx="10979650" cy="4874403"/>
          </a:xfrm>
        </p:spPr>
        <p:txBody>
          <a:bodyPr>
            <a:noAutofit/>
          </a:bodyPr>
          <a:lstStyle/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 err="1" smtClean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IoT</a:t>
            </a:r>
            <a:r>
              <a:rPr lang="en-US" sz="2500" dirty="0" smtClean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 is a network of physical objects embedded with software, sensors, circuits and network connectivity.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 smtClean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The future of </a:t>
            </a:r>
            <a:r>
              <a:rPr lang="en-US" sz="2500" dirty="0" err="1" smtClean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IoT</a:t>
            </a:r>
            <a:r>
              <a:rPr lang="en-US" sz="2500" dirty="0" smtClean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 is inspired by “everything that can be connected, will be connected”.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 smtClean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“Things” in </a:t>
            </a:r>
            <a:r>
              <a:rPr lang="en-US" sz="2500" dirty="0" err="1" smtClean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IoT</a:t>
            </a:r>
            <a:r>
              <a:rPr lang="en-US" sz="2500" dirty="0" smtClean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 refers to a wide variety of devices such as home appliances, heart monitoring implants, automobile with built-in sensors, field operation devices etc.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 smtClean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Smart Home is one of the main applications of internet of things.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endParaRPr lang="en-US" sz="2500" dirty="0" smtClean="0">
              <a:solidFill>
                <a:schemeClr val="bg1"/>
              </a:solidFill>
              <a:latin typeface="Calibri Light" panose="020F0302020204030204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9297" y="452694"/>
            <a:ext cx="10911245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Internet of Things (</a:t>
            </a:r>
            <a:r>
              <a:rPr lang="en-US" sz="4000" dirty="0" err="1" smtClean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IoT</a:t>
            </a:r>
            <a:r>
              <a:rPr lang="en-US" sz="4000" dirty="0" smtClean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)</a:t>
            </a:r>
            <a:endParaRPr lang="en-US" sz="4000" dirty="0">
              <a:solidFill>
                <a:srgbClr val="1E5C8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1399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83778" y="475924"/>
            <a:ext cx="9668435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What is a Smart Home?</a:t>
            </a:r>
          </a:p>
        </p:txBody>
      </p:sp>
      <p:pic>
        <p:nvPicPr>
          <p:cNvPr id="12" name="image05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397" y="1237923"/>
            <a:ext cx="7555528" cy="5180561"/>
          </a:xfrm>
          <a:prstGeom prst="rect">
            <a:avLst/>
          </a:prstGeom>
          <a:ln/>
        </p:spPr>
      </p:pic>
      <p:sp>
        <p:nvSpPr>
          <p:cNvPr id="13" name="TextBox 12"/>
          <p:cNvSpPr txBox="1"/>
          <p:nvPr/>
        </p:nvSpPr>
        <p:spPr>
          <a:xfrm>
            <a:off x="8325175" y="6285432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>
                <a:solidFill>
                  <a:schemeClr val="tx1">
                    <a:lumMod val="85000"/>
                  </a:schemeClr>
                </a:solidFill>
              </a:rPr>
              <a:t>Courtesy: http://</a:t>
            </a:r>
            <a:r>
              <a:rPr lang="en-IN" i="1" dirty="0" smtClean="0">
                <a:solidFill>
                  <a:schemeClr val="tx1">
                    <a:lumMod val="85000"/>
                  </a:schemeClr>
                </a:solidFill>
              </a:rPr>
              <a:t>rethink-iot.com</a:t>
            </a:r>
            <a:endParaRPr lang="en-IN" i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20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740" y="433127"/>
            <a:ext cx="11343204" cy="1400530"/>
          </a:xfrm>
        </p:spPr>
        <p:txBody>
          <a:bodyPr/>
          <a:lstStyle/>
          <a:p>
            <a:r>
              <a:rPr lang="en-US" sz="4000" dirty="0" smtClean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 of Smart Home</a:t>
            </a:r>
            <a:endParaRPr lang="en-US" sz="4000" dirty="0">
              <a:solidFill>
                <a:srgbClr val="1E5C8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25600"/>
            <a:ext cx="10811435" cy="5076799"/>
          </a:xfrm>
        </p:spPr>
        <p:txBody>
          <a:bodyPr>
            <a:noAutofit/>
          </a:bodyPr>
          <a:lstStyle/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 smtClean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To securely </a:t>
            </a:r>
            <a:r>
              <a:rPr lang="en-US" sz="2500" dirty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connect everything in home to internet.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Bring your home to </a:t>
            </a:r>
            <a:r>
              <a:rPr lang="en-US" sz="2500" dirty="0" smtClean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digital life </a:t>
            </a:r>
            <a:r>
              <a:rPr lang="en-US" sz="2500" dirty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and make </a:t>
            </a:r>
            <a:r>
              <a:rPr lang="en-US" sz="2500" dirty="0" smtClean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day-to-day chores </a:t>
            </a:r>
            <a:r>
              <a:rPr lang="en-US" sz="2500" dirty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easier. Make your home a </a:t>
            </a:r>
            <a:r>
              <a:rPr lang="en-US" sz="2500" dirty="0" smtClean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smarter place </a:t>
            </a:r>
            <a:r>
              <a:rPr lang="en-US" sz="2500" dirty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to live. 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Optimally utilizing the available </a:t>
            </a:r>
            <a:r>
              <a:rPr lang="en-US" sz="2500" dirty="0" smtClean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resources, which </a:t>
            </a:r>
            <a:r>
              <a:rPr lang="en-US" sz="2500" dirty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is </a:t>
            </a:r>
            <a:r>
              <a:rPr lang="en-US" sz="2500" dirty="0" smtClean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imperative in </a:t>
            </a:r>
            <a:r>
              <a:rPr lang="en-US" sz="2500" dirty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present world. </a:t>
            </a:r>
          </a:p>
        </p:txBody>
      </p:sp>
    </p:spTree>
    <p:extLst>
      <p:ext uri="{BB962C8B-B14F-4D97-AF65-F5344CB8AC3E}">
        <p14:creationId xmlns:p14="http://schemas.microsoft.com/office/powerpoint/2010/main" val="376213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79" y="452718"/>
            <a:ext cx="11723326" cy="1400530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Presenting to you.. SLAMS!</a:t>
            </a:r>
            <a:endParaRPr lang="en-US" sz="4000" dirty="0">
              <a:solidFill>
                <a:srgbClr val="1E5C8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624" y="1610754"/>
            <a:ext cx="4586180" cy="466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8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 to SLAMS!</a:t>
            </a:r>
            <a:endParaRPr lang="en-US" sz="4000" dirty="0">
              <a:solidFill>
                <a:srgbClr val="1E5C8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86756"/>
            <a:ext cx="10811435" cy="4561643"/>
          </a:xfrm>
        </p:spPr>
        <p:txBody>
          <a:bodyPr>
            <a:noAutofit/>
          </a:bodyPr>
          <a:lstStyle/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i="1" dirty="0" smtClean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SLAMS </a:t>
            </a:r>
            <a:r>
              <a:rPr lang="en-US" sz="2500" dirty="0" smtClean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stands for Self-Learning Automated Monitoring System.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b="1" i="1" dirty="0" smtClean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Self-learning: </a:t>
            </a:r>
            <a:r>
              <a:rPr lang="en-US" sz="2500" dirty="0" smtClean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The system learns and adapts to user’s habits over time.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b="1" i="1" dirty="0" smtClean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Automated: </a:t>
            </a:r>
            <a:r>
              <a:rPr lang="en-US" sz="2500" dirty="0" smtClean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Various things and appliances in home are controlled using web portal and mobile application</a:t>
            </a:r>
            <a:r>
              <a:rPr lang="en-US" sz="2500" b="1" i="1" dirty="0" smtClean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.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b="1" i="1" dirty="0" smtClean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Monitoring: </a:t>
            </a:r>
            <a:r>
              <a:rPr lang="en-US" sz="2500" dirty="0" smtClean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Things like </a:t>
            </a:r>
            <a:r>
              <a:rPr lang="en-US" sz="2500" dirty="0" smtClean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doors, air quality, temperature </a:t>
            </a:r>
            <a:r>
              <a:rPr lang="en-US" sz="2500" dirty="0" smtClean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etc. can be monitored using </a:t>
            </a:r>
            <a:r>
              <a:rPr lang="en-US" sz="2500" dirty="0" smtClean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a system </a:t>
            </a:r>
            <a:r>
              <a:rPr lang="en-US" sz="2500" dirty="0" smtClean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comprised of variety of sensors.</a:t>
            </a:r>
          </a:p>
        </p:txBody>
      </p:sp>
    </p:spTree>
    <p:extLst>
      <p:ext uri="{BB962C8B-B14F-4D97-AF65-F5344CB8AC3E}">
        <p14:creationId xmlns:p14="http://schemas.microsoft.com/office/powerpoint/2010/main" val="180979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6184</TotalTime>
  <Words>1296</Words>
  <Application>Microsoft Office PowerPoint</Application>
  <PresentationFormat>Widescreen</PresentationFormat>
  <Paragraphs>203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Arial Rounded MT Bold</vt:lpstr>
      <vt:lpstr>Calibri</vt:lpstr>
      <vt:lpstr>Calibri Light</vt:lpstr>
      <vt:lpstr>Century Gothic</vt:lpstr>
      <vt:lpstr>Courier New</vt:lpstr>
      <vt:lpstr>Noteworthy Light</vt:lpstr>
      <vt:lpstr>Segoe UI Light</vt:lpstr>
      <vt:lpstr>Wingdings 3</vt:lpstr>
      <vt:lpstr>Ion</vt:lpstr>
      <vt:lpstr>SLAMS-Self Learning Automated Monitoring System IIT Roorkee</vt:lpstr>
      <vt:lpstr>Outline</vt:lpstr>
      <vt:lpstr>Skills needed for this project</vt:lpstr>
      <vt:lpstr>PowerPoint Presentation</vt:lpstr>
      <vt:lpstr>PowerPoint Presentation</vt:lpstr>
      <vt:lpstr>PowerPoint Presentation</vt:lpstr>
      <vt:lpstr>Objectives of Smart Home</vt:lpstr>
      <vt:lpstr>Presenting to you.. SLAMS!</vt:lpstr>
      <vt:lpstr>Intro to SLAMS!</vt:lpstr>
      <vt:lpstr>Features</vt:lpstr>
      <vt:lpstr>Automatic/Manual Transition</vt:lpstr>
      <vt:lpstr>Secure Login Page</vt:lpstr>
      <vt:lpstr>Control and Secure Remote Access</vt:lpstr>
      <vt:lpstr>Door Security System</vt:lpstr>
      <vt:lpstr>Automatic Curtains</vt:lpstr>
      <vt:lpstr>Fire Alarm</vt:lpstr>
      <vt:lpstr>Air quality sensing</vt:lpstr>
      <vt:lpstr>Temperature and humidity</vt:lpstr>
      <vt:lpstr>Artificial Intelligent System</vt:lpstr>
      <vt:lpstr>Automated Servers</vt:lpstr>
      <vt:lpstr>Web security</vt:lpstr>
      <vt:lpstr>SOS button</vt:lpstr>
      <vt:lpstr>Modes</vt:lpstr>
      <vt:lpstr>Present Limitations</vt:lpstr>
      <vt:lpstr>Future Prospect</vt:lpstr>
      <vt:lpstr>Future Prospective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Systems for Coal Mines  Utilizing Booster Fans</dc:title>
  <dc:creator>Vasu Gangrade</dc:creator>
  <cp:lastModifiedBy>Yash Gangrade</cp:lastModifiedBy>
  <cp:revision>512</cp:revision>
  <dcterms:created xsi:type="dcterms:W3CDTF">2014-04-14T20:00:33Z</dcterms:created>
  <dcterms:modified xsi:type="dcterms:W3CDTF">2016-01-29T22:28:40Z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