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63"/>
  </p:notesMasterIdLst>
  <p:sldIdLst>
    <p:sldId id="256" r:id="rId3"/>
    <p:sldId id="257" r:id="rId4"/>
    <p:sldId id="258" r:id="rId5"/>
    <p:sldId id="259" r:id="rId6"/>
    <p:sldId id="260" r:id="rId7"/>
    <p:sldId id="307" r:id="rId8"/>
    <p:sldId id="308" r:id="rId9"/>
    <p:sldId id="309" r:id="rId10"/>
    <p:sldId id="310" r:id="rId11"/>
    <p:sldId id="263" r:id="rId12"/>
    <p:sldId id="311" r:id="rId13"/>
    <p:sldId id="312" r:id="rId14"/>
    <p:sldId id="266" r:id="rId15"/>
    <p:sldId id="267" r:id="rId16"/>
    <p:sldId id="268" r:id="rId17"/>
    <p:sldId id="269" r:id="rId18"/>
    <p:sldId id="270" r:id="rId19"/>
    <p:sldId id="272" r:id="rId20"/>
    <p:sldId id="318" r:id="rId21"/>
    <p:sldId id="319" r:id="rId22"/>
    <p:sldId id="320" r:id="rId23"/>
    <p:sldId id="322" r:id="rId24"/>
    <p:sldId id="360" r:id="rId25"/>
    <p:sldId id="362" r:id="rId26"/>
    <p:sldId id="361" r:id="rId27"/>
    <p:sldId id="323" r:id="rId28"/>
    <p:sldId id="324" r:id="rId29"/>
    <p:sldId id="325" r:id="rId30"/>
    <p:sldId id="326" r:id="rId31"/>
    <p:sldId id="327" r:id="rId32"/>
    <p:sldId id="328" r:id="rId33"/>
    <p:sldId id="329" r:id="rId34"/>
    <p:sldId id="330" r:id="rId35"/>
    <p:sldId id="331" r:id="rId36"/>
    <p:sldId id="333" r:id="rId37"/>
    <p:sldId id="335" r:id="rId38"/>
    <p:sldId id="334" r:id="rId39"/>
    <p:sldId id="336" r:id="rId40"/>
    <p:sldId id="345" r:id="rId41"/>
    <p:sldId id="346" r:id="rId42"/>
    <p:sldId id="347" r:id="rId43"/>
    <p:sldId id="337" r:id="rId44"/>
    <p:sldId id="338" r:id="rId45"/>
    <p:sldId id="340" r:id="rId46"/>
    <p:sldId id="341" r:id="rId47"/>
    <p:sldId id="342" r:id="rId48"/>
    <p:sldId id="339" r:id="rId49"/>
    <p:sldId id="348" r:id="rId50"/>
    <p:sldId id="350" r:id="rId51"/>
    <p:sldId id="351" r:id="rId52"/>
    <p:sldId id="349" r:id="rId53"/>
    <p:sldId id="352" r:id="rId54"/>
    <p:sldId id="354" r:id="rId55"/>
    <p:sldId id="355" r:id="rId56"/>
    <p:sldId id="353" r:id="rId57"/>
    <p:sldId id="356" r:id="rId58"/>
    <p:sldId id="358" r:id="rId59"/>
    <p:sldId id="359" r:id="rId60"/>
    <p:sldId id="357" r:id="rId61"/>
    <p:sldId id="306" r:id="rId6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02" autoAdjust="0"/>
  </p:normalViewPr>
  <p:slideViewPr>
    <p:cSldViewPr snapToGrid="0">
      <p:cViewPr varScale="1">
        <p:scale>
          <a:sx n="63" d="100"/>
          <a:sy n="63" d="100"/>
        </p:scale>
        <p:origin x="91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B6A92E65-837E-46E3-939D-9A3DB21820C2}" type="datetimeFigureOut">
              <a:rPr lang="en-US" smtClean="0"/>
              <a:t>10/13/2021</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89822A08-8135-4E85-B703-5FFA8AA9DA3C}" type="slidenum">
              <a:rPr lang="en-US" smtClean="0"/>
              <a:t>‹#›</a:t>
            </a:fld>
            <a:endParaRPr lang="en-US"/>
          </a:p>
        </p:txBody>
      </p:sp>
    </p:spTree>
    <p:extLst>
      <p:ext uri="{BB962C8B-B14F-4D97-AF65-F5344CB8AC3E}">
        <p14:creationId xmlns:p14="http://schemas.microsoft.com/office/powerpoint/2010/main" val="3285421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NodeJS là một mã nguồn mở, đa nền tảng, chạy trên môi trường JavaSript, được xây dựng trên V8 JavaScript engine của Chrome - V8 thực thi mã JavaScript bên ngoài trình duyệt. Nó được tạo ra vào năm 2009 đi kèm với một lợi thế chính - NodeJS cho phép thực hiện lập trình bất đồng bộ.</a:t>
            </a:r>
          </a:p>
          <a:p>
            <a:r>
              <a:rPr lang="vi-VN" sz="1200" b="0" i="0" kern="1200" dirty="0" smtClean="0">
                <a:solidFill>
                  <a:schemeClr val="tx1"/>
                </a:solidFill>
                <a:effectLst/>
                <a:latin typeface="+mn-lt"/>
                <a:ea typeface="+mn-ea"/>
                <a:cs typeface="+mn-cs"/>
              </a:rPr>
              <a:t>Ở chế </a:t>
            </a:r>
            <a:r>
              <a:rPr lang="vi-VN" sz="1200" b="1" i="0" kern="1200" dirty="0" smtClean="0">
                <a:solidFill>
                  <a:schemeClr val="tx1"/>
                </a:solidFill>
                <a:effectLst/>
                <a:latin typeface="+mn-lt"/>
                <a:ea typeface="+mn-ea"/>
                <a:cs typeface="+mn-cs"/>
              </a:rPr>
              <a:t>độ đồng bộ</a:t>
            </a:r>
            <a:r>
              <a:rPr lang="vi-VN" sz="1200" b="0" i="0" kern="1200" dirty="0" smtClean="0">
                <a:solidFill>
                  <a:schemeClr val="tx1"/>
                </a:solidFill>
                <a:effectLst/>
                <a:latin typeface="+mn-lt"/>
                <a:ea typeface="+mn-ea"/>
                <a:cs typeface="+mn-cs"/>
              </a:rPr>
              <a:t> thực thi từng dòng và tiến hành thực thi dòng tiếp theo khi dòng hiện tại đã thực thi xong.</a:t>
            </a:r>
          </a:p>
          <a:p>
            <a:r>
              <a:rPr lang="vi-VN" sz="1200" b="0" i="0" kern="1200" dirty="0" smtClean="0">
                <a:solidFill>
                  <a:schemeClr val="tx1"/>
                </a:solidFill>
                <a:effectLst/>
                <a:latin typeface="+mn-lt"/>
                <a:ea typeface="+mn-ea"/>
                <a:cs typeface="+mn-cs"/>
              </a:rPr>
              <a:t>Khi </a:t>
            </a:r>
            <a:r>
              <a:rPr lang="vi-VN" sz="1200" b="1" i="0" kern="1200" dirty="0" smtClean="0">
                <a:solidFill>
                  <a:schemeClr val="tx1"/>
                </a:solidFill>
                <a:effectLst/>
                <a:latin typeface="+mn-lt"/>
                <a:ea typeface="+mn-ea"/>
                <a:cs typeface="+mn-cs"/>
              </a:rPr>
              <a:t>bất đồng bộ</a:t>
            </a:r>
            <a:r>
              <a:rPr lang="vi-VN" sz="1200" b="0" i="0" kern="1200" dirty="0" smtClean="0">
                <a:solidFill>
                  <a:schemeClr val="tx1"/>
                </a:solidFill>
                <a:effectLst/>
                <a:latin typeface="+mn-lt"/>
                <a:ea typeface="+mn-ea"/>
                <a:cs typeface="+mn-cs"/>
              </a:rPr>
              <a:t> thực thi tất cả dòng code cùng một lúc.</a:t>
            </a:r>
          </a:p>
          <a:p>
            <a:r>
              <a:rPr lang="vi-VN" sz="1200" b="0" i="0" kern="1200" dirty="0" smtClean="0">
                <a:solidFill>
                  <a:schemeClr val="tx1"/>
                </a:solidFill>
                <a:effectLst/>
                <a:latin typeface="+mn-lt"/>
                <a:ea typeface="+mn-ea"/>
                <a:cs typeface="+mn-cs"/>
              </a:rPr>
              <a:t>NodeJS là một nền tảng được xây dựng trên JavaScript runtime của Chrome với mục đích xây dựng các ứng dụng mạng nhanh chóng và có thể mở rộng được một cách dễ dàng hơn. NodeJS sử dụng mô hình I/O lập trình theo sự kiện, non-blocking, do đó nodeJS khá gọn nhẹ và hiệu quả - công cụ hoàn hảo cho các ứng dụng chuyên sâu về dữ liệu theo thời gian thực chạy trên các thiết bị phân tán.</a:t>
            </a:r>
          </a:p>
          <a:p>
            <a:r>
              <a:rPr lang="vi-VN" sz="1200" b="0" i="0" kern="1200" dirty="0" smtClean="0">
                <a:solidFill>
                  <a:schemeClr val="tx1"/>
                </a:solidFill>
                <a:effectLst/>
                <a:latin typeface="+mn-lt"/>
                <a:ea typeface="+mn-ea"/>
                <a:cs typeface="+mn-cs"/>
              </a:rPr>
              <a:t>NodeJS là môi trường runtime mã nguồn mở đa nền tảng, được sử dụng để phát triển các ứng dụng mạng và ứng dụng server-side. Các ứng dụng NodeJS được viết bằng JavaScript và có thể chạy trong NodeJS runtime trên OS X, Microsoft Windows và Linux.</a:t>
            </a:r>
          </a:p>
          <a:p>
            <a:r>
              <a:rPr lang="vi-VN" sz="1200" b="0" i="0" kern="1200" dirty="0" smtClean="0">
                <a:solidFill>
                  <a:schemeClr val="tx1"/>
                </a:solidFill>
                <a:effectLst/>
                <a:latin typeface="+mn-lt"/>
                <a:ea typeface="+mn-ea"/>
                <a:cs typeface="+mn-cs"/>
              </a:rPr>
              <a:t>NodeJS cũng cung cấp một thư viện bao gồm rất nhiều các module JavaScript khác nhau nhằm đơn giản hóa việc phát triển các ứng dụng web, qua đó giảm thiểu tình trạng sử dụng quá nhiều Node.js.</a:t>
            </a:r>
          </a:p>
          <a:p>
            <a:endParaRPr lang="en-US" dirty="0"/>
          </a:p>
        </p:txBody>
      </p:sp>
      <p:sp>
        <p:nvSpPr>
          <p:cNvPr id="4" name="Slide Number Placeholder 3"/>
          <p:cNvSpPr>
            <a:spLocks noGrp="1"/>
          </p:cNvSpPr>
          <p:nvPr>
            <p:ph type="sldNum" sz="quarter" idx="10"/>
          </p:nvPr>
        </p:nvSpPr>
        <p:spPr/>
        <p:txBody>
          <a:bodyPr/>
          <a:lstStyle/>
          <a:p>
            <a:fld id="{89822A08-8135-4E85-B703-5FFA8AA9DA3C}" type="slidenum">
              <a:rPr lang="en-US" smtClean="0"/>
              <a:t>3</a:t>
            </a:fld>
            <a:endParaRPr lang="en-US"/>
          </a:p>
        </p:txBody>
      </p:sp>
    </p:spTree>
    <p:extLst>
      <p:ext uri="{BB962C8B-B14F-4D97-AF65-F5344CB8AC3E}">
        <p14:creationId xmlns:p14="http://schemas.microsoft.com/office/powerpoint/2010/main" val="900482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app.js chứa các thông tin về cấu hình, khai báo, các định nghĩa,... để ứng dụng của chúng ta chạy ok.</a:t>
            </a:r>
          </a:p>
          <a:p>
            <a:r>
              <a:rPr lang="vi-VN" sz="1200" b="0" i="0" kern="1200" dirty="0" smtClean="0">
                <a:solidFill>
                  <a:schemeClr val="tx1"/>
                </a:solidFill>
                <a:effectLst/>
                <a:latin typeface="+mn-lt"/>
                <a:ea typeface="+mn-ea"/>
                <a:cs typeface="+mn-cs"/>
              </a:rPr>
              <a:t>package.json chứa các package cho ứng dụng chạy. Nếu bạn nào làm với PHP hoặc RoR rồi thì file này có chức năng tương tự như composer.json hoặc Gemfile </a:t>
            </a:r>
          </a:p>
          <a:p>
            <a:r>
              <a:rPr lang="vi-VN" sz="1200" b="0" i="0" kern="1200" dirty="0" smtClean="0">
                <a:solidFill>
                  <a:schemeClr val="tx1"/>
                </a:solidFill>
                <a:effectLst/>
                <a:latin typeface="+mn-lt"/>
                <a:ea typeface="+mn-ea"/>
                <a:cs typeface="+mn-cs"/>
              </a:rPr>
              <a:t>Folder routes: chứa các route có trong ứng dụng</a:t>
            </a:r>
          </a:p>
          <a:p>
            <a:r>
              <a:rPr lang="vi-VN" sz="1200" b="0" i="0" kern="1200" dirty="0" smtClean="0">
                <a:solidFill>
                  <a:schemeClr val="tx1"/>
                </a:solidFill>
                <a:effectLst/>
                <a:latin typeface="+mn-lt"/>
                <a:ea typeface="+mn-ea"/>
                <a:cs typeface="+mn-cs"/>
              </a:rPr>
              <a:t>Folder view: chứa view/template cho ứng dụng</a:t>
            </a:r>
          </a:p>
          <a:p>
            <a:r>
              <a:rPr lang="vi-VN" sz="1200" b="0" i="0" kern="1200" dirty="0" smtClean="0">
                <a:solidFill>
                  <a:schemeClr val="tx1"/>
                </a:solidFill>
                <a:effectLst/>
                <a:latin typeface="+mn-lt"/>
                <a:ea typeface="+mn-ea"/>
                <a:cs typeface="+mn-cs"/>
              </a:rPr>
              <a:t>Folder public chứa các file css, js, images,...cho ứng dụng</a:t>
            </a:r>
          </a:p>
          <a:p>
            <a:endParaRPr lang="en-US" dirty="0"/>
          </a:p>
        </p:txBody>
      </p:sp>
      <p:sp>
        <p:nvSpPr>
          <p:cNvPr id="4" name="Slide Number Placeholder 3"/>
          <p:cNvSpPr>
            <a:spLocks noGrp="1"/>
          </p:cNvSpPr>
          <p:nvPr>
            <p:ph type="sldNum" sz="quarter" idx="10"/>
          </p:nvPr>
        </p:nvSpPr>
        <p:spPr/>
        <p:txBody>
          <a:bodyPr/>
          <a:lstStyle/>
          <a:p>
            <a:fld id="{89822A08-8135-4E85-B703-5FFA8AA9DA3C}" type="slidenum">
              <a:rPr lang="en-US" smtClean="0"/>
              <a:t>4</a:t>
            </a:fld>
            <a:endParaRPr lang="en-US"/>
          </a:p>
        </p:txBody>
      </p:sp>
    </p:spTree>
    <p:extLst>
      <p:ext uri="{BB962C8B-B14F-4D97-AF65-F5344CB8AC3E}">
        <p14:creationId xmlns:p14="http://schemas.microsoft.com/office/powerpoint/2010/main" val="1501313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40" name="PlaceHolder 2"/>
          <p:cNvSpPr>
            <a:spLocks noGrp="1"/>
          </p:cNvSpPr>
          <p:nvPr>
            <p:ph type="body"/>
          </p:nvPr>
        </p:nvSpPr>
        <p:spPr>
          <a:xfrm>
            <a:off x="913680" y="2095920"/>
            <a:ext cx="10353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41" name="PlaceHolder 3"/>
          <p:cNvSpPr>
            <a:spLocks noGrp="1"/>
          </p:cNvSpPr>
          <p:nvPr>
            <p:ph type="body"/>
          </p:nvPr>
        </p:nvSpPr>
        <p:spPr>
          <a:xfrm>
            <a:off x="913680" y="4025880"/>
            <a:ext cx="10353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43"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44"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45" name="PlaceHolder 4"/>
          <p:cNvSpPr>
            <a:spLocks noGrp="1"/>
          </p:cNvSpPr>
          <p:nvPr>
            <p:ph type="body"/>
          </p:nvPr>
        </p:nvSpPr>
        <p:spPr>
          <a:xfrm>
            <a:off x="91368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46" name="PlaceHolder 5"/>
          <p:cNvSpPr>
            <a:spLocks noGrp="1"/>
          </p:cNvSpPr>
          <p:nvPr>
            <p:ph type="body"/>
          </p:nvPr>
        </p:nvSpPr>
        <p:spPr>
          <a:xfrm>
            <a:off x="621900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48" name="PlaceHolder 2"/>
          <p:cNvSpPr>
            <a:spLocks noGrp="1"/>
          </p:cNvSpPr>
          <p:nvPr>
            <p:ph type="body"/>
          </p:nvPr>
        </p:nvSpPr>
        <p:spPr>
          <a:xfrm>
            <a:off x="913680" y="209592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49" name="PlaceHolder 3"/>
          <p:cNvSpPr>
            <a:spLocks noGrp="1"/>
          </p:cNvSpPr>
          <p:nvPr>
            <p:ph type="body"/>
          </p:nvPr>
        </p:nvSpPr>
        <p:spPr>
          <a:xfrm>
            <a:off x="4414320" y="209592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50" name="PlaceHolder 4"/>
          <p:cNvSpPr>
            <a:spLocks noGrp="1"/>
          </p:cNvSpPr>
          <p:nvPr>
            <p:ph type="body"/>
          </p:nvPr>
        </p:nvSpPr>
        <p:spPr>
          <a:xfrm>
            <a:off x="7914960" y="209592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51" name="PlaceHolder 5"/>
          <p:cNvSpPr>
            <a:spLocks noGrp="1"/>
          </p:cNvSpPr>
          <p:nvPr>
            <p:ph type="body"/>
          </p:nvPr>
        </p:nvSpPr>
        <p:spPr>
          <a:xfrm>
            <a:off x="913680" y="402588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52" name="PlaceHolder 6"/>
          <p:cNvSpPr>
            <a:spLocks noGrp="1"/>
          </p:cNvSpPr>
          <p:nvPr>
            <p:ph type="body"/>
          </p:nvPr>
        </p:nvSpPr>
        <p:spPr>
          <a:xfrm>
            <a:off x="4414320" y="402588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53" name="PlaceHolder 7"/>
          <p:cNvSpPr>
            <a:spLocks noGrp="1"/>
          </p:cNvSpPr>
          <p:nvPr>
            <p:ph type="body"/>
          </p:nvPr>
        </p:nvSpPr>
        <p:spPr>
          <a:xfrm>
            <a:off x="7914960" y="402588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2"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73" name="PlaceHolder 2"/>
          <p:cNvSpPr>
            <a:spLocks noGrp="1"/>
          </p:cNvSpPr>
          <p:nvPr>
            <p:ph type="subTitle"/>
          </p:nvPr>
        </p:nvSpPr>
        <p:spPr>
          <a:xfrm>
            <a:off x="913680" y="2095920"/>
            <a:ext cx="10353240" cy="36946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75" name="PlaceHolder 2"/>
          <p:cNvSpPr>
            <a:spLocks noGrp="1"/>
          </p:cNvSpPr>
          <p:nvPr>
            <p:ph type="body"/>
          </p:nvPr>
        </p:nvSpPr>
        <p:spPr>
          <a:xfrm>
            <a:off x="913680" y="2095920"/>
            <a:ext cx="10353240" cy="369468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77" name="PlaceHolder 2"/>
          <p:cNvSpPr>
            <a:spLocks noGrp="1"/>
          </p:cNvSpPr>
          <p:nvPr>
            <p:ph type="body"/>
          </p:nvPr>
        </p:nvSpPr>
        <p:spPr>
          <a:xfrm>
            <a:off x="91368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78" name="PlaceHolder 3"/>
          <p:cNvSpPr>
            <a:spLocks noGrp="1"/>
          </p:cNvSpPr>
          <p:nvPr>
            <p:ph type="body"/>
          </p:nvPr>
        </p:nvSpPr>
        <p:spPr>
          <a:xfrm>
            <a:off x="621900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9"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0" name="PlaceHolder 1"/>
          <p:cNvSpPr>
            <a:spLocks noGrp="1"/>
          </p:cNvSpPr>
          <p:nvPr>
            <p:ph type="subTitle"/>
          </p:nvPr>
        </p:nvSpPr>
        <p:spPr>
          <a:xfrm>
            <a:off x="913680" y="609480"/>
            <a:ext cx="10353240" cy="6147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82"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83" name="PlaceHolder 3"/>
          <p:cNvSpPr>
            <a:spLocks noGrp="1"/>
          </p:cNvSpPr>
          <p:nvPr>
            <p:ph type="body"/>
          </p:nvPr>
        </p:nvSpPr>
        <p:spPr>
          <a:xfrm>
            <a:off x="621900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84" name="PlaceHolder 4"/>
          <p:cNvSpPr>
            <a:spLocks noGrp="1"/>
          </p:cNvSpPr>
          <p:nvPr>
            <p:ph type="body"/>
          </p:nvPr>
        </p:nvSpPr>
        <p:spPr>
          <a:xfrm>
            <a:off x="91368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19" name="PlaceHolder 2"/>
          <p:cNvSpPr>
            <a:spLocks noGrp="1"/>
          </p:cNvSpPr>
          <p:nvPr>
            <p:ph type="subTitle"/>
          </p:nvPr>
        </p:nvSpPr>
        <p:spPr>
          <a:xfrm>
            <a:off x="913680" y="2095920"/>
            <a:ext cx="10353240" cy="36946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86" name="PlaceHolder 2"/>
          <p:cNvSpPr>
            <a:spLocks noGrp="1"/>
          </p:cNvSpPr>
          <p:nvPr>
            <p:ph type="body"/>
          </p:nvPr>
        </p:nvSpPr>
        <p:spPr>
          <a:xfrm>
            <a:off x="91368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87"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88" name="PlaceHolder 4"/>
          <p:cNvSpPr>
            <a:spLocks noGrp="1"/>
          </p:cNvSpPr>
          <p:nvPr>
            <p:ph type="body"/>
          </p:nvPr>
        </p:nvSpPr>
        <p:spPr>
          <a:xfrm>
            <a:off x="621900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90"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91"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92" name="PlaceHolder 4"/>
          <p:cNvSpPr>
            <a:spLocks noGrp="1"/>
          </p:cNvSpPr>
          <p:nvPr>
            <p:ph type="body"/>
          </p:nvPr>
        </p:nvSpPr>
        <p:spPr>
          <a:xfrm>
            <a:off x="913680" y="4025880"/>
            <a:ext cx="10353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94" name="PlaceHolder 2"/>
          <p:cNvSpPr>
            <a:spLocks noGrp="1"/>
          </p:cNvSpPr>
          <p:nvPr>
            <p:ph type="body"/>
          </p:nvPr>
        </p:nvSpPr>
        <p:spPr>
          <a:xfrm>
            <a:off x="913680" y="2095920"/>
            <a:ext cx="10353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95" name="PlaceHolder 3"/>
          <p:cNvSpPr>
            <a:spLocks noGrp="1"/>
          </p:cNvSpPr>
          <p:nvPr>
            <p:ph type="body"/>
          </p:nvPr>
        </p:nvSpPr>
        <p:spPr>
          <a:xfrm>
            <a:off x="913680" y="4025880"/>
            <a:ext cx="10353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97"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98"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99" name="PlaceHolder 4"/>
          <p:cNvSpPr>
            <a:spLocks noGrp="1"/>
          </p:cNvSpPr>
          <p:nvPr>
            <p:ph type="body"/>
          </p:nvPr>
        </p:nvSpPr>
        <p:spPr>
          <a:xfrm>
            <a:off x="91368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100" name="PlaceHolder 5"/>
          <p:cNvSpPr>
            <a:spLocks noGrp="1"/>
          </p:cNvSpPr>
          <p:nvPr>
            <p:ph type="body"/>
          </p:nvPr>
        </p:nvSpPr>
        <p:spPr>
          <a:xfrm>
            <a:off x="621900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102" name="PlaceHolder 2"/>
          <p:cNvSpPr>
            <a:spLocks noGrp="1"/>
          </p:cNvSpPr>
          <p:nvPr>
            <p:ph type="body"/>
          </p:nvPr>
        </p:nvSpPr>
        <p:spPr>
          <a:xfrm>
            <a:off x="913680" y="209592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103" name="PlaceHolder 3"/>
          <p:cNvSpPr>
            <a:spLocks noGrp="1"/>
          </p:cNvSpPr>
          <p:nvPr>
            <p:ph type="body"/>
          </p:nvPr>
        </p:nvSpPr>
        <p:spPr>
          <a:xfrm>
            <a:off x="4414320" y="209592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104" name="PlaceHolder 4"/>
          <p:cNvSpPr>
            <a:spLocks noGrp="1"/>
          </p:cNvSpPr>
          <p:nvPr>
            <p:ph type="body"/>
          </p:nvPr>
        </p:nvSpPr>
        <p:spPr>
          <a:xfrm>
            <a:off x="7914960" y="209592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105" name="PlaceHolder 5"/>
          <p:cNvSpPr>
            <a:spLocks noGrp="1"/>
          </p:cNvSpPr>
          <p:nvPr>
            <p:ph type="body"/>
          </p:nvPr>
        </p:nvSpPr>
        <p:spPr>
          <a:xfrm>
            <a:off x="913680" y="402588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106" name="PlaceHolder 6"/>
          <p:cNvSpPr>
            <a:spLocks noGrp="1"/>
          </p:cNvSpPr>
          <p:nvPr>
            <p:ph type="body"/>
          </p:nvPr>
        </p:nvSpPr>
        <p:spPr>
          <a:xfrm>
            <a:off x="4414320" y="402588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107" name="PlaceHolder 7"/>
          <p:cNvSpPr>
            <a:spLocks noGrp="1"/>
          </p:cNvSpPr>
          <p:nvPr>
            <p:ph type="body"/>
          </p:nvPr>
        </p:nvSpPr>
        <p:spPr>
          <a:xfrm>
            <a:off x="7914960" y="402588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21" name="PlaceHolder 2"/>
          <p:cNvSpPr>
            <a:spLocks noGrp="1"/>
          </p:cNvSpPr>
          <p:nvPr>
            <p:ph type="body"/>
          </p:nvPr>
        </p:nvSpPr>
        <p:spPr>
          <a:xfrm>
            <a:off x="913680" y="2095920"/>
            <a:ext cx="10353240" cy="369468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23" name="PlaceHolder 2"/>
          <p:cNvSpPr>
            <a:spLocks noGrp="1"/>
          </p:cNvSpPr>
          <p:nvPr>
            <p:ph type="body"/>
          </p:nvPr>
        </p:nvSpPr>
        <p:spPr>
          <a:xfrm>
            <a:off x="91368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24" name="PlaceHolder 3"/>
          <p:cNvSpPr>
            <a:spLocks noGrp="1"/>
          </p:cNvSpPr>
          <p:nvPr>
            <p:ph type="body"/>
          </p:nvPr>
        </p:nvSpPr>
        <p:spPr>
          <a:xfrm>
            <a:off x="621900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 name="PlaceHolder 1"/>
          <p:cNvSpPr>
            <a:spLocks noGrp="1"/>
          </p:cNvSpPr>
          <p:nvPr>
            <p:ph type="subTitle"/>
          </p:nvPr>
        </p:nvSpPr>
        <p:spPr>
          <a:xfrm>
            <a:off x="913680" y="609480"/>
            <a:ext cx="10353240" cy="6147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28"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29" name="PlaceHolder 3"/>
          <p:cNvSpPr>
            <a:spLocks noGrp="1"/>
          </p:cNvSpPr>
          <p:nvPr>
            <p:ph type="body"/>
          </p:nvPr>
        </p:nvSpPr>
        <p:spPr>
          <a:xfrm>
            <a:off x="621900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30" name="PlaceHolder 4"/>
          <p:cNvSpPr>
            <a:spLocks noGrp="1"/>
          </p:cNvSpPr>
          <p:nvPr>
            <p:ph type="body"/>
          </p:nvPr>
        </p:nvSpPr>
        <p:spPr>
          <a:xfrm>
            <a:off x="91368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32" name="PlaceHolder 2"/>
          <p:cNvSpPr>
            <a:spLocks noGrp="1"/>
          </p:cNvSpPr>
          <p:nvPr>
            <p:ph type="body"/>
          </p:nvPr>
        </p:nvSpPr>
        <p:spPr>
          <a:xfrm>
            <a:off x="91368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33"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34" name="PlaceHolder 4"/>
          <p:cNvSpPr>
            <a:spLocks noGrp="1"/>
          </p:cNvSpPr>
          <p:nvPr>
            <p:ph type="body"/>
          </p:nvPr>
        </p:nvSpPr>
        <p:spPr>
          <a:xfrm>
            <a:off x="621900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36"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37"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38" name="PlaceHolder 4"/>
          <p:cNvSpPr>
            <a:spLocks noGrp="1"/>
          </p:cNvSpPr>
          <p:nvPr>
            <p:ph type="body"/>
          </p:nvPr>
        </p:nvSpPr>
        <p:spPr>
          <a:xfrm>
            <a:off x="913680" y="4025880"/>
            <a:ext cx="10353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hyperlink" Target="https://sv.dhcnhn.vn/sso/elearning" TargetMode="Externa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18" name="Picture 29"/>
          <p:cNvPicPr/>
          <p:nvPr/>
        </p:nvPicPr>
        <p:blipFill>
          <a:blip r:embed="rId15"/>
          <a:stretch/>
        </p:blipFill>
        <p:spPr>
          <a:xfrm>
            <a:off x="0" y="4680"/>
            <a:ext cx="12191760" cy="797400"/>
          </a:xfrm>
          <a:prstGeom prst="rect">
            <a:avLst/>
          </a:prstGeom>
          <a:ln>
            <a:noFill/>
          </a:ln>
        </p:spPr>
      </p:pic>
      <p:pic>
        <p:nvPicPr>
          <p:cNvPr id="19" name="Picture 17"/>
          <p:cNvPicPr/>
          <p:nvPr/>
        </p:nvPicPr>
        <p:blipFill>
          <a:blip r:embed="rId16"/>
          <a:stretch/>
        </p:blipFill>
        <p:spPr>
          <a:xfrm>
            <a:off x="-10080" y="5862600"/>
            <a:ext cx="12195000" cy="1001520"/>
          </a:xfrm>
          <a:prstGeom prst="rect">
            <a:avLst/>
          </a:prstGeom>
          <a:ln>
            <a:noFill/>
          </a:ln>
        </p:spPr>
      </p:pic>
      <p:pic>
        <p:nvPicPr>
          <p:cNvPr id="2" name="Picture 9"/>
          <p:cNvPicPr/>
          <p:nvPr/>
        </p:nvPicPr>
        <p:blipFill>
          <a:blip r:embed="rId17"/>
          <a:stretch/>
        </p:blipFill>
        <p:spPr>
          <a:xfrm>
            <a:off x="162720" y="97200"/>
            <a:ext cx="587880" cy="587880"/>
          </a:xfrm>
          <a:prstGeom prst="rect">
            <a:avLst/>
          </a:prstGeom>
          <a:ln>
            <a:noFill/>
          </a:ln>
          <a:effectLst>
            <a:glow rad="50800">
              <a:schemeClr val="tx1">
                <a:alpha val="90000"/>
              </a:schemeClr>
            </a:glow>
          </a:effectLst>
        </p:spPr>
      </p:pic>
      <p:sp>
        <p:nvSpPr>
          <p:cNvPr id="3" name="CustomShape 1"/>
          <p:cNvSpPr/>
          <p:nvPr/>
        </p:nvSpPr>
        <p:spPr>
          <a:xfrm>
            <a:off x="-45720" y="6636240"/>
            <a:ext cx="6400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000" b="0" strike="noStrike" spc="-1">
                <a:solidFill>
                  <a:srgbClr val="FFFFFF"/>
                </a:solidFill>
                <a:latin typeface="Arial"/>
              </a:rPr>
              <a:t>Webiste: https://haui.edu.vn</a:t>
            </a:r>
            <a:endParaRPr lang="en-US" sz="1000" b="0" strike="noStrike" spc="-1">
              <a:latin typeface="Arial"/>
            </a:endParaRPr>
          </a:p>
        </p:txBody>
      </p:sp>
      <p:sp>
        <p:nvSpPr>
          <p:cNvPr id="4" name="CustomShape 2"/>
          <p:cNvSpPr/>
          <p:nvPr/>
        </p:nvSpPr>
        <p:spPr>
          <a:xfrm>
            <a:off x="7450200" y="6622920"/>
            <a:ext cx="3360240" cy="24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en-ID" sz="1000" b="0" strike="noStrike" spc="-1">
                <a:solidFill>
                  <a:srgbClr val="FFFFFF"/>
                </a:solidFill>
                <a:latin typeface="Arial"/>
              </a:rPr>
              <a:t>© 2021</a:t>
            </a:r>
            <a:r>
              <a:rPr lang="en-ID" sz="1000" b="1" strike="noStrike" spc="-1">
                <a:solidFill>
                  <a:srgbClr val="FFFFFF"/>
                </a:solidFill>
                <a:latin typeface="Arial"/>
              </a:rPr>
              <a:t> Hanoi University of Industry </a:t>
            </a:r>
            <a:r>
              <a:rPr lang="en-ID" sz="1000" b="0" strike="noStrike" spc="-1">
                <a:solidFill>
                  <a:srgbClr val="FFFFFF"/>
                </a:solidFill>
                <a:latin typeface="Arial"/>
              </a:rPr>
              <a:t>All rights reserved</a:t>
            </a:r>
            <a:endParaRPr lang="en-US" sz="1000" b="0" strike="noStrike" spc="-1">
              <a:latin typeface="Arial"/>
            </a:endParaRPr>
          </a:p>
        </p:txBody>
      </p:sp>
      <p:grpSp>
        <p:nvGrpSpPr>
          <p:cNvPr id="5" name="Group 3"/>
          <p:cNvGrpSpPr/>
          <p:nvPr/>
        </p:nvGrpSpPr>
        <p:grpSpPr>
          <a:xfrm>
            <a:off x="10695960" y="6596640"/>
            <a:ext cx="357120" cy="183960"/>
            <a:chOff x="10695960" y="6596640"/>
            <a:chExt cx="357120" cy="183960"/>
          </a:xfrm>
        </p:grpSpPr>
        <p:sp>
          <p:nvSpPr>
            <p:cNvPr id="6" name="CustomShape 4"/>
            <p:cNvSpPr/>
            <p:nvPr/>
          </p:nvSpPr>
          <p:spPr>
            <a:xfrm>
              <a:off x="10695960" y="6636240"/>
              <a:ext cx="299880" cy="144360"/>
            </a:xfrm>
            <a:custGeom>
              <a:avLst/>
              <a:gdLst/>
              <a:ahLst/>
              <a:cxnLst/>
              <a:rect l="l" t="t"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tx1"/>
            </a:solidFill>
            <a:ln>
              <a:noFill/>
            </a:ln>
          </p:spPr>
          <p:style>
            <a:lnRef idx="0">
              <a:scrgbClr r="0" g="0" b="0"/>
            </a:lnRef>
            <a:fillRef idx="0">
              <a:scrgbClr r="0" g="0" b="0"/>
            </a:fillRef>
            <a:effectRef idx="0">
              <a:scrgbClr r="0" g="0" b="0"/>
            </a:effectRef>
            <a:fontRef idx="minor"/>
          </p:style>
        </p:sp>
        <p:sp>
          <p:nvSpPr>
            <p:cNvPr id="7" name="CustomShape 5"/>
            <p:cNvSpPr/>
            <p:nvPr/>
          </p:nvSpPr>
          <p:spPr>
            <a:xfrm>
              <a:off x="10943640" y="6596640"/>
              <a:ext cx="109440" cy="123480"/>
            </a:xfrm>
            <a:custGeom>
              <a:avLst/>
              <a:gdLst/>
              <a:ahLst/>
              <a:cxnLst/>
              <a:rect l="l" t="t"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solidFill>
              <a:schemeClr val="tx1"/>
            </a:solidFill>
            <a:ln>
              <a:noFill/>
            </a:ln>
          </p:spPr>
          <p:style>
            <a:lnRef idx="0">
              <a:scrgbClr r="0" g="0" b="0"/>
            </a:lnRef>
            <a:fillRef idx="0">
              <a:scrgbClr r="0" g="0" b="0"/>
            </a:fillRef>
            <a:effectRef idx="0">
              <a:scrgbClr r="0" g="0" b="0"/>
            </a:effectRef>
            <a:fontRef idx="minor"/>
          </p:style>
        </p:sp>
      </p:grpSp>
      <p:sp>
        <p:nvSpPr>
          <p:cNvPr id="8" name="CustomShape 6"/>
          <p:cNvSpPr/>
          <p:nvPr/>
        </p:nvSpPr>
        <p:spPr>
          <a:xfrm>
            <a:off x="11400480" y="6492960"/>
            <a:ext cx="753120" cy="36468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gn="r">
              <a:lnSpc>
                <a:spcPct val="100000"/>
              </a:lnSpc>
            </a:pPr>
            <a:fld id="{4C3B2F3D-52A2-4E6B-9482-5A7366863F4E}" type="slidenum">
              <a:rPr lang="en-US" sz="1000" b="0" strike="noStrike" spc="-1">
                <a:solidFill>
                  <a:srgbClr val="FFFFFF"/>
                </a:solidFill>
                <a:latin typeface="Arial"/>
              </a:rPr>
              <a:t>‹#›</a:t>
            </a:fld>
            <a:endParaRPr lang="en-US" sz="1000" b="0" strike="noStrike" spc="-1">
              <a:latin typeface="Arial"/>
            </a:endParaRPr>
          </a:p>
        </p:txBody>
      </p:sp>
      <p:grpSp>
        <p:nvGrpSpPr>
          <p:cNvPr id="9" name="Group 7"/>
          <p:cNvGrpSpPr/>
          <p:nvPr/>
        </p:nvGrpSpPr>
        <p:grpSpPr>
          <a:xfrm>
            <a:off x="11360880" y="97200"/>
            <a:ext cx="703800" cy="599040"/>
            <a:chOff x="11360880" y="97200"/>
            <a:chExt cx="703800" cy="599040"/>
          </a:xfrm>
        </p:grpSpPr>
        <p:sp>
          <p:nvSpPr>
            <p:cNvPr id="10" name="CustomShape 8"/>
            <p:cNvSpPr/>
            <p:nvPr/>
          </p:nvSpPr>
          <p:spPr>
            <a:xfrm>
              <a:off x="11420280" y="97200"/>
              <a:ext cx="587880" cy="587880"/>
            </a:xfrm>
            <a:prstGeom prst="roundRect">
              <a:avLst>
                <a:gd name="adj" fmla="val 6135"/>
              </a:avLst>
            </a:prstGeom>
            <a:solidFill>
              <a:srgbClr val="FACA06"/>
            </a:solidFill>
            <a:ln w="12600">
              <a:solidFill>
                <a:srgbClr val="003A70"/>
              </a:solidFill>
              <a:round/>
            </a:ln>
          </p:spPr>
          <p:style>
            <a:lnRef idx="2">
              <a:schemeClr val="accent3"/>
            </a:lnRef>
            <a:fillRef idx="1">
              <a:schemeClr val="lt1"/>
            </a:fillRef>
            <a:effectRef idx="0">
              <a:schemeClr val="accent3"/>
            </a:effectRef>
            <a:fontRef idx="minor"/>
          </p:style>
        </p:sp>
        <p:sp>
          <p:nvSpPr>
            <p:cNvPr id="11" name="CustomShape 9"/>
            <p:cNvSpPr/>
            <p:nvPr/>
          </p:nvSpPr>
          <p:spPr>
            <a:xfrm>
              <a:off x="11360880" y="180360"/>
              <a:ext cx="703800" cy="515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1400" b="1" strike="noStrike" spc="-1">
                  <a:solidFill>
                    <a:srgbClr val="E81C24"/>
                  </a:solidFill>
                  <a:latin typeface="Arial"/>
                </a:rPr>
                <a:t>LOGO</a:t>
              </a:r>
              <a:endParaRPr lang="en-US" sz="1400" b="0" strike="noStrike" spc="-1">
                <a:latin typeface="Arial"/>
              </a:endParaRPr>
            </a:p>
            <a:p>
              <a:pPr algn="ctr">
                <a:lnSpc>
                  <a:spcPct val="100000"/>
                </a:lnSpc>
              </a:pPr>
              <a:r>
                <a:rPr lang="en-US" sz="1400" b="1" strike="noStrike" spc="-1">
                  <a:solidFill>
                    <a:srgbClr val="E81C24"/>
                  </a:solidFill>
                  <a:latin typeface="Arial"/>
                </a:rPr>
                <a:t>KHOA</a:t>
              </a:r>
              <a:endParaRPr lang="en-US" sz="1400" b="0" strike="noStrike" spc="-1">
                <a:latin typeface="Arial"/>
              </a:endParaRPr>
            </a:p>
          </p:txBody>
        </p:sp>
      </p:grpSp>
      <p:sp>
        <p:nvSpPr>
          <p:cNvPr id="12" name="PlaceHolder 10"/>
          <p:cNvSpPr>
            <a:spLocks noGrp="1"/>
          </p:cNvSpPr>
          <p:nvPr>
            <p:ph type="title"/>
          </p:nvPr>
        </p:nvSpPr>
        <p:spPr>
          <a:xfrm>
            <a:off x="1595160" y="1122480"/>
            <a:ext cx="9001080" cy="2387160"/>
          </a:xfrm>
          <a:prstGeom prst="rect">
            <a:avLst/>
          </a:prstGeom>
        </p:spPr>
        <p:txBody>
          <a:bodyPr anchor="b">
            <a:normAutofit/>
          </a:bodyPr>
          <a:lstStyle/>
          <a:p>
            <a:pPr algn="ctr">
              <a:lnSpc>
                <a:spcPct val="90000"/>
              </a:lnSpc>
            </a:pPr>
            <a:r>
              <a:rPr lang="en-US" sz="4800" b="1" strike="noStrike" cap="all" spc="-1">
                <a:solidFill>
                  <a:srgbClr val="FFFFFF"/>
                </a:solidFill>
                <a:latin typeface="Arial"/>
              </a:rPr>
              <a:t>Click to edit Master title style</a:t>
            </a:r>
            <a:endParaRPr lang="en-US" sz="4800" b="0" strike="noStrike" spc="-1">
              <a:solidFill>
                <a:srgbClr val="FFFFFF"/>
              </a:solidFill>
              <a:latin typeface="Rockwell"/>
            </a:endParaRPr>
          </a:p>
        </p:txBody>
      </p:sp>
      <p:sp>
        <p:nvSpPr>
          <p:cNvPr id="13" name="PlaceHolder 11"/>
          <p:cNvSpPr>
            <a:spLocks noGrp="1"/>
          </p:cNvSpPr>
          <p:nvPr>
            <p:ph type="dt"/>
          </p:nvPr>
        </p:nvSpPr>
        <p:spPr>
          <a:xfrm>
            <a:off x="7678800" y="5883120"/>
            <a:ext cx="2742840" cy="364680"/>
          </a:xfrm>
          <a:prstGeom prst="rect">
            <a:avLst/>
          </a:prstGeom>
        </p:spPr>
        <p:txBody>
          <a:bodyPr lIns="90000" tIns="45000" rIns="90000" bIns="45000">
            <a:noAutofit/>
          </a:bodyPr>
          <a:lstStyle/>
          <a:p>
            <a:pPr>
              <a:lnSpc>
                <a:spcPct val="100000"/>
              </a:lnSpc>
            </a:pPr>
            <a:fld id="{B320BCBA-2DA5-4B44-BBB8-3CEAE308E2FD}" type="datetime">
              <a:rPr lang="en-US" sz="1800" b="0" strike="noStrike" spc="-1">
                <a:solidFill>
                  <a:srgbClr val="FFFFFF"/>
                </a:solidFill>
                <a:latin typeface="Rockwell"/>
              </a:rPr>
              <a:t>10/13/2021</a:t>
            </a:fld>
            <a:endParaRPr lang="en-US" sz="1800" b="0" strike="noStrike" spc="-1">
              <a:latin typeface="Times New Roman"/>
            </a:endParaRPr>
          </a:p>
        </p:txBody>
      </p:sp>
      <p:sp>
        <p:nvSpPr>
          <p:cNvPr id="14" name="PlaceHolder 12"/>
          <p:cNvSpPr>
            <a:spLocks noGrp="1"/>
          </p:cNvSpPr>
          <p:nvPr>
            <p:ph type="ftr"/>
          </p:nvPr>
        </p:nvSpPr>
        <p:spPr>
          <a:xfrm>
            <a:off x="913680" y="5883120"/>
            <a:ext cx="6672600" cy="364680"/>
          </a:xfrm>
          <a:prstGeom prst="rect">
            <a:avLst/>
          </a:prstGeom>
        </p:spPr>
        <p:txBody>
          <a:bodyPr lIns="90000" tIns="45000" rIns="90000" bIns="45000">
            <a:noAutofit/>
          </a:bodyPr>
          <a:lstStyle/>
          <a:p>
            <a:endParaRPr lang="en-US" sz="2400" b="0" strike="noStrike" spc="-1">
              <a:latin typeface="Times New Roman"/>
            </a:endParaRPr>
          </a:p>
        </p:txBody>
      </p:sp>
      <p:sp>
        <p:nvSpPr>
          <p:cNvPr id="15" name="PlaceHolder 13"/>
          <p:cNvSpPr>
            <a:spLocks noGrp="1"/>
          </p:cNvSpPr>
          <p:nvPr>
            <p:ph type="sldNum"/>
          </p:nvPr>
        </p:nvSpPr>
        <p:spPr>
          <a:xfrm>
            <a:off x="10514160" y="5883120"/>
            <a:ext cx="753120" cy="364680"/>
          </a:xfrm>
          <a:prstGeom prst="rect">
            <a:avLst/>
          </a:prstGeom>
        </p:spPr>
        <p:txBody>
          <a:bodyPr anchor="ctr">
            <a:noAutofit/>
          </a:bodyPr>
          <a:lstStyle/>
          <a:p>
            <a:pPr algn="r">
              <a:lnSpc>
                <a:spcPct val="100000"/>
              </a:lnSpc>
            </a:pPr>
            <a:fld id="{FBDB4592-DBE6-440B-9455-4440CDB91659}" type="slidenum">
              <a:rPr lang="en-US" sz="1200" b="0" strike="noStrike" spc="-1">
                <a:solidFill>
                  <a:srgbClr val="FFFFFF"/>
                </a:solidFill>
                <a:latin typeface="Rockwell"/>
              </a:rPr>
              <a:t>‹#›</a:t>
            </a:fld>
            <a:endParaRPr lang="en-US" sz="1200" b="0" strike="noStrike" spc="-1">
              <a:latin typeface="Times New Roman"/>
            </a:endParaRPr>
          </a:p>
        </p:txBody>
      </p:sp>
      <p:sp>
        <p:nvSpPr>
          <p:cNvPr id="16" name="CustomShape 14"/>
          <p:cNvSpPr/>
          <p:nvPr/>
        </p:nvSpPr>
        <p:spPr>
          <a:xfrm>
            <a:off x="1351080" y="131760"/>
            <a:ext cx="94896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1800" b="1" strike="noStrike" spc="-1">
                <a:solidFill>
                  <a:srgbClr val="FFFFFF"/>
                </a:solidFill>
                <a:latin typeface="Arial"/>
                <a:ea typeface="Tahoma"/>
              </a:rPr>
              <a:t>TRƯỜNG ĐẠI HỌC CÔNG NGHIỆP HÀ NỘI </a:t>
            </a:r>
            <a:endParaRPr lang="en-US" sz="1800" b="0" strike="noStrike" spc="-1">
              <a:latin typeface="Arial"/>
            </a:endParaRPr>
          </a:p>
          <a:p>
            <a:pPr algn="ctr">
              <a:lnSpc>
                <a:spcPct val="100000"/>
              </a:lnSpc>
              <a:tabLst>
                <a:tab pos="0" algn="l"/>
              </a:tabLst>
            </a:pPr>
            <a:endParaRPr lang="en-US" sz="1800" b="0" strike="noStrike" spc="-1">
              <a:latin typeface="Arial"/>
            </a:endParaRPr>
          </a:p>
        </p:txBody>
      </p:sp>
      <p:sp>
        <p:nvSpPr>
          <p:cNvPr id="17" name="PlaceHolder 1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000" b="0" strike="noStrike" spc="-1">
                <a:solidFill>
                  <a:srgbClr val="FFFFFF"/>
                </a:solidFill>
                <a:latin typeface="Arial"/>
              </a:rPr>
              <a:t>Nhấn để chỉnh sửa định dạng văn bản phác thảo</a:t>
            </a:r>
          </a:p>
          <a:p>
            <a:pPr marL="864000" lvl="1" indent="-324000">
              <a:spcBef>
                <a:spcPts val="1134"/>
              </a:spcBef>
              <a:buClr>
                <a:srgbClr val="FFFFFF"/>
              </a:buClr>
              <a:buSzPct val="75000"/>
              <a:buFont typeface="Symbol" charset="2"/>
              <a:buChar char=""/>
            </a:pPr>
            <a:r>
              <a:rPr lang="en-US" sz="1600" b="0" strike="noStrike" spc="-1">
                <a:solidFill>
                  <a:srgbClr val="FFFFFF"/>
                </a:solidFill>
                <a:latin typeface="Arial"/>
              </a:rPr>
              <a:t>Cấp phác thảo thứ hai</a:t>
            </a:r>
          </a:p>
          <a:p>
            <a:pPr marL="1296000" lvl="2" indent="-288000">
              <a:spcBef>
                <a:spcPts val="850"/>
              </a:spcBef>
              <a:buClr>
                <a:srgbClr val="FFFFFF"/>
              </a:buClr>
              <a:buSzPct val="45000"/>
              <a:buFont typeface="Wingdings" charset="2"/>
              <a:buChar char=""/>
            </a:pPr>
            <a:r>
              <a:rPr lang="en-US" sz="1400" b="0" strike="noStrike" spc="-1">
                <a:solidFill>
                  <a:srgbClr val="FFFFFF"/>
                </a:solidFill>
                <a:latin typeface="Arial"/>
              </a:rPr>
              <a:t>Cấp phác thảo thứ ba</a:t>
            </a:r>
          </a:p>
          <a:p>
            <a:pPr marL="1728000" lvl="3" indent="-216000">
              <a:spcBef>
                <a:spcPts val="567"/>
              </a:spcBef>
              <a:buClr>
                <a:srgbClr val="FFFFFF"/>
              </a:buClr>
              <a:buSzPct val="75000"/>
              <a:buFont typeface="Symbol" charset="2"/>
              <a:buChar char=""/>
            </a:pPr>
            <a:r>
              <a:rPr lang="en-US" sz="1200" b="0" strike="noStrike" spc="-1">
                <a:solidFill>
                  <a:srgbClr val="FFFFFF"/>
                </a:solidFill>
                <a:latin typeface="Arial"/>
              </a:rPr>
              <a:t>Cấp phác thảo thứ tư</a:t>
            </a:r>
          </a:p>
          <a:p>
            <a:pPr marL="2160000" lvl="4" indent="-216000">
              <a:spcBef>
                <a:spcPts val="283"/>
              </a:spcBef>
              <a:buClr>
                <a:srgbClr val="FFFFFF"/>
              </a:buClr>
              <a:buSzPct val="45000"/>
              <a:buFont typeface="Wingdings" charset="2"/>
              <a:buChar char=""/>
            </a:pPr>
            <a:r>
              <a:rPr lang="en-US" sz="2000" b="0" strike="noStrike" spc="-1">
                <a:solidFill>
                  <a:srgbClr val="FFFFFF"/>
                </a:solidFill>
                <a:latin typeface="Arial"/>
              </a:rPr>
              <a:t>Cấp phác thảo thứ năm</a:t>
            </a:r>
          </a:p>
          <a:p>
            <a:pPr marL="2592000" lvl="5" indent="-216000">
              <a:spcBef>
                <a:spcPts val="283"/>
              </a:spcBef>
              <a:buClr>
                <a:srgbClr val="FFFFFF"/>
              </a:buClr>
              <a:buSzPct val="45000"/>
              <a:buFont typeface="Wingdings" charset="2"/>
              <a:buChar char=""/>
            </a:pPr>
            <a:r>
              <a:rPr lang="en-US" sz="2000" b="0" strike="noStrike" spc="-1">
                <a:solidFill>
                  <a:srgbClr val="FFFFFF"/>
                </a:solidFill>
                <a:latin typeface="Arial"/>
              </a:rPr>
              <a:t>Cấp phác thảo thứ sáu</a:t>
            </a:r>
          </a:p>
          <a:p>
            <a:pPr marL="3024000" lvl="6" indent="-216000">
              <a:spcBef>
                <a:spcPts val="283"/>
              </a:spcBef>
              <a:buClr>
                <a:srgbClr val="FFFFFF"/>
              </a:buClr>
              <a:buSzPct val="45000"/>
              <a:buFont typeface="Wingdings" charset="2"/>
              <a:buChar char=""/>
            </a:pPr>
            <a:r>
              <a:rPr lang="en-US" sz="2000" b="0" strike="noStrike" spc="-1">
                <a:solidFill>
                  <a:srgbClr val="FFFFFF"/>
                </a:solidFill>
                <a:latin typeface="Arial"/>
              </a:rPr>
              <a:t>Cấp phác thảo thứ bảy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54" name="Picture 29"/>
          <p:cNvPicPr/>
          <p:nvPr/>
        </p:nvPicPr>
        <p:blipFill>
          <a:blip r:embed="rId15"/>
          <a:stretch/>
        </p:blipFill>
        <p:spPr>
          <a:xfrm>
            <a:off x="0" y="4680"/>
            <a:ext cx="12191760" cy="797400"/>
          </a:xfrm>
          <a:prstGeom prst="rect">
            <a:avLst/>
          </a:prstGeom>
          <a:ln>
            <a:noFill/>
          </a:ln>
        </p:spPr>
      </p:pic>
      <p:pic>
        <p:nvPicPr>
          <p:cNvPr id="55" name="Picture 17"/>
          <p:cNvPicPr/>
          <p:nvPr/>
        </p:nvPicPr>
        <p:blipFill>
          <a:blip r:embed="rId16"/>
          <a:stretch/>
        </p:blipFill>
        <p:spPr>
          <a:xfrm>
            <a:off x="-10080" y="5862600"/>
            <a:ext cx="12195000" cy="1001520"/>
          </a:xfrm>
          <a:prstGeom prst="rect">
            <a:avLst/>
          </a:prstGeom>
          <a:ln>
            <a:noFill/>
          </a:ln>
        </p:spPr>
      </p:pic>
      <p:pic>
        <p:nvPicPr>
          <p:cNvPr id="56" name="Picture 9"/>
          <p:cNvPicPr/>
          <p:nvPr/>
        </p:nvPicPr>
        <p:blipFill>
          <a:blip r:embed="rId17"/>
          <a:stretch/>
        </p:blipFill>
        <p:spPr>
          <a:xfrm>
            <a:off x="162720" y="97200"/>
            <a:ext cx="587880" cy="587880"/>
          </a:xfrm>
          <a:prstGeom prst="rect">
            <a:avLst/>
          </a:prstGeom>
          <a:ln>
            <a:noFill/>
          </a:ln>
          <a:effectLst>
            <a:glow rad="50800">
              <a:schemeClr val="tx1">
                <a:alpha val="90000"/>
              </a:schemeClr>
            </a:glow>
          </a:effectLst>
        </p:spPr>
      </p:pic>
      <p:sp>
        <p:nvSpPr>
          <p:cNvPr id="57" name="CustomShape 1"/>
          <p:cNvSpPr/>
          <p:nvPr/>
        </p:nvSpPr>
        <p:spPr>
          <a:xfrm>
            <a:off x="-45720" y="6636240"/>
            <a:ext cx="6400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000" b="0" strike="noStrike" spc="-1">
                <a:solidFill>
                  <a:srgbClr val="FFFFFF"/>
                </a:solidFill>
                <a:latin typeface="Arial"/>
              </a:rPr>
              <a:t>Webiste: https://haui.edu.vn</a:t>
            </a:r>
            <a:endParaRPr lang="en-US" sz="1000" b="0" strike="noStrike" spc="-1">
              <a:latin typeface="Arial"/>
            </a:endParaRPr>
          </a:p>
        </p:txBody>
      </p:sp>
      <p:sp>
        <p:nvSpPr>
          <p:cNvPr id="58" name="CustomShape 2"/>
          <p:cNvSpPr/>
          <p:nvPr/>
        </p:nvSpPr>
        <p:spPr>
          <a:xfrm>
            <a:off x="7450200" y="6622920"/>
            <a:ext cx="3360240" cy="24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en-ID" sz="1000" b="0" strike="noStrike" spc="-1">
                <a:solidFill>
                  <a:srgbClr val="FFFFFF"/>
                </a:solidFill>
                <a:latin typeface="Arial"/>
              </a:rPr>
              <a:t>© 2021</a:t>
            </a:r>
            <a:r>
              <a:rPr lang="en-ID" sz="1000" b="1" strike="noStrike" spc="-1">
                <a:solidFill>
                  <a:srgbClr val="FFFFFF"/>
                </a:solidFill>
                <a:latin typeface="Arial"/>
              </a:rPr>
              <a:t> Hanoi University of Industry </a:t>
            </a:r>
            <a:r>
              <a:rPr lang="en-ID" sz="1000" b="0" strike="noStrike" spc="-1">
                <a:solidFill>
                  <a:srgbClr val="FFFFFF"/>
                </a:solidFill>
                <a:latin typeface="Arial"/>
              </a:rPr>
              <a:t>All rights reserved</a:t>
            </a:r>
            <a:endParaRPr lang="en-US" sz="1000" b="0" strike="noStrike" spc="-1">
              <a:latin typeface="Arial"/>
            </a:endParaRPr>
          </a:p>
        </p:txBody>
      </p:sp>
      <p:grpSp>
        <p:nvGrpSpPr>
          <p:cNvPr id="59" name="Group 3"/>
          <p:cNvGrpSpPr/>
          <p:nvPr/>
        </p:nvGrpSpPr>
        <p:grpSpPr>
          <a:xfrm>
            <a:off x="10695960" y="6596640"/>
            <a:ext cx="357120" cy="183960"/>
            <a:chOff x="10695960" y="6596640"/>
            <a:chExt cx="357120" cy="183960"/>
          </a:xfrm>
        </p:grpSpPr>
        <p:sp>
          <p:nvSpPr>
            <p:cNvPr id="60" name="CustomShape 4"/>
            <p:cNvSpPr/>
            <p:nvPr/>
          </p:nvSpPr>
          <p:spPr>
            <a:xfrm>
              <a:off x="10695960" y="6636240"/>
              <a:ext cx="299880" cy="144360"/>
            </a:xfrm>
            <a:custGeom>
              <a:avLst/>
              <a:gdLst/>
              <a:ahLst/>
              <a:cxnLst/>
              <a:rect l="l" t="t"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tx1"/>
            </a:solidFill>
            <a:ln>
              <a:noFill/>
            </a:ln>
          </p:spPr>
          <p:style>
            <a:lnRef idx="0">
              <a:scrgbClr r="0" g="0" b="0"/>
            </a:lnRef>
            <a:fillRef idx="0">
              <a:scrgbClr r="0" g="0" b="0"/>
            </a:fillRef>
            <a:effectRef idx="0">
              <a:scrgbClr r="0" g="0" b="0"/>
            </a:effectRef>
            <a:fontRef idx="minor"/>
          </p:style>
        </p:sp>
        <p:sp>
          <p:nvSpPr>
            <p:cNvPr id="61" name="CustomShape 5"/>
            <p:cNvSpPr/>
            <p:nvPr/>
          </p:nvSpPr>
          <p:spPr>
            <a:xfrm>
              <a:off x="10943640" y="6596640"/>
              <a:ext cx="109440" cy="123480"/>
            </a:xfrm>
            <a:custGeom>
              <a:avLst/>
              <a:gdLst/>
              <a:ahLst/>
              <a:cxnLst/>
              <a:rect l="l" t="t"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solidFill>
              <a:schemeClr val="tx1"/>
            </a:solidFill>
            <a:ln>
              <a:noFill/>
            </a:ln>
          </p:spPr>
          <p:style>
            <a:lnRef idx="0">
              <a:scrgbClr r="0" g="0" b="0"/>
            </a:lnRef>
            <a:fillRef idx="0">
              <a:scrgbClr r="0" g="0" b="0"/>
            </a:fillRef>
            <a:effectRef idx="0">
              <a:scrgbClr r="0" g="0" b="0"/>
            </a:effectRef>
            <a:fontRef idx="minor"/>
          </p:style>
        </p:sp>
      </p:grpSp>
      <p:sp>
        <p:nvSpPr>
          <p:cNvPr id="62" name="CustomShape 6"/>
          <p:cNvSpPr/>
          <p:nvPr/>
        </p:nvSpPr>
        <p:spPr>
          <a:xfrm>
            <a:off x="11400480" y="6492960"/>
            <a:ext cx="753120" cy="36468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gn="r">
              <a:lnSpc>
                <a:spcPct val="100000"/>
              </a:lnSpc>
            </a:pPr>
            <a:fld id="{281576DE-0B0F-4D42-A31E-4794544D1676}" type="slidenum">
              <a:rPr lang="en-US" sz="1000" b="0" strike="noStrike" spc="-1">
                <a:solidFill>
                  <a:srgbClr val="FFFFFF"/>
                </a:solidFill>
                <a:latin typeface="Arial"/>
              </a:rPr>
              <a:t>‹#›</a:t>
            </a:fld>
            <a:endParaRPr lang="en-US" sz="1000" b="0" strike="noStrike" spc="-1">
              <a:latin typeface="Arial"/>
            </a:endParaRPr>
          </a:p>
        </p:txBody>
      </p:sp>
      <p:grpSp>
        <p:nvGrpSpPr>
          <p:cNvPr id="63" name="Group 7"/>
          <p:cNvGrpSpPr/>
          <p:nvPr/>
        </p:nvGrpSpPr>
        <p:grpSpPr>
          <a:xfrm>
            <a:off x="11360880" y="97200"/>
            <a:ext cx="703800" cy="599040"/>
            <a:chOff x="11360880" y="97200"/>
            <a:chExt cx="703800" cy="599040"/>
          </a:xfrm>
        </p:grpSpPr>
        <p:sp>
          <p:nvSpPr>
            <p:cNvPr id="64" name="CustomShape 8"/>
            <p:cNvSpPr/>
            <p:nvPr/>
          </p:nvSpPr>
          <p:spPr>
            <a:xfrm>
              <a:off x="11420280" y="97200"/>
              <a:ext cx="587880" cy="587880"/>
            </a:xfrm>
            <a:prstGeom prst="roundRect">
              <a:avLst>
                <a:gd name="adj" fmla="val 6135"/>
              </a:avLst>
            </a:prstGeom>
            <a:solidFill>
              <a:srgbClr val="FACA06"/>
            </a:solidFill>
            <a:ln w="12600">
              <a:solidFill>
                <a:srgbClr val="003A70"/>
              </a:solidFill>
              <a:round/>
            </a:ln>
          </p:spPr>
          <p:style>
            <a:lnRef idx="2">
              <a:schemeClr val="accent3"/>
            </a:lnRef>
            <a:fillRef idx="1">
              <a:schemeClr val="lt1"/>
            </a:fillRef>
            <a:effectRef idx="0">
              <a:schemeClr val="accent3"/>
            </a:effectRef>
            <a:fontRef idx="minor"/>
          </p:style>
        </p:sp>
        <p:sp>
          <p:nvSpPr>
            <p:cNvPr id="65" name="CustomShape 9"/>
            <p:cNvSpPr/>
            <p:nvPr/>
          </p:nvSpPr>
          <p:spPr>
            <a:xfrm>
              <a:off x="11360880" y="180360"/>
              <a:ext cx="703800" cy="515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1400" b="1" strike="noStrike" spc="-1">
                  <a:solidFill>
                    <a:srgbClr val="E81C24"/>
                  </a:solidFill>
                  <a:latin typeface="Arial"/>
                </a:rPr>
                <a:t>LOGO</a:t>
              </a:r>
              <a:endParaRPr lang="en-US" sz="1400" b="0" strike="noStrike" spc="-1">
                <a:latin typeface="Arial"/>
              </a:endParaRPr>
            </a:p>
            <a:p>
              <a:pPr algn="ctr">
                <a:lnSpc>
                  <a:spcPct val="100000"/>
                </a:lnSpc>
              </a:pPr>
              <a:r>
                <a:rPr lang="en-US" sz="1400" b="1" strike="noStrike" spc="-1">
                  <a:solidFill>
                    <a:srgbClr val="E81C24"/>
                  </a:solidFill>
                  <a:latin typeface="Arial"/>
                </a:rPr>
                <a:t>KHOA</a:t>
              </a:r>
              <a:endParaRPr lang="en-US" sz="1400" b="0" strike="noStrike" spc="-1">
                <a:latin typeface="Arial"/>
              </a:endParaRPr>
            </a:p>
          </p:txBody>
        </p:sp>
      </p:grpSp>
      <p:sp>
        <p:nvSpPr>
          <p:cNvPr id="66" name="PlaceHolder 10"/>
          <p:cNvSpPr>
            <a:spLocks noGrp="1"/>
          </p:cNvSpPr>
          <p:nvPr>
            <p:ph type="title"/>
          </p:nvPr>
        </p:nvSpPr>
        <p:spPr>
          <a:xfrm>
            <a:off x="913680" y="609480"/>
            <a:ext cx="10353240" cy="1325880"/>
          </a:xfrm>
          <a:prstGeom prst="rect">
            <a:avLst/>
          </a:prstGeom>
        </p:spPr>
        <p:txBody>
          <a:bodyPr anchor="ctr">
            <a:noAutofit/>
          </a:bodyPr>
          <a:lstStyle/>
          <a:p>
            <a:pPr algn="ctr">
              <a:lnSpc>
                <a:spcPct val="90000"/>
              </a:lnSpc>
            </a:pPr>
            <a:r>
              <a:rPr lang="en-US" sz="3400" b="1" strike="noStrike" cap="all" spc="-1">
                <a:solidFill>
                  <a:srgbClr val="FFFFFF"/>
                </a:solidFill>
                <a:latin typeface="Arial"/>
              </a:rPr>
              <a:t>Click to edit Master title style</a:t>
            </a:r>
            <a:endParaRPr lang="en-US" sz="3400" b="0" strike="noStrike" spc="-1">
              <a:solidFill>
                <a:srgbClr val="FFFFFF"/>
              </a:solidFill>
              <a:latin typeface="Rockwell"/>
            </a:endParaRPr>
          </a:p>
        </p:txBody>
      </p:sp>
      <p:sp>
        <p:nvSpPr>
          <p:cNvPr id="67" name="PlaceHolder 11"/>
          <p:cNvSpPr>
            <a:spLocks noGrp="1"/>
          </p:cNvSpPr>
          <p:nvPr>
            <p:ph type="body"/>
          </p:nvPr>
        </p:nvSpPr>
        <p:spPr>
          <a:xfrm>
            <a:off x="913680" y="2095920"/>
            <a:ext cx="10353240" cy="3694680"/>
          </a:xfrm>
          <a:prstGeom prst="rect">
            <a:avLst/>
          </a:prstGeom>
        </p:spPr>
        <p:txBody>
          <a:bodyPr>
            <a:noAutofit/>
          </a:bodyPr>
          <a:lstStyle/>
          <a:p>
            <a:pPr marL="228600" indent="-228240">
              <a:lnSpc>
                <a:spcPct val="120000"/>
              </a:lnSpc>
              <a:spcBef>
                <a:spcPts val="1001"/>
              </a:spcBef>
              <a:buClr>
                <a:srgbClr val="FFFFFF"/>
              </a:buClr>
              <a:buFont typeface="Arial"/>
              <a:buChar char="•"/>
            </a:pPr>
            <a:r>
              <a:rPr lang="en-US" sz="2000" b="0" strike="noStrike" spc="-1">
                <a:solidFill>
                  <a:srgbClr val="FFFFFF"/>
                </a:solidFill>
                <a:latin typeface="Arial"/>
              </a:rPr>
              <a:t>Click to edit Master text styles</a:t>
            </a:r>
          </a:p>
          <a:p>
            <a:pPr marL="685800" lvl="1" indent="-228240">
              <a:lnSpc>
                <a:spcPct val="120000"/>
              </a:lnSpc>
              <a:spcBef>
                <a:spcPts val="499"/>
              </a:spcBef>
              <a:buClr>
                <a:srgbClr val="FFFFFF"/>
              </a:buClr>
              <a:buFont typeface="Arial"/>
              <a:buChar char="•"/>
            </a:pPr>
            <a:r>
              <a:rPr lang="en-US" sz="1800" b="0" strike="noStrike" spc="-1">
                <a:solidFill>
                  <a:srgbClr val="FFFFFF"/>
                </a:solidFill>
                <a:latin typeface="Arial"/>
              </a:rPr>
              <a:t>Second level</a:t>
            </a:r>
            <a:r>
              <a:rPr lang="en-GB" sz="1800" b="1" strike="noStrike" spc="-1">
                <a:solidFill>
                  <a:srgbClr val="6BA9DA"/>
                </a:solidFill>
                <a:latin typeface="Roboto"/>
                <a:hlinkClick r:id="rId18"/>
              </a:rPr>
              <a:t>20202IT6013001)</a:t>
            </a:r>
            <a:endParaRPr lang="en-US" sz="1800" b="0" strike="noStrike" spc="-1">
              <a:solidFill>
                <a:srgbClr val="FFFFFF"/>
              </a:solidFill>
              <a:latin typeface="Arial"/>
            </a:endParaRPr>
          </a:p>
          <a:p>
            <a:pPr marL="1143000" lvl="2" indent="-228240">
              <a:lnSpc>
                <a:spcPct val="120000"/>
              </a:lnSpc>
              <a:spcBef>
                <a:spcPts val="499"/>
              </a:spcBef>
              <a:buClr>
                <a:srgbClr val="FFFFFF"/>
              </a:buClr>
              <a:buFont typeface="Arial"/>
              <a:buChar char="•"/>
            </a:pPr>
            <a:r>
              <a:rPr lang="en-US" sz="1600" b="0" strike="noStrike" spc="-1">
                <a:solidFill>
                  <a:srgbClr val="FFFFFF"/>
                </a:solidFill>
                <a:latin typeface="Arial"/>
              </a:rPr>
              <a:t>Third level</a:t>
            </a:r>
          </a:p>
          <a:p>
            <a:pPr marL="1600200" lvl="3" indent="-228240">
              <a:lnSpc>
                <a:spcPct val="120000"/>
              </a:lnSpc>
              <a:spcBef>
                <a:spcPts val="499"/>
              </a:spcBef>
              <a:buClr>
                <a:srgbClr val="FFFFFF"/>
              </a:buClr>
              <a:buFont typeface="Arial"/>
              <a:buChar char="•"/>
            </a:pPr>
            <a:r>
              <a:rPr lang="en-US" sz="1400" b="0" strike="noStrike" spc="-1">
                <a:solidFill>
                  <a:srgbClr val="FFFFFF"/>
                </a:solidFill>
                <a:latin typeface="Arial"/>
              </a:rPr>
              <a:t>Fourth level</a:t>
            </a:r>
          </a:p>
          <a:p>
            <a:pPr marL="2057400" lvl="4" indent="-228240">
              <a:lnSpc>
                <a:spcPct val="120000"/>
              </a:lnSpc>
              <a:spcBef>
                <a:spcPts val="499"/>
              </a:spcBef>
              <a:buClr>
                <a:srgbClr val="FFFFFF"/>
              </a:buClr>
              <a:buFont typeface="Arial"/>
              <a:buChar char="•"/>
            </a:pPr>
            <a:r>
              <a:rPr lang="en-US" sz="1200" b="0" strike="noStrike" spc="-1">
                <a:solidFill>
                  <a:srgbClr val="FFFFFF"/>
                </a:solidFill>
                <a:latin typeface="Arial"/>
              </a:rPr>
              <a:t>Fifth level</a:t>
            </a:r>
          </a:p>
        </p:txBody>
      </p:sp>
      <p:sp>
        <p:nvSpPr>
          <p:cNvPr id="68" name="PlaceHolder 12"/>
          <p:cNvSpPr>
            <a:spLocks noGrp="1"/>
          </p:cNvSpPr>
          <p:nvPr>
            <p:ph type="dt"/>
          </p:nvPr>
        </p:nvSpPr>
        <p:spPr>
          <a:xfrm>
            <a:off x="7678800" y="5883120"/>
            <a:ext cx="2742840" cy="364680"/>
          </a:xfrm>
          <a:prstGeom prst="rect">
            <a:avLst/>
          </a:prstGeom>
        </p:spPr>
        <p:txBody>
          <a:bodyPr lIns="90000" tIns="45000" rIns="90000" bIns="45000">
            <a:noAutofit/>
          </a:bodyPr>
          <a:lstStyle/>
          <a:p>
            <a:pPr>
              <a:lnSpc>
                <a:spcPct val="100000"/>
              </a:lnSpc>
            </a:pPr>
            <a:fld id="{61D747DC-3CC6-4C8E-9436-DDD90860E187}" type="datetime">
              <a:rPr lang="en-US" sz="1800" b="0" strike="noStrike" spc="-1">
                <a:solidFill>
                  <a:srgbClr val="FFFFFF"/>
                </a:solidFill>
                <a:latin typeface="Rockwell"/>
              </a:rPr>
              <a:t>10/13/2021</a:t>
            </a:fld>
            <a:endParaRPr lang="en-US" sz="1800" b="0" strike="noStrike" spc="-1">
              <a:latin typeface="Times New Roman"/>
            </a:endParaRPr>
          </a:p>
        </p:txBody>
      </p:sp>
      <p:sp>
        <p:nvSpPr>
          <p:cNvPr id="69" name="PlaceHolder 13"/>
          <p:cNvSpPr>
            <a:spLocks noGrp="1"/>
          </p:cNvSpPr>
          <p:nvPr>
            <p:ph type="ftr"/>
          </p:nvPr>
        </p:nvSpPr>
        <p:spPr>
          <a:xfrm>
            <a:off x="913680" y="5883120"/>
            <a:ext cx="6672600" cy="364680"/>
          </a:xfrm>
          <a:prstGeom prst="rect">
            <a:avLst/>
          </a:prstGeom>
        </p:spPr>
        <p:txBody>
          <a:bodyPr lIns="90000" tIns="45000" rIns="90000" bIns="45000">
            <a:noAutofit/>
          </a:bodyPr>
          <a:lstStyle/>
          <a:p>
            <a:endParaRPr lang="en-US" sz="2400" b="0" strike="noStrike" spc="-1">
              <a:latin typeface="Times New Roman"/>
            </a:endParaRPr>
          </a:p>
        </p:txBody>
      </p:sp>
      <p:sp>
        <p:nvSpPr>
          <p:cNvPr id="70" name="PlaceHolder 14"/>
          <p:cNvSpPr>
            <a:spLocks noGrp="1"/>
          </p:cNvSpPr>
          <p:nvPr>
            <p:ph type="sldNum"/>
          </p:nvPr>
        </p:nvSpPr>
        <p:spPr>
          <a:xfrm>
            <a:off x="10514160" y="5883120"/>
            <a:ext cx="753120" cy="364680"/>
          </a:xfrm>
          <a:prstGeom prst="rect">
            <a:avLst/>
          </a:prstGeom>
        </p:spPr>
        <p:txBody>
          <a:bodyPr anchor="ctr">
            <a:noAutofit/>
          </a:bodyPr>
          <a:lstStyle/>
          <a:p>
            <a:pPr algn="r">
              <a:lnSpc>
                <a:spcPct val="100000"/>
              </a:lnSpc>
            </a:pPr>
            <a:fld id="{1937A27F-CE63-46FF-82E2-568C84E39F7C}" type="slidenum">
              <a:rPr lang="en-US" sz="1200" b="0" strike="noStrike" spc="-1">
                <a:solidFill>
                  <a:srgbClr val="FFFFFF"/>
                </a:solidFill>
                <a:latin typeface="Rockwell"/>
              </a:rPr>
              <a:t>‹#›</a:t>
            </a:fld>
            <a:endParaRPr lang="en-US" sz="1200" b="0" strike="noStrike" spc="-1">
              <a:latin typeface="Times New Roman"/>
            </a:endParaRPr>
          </a:p>
        </p:txBody>
      </p:sp>
      <p:sp>
        <p:nvSpPr>
          <p:cNvPr id="71" name="CustomShape 15"/>
          <p:cNvSpPr/>
          <p:nvPr/>
        </p:nvSpPr>
        <p:spPr>
          <a:xfrm>
            <a:off x="913680" y="156600"/>
            <a:ext cx="10353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1" strike="noStrike" spc="-1">
                <a:solidFill>
                  <a:srgbClr val="FFFFFF"/>
                </a:solidFill>
                <a:latin typeface="Arial"/>
              </a:rPr>
              <a:t>PHẦN MỀM MÃ NGUỒN MỞ</a:t>
            </a:r>
            <a:endParaRPr lang="en-US" sz="18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Content Placeholder 4"/>
          <p:cNvPicPr/>
          <p:nvPr/>
        </p:nvPicPr>
        <p:blipFill>
          <a:blip r:embed="rId2"/>
          <a:stretch/>
        </p:blipFill>
        <p:spPr>
          <a:xfrm>
            <a:off x="11379240" y="60480"/>
            <a:ext cx="700920" cy="700920"/>
          </a:xfrm>
          <a:prstGeom prst="rect">
            <a:avLst/>
          </a:prstGeom>
          <a:ln>
            <a:noFill/>
          </a:ln>
        </p:spPr>
      </p:pic>
      <p:sp>
        <p:nvSpPr>
          <p:cNvPr id="109" name="CustomShape 1"/>
          <p:cNvSpPr/>
          <p:nvPr/>
        </p:nvSpPr>
        <p:spPr>
          <a:xfrm>
            <a:off x="0" y="760800"/>
            <a:ext cx="12191760" cy="255309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vi-VN" sz="3600" b="0" strike="noStrike" spc="-1" dirty="0">
                <a:solidFill>
                  <a:srgbClr val="FFFFFF"/>
                </a:solidFill>
                <a:latin typeface="Times New Roman"/>
              </a:rPr>
              <a:t>MÔN HỌC</a:t>
            </a:r>
            <a:endParaRPr lang="vi-VN" sz="3600" b="0" strike="noStrike" spc="-1" dirty="0">
              <a:latin typeface="Arial"/>
            </a:endParaRPr>
          </a:p>
          <a:p>
            <a:pPr algn="ctr">
              <a:lnSpc>
                <a:spcPct val="100000"/>
              </a:lnSpc>
            </a:pPr>
            <a:r>
              <a:rPr lang="vi-VN" sz="2400" b="0" strike="noStrike" spc="-1" dirty="0">
                <a:solidFill>
                  <a:srgbClr val="FFFFFF"/>
                </a:solidFill>
                <a:latin typeface="Times New Roman"/>
              </a:rPr>
              <a:t>PHẦN MỀM MÃ NGUỒN MỞ</a:t>
            </a:r>
            <a:endParaRPr lang="vi-VN" sz="2400" b="0" strike="noStrike" spc="-1" dirty="0">
              <a:latin typeface="Arial"/>
            </a:endParaRPr>
          </a:p>
          <a:p>
            <a:pPr algn="ctr">
              <a:lnSpc>
                <a:spcPct val="100000"/>
              </a:lnSpc>
            </a:pPr>
            <a:endParaRPr lang="vi-VN" sz="2400" b="0" strike="noStrike" spc="-1" dirty="0">
              <a:latin typeface="Arial"/>
            </a:endParaRPr>
          </a:p>
          <a:p>
            <a:pPr algn="ctr">
              <a:lnSpc>
                <a:spcPct val="100000"/>
              </a:lnSpc>
            </a:pPr>
            <a:r>
              <a:rPr lang="vi-VN" sz="2800" b="0" strike="noStrike" spc="-1" dirty="0">
                <a:solidFill>
                  <a:srgbClr val="FFFFFF"/>
                </a:solidFill>
                <a:latin typeface="Times New Roman"/>
              </a:rPr>
              <a:t>ĐỀ TÀI </a:t>
            </a:r>
            <a:r>
              <a:rPr lang="vi-VN" sz="2400" b="0" strike="noStrike" spc="-1" dirty="0">
                <a:solidFill>
                  <a:srgbClr val="FFFFFF"/>
                </a:solidFill>
                <a:latin typeface="Times New Roman"/>
              </a:rPr>
              <a:t>: </a:t>
            </a:r>
            <a:r>
              <a:rPr lang="vi-VN" sz="2400" b="0" strike="noStrike" spc="-1" dirty="0">
                <a:solidFill>
                  <a:srgbClr val="FFFFFF"/>
                </a:solidFill>
              </a:rPr>
              <a:t>Tìm hiểu về framework Expressjs của Nodejs, ứng dụng xây dựng </a:t>
            </a:r>
            <a:endParaRPr lang="en-US" sz="2400" b="0" strike="noStrike" spc="-1" dirty="0" smtClean="0">
              <a:solidFill>
                <a:srgbClr val="FFFFFF"/>
              </a:solidFill>
            </a:endParaRPr>
          </a:p>
          <a:p>
            <a:pPr algn="ctr">
              <a:lnSpc>
                <a:spcPct val="100000"/>
              </a:lnSpc>
            </a:pPr>
            <a:r>
              <a:rPr lang="vi-VN" sz="2400" b="0" strike="noStrike" spc="-1" dirty="0" smtClean="0">
                <a:solidFill>
                  <a:srgbClr val="FFFFFF"/>
                </a:solidFill>
              </a:rPr>
              <a:t>website “</a:t>
            </a:r>
            <a:r>
              <a:rPr lang="vi-VN" sz="2400" b="0" strike="noStrike" spc="-1" dirty="0">
                <a:solidFill>
                  <a:srgbClr val="FFFFFF"/>
                </a:solidFill>
              </a:rPr>
              <a:t>Quản lý bán hàng quần áo</a:t>
            </a:r>
            <a:r>
              <a:rPr lang="vi-VN" sz="2400" b="0" strike="noStrike" spc="-1" dirty="0" smtClean="0">
                <a:solidFill>
                  <a:srgbClr val="FFFFFF"/>
                </a:solidFill>
              </a:rPr>
              <a:t>”</a:t>
            </a:r>
            <a:endParaRPr lang="vi-VN" sz="2400" b="0" strike="noStrike" spc="-1" dirty="0" smtClean="0">
              <a:latin typeface="Arial"/>
            </a:endParaRPr>
          </a:p>
          <a:p>
            <a:pPr>
              <a:lnSpc>
                <a:spcPct val="100000"/>
              </a:lnSpc>
            </a:pPr>
            <a:r>
              <a:rPr lang="vi-VN" sz="2400" b="0" strike="noStrike" spc="-1" dirty="0" smtClean="0">
                <a:solidFill>
                  <a:srgbClr val="FFFFFF"/>
                </a:solidFill>
                <a:latin typeface="Times New Roman"/>
              </a:rPr>
              <a:t>						</a:t>
            </a:r>
            <a:endParaRPr lang="vi-VN" sz="2400" b="0" strike="noStrike" spc="-1" dirty="0">
              <a:latin typeface="Arial"/>
            </a:endParaRPr>
          </a:p>
        </p:txBody>
      </p:sp>
      <p:sp>
        <p:nvSpPr>
          <p:cNvPr id="2" name="TextBox 1"/>
          <p:cNvSpPr txBox="1"/>
          <p:nvPr/>
        </p:nvSpPr>
        <p:spPr>
          <a:xfrm>
            <a:off x="0" y="3002281"/>
            <a:ext cx="12633960" cy="3323987"/>
          </a:xfrm>
          <a:prstGeom prst="rect">
            <a:avLst/>
          </a:prstGeom>
          <a:noFill/>
        </p:spPr>
        <p:txBody>
          <a:bodyPr wrap="square" rtlCol="0">
            <a:spAutoFit/>
          </a:bodyPr>
          <a:lstStyle/>
          <a:p>
            <a:pPr>
              <a:lnSpc>
                <a:spcPct val="100000"/>
              </a:lnSpc>
            </a:pPr>
            <a:r>
              <a:rPr lang="en-US" spc="-1" dirty="0" smtClean="0">
                <a:solidFill>
                  <a:srgbClr val="FFFFFF"/>
                </a:solidFill>
                <a:latin typeface="Times New Roman"/>
              </a:rPr>
              <a:t>						</a:t>
            </a:r>
            <a:r>
              <a:rPr lang="vi-VN" sz="2400" spc="-1" dirty="0" smtClean="0">
                <a:solidFill>
                  <a:srgbClr val="FFFFFF"/>
                </a:solidFill>
                <a:latin typeface="Times New Roman"/>
              </a:rPr>
              <a:t>Giảng </a:t>
            </a:r>
            <a:r>
              <a:rPr lang="vi-VN" sz="2400" spc="-1" dirty="0">
                <a:solidFill>
                  <a:srgbClr val="FFFFFF"/>
                </a:solidFill>
                <a:latin typeface="Times New Roman"/>
              </a:rPr>
              <a:t>viên HD : Thạc sĩ Nguyễn Thái Cường</a:t>
            </a:r>
            <a:endParaRPr lang="vi-VN" sz="2400" spc="-1" dirty="0"/>
          </a:p>
          <a:p>
            <a:pPr>
              <a:lnSpc>
                <a:spcPct val="100000"/>
              </a:lnSpc>
            </a:pPr>
            <a:r>
              <a:rPr lang="vi-VN" sz="2400" spc="-1" dirty="0">
                <a:solidFill>
                  <a:srgbClr val="FFFFFF"/>
                </a:solidFill>
                <a:latin typeface="Times New Roman"/>
              </a:rPr>
              <a:t>						</a:t>
            </a:r>
            <a:r>
              <a:rPr lang="en-US" sz="2400" spc="-1" dirty="0" err="1" smtClean="0">
                <a:solidFill>
                  <a:srgbClr val="FFFFFF"/>
                </a:solidFill>
                <a:latin typeface="Times New Roman"/>
              </a:rPr>
              <a:t>Khóa</a:t>
            </a:r>
            <a:r>
              <a:rPr lang="vi-VN" sz="2400" spc="-1" dirty="0" smtClean="0">
                <a:solidFill>
                  <a:srgbClr val="FFFFFF"/>
                </a:solidFill>
                <a:latin typeface="Times New Roman"/>
              </a:rPr>
              <a:t> :</a:t>
            </a:r>
            <a:r>
              <a:rPr lang="en-US" sz="2400" spc="-1" dirty="0" smtClean="0">
                <a:solidFill>
                  <a:srgbClr val="FFFFFF"/>
                </a:solidFill>
                <a:latin typeface="Times New Roman"/>
              </a:rPr>
              <a:t> </a:t>
            </a:r>
            <a:r>
              <a:rPr lang="vi-VN" sz="2400" spc="-1" dirty="0" smtClean="0">
                <a:solidFill>
                  <a:srgbClr val="FFFFFF"/>
                </a:solidFill>
                <a:latin typeface="Times New Roman"/>
              </a:rPr>
              <a:t>K13</a:t>
            </a:r>
            <a:endParaRPr lang="vi-VN" sz="2400" spc="-1" dirty="0"/>
          </a:p>
          <a:p>
            <a:pPr>
              <a:lnSpc>
                <a:spcPct val="100000"/>
              </a:lnSpc>
            </a:pPr>
            <a:r>
              <a:rPr lang="vi-VN" sz="2400" spc="-1" dirty="0">
                <a:solidFill>
                  <a:srgbClr val="FFFFFF"/>
                </a:solidFill>
                <a:latin typeface="Times New Roman"/>
              </a:rPr>
              <a:t>						Mã học phần : </a:t>
            </a:r>
            <a:r>
              <a:rPr lang="vi-VN" sz="2400" spc="-1" dirty="0" smtClean="0">
                <a:solidFill>
                  <a:srgbClr val="FFFFFF"/>
                </a:solidFill>
                <a:latin typeface="Times New Roman"/>
              </a:rPr>
              <a:t>202110503149003</a:t>
            </a:r>
            <a:r>
              <a:rPr lang="en-US" sz="2400" spc="-1" dirty="0" smtClean="0">
                <a:solidFill>
                  <a:srgbClr val="FFFFFF"/>
                </a:solidFill>
                <a:latin typeface="Times New Roman"/>
              </a:rPr>
              <a:t>	</a:t>
            </a:r>
            <a:endParaRPr lang="vi-VN" sz="2400" spc="-1" dirty="0"/>
          </a:p>
          <a:p>
            <a:pPr>
              <a:lnSpc>
                <a:spcPct val="100000"/>
              </a:lnSpc>
            </a:pPr>
            <a:r>
              <a:rPr lang="vi-VN" sz="2400" spc="-1" dirty="0">
                <a:solidFill>
                  <a:srgbClr val="FFFFFF"/>
                </a:solidFill>
                <a:latin typeface="Times New Roman"/>
              </a:rPr>
              <a:t>						Sinh viên : Đỗ Viết Nam – 2018601815</a:t>
            </a:r>
            <a:endParaRPr lang="vi-VN" sz="2400" spc="-1" dirty="0"/>
          </a:p>
          <a:p>
            <a:pPr>
              <a:lnSpc>
                <a:spcPct val="100000"/>
              </a:lnSpc>
            </a:pPr>
            <a:r>
              <a:rPr lang="vi-VN" sz="2400" spc="-1" dirty="0">
                <a:solidFill>
                  <a:srgbClr val="FFFFFF"/>
                </a:solidFill>
                <a:latin typeface="Times New Roman"/>
              </a:rPr>
              <a:t>						</a:t>
            </a:r>
            <a:r>
              <a:rPr lang="en-US" sz="2400" spc="-1" dirty="0">
                <a:solidFill>
                  <a:srgbClr val="FFFFFF"/>
                </a:solidFill>
                <a:latin typeface="Times New Roman"/>
              </a:rPr>
              <a:t>	      </a:t>
            </a:r>
            <a:r>
              <a:rPr lang="vi-VN" sz="2400" spc="-1" dirty="0">
                <a:solidFill>
                  <a:srgbClr val="FFFFFF"/>
                </a:solidFill>
                <a:latin typeface="Times New Roman"/>
              </a:rPr>
              <a:t>Lê Văn Thành – 2018601811</a:t>
            </a:r>
            <a:endParaRPr lang="vi-VN" sz="2400" spc="-1" dirty="0"/>
          </a:p>
          <a:p>
            <a:pPr>
              <a:lnSpc>
                <a:spcPct val="100000"/>
              </a:lnSpc>
            </a:pPr>
            <a:r>
              <a:rPr lang="vi-VN" sz="2400" spc="-1" dirty="0">
                <a:solidFill>
                  <a:srgbClr val="FFFFFF"/>
                </a:solidFill>
                <a:latin typeface="Times New Roman"/>
              </a:rPr>
              <a:t>					</a:t>
            </a:r>
            <a:r>
              <a:rPr lang="en-US" sz="2400" spc="-1" dirty="0">
                <a:solidFill>
                  <a:srgbClr val="FFFFFF"/>
                </a:solidFill>
                <a:latin typeface="Times New Roman"/>
              </a:rPr>
              <a:t>   </a:t>
            </a:r>
            <a:r>
              <a:rPr lang="vi-VN" sz="2400" spc="-1" dirty="0">
                <a:solidFill>
                  <a:srgbClr val="FFFFFF"/>
                </a:solidFill>
                <a:latin typeface="Times New Roman"/>
              </a:rPr>
              <a:t>		</a:t>
            </a:r>
            <a:r>
              <a:rPr lang="en-US" sz="2400" spc="-1" dirty="0">
                <a:solidFill>
                  <a:srgbClr val="FFFFFF"/>
                </a:solidFill>
                <a:latin typeface="Times New Roman"/>
              </a:rPr>
              <a:t>      </a:t>
            </a:r>
            <a:r>
              <a:rPr lang="vi-VN" sz="2400" spc="-1" dirty="0">
                <a:solidFill>
                  <a:srgbClr val="FFFFFF"/>
                </a:solidFill>
                <a:latin typeface="Times New Roman"/>
              </a:rPr>
              <a:t>Ngô Phương Tân – 2018601059</a:t>
            </a:r>
            <a:endParaRPr lang="vi-VN" sz="2400" spc="-1" dirty="0"/>
          </a:p>
          <a:p>
            <a:pPr>
              <a:lnSpc>
                <a:spcPct val="100000"/>
              </a:lnSpc>
            </a:pPr>
            <a:r>
              <a:rPr lang="vi-VN" sz="2400" spc="-1" dirty="0">
                <a:solidFill>
                  <a:srgbClr val="FFFFFF"/>
                </a:solidFill>
                <a:latin typeface="Times New Roman"/>
              </a:rPr>
              <a:t>					</a:t>
            </a:r>
            <a:r>
              <a:rPr lang="en-US" sz="2400" spc="-1" dirty="0">
                <a:solidFill>
                  <a:srgbClr val="FFFFFF"/>
                </a:solidFill>
                <a:latin typeface="Times New Roman"/>
              </a:rPr>
              <a:t> </a:t>
            </a:r>
            <a:r>
              <a:rPr lang="vi-VN" sz="2400" spc="-1" dirty="0">
                <a:solidFill>
                  <a:srgbClr val="FFFFFF"/>
                </a:solidFill>
                <a:latin typeface="Times New Roman"/>
              </a:rPr>
              <a:t>		</a:t>
            </a:r>
            <a:r>
              <a:rPr lang="en-US" sz="2400" spc="-1" dirty="0">
                <a:solidFill>
                  <a:srgbClr val="FFFFFF"/>
                </a:solidFill>
                <a:latin typeface="Times New Roman"/>
              </a:rPr>
              <a:t>      </a:t>
            </a:r>
            <a:r>
              <a:rPr lang="vi-VN" sz="2400" spc="-1" dirty="0">
                <a:solidFill>
                  <a:srgbClr val="FFFFFF"/>
                </a:solidFill>
                <a:latin typeface="Times New Roman"/>
              </a:rPr>
              <a:t>Nguyễn Đức Việt – 2018601977</a:t>
            </a:r>
            <a:endParaRPr lang="vi-VN" sz="2400" spc="-1" dirty="0"/>
          </a:p>
          <a:p>
            <a:pPr>
              <a:lnSpc>
                <a:spcPct val="100000"/>
              </a:lnSpc>
            </a:pPr>
            <a:r>
              <a:rPr lang="vi-VN" sz="2400" spc="-1" dirty="0">
                <a:solidFill>
                  <a:srgbClr val="FFFFFF"/>
                </a:solidFill>
                <a:latin typeface="Times New Roman"/>
              </a:rPr>
              <a:t>							</a:t>
            </a:r>
            <a:r>
              <a:rPr lang="en-US" sz="2400" spc="-1" dirty="0">
                <a:solidFill>
                  <a:srgbClr val="FFFFFF"/>
                </a:solidFill>
                <a:latin typeface="Times New Roman"/>
              </a:rPr>
              <a:t>      </a:t>
            </a:r>
            <a:r>
              <a:rPr lang="vi-VN" sz="2400" spc="-1" dirty="0">
                <a:solidFill>
                  <a:srgbClr val="FFFFFF"/>
                </a:solidFill>
                <a:latin typeface="Times New Roman"/>
              </a:rPr>
              <a:t>Phạm Quốc Vương - 2018601102</a:t>
            </a:r>
            <a:endParaRPr lang="vi-VN" sz="2400" spc="-1"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Content Placeholder 4"/>
          <p:cNvPicPr/>
          <p:nvPr/>
        </p:nvPicPr>
        <p:blipFill>
          <a:blip r:embed="rId2"/>
          <a:stretch/>
        </p:blipFill>
        <p:spPr>
          <a:xfrm>
            <a:off x="11379240" y="60480"/>
            <a:ext cx="700920" cy="700920"/>
          </a:xfrm>
          <a:prstGeom prst="rect">
            <a:avLst/>
          </a:prstGeom>
          <a:ln>
            <a:noFill/>
          </a:ln>
        </p:spPr>
      </p:pic>
      <p:sp>
        <p:nvSpPr>
          <p:cNvPr id="129" name="TextShape 1"/>
          <p:cNvSpPr txBox="1"/>
          <p:nvPr/>
        </p:nvSpPr>
        <p:spPr>
          <a:xfrm>
            <a:off x="913680" y="609480"/>
            <a:ext cx="10353240" cy="1325880"/>
          </a:xfrm>
          <a:prstGeom prst="rect">
            <a:avLst/>
          </a:prstGeom>
          <a:noFill/>
          <a:ln>
            <a:noFill/>
          </a:ln>
        </p:spPr>
        <p:txBody>
          <a:bodyPr anchor="ctr">
            <a:normAutofit/>
          </a:bodyPr>
          <a:lstStyle/>
          <a:p>
            <a:pPr algn="ctr">
              <a:lnSpc>
                <a:spcPct val="90000"/>
              </a:lnSpc>
            </a:pPr>
            <a:r>
              <a:rPr lang="vi-VN" sz="3200" b="1" strike="noStrike" cap="all" spc="-1" dirty="0">
                <a:solidFill>
                  <a:srgbClr val="FFFFFF"/>
                </a:solidFill>
                <a:latin typeface="Arial"/>
              </a:rPr>
              <a:t>Phần I: </a:t>
            </a:r>
            <a:r>
              <a:rPr lang="vi-VN" sz="3200" b="1" cap="all" spc="-1" dirty="0">
                <a:solidFill>
                  <a:srgbClr val="FFFFFF"/>
                </a:solidFill>
              </a:rPr>
              <a:t>tìm hiểu về Expressjs</a:t>
            </a:r>
            <a:endParaRPr lang="vi-VN" sz="3200" b="0" strike="noStrike" spc="-1" dirty="0">
              <a:solidFill>
                <a:srgbClr val="FFFFFF"/>
              </a:solidFill>
              <a:latin typeface="Rockwell"/>
            </a:endParaRPr>
          </a:p>
        </p:txBody>
      </p:sp>
      <p:sp>
        <p:nvSpPr>
          <p:cNvPr id="130" name="CustomShape 2"/>
          <p:cNvSpPr/>
          <p:nvPr/>
        </p:nvSpPr>
        <p:spPr>
          <a:xfrm>
            <a:off x="600480" y="1590840"/>
            <a:ext cx="10990800" cy="41634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457200" indent="-457200">
              <a:lnSpc>
                <a:spcPct val="120000"/>
              </a:lnSpc>
              <a:spcBef>
                <a:spcPts val="1001"/>
              </a:spcBef>
              <a:buFont typeface="+mj-lt"/>
              <a:buAutoNum type="arabicPeriod" startAt="4"/>
              <a:tabLst>
                <a:tab pos="0" algn="l"/>
              </a:tabLst>
            </a:pPr>
            <a:r>
              <a:rPr lang="vi-VN" sz="2400" b="1" strike="noStrike" spc="-1" dirty="0" smtClean="0">
                <a:solidFill>
                  <a:srgbClr val="FFFFFF"/>
                </a:solidFill>
              </a:rPr>
              <a:t>Ưu  </a:t>
            </a:r>
            <a:r>
              <a:rPr lang="vi-VN" sz="2400" b="1" strike="noStrike" spc="-1" dirty="0">
                <a:solidFill>
                  <a:srgbClr val="FFFFFF"/>
                </a:solidFill>
              </a:rPr>
              <a:t>nhược điểm của </a:t>
            </a:r>
            <a:r>
              <a:rPr lang="en-US" sz="2400" b="1" spc="-1" dirty="0" smtClean="0">
                <a:solidFill>
                  <a:srgbClr val="FFFFFF"/>
                </a:solidFill>
              </a:rPr>
              <a:t>Expressjs</a:t>
            </a:r>
            <a:endParaRPr lang="vi-VN" sz="2400" b="0" strike="noStrike" spc="-1" dirty="0"/>
          </a:p>
          <a:p>
            <a:pPr marL="342900" indent="-342900">
              <a:lnSpc>
                <a:spcPct val="120000"/>
              </a:lnSpc>
              <a:spcBef>
                <a:spcPts val="1001"/>
              </a:spcBef>
              <a:buFont typeface="Wingdings" panose="05000000000000000000" pitchFamily="2" charset="2"/>
              <a:buChar char="v"/>
              <a:tabLst>
                <a:tab pos="0" algn="l"/>
              </a:tabLst>
            </a:pPr>
            <a:r>
              <a:rPr lang="vi-VN" sz="2000" b="0" strike="noStrike" spc="-1" dirty="0">
                <a:solidFill>
                  <a:srgbClr val="FFFFFF"/>
                </a:solidFill>
                <a:latin typeface="Times New Roman"/>
              </a:rPr>
              <a:t> </a:t>
            </a:r>
            <a:r>
              <a:rPr lang="vi-VN" sz="2400" b="0" strike="noStrike" spc="-1" dirty="0" smtClean="0">
                <a:solidFill>
                  <a:srgbClr val="FFFFFF"/>
                </a:solidFill>
                <a:latin typeface="Times New Roman"/>
              </a:rPr>
              <a:t>Ưu </a:t>
            </a:r>
            <a:r>
              <a:rPr lang="vi-VN" sz="2400" b="0" strike="noStrike" spc="-1" dirty="0">
                <a:solidFill>
                  <a:srgbClr val="FFFFFF"/>
                </a:solidFill>
                <a:latin typeface="Times New Roman"/>
              </a:rPr>
              <a:t>điểm của </a:t>
            </a:r>
            <a:r>
              <a:rPr lang="en-US" sz="2400" spc="-1" dirty="0" smtClean="0">
                <a:solidFill>
                  <a:srgbClr val="FFFFFF"/>
                </a:solidFill>
                <a:latin typeface="Times New Roman"/>
              </a:rPr>
              <a:t>Expressjs</a:t>
            </a:r>
            <a:endParaRPr lang="vi-VN" sz="2400" b="0" strike="noStrike" spc="-1" dirty="0">
              <a:latin typeface="Arial"/>
            </a:endParaRPr>
          </a:p>
          <a:p>
            <a:pPr marL="800100" lvl="1" indent="-342900">
              <a:spcAft>
                <a:spcPts val="600"/>
              </a:spcAft>
              <a:buFont typeface="Wingdings" panose="05000000000000000000" pitchFamily="2" charset="2"/>
              <a:buChar char="Ø"/>
              <a:tabLst>
                <a:tab pos="0" algn="l"/>
              </a:tabLst>
            </a:pPr>
            <a:r>
              <a:rPr lang="vi-VN" sz="2000" spc="-1" dirty="0">
                <a:solidFill>
                  <a:schemeClr val="bg1"/>
                </a:solidFill>
              </a:rPr>
              <a:t>Rất dễ học, chỉ cần bạn biết JavaScript, bạn sẽ không cần phải học một ngôn ngữ mới để học ExpressJS</a:t>
            </a:r>
          </a:p>
          <a:p>
            <a:pPr marL="800100" lvl="1" indent="-342900">
              <a:spcAft>
                <a:spcPts val="600"/>
              </a:spcAft>
              <a:buFont typeface="Wingdings" panose="05000000000000000000" pitchFamily="2" charset="2"/>
              <a:buChar char="Ø"/>
              <a:tabLst>
                <a:tab pos="0" algn="l"/>
              </a:tabLst>
            </a:pPr>
            <a:r>
              <a:rPr lang="vi-VN" sz="2000" spc="-1" dirty="0">
                <a:solidFill>
                  <a:schemeClr val="bg1"/>
                </a:solidFill>
              </a:rPr>
              <a:t>Giúp cho việc phát triển back-end dễ dàng hơn nhiều khi sử dụng ExpressJS</a:t>
            </a:r>
          </a:p>
          <a:p>
            <a:pPr marL="800100" lvl="1" indent="-342900">
              <a:spcAft>
                <a:spcPts val="600"/>
              </a:spcAft>
              <a:buFont typeface="Wingdings" panose="05000000000000000000" pitchFamily="2" charset="2"/>
              <a:buChar char="Ø"/>
              <a:tabLst>
                <a:tab pos="0" algn="l"/>
              </a:tabLst>
            </a:pPr>
            <a:r>
              <a:rPr lang="vi-VN" sz="2000" spc="-1" dirty="0">
                <a:solidFill>
                  <a:schemeClr val="bg1"/>
                </a:solidFill>
              </a:rPr>
              <a:t>Mã JavaScript được diễn giải thông qua Google V8 JavaScript Engine của Node.js. Do đó, mã sẽ được thực hiện một cách nhanh chóng và dễ dàng.</a:t>
            </a:r>
          </a:p>
          <a:p>
            <a:pPr marL="800100" lvl="1" indent="-342900">
              <a:spcAft>
                <a:spcPts val="600"/>
              </a:spcAft>
              <a:buFont typeface="Wingdings" panose="05000000000000000000" pitchFamily="2" charset="2"/>
              <a:buChar char="Ø"/>
              <a:tabLst>
                <a:tab pos="0" algn="l"/>
              </a:tabLst>
            </a:pPr>
            <a:r>
              <a:rPr lang="vi-VN" sz="2000" spc="-1" dirty="0">
                <a:solidFill>
                  <a:schemeClr val="bg1"/>
                </a:solidFill>
              </a:rPr>
              <a:t>ExpressJS rất đơn giản để tùy chỉnh và sử dụng theo nhu cầu.</a:t>
            </a:r>
          </a:p>
          <a:p>
            <a:pPr marL="800100" lvl="1" indent="-342900">
              <a:spcAft>
                <a:spcPts val="600"/>
              </a:spcAft>
              <a:buFont typeface="Wingdings" panose="05000000000000000000" pitchFamily="2" charset="2"/>
              <a:buChar char="Ø"/>
              <a:tabLst>
                <a:tab pos="0" algn="l"/>
              </a:tabLst>
            </a:pPr>
            <a:r>
              <a:rPr lang="vi-VN" sz="2000" spc="-1" dirty="0">
                <a:solidFill>
                  <a:schemeClr val="bg1"/>
                </a:solidFill>
              </a:rPr>
              <a:t>Cung cấp một module phần mềm trung gian linh hoạt và rất hữu ích để thực hiện các tác vụ bổ sung theo phản hồi và yêu cầu.</a:t>
            </a:r>
          </a:p>
          <a:p>
            <a:pPr marL="800100" lvl="1" indent="-342900">
              <a:spcAft>
                <a:spcPts val="600"/>
              </a:spcAft>
              <a:buFont typeface="Wingdings" panose="05000000000000000000" pitchFamily="2" charset="2"/>
              <a:buChar char="Ø"/>
              <a:tabLst>
                <a:tab pos="0" algn="l"/>
              </a:tabLst>
            </a:pPr>
            <a:r>
              <a:rPr lang="vi-VN" sz="2000" spc="-1" dirty="0">
                <a:solidFill>
                  <a:schemeClr val="bg1"/>
                </a:solidFill>
              </a:rPr>
              <a:t>Hỗ trợ phát triển ứng dụng theo mô hình MVC, đây là mô hình phổ biến cho việc lập trình web hiện nay.</a:t>
            </a:r>
            <a:endParaRPr lang="vi-VN" sz="2000" b="0" strike="noStrike" spc="-1" dirty="0">
              <a:solidFill>
                <a:schemeClr val="bg1"/>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Content Placeholder 4"/>
          <p:cNvPicPr/>
          <p:nvPr/>
        </p:nvPicPr>
        <p:blipFill>
          <a:blip r:embed="rId2"/>
          <a:stretch/>
        </p:blipFill>
        <p:spPr>
          <a:xfrm>
            <a:off x="11379240" y="60480"/>
            <a:ext cx="700920" cy="700920"/>
          </a:xfrm>
          <a:prstGeom prst="rect">
            <a:avLst/>
          </a:prstGeom>
          <a:ln>
            <a:noFill/>
          </a:ln>
        </p:spPr>
      </p:pic>
      <p:sp>
        <p:nvSpPr>
          <p:cNvPr id="129" name="TextShape 1"/>
          <p:cNvSpPr txBox="1"/>
          <p:nvPr/>
        </p:nvSpPr>
        <p:spPr>
          <a:xfrm>
            <a:off x="913680" y="609480"/>
            <a:ext cx="10353240" cy="1325880"/>
          </a:xfrm>
          <a:prstGeom prst="rect">
            <a:avLst/>
          </a:prstGeom>
          <a:noFill/>
          <a:ln>
            <a:noFill/>
          </a:ln>
        </p:spPr>
        <p:txBody>
          <a:bodyPr anchor="ctr">
            <a:normAutofit/>
          </a:bodyPr>
          <a:lstStyle/>
          <a:p>
            <a:pPr algn="ctr">
              <a:lnSpc>
                <a:spcPct val="90000"/>
              </a:lnSpc>
            </a:pPr>
            <a:r>
              <a:rPr lang="vi-VN" sz="3200" b="1" strike="noStrike" cap="all" spc="-1" dirty="0">
                <a:solidFill>
                  <a:srgbClr val="FFFFFF"/>
                </a:solidFill>
                <a:latin typeface="Arial"/>
              </a:rPr>
              <a:t>Phần I: </a:t>
            </a:r>
            <a:r>
              <a:rPr lang="vi-VN" sz="3200" b="1" cap="all" spc="-1" dirty="0">
                <a:solidFill>
                  <a:srgbClr val="FFFFFF"/>
                </a:solidFill>
              </a:rPr>
              <a:t>tìm hiểu về Expressjs</a:t>
            </a:r>
            <a:endParaRPr lang="vi-VN" sz="3200" b="0" strike="noStrike" spc="-1" dirty="0">
              <a:solidFill>
                <a:srgbClr val="FFFFFF"/>
              </a:solidFill>
              <a:latin typeface="Rockwell"/>
            </a:endParaRPr>
          </a:p>
        </p:txBody>
      </p:sp>
      <p:sp>
        <p:nvSpPr>
          <p:cNvPr id="130" name="CustomShape 2"/>
          <p:cNvSpPr/>
          <p:nvPr/>
        </p:nvSpPr>
        <p:spPr>
          <a:xfrm>
            <a:off x="600480" y="1590840"/>
            <a:ext cx="10990800" cy="41634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457200" indent="-457200">
              <a:lnSpc>
                <a:spcPct val="120000"/>
              </a:lnSpc>
              <a:spcBef>
                <a:spcPts val="1001"/>
              </a:spcBef>
              <a:buFont typeface="+mj-lt"/>
              <a:buAutoNum type="arabicPeriod" startAt="4"/>
              <a:tabLst>
                <a:tab pos="0" algn="l"/>
              </a:tabLst>
            </a:pPr>
            <a:r>
              <a:rPr lang="vi-VN" sz="2400" b="1" spc="-1" dirty="0" smtClean="0">
                <a:solidFill>
                  <a:srgbClr val="FFFFFF"/>
                </a:solidFill>
              </a:rPr>
              <a:t>Ưu  </a:t>
            </a:r>
            <a:r>
              <a:rPr lang="vi-VN" sz="2400" b="1" spc="-1" dirty="0">
                <a:solidFill>
                  <a:srgbClr val="FFFFFF"/>
                </a:solidFill>
              </a:rPr>
              <a:t>nhược điểm của </a:t>
            </a:r>
            <a:r>
              <a:rPr lang="en-US" sz="2400" b="1" spc="-1" dirty="0" err="1">
                <a:solidFill>
                  <a:srgbClr val="FFFFFF"/>
                </a:solidFill>
              </a:rPr>
              <a:t>Expressjs</a:t>
            </a:r>
            <a:endParaRPr lang="vi-VN" sz="2400" spc="-1" dirty="0"/>
          </a:p>
          <a:p>
            <a:pPr marL="342900" indent="-342900">
              <a:lnSpc>
                <a:spcPct val="120000"/>
              </a:lnSpc>
              <a:spcBef>
                <a:spcPts val="1001"/>
              </a:spcBef>
              <a:buFont typeface="Wingdings" panose="05000000000000000000" pitchFamily="2" charset="2"/>
              <a:buChar char="v"/>
              <a:tabLst>
                <a:tab pos="0" algn="l"/>
              </a:tabLst>
            </a:pPr>
            <a:r>
              <a:rPr lang="vi-VN" sz="2000" b="0" strike="noStrike" spc="-1" dirty="0" smtClean="0">
                <a:solidFill>
                  <a:srgbClr val="FFFFFF"/>
                </a:solidFill>
                <a:latin typeface="Times New Roman"/>
              </a:rPr>
              <a:t> </a:t>
            </a:r>
            <a:r>
              <a:rPr lang="en-US" sz="2400" b="0" strike="noStrike" spc="-1" dirty="0" err="1" smtClean="0">
                <a:solidFill>
                  <a:srgbClr val="FFFFFF"/>
                </a:solidFill>
                <a:latin typeface="Times New Roman"/>
              </a:rPr>
              <a:t>Nhược</a:t>
            </a:r>
            <a:r>
              <a:rPr lang="vi-VN" sz="2400" b="0" strike="noStrike" spc="-1" dirty="0" smtClean="0">
                <a:solidFill>
                  <a:srgbClr val="FFFFFF"/>
                </a:solidFill>
                <a:latin typeface="Times New Roman"/>
              </a:rPr>
              <a:t> </a:t>
            </a:r>
            <a:r>
              <a:rPr lang="vi-VN" sz="2400" b="0" strike="noStrike" spc="-1" dirty="0">
                <a:solidFill>
                  <a:srgbClr val="FFFFFF"/>
                </a:solidFill>
                <a:latin typeface="Times New Roman"/>
              </a:rPr>
              <a:t>điểm của </a:t>
            </a:r>
            <a:r>
              <a:rPr lang="en-US" sz="2400" spc="-1" dirty="0" smtClean="0">
                <a:solidFill>
                  <a:srgbClr val="FFFFFF"/>
                </a:solidFill>
                <a:latin typeface="Times New Roman"/>
              </a:rPr>
              <a:t>Expressjs</a:t>
            </a:r>
            <a:endParaRPr lang="vi-VN" sz="2400" b="0" strike="noStrike" spc="-1" dirty="0">
              <a:latin typeface="Arial"/>
            </a:endParaRPr>
          </a:p>
          <a:p>
            <a:pPr marL="800100" lvl="1" indent="-342900">
              <a:lnSpc>
                <a:spcPct val="120000"/>
              </a:lnSpc>
              <a:spcBef>
                <a:spcPts val="1001"/>
              </a:spcBef>
              <a:buFont typeface="Wingdings" panose="05000000000000000000" pitchFamily="2" charset="2"/>
              <a:buChar char="Ø"/>
              <a:tabLst>
                <a:tab pos="0" algn="l"/>
              </a:tabLst>
            </a:pPr>
            <a:r>
              <a:rPr lang="en-US" sz="2000" b="1" i="1" spc="-1" dirty="0" smtClean="0">
                <a:solidFill>
                  <a:schemeClr val="bg1"/>
                </a:solidFill>
              </a:rPr>
              <a:t>Nó không cố chấp </a:t>
            </a:r>
            <a:r>
              <a:rPr lang="vi-VN" sz="2000" spc="-1" dirty="0">
                <a:solidFill>
                  <a:schemeClr val="bg1"/>
                </a:solidFill>
              </a:rPr>
              <a:t>về cách nó được ưu tiên triển khai trong ứng dụng của bạn và sẽ không nhúng tay vào việc chỉ cho bạn cách cấu trúc một ứng dụng Express hiệu quả. </a:t>
            </a:r>
            <a:r>
              <a:rPr lang="en-US" sz="2000" spc="-1" dirty="0" smtClean="0">
                <a:solidFill>
                  <a:schemeClr val="bg1"/>
                </a:solidFill>
              </a:rPr>
              <a:t>M</a:t>
            </a:r>
            <a:r>
              <a:rPr lang="vi-VN" sz="2000" spc="-1" dirty="0" smtClean="0">
                <a:solidFill>
                  <a:schemeClr val="bg1"/>
                </a:solidFill>
              </a:rPr>
              <a:t>ột </a:t>
            </a:r>
            <a:r>
              <a:rPr lang="vi-VN" sz="2000" spc="-1" dirty="0">
                <a:solidFill>
                  <a:schemeClr val="bg1"/>
                </a:solidFill>
              </a:rPr>
              <a:t>người mới bắt đầu sẽ không biết cách tối ưu để cấu trúc mã máy chủ của họ và có thể dễ dàng viết mã làm chậm API REST của họ một cách không cần thiết, hoặc tệ hơn: để lộ các lỗ hổng mà những kẻ độc hại truy cập có thể tận dụng. </a:t>
            </a:r>
            <a:r>
              <a:rPr lang="vi-VN" sz="2000" spc="-1" dirty="0" smtClean="0">
                <a:solidFill>
                  <a:schemeClr val="bg1"/>
                </a:solidFill>
              </a:rPr>
              <a:t>Một vài nỗ lực đầu tiên của tôi khi viết ứng dụng Express đã dẫn đến mã spaghetti rất lộn xộn, khó theo dõi</a:t>
            </a:r>
          </a:p>
        </p:txBody>
      </p:sp>
    </p:spTree>
    <p:extLst>
      <p:ext uri="{BB962C8B-B14F-4D97-AF65-F5344CB8AC3E}">
        <p14:creationId xmlns:p14="http://schemas.microsoft.com/office/powerpoint/2010/main" val="296966598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Content Placeholder 4"/>
          <p:cNvPicPr/>
          <p:nvPr/>
        </p:nvPicPr>
        <p:blipFill>
          <a:blip r:embed="rId2"/>
          <a:stretch/>
        </p:blipFill>
        <p:spPr>
          <a:xfrm>
            <a:off x="11379240" y="60480"/>
            <a:ext cx="700920" cy="700920"/>
          </a:xfrm>
          <a:prstGeom prst="rect">
            <a:avLst/>
          </a:prstGeom>
          <a:ln>
            <a:noFill/>
          </a:ln>
        </p:spPr>
      </p:pic>
      <p:sp>
        <p:nvSpPr>
          <p:cNvPr id="129" name="TextShape 1"/>
          <p:cNvSpPr txBox="1"/>
          <p:nvPr/>
        </p:nvSpPr>
        <p:spPr>
          <a:xfrm>
            <a:off x="913680" y="609480"/>
            <a:ext cx="10353240" cy="1325880"/>
          </a:xfrm>
          <a:prstGeom prst="rect">
            <a:avLst/>
          </a:prstGeom>
          <a:noFill/>
          <a:ln>
            <a:noFill/>
          </a:ln>
        </p:spPr>
        <p:txBody>
          <a:bodyPr anchor="ctr">
            <a:normAutofit/>
          </a:bodyPr>
          <a:lstStyle/>
          <a:p>
            <a:pPr algn="ctr">
              <a:lnSpc>
                <a:spcPct val="90000"/>
              </a:lnSpc>
            </a:pPr>
            <a:r>
              <a:rPr lang="vi-VN" sz="3200" b="1" strike="noStrike" cap="all" spc="-1" dirty="0">
                <a:solidFill>
                  <a:srgbClr val="FFFFFF"/>
                </a:solidFill>
                <a:latin typeface="Arial"/>
              </a:rPr>
              <a:t>Phần I: </a:t>
            </a:r>
            <a:r>
              <a:rPr lang="vi-VN" sz="3200" b="1" cap="all" spc="-1" dirty="0">
                <a:solidFill>
                  <a:srgbClr val="FFFFFF"/>
                </a:solidFill>
              </a:rPr>
              <a:t>tìm hiểu về Expressjs</a:t>
            </a:r>
            <a:endParaRPr lang="vi-VN" sz="3200" b="0" strike="noStrike" spc="-1" dirty="0">
              <a:solidFill>
                <a:srgbClr val="FFFFFF"/>
              </a:solidFill>
              <a:latin typeface="Rockwell"/>
            </a:endParaRPr>
          </a:p>
        </p:txBody>
      </p:sp>
      <p:sp>
        <p:nvSpPr>
          <p:cNvPr id="130" name="CustomShape 2"/>
          <p:cNvSpPr/>
          <p:nvPr/>
        </p:nvSpPr>
        <p:spPr>
          <a:xfrm>
            <a:off x="600480" y="1590840"/>
            <a:ext cx="10990800" cy="41634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457200" indent="-457200">
              <a:lnSpc>
                <a:spcPct val="120000"/>
              </a:lnSpc>
              <a:spcBef>
                <a:spcPts val="1001"/>
              </a:spcBef>
              <a:buFont typeface="+mj-lt"/>
              <a:buAutoNum type="arabicPeriod" startAt="4"/>
              <a:tabLst>
                <a:tab pos="0" algn="l"/>
              </a:tabLst>
            </a:pPr>
            <a:r>
              <a:rPr lang="vi-VN" sz="2400" b="1" spc="-1" dirty="0">
                <a:solidFill>
                  <a:srgbClr val="FFFFFF"/>
                </a:solidFill>
              </a:rPr>
              <a:t>Ưu  nhược điểm của </a:t>
            </a:r>
            <a:r>
              <a:rPr lang="en-US" sz="2400" b="1" spc="-1" dirty="0" err="1">
                <a:solidFill>
                  <a:srgbClr val="FFFFFF"/>
                </a:solidFill>
              </a:rPr>
              <a:t>Expressjs</a:t>
            </a:r>
            <a:endParaRPr lang="vi-VN" sz="2400" spc="-1" dirty="0"/>
          </a:p>
          <a:p>
            <a:pPr marL="342900" indent="-342900">
              <a:lnSpc>
                <a:spcPct val="120000"/>
              </a:lnSpc>
              <a:spcBef>
                <a:spcPts val="1001"/>
              </a:spcBef>
              <a:buFont typeface="Wingdings" panose="05000000000000000000" pitchFamily="2" charset="2"/>
              <a:buChar char="v"/>
              <a:tabLst>
                <a:tab pos="0" algn="l"/>
              </a:tabLst>
            </a:pPr>
            <a:r>
              <a:rPr lang="vi-VN" sz="2000" b="0" strike="noStrike" spc="-1" dirty="0" smtClean="0">
                <a:solidFill>
                  <a:srgbClr val="FFFFFF"/>
                </a:solidFill>
                <a:latin typeface="Times New Roman"/>
              </a:rPr>
              <a:t> </a:t>
            </a:r>
            <a:r>
              <a:rPr lang="en-US" sz="2400" b="0" strike="noStrike" spc="-1" dirty="0" err="1" smtClean="0">
                <a:solidFill>
                  <a:srgbClr val="FFFFFF"/>
                </a:solidFill>
                <a:latin typeface="Times New Roman"/>
              </a:rPr>
              <a:t>Nhược</a:t>
            </a:r>
            <a:r>
              <a:rPr lang="vi-VN" sz="2400" b="0" strike="noStrike" spc="-1" dirty="0" smtClean="0">
                <a:solidFill>
                  <a:srgbClr val="FFFFFF"/>
                </a:solidFill>
                <a:latin typeface="Times New Roman"/>
              </a:rPr>
              <a:t> </a:t>
            </a:r>
            <a:r>
              <a:rPr lang="vi-VN" sz="2400" b="0" strike="noStrike" spc="-1" dirty="0">
                <a:solidFill>
                  <a:srgbClr val="FFFFFF"/>
                </a:solidFill>
                <a:latin typeface="Times New Roman"/>
              </a:rPr>
              <a:t>điểm của </a:t>
            </a:r>
            <a:r>
              <a:rPr lang="en-US" sz="2400" spc="-1" dirty="0" smtClean="0">
                <a:solidFill>
                  <a:srgbClr val="FFFFFF"/>
                </a:solidFill>
                <a:latin typeface="Times New Roman"/>
              </a:rPr>
              <a:t>Expressjs</a:t>
            </a:r>
            <a:endParaRPr lang="vi-VN" sz="2400" b="0" strike="noStrike" spc="-1" dirty="0">
              <a:latin typeface="Arial"/>
            </a:endParaRPr>
          </a:p>
          <a:p>
            <a:pPr marL="800100" lvl="1" indent="-342900">
              <a:lnSpc>
                <a:spcPct val="120000"/>
              </a:lnSpc>
              <a:spcBef>
                <a:spcPts val="1001"/>
              </a:spcBef>
              <a:buFont typeface="Wingdings" panose="05000000000000000000" pitchFamily="2" charset="2"/>
              <a:buChar char="Ø"/>
              <a:tabLst>
                <a:tab pos="0" algn="l"/>
              </a:tabLst>
            </a:pPr>
            <a:r>
              <a:rPr lang="en-US" sz="2000" b="1" i="1" spc="-1" dirty="0" err="1" smtClean="0">
                <a:solidFill>
                  <a:schemeClr val="bg1"/>
                </a:solidFill>
              </a:rPr>
              <a:t>Nó</a:t>
            </a:r>
            <a:r>
              <a:rPr lang="en-US" sz="2000" b="1" i="1" spc="-1" dirty="0" smtClean="0">
                <a:solidFill>
                  <a:schemeClr val="bg1"/>
                </a:solidFill>
              </a:rPr>
              <a:t> </a:t>
            </a:r>
            <a:r>
              <a:rPr lang="en-US" sz="2000" b="1" i="1" spc="-1" dirty="0" err="1" smtClean="0">
                <a:solidFill>
                  <a:schemeClr val="bg1"/>
                </a:solidFill>
              </a:rPr>
              <a:t>không</a:t>
            </a:r>
            <a:r>
              <a:rPr lang="en-US" sz="2000" b="1" i="1" spc="-1" dirty="0" smtClean="0">
                <a:solidFill>
                  <a:schemeClr val="bg1"/>
                </a:solidFill>
              </a:rPr>
              <a:t> </a:t>
            </a:r>
            <a:r>
              <a:rPr lang="en-US" sz="2000" b="1" i="1" spc="-1" dirty="0" err="1" smtClean="0">
                <a:solidFill>
                  <a:schemeClr val="bg1"/>
                </a:solidFill>
              </a:rPr>
              <a:t>được</a:t>
            </a:r>
            <a:r>
              <a:rPr lang="en-US" sz="2000" b="1" i="1" spc="-1" dirty="0" smtClean="0">
                <a:solidFill>
                  <a:schemeClr val="bg1"/>
                </a:solidFill>
              </a:rPr>
              <a:t> </a:t>
            </a:r>
            <a:r>
              <a:rPr lang="en-US" sz="2000" b="1" i="1" spc="-1" dirty="0" err="1" smtClean="0">
                <a:solidFill>
                  <a:schemeClr val="bg1"/>
                </a:solidFill>
              </a:rPr>
              <a:t>bảo</a:t>
            </a:r>
            <a:r>
              <a:rPr lang="en-US" sz="2000" b="1" i="1" spc="-1" dirty="0" smtClean="0">
                <a:solidFill>
                  <a:schemeClr val="bg1"/>
                </a:solidFill>
              </a:rPr>
              <a:t> </a:t>
            </a:r>
            <a:r>
              <a:rPr lang="en-US" sz="2000" b="1" i="1" spc="-1" dirty="0" err="1" smtClean="0">
                <a:solidFill>
                  <a:schemeClr val="bg1"/>
                </a:solidFill>
              </a:rPr>
              <a:t>mật</a:t>
            </a:r>
            <a:r>
              <a:rPr lang="en-US" sz="2000" b="1" i="1" spc="-1" dirty="0" smtClean="0">
                <a:solidFill>
                  <a:schemeClr val="bg1"/>
                </a:solidFill>
              </a:rPr>
              <a:t> </a:t>
            </a:r>
            <a:r>
              <a:rPr lang="en-US" sz="2000" b="1" i="1" spc="-1" dirty="0" err="1" smtClean="0">
                <a:solidFill>
                  <a:schemeClr val="bg1"/>
                </a:solidFill>
              </a:rPr>
              <a:t>cao</a:t>
            </a:r>
            <a:r>
              <a:rPr lang="vi-VN" sz="2000" spc="-1" dirty="0" smtClean="0">
                <a:solidFill>
                  <a:schemeClr val="bg1"/>
                </a:solidFill>
              </a:rPr>
              <a:t>, như vừa đề cập ở trên. Nhưng hơn thế nữa, Express cũng không chỉ định cách thức triển khai bảo mật - điều đó hoàn toàn phụ thuộc vào ứng dụng của bạn. Có thể cho rằng đó không phải là một trò lừa đảo vì Express về cơ bản chỉ là một thư viện và có thể được sử dụng theo bất kỳ cách nào khác nhau và tùy thuộc vào nhà phát triển trong tình huống cụ thể của họ mức độ bảo mật mà họ yêu cầu.</a:t>
            </a:r>
            <a:endParaRPr lang="en-US" sz="2000" spc="-1" dirty="0" smtClean="0">
              <a:solidFill>
                <a:schemeClr val="bg1"/>
              </a:solidFill>
            </a:endParaRPr>
          </a:p>
        </p:txBody>
      </p:sp>
    </p:spTree>
    <p:extLst>
      <p:ext uri="{BB962C8B-B14F-4D97-AF65-F5344CB8AC3E}">
        <p14:creationId xmlns:p14="http://schemas.microsoft.com/office/powerpoint/2010/main" val="257228455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Content Placeholder 4"/>
          <p:cNvPicPr/>
          <p:nvPr/>
        </p:nvPicPr>
        <p:blipFill>
          <a:blip r:embed="rId2"/>
          <a:stretch/>
        </p:blipFill>
        <p:spPr>
          <a:xfrm>
            <a:off x="11379240" y="60480"/>
            <a:ext cx="700920" cy="700920"/>
          </a:xfrm>
          <a:prstGeom prst="rect">
            <a:avLst/>
          </a:prstGeom>
          <a:ln>
            <a:noFill/>
          </a:ln>
        </p:spPr>
      </p:pic>
      <p:sp>
        <p:nvSpPr>
          <p:cNvPr id="137" name="TextShape 1"/>
          <p:cNvSpPr txBox="1"/>
          <p:nvPr/>
        </p:nvSpPr>
        <p:spPr>
          <a:xfrm>
            <a:off x="913680" y="609480"/>
            <a:ext cx="10353240" cy="1325880"/>
          </a:xfrm>
          <a:prstGeom prst="rect">
            <a:avLst/>
          </a:prstGeom>
          <a:noFill/>
          <a:ln>
            <a:noFill/>
          </a:ln>
        </p:spPr>
        <p:txBody>
          <a:bodyPr anchor="ctr">
            <a:normAutofit/>
          </a:bodyPr>
          <a:lstStyle/>
          <a:p>
            <a:pPr algn="ctr">
              <a:lnSpc>
                <a:spcPct val="90000"/>
              </a:lnSpc>
            </a:pPr>
            <a:r>
              <a:rPr lang="vi-VN" sz="3200" b="1" strike="noStrike" cap="all" spc="-1" dirty="0">
                <a:solidFill>
                  <a:srgbClr val="FFFFFF"/>
                </a:solidFill>
                <a:latin typeface="Arial"/>
              </a:rPr>
              <a:t>Phần I: tìm hiểu về </a:t>
            </a:r>
            <a:r>
              <a:rPr lang="vi-VN" sz="3200" b="1" cap="all" spc="-1" dirty="0">
                <a:solidFill>
                  <a:srgbClr val="FFFFFF"/>
                </a:solidFill>
              </a:rPr>
              <a:t>Express.js</a:t>
            </a:r>
            <a:endParaRPr lang="vi-VN" sz="3200" b="0" strike="noStrike" spc="-1" dirty="0">
              <a:solidFill>
                <a:srgbClr val="FFFFFF"/>
              </a:solidFill>
              <a:latin typeface="Rockwell"/>
            </a:endParaRPr>
          </a:p>
        </p:txBody>
      </p:sp>
      <p:sp>
        <p:nvSpPr>
          <p:cNvPr id="138" name="CustomShape 2"/>
          <p:cNvSpPr/>
          <p:nvPr/>
        </p:nvSpPr>
        <p:spPr>
          <a:xfrm>
            <a:off x="913680" y="2095920"/>
            <a:ext cx="10353240" cy="369468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457200" indent="-457200">
              <a:lnSpc>
                <a:spcPct val="120000"/>
              </a:lnSpc>
              <a:spcBef>
                <a:spcPts val="1001"/>
              </a:spcBef>
              <a:buFont typeface="+mj-lt"/>
              <a:buAutoNum type="arabicPeriod" startAt="5"/>
              <a:tabLst>
                <a:tab pos="0" algn="l"/>
              </a:tabLst>
            </a:pPr>
            <a:r>
              <a:rPr lang="vi-VN" sz="2400" b="1" strike="noStrike" spc="-1" dirty="0" smtClean="0">
                <a:solidFill>
                  <a:srgbClr val="FFFFFF"/>
                </a:solidFill>
                <a:latin typeface="Arial"/>
              </a:rPr>
              <a:t>Ứng </a:t>
            </a:r>
            <a:r>
              <a:rPr lang="vi-VN" sz="2400" b="1" strike="noStrike" spc="-1" dirty="0">
                <a:solidFill>
                  <a:srgbClr val="FFFFFF"/>
                </a:solidFill>
                <a:latin typeface="Arial"/>
              </a:rPr>
              <a:t>dụng của </a:t>
            </a:r>
            <a:r>
              <a:rPr lang="vi-VN" sz="2400" b="1" spc="-1" dirty="0">
                <a:solidFill>
                  <a:srgbClr val="FFFFFF"/>
                </a:solidFill>
              </a:rPr>
              <a:t>Express.js</a:t>
            </a:r>
            <a:r>
              <a:rPr lang="vi-VN" sz="2400" b="0" strike="noStrike" spc="-1" dirty="0" smtClean="0">
                <a:solidFill>
                  <a:srgbClr val="FFFFFF"/>
                </a:solidFill>
                <a:latin typeface="Arial"/>
              </a:rPr>
              <a:t>	</a:t>
            </a:r>
            <a:endParaRPr lang="en-US" sz="2400" b="0" strike="noStrike" spc="-1" dirty="0" smtClean="0">
              <a:solidFill>
                <a:srgbClr val="FFFFFF"/>
              </a:solidFill>
              <a:latin typeface="Arial"/>
            </a:endParaRPr>
          </a:p>
          <a:p>
            <a:pPr>
              <a:lnSpc>
                <a:spcPct val="120000"/>
              </a:lnSpc>
              <a:spcBef>
                <a:spcPts val="1001"/>
              </a:spcBef>
              <a:tabLst>
                <a:tab pos="0" algn="l"/>
              </a:tabLst>
            </a:pPr>
            <a:r>
              <a:rPr lang="vi-VN" sz="2400" b="0" strike="noStrike" spc="-1" dirty="0" smtClean="0">
                <a:solidFill>
                  <a:srgbClr val="FFFFFF"/>
                </a:solidFill>
                <a:latin typeface="Arial"/>
              </a:rPr>
              <a:t>-</a:t>
            </a:r>
            <a:r>
              <a:rPr lang="en-US" sz="2400" b="0" strike="noStrike" spc="-1" dirty="0" smtClean="0">
                <a:solidFill>
                  <a:srgbClr val="FFFFFF"/>
                </a:solidFill>
                <a:latin typeface="Arial"/>
              </a:rPr>
              <a:t> IBM</a:t>
            </a:r>
            <a:endParaRPr lang="vi-VN" sz="2400" b="0" strike="noStrike" spc="-1" dirty="0" smtClean="0">
              <a:latin typeface="Arial"/>
            </a:endParaRPr>
          </a:p>
          <a:p>
            <a:pPr>
              <a:lnSpc>
                <a:spcPct val="120000"/>
              </a:lnSpc>
              <a:spcBef>
                <a:spcPts val="1001"/>
              </a:spcBef>
              <a:tabLst>
                <a:tab pos="0" algn="l"/>
              </a:tabLst>
            </a:pPr>
            <a:r>
              <a:rPr lang="vi-VN" sz="2400" b="0" strike="noStrike" spc="-1" dirty="0" smtClean="0">
                <a:solidFill>
                  <a:srgbClr val="FFFFFF"/>
                </a:solidFill>
                <a:latin typeface="Arial"/>
              </a:rPr>
              <a:t>	- </a:t>
            </a:r>
            <a:r>
              <a:rPr lang="en-US" sz="2400" b="0" strike="noStrike" spc="-1" dirty="0" smtClean="0">
                <a:solidFill>
                  <a:srgbClr val="FFFFFF"/>
                </a:solidFill>
                <a:latin typeface="Arial"/>
              </a:rPr>
              <a:t>PayPal</a:t>
            </a:r>
            <a:endParaRPr lang="vi-VN" sz="2400" b="0" strike="noStrike" spc="-1" dirty="0" smtClean="0">
              <a:latin typeface="Arial"/>
            </a:endParaRPr>
          </a:p>
          <a:p>
            <a:pPr>
              <a:lnSpc>
                <a:spcPct val="120000"/>
              </a:lnSpc>
              <a:spcBef>
                <a:spcPts val="1001"/>
              </a:spcBef>
              <a:tabLst>
                <a:tab pos="0" algn="l"/>
              </a:tabLst>
            </a:pPr>
            <a:r>
              <a:rPr lang="vi-VN" sz="2400" b="0" strike="noStrike" spc="-1" dirty="0">
                <a:solidFill>
                  <a:srgbClr val="FFFFFF"/>
                </a:solidFill>
                <a:latin typeface="Arial"/>
              </a:rPr>
              <a:t>	</a:t>
            </a:r>
            <a:r>
              <a:rPr lang="vi-VN" sz="2400" b="0" strike="noStrike" spc="-1" dirty="0" smtClean="0">
                <a:solidFill>
                  <a:srgbClr val="FFFFFF"/>
                </a:solidFill>
                <a:latin typeface="Arial"/>
              </a:rPr>
              <a:t>-</a:t>
            </a:r>
            <a:r>
              <a:rPr lang="en-US" sz="2400" b="0" strike="noStrike" spc="-1" dirty="0" smtClean="0">
                <a:solidFill>
                  <a:srgbClr val="FFFFFF"/>
                </a:solidFill>
                <a:latin typeface="Arial"/>
              </a:rPr>
              <a:t> GoDaddy</a:t>
            </a:r>
            <a:endParaRPr lang="vi-VN" sz="2400" b="0" strike="noStrike" spc="-1" dirty="0" smtClean="0">
              <a:latin typeface="Arial"/>
            </a:endParaRPr>
          </a:p>
          <a:p>
            <a:pPr>
              <a:lnSpc>
                <a:spcPct val="120000"/>
              </a:lnSpc>
              <a:spcBef>
                <a:spcPts val="1001"/>
              </a:spcBef>
              <a:tabLst>
                <a:tab pos="0" algn="l"/>
              </a:tabLst>
            </a:pPr>
            <a:r>
              <a:rPr lang="vi-VN" sz="2400" b="0" strike="noStrike" spc="-1" dirty="0" smtClean="0">
                <a:solidFill>
                  <a:srgbClr val="FFFFFF"/>
                </a:solidFill>
                <a:latin typeface="Arial"/>
              </a:rPr>
              <a:t>	- …….</a:t>
            </a:r>
            <a:endParaRPr lang="vi-VN"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Content Placeholder 4"/>
          <p:cNvPicPr/>
          <p:nvPr/>
        </p:nvPicPr>
        <p:blipFill>
          <a:blip r:embed="rId2"/>
          <a:stretch/>
        </p:blipFill>
        <p:spPr>
          <a:xfrm>
            <a:off x="11379240" y="60480"/>
            <a:ext cx="700920" cy="700920"/>
          </a:xfrm>
          <a:prstGeom prst="rect">
            <a:avLst/>
          </a:prstGeom>
          <a:ln>
            <a:noFill/>
          </a:ln>
        </p:spPr>
      </p:pic>
      <p:sp>
        <p:nvSpPr>
          <p:cNvPr id="140" name="TextShape 1"/>
          <p:cNvSpPr txBox="1"/>
          <p:nvPr/>
        </p:nvSpPr>
        <p:spPr>
          <a:xfrm>
            <a:off x="913680" y="609480"/>
            <a:ext cx="10353240" cy="1325880"/>
          </a:xfrm>
          <a:prstGeom prst="rect">
            <a:avLst/>
          </a:prstGeom>
          <a:noFill/>
          <a:ln>
            <a:noFill/>
          </a:ln>
        </p:spPr>
        <p:txBody>
          <a:bodyPr anchor="ctr">
            <a:normAutofit/>
          </a:bodyPr>
          <a:lstStyle/>
          <a:p>
            <a:pPr algn="ctr">
              <a:lnSpc>
                <a:spcPct val="90000"/>
              </a:lnSpc>
            </a:pPr>
            <a:r>
              <a:rPr lang="vi-VN" sz="3200" b="1" strike="noStrike" cap="all" spc="-1">
                <a:solidFill>
                  <a:srgbClr val="FFFFFF"/>
                </a:solidFill>
                <a:latin typeface="Arial"/>
              </a:rPr>
              <a:t>Kết luận </a:t>
            </a:r>
            <a:endParaRPr lang="vi-VN" sz="3200" b="0" strike="noStrike" spc="-1">
              <a:solidFill>
                <a:srgbClr val="FFFFFF"/>
              </a:solidFill>
              <a:latin typeface="Rockwell"/>
            </a:endParaRPr>
          </a:p>
        </p:txBody>
      </p:sp>
      <p:sp>
        <p:nvSpPr>
          <p:cNvPr id="141" name="CustomShape 2"/>
          <p:cNvSpPr/>
          <p:nvPr/>
        </p:nvSpPr>
        <p:spPr>
          <a:xfrm>
            <a:off x="913680" y="2095920"/>
            <a:ext cx="10353240" cy="369468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228600" indent="-228240">
              <a:lnSpc>
                <a:spcPct val="120000"/>
              </a:lnSpc>
              <a:spcBef>
                <a:spcPts val="1001"/>
              </a:spcBef>
              <a:buClr>
                <a:srgbClr val="FFFFFF"/>
              </a:buClr>
              <a:buFont typeface="Arial"/>
              <a:buChar char="-"/>
            </a:pPr>
            <a:r>
              <a:rPr lang="vi-VN" sz="2400" b="0" strike="noStrike" spc="-1" dirty="0" smtClean="0">
                <a:solidFill>
                  <a:srgbClr val="FFFFFF"/>
                </a:solidFill>
                <a:latin typeface="Times New Roman"/>
              </a:rPr>
              <a:t>Lợi ích của framework luôn là giúp code dễ dàng hơn, cải thiện được chất lượng hiệu suất của ứng dụng.</a:t>
            </a:r>
          </a:p>
          <a:p>
            <a:pPr marL="228600" indent="-228240">
              <a:lnSpc>
                <a:spcPct val="120000"/>
              </a:lnSpc>
              <a:spcBef>
                <a:spcPts val="1001"/>
              </a:spcBef>
              <a:buClr>
                <a:srgbClr val="FFFFFF"/>
              </a:buClr>
              <a:buFont typeface="Arial"/>
              <a:buChar char="-"/>
            </a:pPr>
            <a:r>
              <a:rPr lang="vi-VN" sz="2400" b="0" strike="noStrike" spc="-1" dirty="0" smtClean="0">
                <a:solidFill>
                  <a:srgbClr val="FFFFFF"/>
                </a:solidFill>
                <a:latin typeface="Times New Roman"/>
              </a:rPr>
              <a:t>Framework Express đã đáp ứng được hết những điều người developer cần để có thể phát triển, mở rộng ứng dụng.</a:t>
            </a:r>
            <a:endParaRPr lang="vi-VN"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Content Placeholder 4"/>
          <p:cNvPicPr/>
          <p:nvPr/>
        </p:nvPicPr>
        <p:blipFill>
          <a:blip r:embed="rId2"/>
          <a:stretch/>
        </p:blipFill>
        <p:spPr>
          <a:xfrm>
            <a:off x="11379240" y="60480"/>
            <a:ext cx="700920" cy="700920"/>
          </a:xfrm>
          <a:prstGeom prst="rect">
            <a:avLst/>
          </a:prstGeom>
          <a:ln>
            <a:noFill/>
          </a:ln>
        </p:spPr>
      </p:pic>
      <p:sp>
        <p:nvSpPr>
          <p:cNvPr id="143" name="CustomShape 1"/>
          <p:cNvSpPr/>
          <p:nvPr/>
        </p:nvSpPr>
        <p:spPr>
          <a:xfrm>
            <a:off x="3230640" y="918000"/>
            <a:ext cx="5388504" cy="583321"/>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3200" b="1" strike="noStrike" spc="-1" dirty="0">
                <a:solidFill>
                  <a:srgbClr val="FFFFFF"/>
                </a:solidFill>
                <a:latin typeface="Times New Roman"/>
              </a:rPr>
              <a:t>Phần II : Ứng dụng </a:t>
            </a:r>
            <a:r>
              <a:rPr lang="en-US" sz="3200" b="1" spc="-1" dirty="0" smtClean="0">
                <a:solidFill>
                  <a:srgbClr val="FFFFFF"/>
                </a:solidFill>
                <a:latin typeface="Times New Roman"/>
              </a:rPr>
              <a:t>Expressjs</a:t>
            </a:r>
            <a:endParaRPr lang="vi-VN" sz="3200" b="0" strike="noStrike" spc="-1" dirty="0">
              <a:latin typeface="Arial"/>
            </a:endParaRPr>
          </a:p>
        </p:txBody>
      </p:sp>
      <p:sp>
        <p:nvSpPr>
          <p:cNvPr id="144" name="CustomShape 2"/>
          <p:cNvSpPr/>
          <p:nvPr/>
        </p:nvSpPr>
        <p:spPr>
          <a:xfrm>
            <a:off x="507960" y="1659240"/>
            <a:ext cx="11175480" cy="36610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r>
              <a:rPr lang="vi-VN" sz="3200" b="1" strike="noStrike" spc="-1" dirty="0">
                <a:solidFill>
                  <a:srgbClr val="FFFFFF"/>
                </a:solidFill>
                <a:latin typeface="Times New Roman"/>
              </a:rPr>
              <a:t>1.Phân tích thiết kế hệ thống Website</a:t>
            </a:r>
            <a:endParaRPr lang="vi-VN" sz="3200" b="0" strike="noStrike" spc="-1" dirty="0">
              <a:latin typeface="Arial"/>
            </a:endParaRPr>
          </a:p>
          <a:p>
            <a:pPr marL="457200" indent="-456840">
              <a:lnSpc>
                <a:spcPct val="100000"/>
              </a:lnSpc>
              <a:buClr>
                <a:srgbClr val="FFFFFF"/>
              </a:buClr>
              <a:buFont typeface="Courier New"/>
              <a:buChar char="o"/>
              <a:tabLst>
                <a:tab pos="0" algn="l"/>
              </a:tabLst>
            </a:pPr>
            <a:r>
              <a:rPr lang="vi-VN" sz="2800" b="0" strike="noStrike" spc="-1" dirty="0">
                <a:solidFill>
                  <a:srgbClr val="FFFFFF"/>
                </a:solidFill>
                <a:latin typeface="Times New Roman"/>
              </a:rPr>
              <a:t>Đặc tả bài toán: </a:t>
            </a:r>
            <a:r>
              <a:rPr lang="en-US" sz="2800" b="0" strike="noStrike" spc="-1" dirty="0" smtClean="0">
                <a:solidFill>
                  <a:srgbClr val="FFFFFF"/>
                </a:solidFill>
                <a:latin typeface="Times New Roman"/>
              </a:rPr>
              <a:t>Bán quần áo online</a:t>
            </a:r>
            <a:endParaRPr lang="vi-VN" sz="2800" b="0" strike="noStrike" spc="-1" dirty="0">
              <a:latin typeface="Arial"/>
            </a:endParaRPr>
          </a:p>
          <a:p>
            <a:pPr>
              <a:lnSpc>
                <a:spcPct val="100000"/>
              </a:lnSpc>
              <a:tabLst>
                <a:tab pos="0" algn="l"/>
              </a:tabLst>
            </a:pPr>
            <a:endParaRPr lang="vi-VN" sz="2800" b="0" strike="noStrike" spc="-1" dirty="0">
              <a:latin typeface="Arial"/>
            </a:endParaRPr>
          </a:p>
          <a:p>
            <a:pPr>
              <a:lnSpc>
                <a:spcPct val="100000"/>
              </a:lnSpc>
              <a:tabLst>
                <a:tab pos="0" algn="l"/>
              </a:tabLst>
            </a:pPr>
            <a:r>
              <a:rPr lang="vi-VN" sz="3200" b="1" strike="noStrike" spc="-1" dirty="0">
                <a:solidFill>
                  <a:srgbClr val="FFFFFF"/>
                </a:solidFill>
                <a:latin typeface="Times New Roman"/>
              </a:rPr>
              <a:t>Chức năng cơ bản của website : </a:t>
            </a:r>
            <a:endParaRPr lang="vi-VN" sz="3200" b="0" strike="noStrike" spc="-1" dirty="0">
              <a:latin typeface="Arial"/>
            </a:endParaRPr>
          </a:p>
          <a:p>
            <a:pPr marL="457200" indent="-456840">
              <a:lnSpc>
                <a:spcPct val="100000"/>
              </a:lnSpc>
              <a:buClr>
                <a:srgbClr val="FFFFFF"/>
              </a:buClr>
              <a:buFont typeface="Courier New"/>
              <a:buChar char="o"/>
              <a:tabLst>
                <a:tab pos="0" algn="l"/>
              </a:tabLst>
            </a:pPr>
            <a:r>
              <a:rPr lang="en-US" sz="2800" b="0" strike="noStrike" spc="-1" smtClean="0">
                <a:solidFill>
                  <a:srgbClr val="FFFFFF"/>
                </a:solidFill>
                <a:latin typeface="Times New Roman"/>
              </a:rPr>
              <a:t>Xem sản phẩm, sản phẩm yêu thích</a:t>
            </a:r>
            <a:endParaRPr lang="vi-VN" sz="2800" b="0" strike="noStrike" spc="-1" dirty="0">
              <a:latin typeface="Arial"/>
            </a:endParaRPr>
          </a:p>
          <a:p>
            <a:pPr marL="457200" indent="-456840">
              <a:lnSpc>
                <a:spcPct val="100000"/>
              </a:lnSpc>
              <a:buClr>
                <a:srgbClr val="FFFFFF"/>
              </a:buClr>
              <a:buFont typeface="Courier New"/>
              <a:buChar char="o"/>
              <a:tabLst>
                <a:tab pos="0" algn="l"/>
              </a:tabLst>
            </a:pPr>
            <a:r>
              <a:rPr lang="vi-VN" sz="2800" spc="-1" dirty="0">
                <a:solidFill>
                  <a:srgbClr val="FFFFFF"/>
                </a:solidFill>
                <a:latin typeface="Times New Roman"/>
              </a:rPr>
              <a:t>Tìm kiếm sản phẩm,</a:t>
            </a:r>
            <a:r>
              <a:rPr lang="en-US" sz="2800" spc="-1" dirty="0">
                <a:solidFill>
                  <a:srgbClr val="FFFFFF"/>
                </a:solidFill>
                <a:latin typeface="Times New Roman"/>
              </a:rPr>
              <a:t> </a:t>
            </a:r>
            <a:r>
              <a:rPr lang="vi-VN" sz="2800" spc="-1" dirty="0">
                <a:solidFill>
                  <a:srgbClr val="FFFFFF"/>
                </a:solidFill>
                <a:latin typeface="Times New Roman"/>
              </a:rPr>
              <a:t>giỏ hàng</a:t>
            </a:r>
            <a:endParaRPr lang="vi-VN" sz="2800" b="0" strike="noStrike" spc="-1" dirty="0">
              <a:latin typeface="Arial"/>
            </a:endParaRPr>
          </a:p>
          <a:p>
            <a:pPr marL="457200" indent="-456840">
              <a:lnSpc>
                <a:spcPct val="100000"/>
              </a:lnSpc>
              <a:buClr>
                <a:srgbClr val="FFFFFF"/>
              </a:buClr>
              <a:buFont typeface="Courier New"/>
              <a:buChar char="o"/>
              <a:tabLst>
                <a:tab pos="0" algn="l"/>
              </a:tabLst>
            </a:pPr>
            <a:r>
              <a:rPr lang="vi-VN" sz="2800" b="0" strike="noStrike" spc="-1" dirty="0">
                <a:solidFill>
                  <a:srgbClr val="FFFFFF"/>
                </a:solidFill>
                <a:latin typeface="Times New Roman"/>
              </a:rPr>
              <a:t>Đăng kí đăng nhập tài khoản, đặt hàng online</a:t>
            </a:r>
            <a:endParaRPr lang="vi-VN" sz="2800" b="0" strike="noStrike" spc="-1" dirty="0">
              <a:latin typeface="Arial"/>
            </a:endParaRPr>
          </a:p>
          <a:p>
            <a:pPr marL="457200" indent="-456840">
              <a:lnSpc>
                <a:spcPct val="100000"/>
              </a:lnSpc>
              <a:buClr>
                <a:srgbClr val="FFFFFF"/>
              </a:buClr>
              <a:buFont typeface="Courier New"/>
              <a:buChar char="o"/>
              <a:tabLst>
                <a:tab pos="0" algn="l"/>
              </a:tabLst>
            </a:pPr>
            <a:r>
              <a:rPr lang="vi-VN" sz="2800" b="0" strike="noStrike" spc="-1" dirty="0">
                <a:solidFill>
                  <a:srgbClr val="FFFFFF"/>
                </a:solidFill>
                <a:latin typeface="Times New Roman"/>
              </a:rPr>
              <a:t>Quản lý website </a:t>
            </a:r>
            <a:endParaRPr lang="vi-VN"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 name="Content Placeholder 4"/>
          <p:cNvPicPr/>
          <p:nvPr/>
        </p:nvPicPr>
        <p:blipFill>
          <a:blip r:embed="rId2"/>
          <a:stretch/>
        </p:blipFill>
        <p:spPr>
          <a:xfrm>
            <a:off x="11379240" y="60480"/>
            <a:ext cx="700920" cy="700920"/>
          </a:xfrm>
          <a:prstGeom prst="rect">
            <a:avLst/>
          </a:prstGeom>
          <a:ln>
            <a:noFill/>
          </a:ln>
        </p:spPr>
      </p:pic>
      <p:sp>
        <p:nvSpPr>
          <p:cNvPr id="146" name="CustomShape 1"/>
          <p:cNvSpPr/>
          <p:nvPr/>
        </p:nvSpPr>
        <p:spPr>
          <a:xfrm>
            <a:off x="1103760" y="1500840"/>
            <a:ext cx="2605680" cy="1309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3200" b="0" strike="noStrike" spc="-1">
                <a:solidFill>
                  <a:srgbClr val="FFFFFF"/>
                </a:solidFill>
                <a:latin typeface="Times New Roman"/>
              </a:rPr>
              <a:t>Các tác nhân : </a:t>
            </a:r>
            <a:endParaRPr lang="vi-VN" sz="3200" b="0" strike="noStrike" spc="-1">
              <a:latin typeface="Arial"/>
            </a:endParaRPr>
          </a:p>
          <a:p>
            <a:pPr marL="457200" indent="-456840">
              <a:lnSpc>
                <a:spcPct val="100000"/>
              </a:lnSpc>
              <a:buClr>
                <a:srgbClr val="FFFFFF"/>
              </a:buClr>
              <a:buFont typeface="Courier New"/>
              <a:buChar char="o"/>
            </a:pPr>
            <a:r>
              <a:rPr lang="vi-VN" sz="2400" b="0" strike="noStrike" spc="-1">
                <a:solidFill>
                  <a:srgbClr val="FFFFFF"/>
                </a:solidFill>
                <a:latin typeface="Times New Roman"/>
              </a:rPr>
              <a:t>Quản lý</a:t>
            </a:r>
            <a:endParaRPr lang="vi-VN" sz="2400" b="0" strike="noStrike" spc="-1">
              <a:latin typeface="Arial"/>
            </a:endParaRPr>
          </a:p>
          <a:p>
            <a:pPr marL="457200" indent="-456840">
              <a:lnSpc>
                <a:spcPct val="100000"/>
              </a:lnSpc>
              <a:buClr>
                <a:srgbClr val="FFFFFF"/>
              </a:buClr>
              <a:buFont typeface="Courier New"/>
              <a:buChar char="o"/>
            </a:pPr>
            <a:r>
              <a:rPr lang="vi-VN" sz="2400" b="0" strike="noStrike" spc="-1">
                <a:solidFill>
                  <a:srgbClr val="FFFFFF"/>
                </a:solidFill>
                <a:latin typeface="Times New Roman"/>
              </a:rPr>
              <a:t>Khách hàng</a:t>
            </a:r>
            <a:endParaRPr lang="vi-VN" sz="2400" b="0" strike="noStrike" spc="-1">
              <a:latin typeface="Arial"/>
            </a:endParaRPr>
          </a:p>
        </p:txBody>
      </p:sp>
      <p:sp>
        <p:nvSpPr>
          <p:cNvPr id="148" name="CustomShape 2"/>
          <p:cNvSpPr/>
          <p:nvPr/>
        </p:nvSpPr>
        <p:spPr>
          <a:xfrm>
            <a:off x="3497760" y="848520"/>
            <a:ext cx="519660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vi-VN" sz="2800" b="1" strike="noStrike" spc="-1" dirty="0">
                <a:solidFill>
                  <a:srgbClr val="FFFFFF"/>
                </a:solidFill>
                <a:latin typeface="Times New Roman"/>
              </a:rPr>
              <a:t>Phần II : Ứng dụng </a:t>
            </a:r>
            <a:r>
              <a:rPr lang="en-US" sz="2800" b="1" spc="-1" dirty="0" smtClean="0">
                <a:solidFill>
                  <a:srgbClr val="FFFFFF"/>
                </a:solidFill>
                <a:latin typeface="Times New Roman"/>
              </a:rPr>
              <a:t>Expressjs</a:t>
            </a:r>
            <a:endParaRPr lang="vi-VN" sz="2800" b="0" strike="noStrike" spc="-1" dirty="0">
              <a:latin typeface="Arial"/>
            </a:endParaRPr>
          </a:p>
        </p:txBody>
      </p:sp>
      <p:pic>
        <p:nvPicPr>
          <p:cNvPr id="3" name="Picture 2"/>
          <p:cNvPicPr>
            <a:picLocks noChangeAspect="1"/>
          </p:cNvPicPr>
          <p:nvPr/>
        </p:nvPicPr>
        <p:blipFill>
          <a:blip r:embed="rId3"/>
          <a:stretch>
            <a:fillRect/>
          </a:stretch>
        </p:blipFill>
        <p:spPr>
          <a:xfrm>
            <a:off x="3087757" y="3201849"/>
            <a:ext cx="6639339" cy="19532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Content Placeholder 4"/>
          <p:cNvPicPr/>
          <p:nvPr/>
        </p:nvPicPr>
        <p:blipFill>
          <a:blip r:embed="rId2"/>
          <a:stretch/>
        </p:blipFill>
        <p:spPr>
          <a:xfrm>
            <a:off x="11379240" y="60480"/>
            <a:ext cx="700920" cy="700920"/>
          </a:xfrm>
          <a:prstGeom prst="rect">
            <a:avLst/>
          </a:prstGeom>
          <a:ln>
            <a:noFill/>
          </a:ln>
        </p:spPr>
      </p:pic>
      <p:sp>
        <p:nvSpPr>
          <p:cNvPr id="150" name="CustomShape 1"/>
          <p:cNvSpPr/>
          <p:nvPr/>
        </p:nvSpPr>
        <p:spPr>
          <a:xfrm>
            <a:off x="381600" y="868320"/>
            <a:ext cx="400032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400" b="1" strike="noStrike" spc="-1">
                <a:solidFill>
                  <a:srgbClr val="FFFFFF"/>
                </a:solidFill>
                <a:latin typeface="Times New Roman"/>
              </a:rPr>
              <a:t>Biểu đồ Use Case tổng quát : </a:t>
            </a:r>
            <a:endParaRPr lang="vi-VN" sz="2400" b="0" strike="noStrike" spc="-1">
              <a:latin typeface="Arial"/>
            </a:endParaRPr>
          </a:p>
        </p:txBody>
      </p:sp>
      <p:pic>
        <p:nvPicPr>
          <p:cNvPr id="2" name="Picture 1"/>
          <p:cNvPicPr>
            <a:picLocks noChangeAspect="1"/>
          </p:cNvPicPr>
          <p:nvPr/>
        </p:nvPicPr>
        <p:blipFill>
          <a:blip r:embed="rId3"/>
          <a:stretch>
            <a:fillRect/>
          </a:stretch>
        </p:blipFill>
        <p:spPr>
          <a:xfrm>
            <a:off x="2155755" y="1430457"/>
            <a:ext cx="8410575" cy="4572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800" b="1" spc="-1" dirty="0" smtClean="0">
                <a:solidFill>
                  <a:srgbClr val="FFFFFF"/>
                </a:solidFill>
                <a:latin typeface="Times New Roman"/>
              </a:rPr>
              <a:t>1.1 Mô hình phân tích</a:t>
            </a:r>
            <a:endParaRPr lang="vi-VN" sz="2800" b="1" strike="noStrike" spc="-1" dirty="0">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Đăng ký tài khoản</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2019300" y="2328756"/>
            <a:ext cx="8153400" cy="3727487"/>
          </a:xfrm>
          <a:prstGeom prst="rect">
            <a:avLst/>
          </a:prstGeom>
        </p:spPr>
      </p:pic>
      <p:sp>
        <p:nvSpPr>
          <p:cNvPr id="3" name="TextBox 2"/>
          <p:cNvSpPr txBox="1"/>
          <p:nvPr/>
        </p:nvSpPr>
        <p:spPr>
          <a:xfrm>
            <a:off x="1405364" y="1903564"/>
            <a:ext cx="2172723" cy="677108"/>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Biểu</a:t>
            </a:r>
            <a:r>
              <a:rPr lang="en-US" dirty="0">
                <a:solidFill>
                  <a:schemeClr val="bg1"/>
                </a:solidFill>
                <a:latin typeface="Times New Roman" panose="02020603050405020304" pitchFamily="18" charset="0"/>
                <a:cs typeface="Times New Roman" panose="02020603050405020304" pitchFamily="18" charset="0"/>
              </a:rPr>
              <a:t> đồ trình tự</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800" b="1" spc="-1" dirty="0" smtClean="0">
                <a:solidFill>
                  <a:srgbClr val="FFFFFF"/>
                </a:solidFill>
                <a:latin typeface="Times New Roman"/>
              </a:rPr>
              <a:t>1.1 Mô hình phân tích</a:t>
            </a:r>
            <a:endParaRPr lang="vi-VN" sz="2800" b="1" strike="noStrike" spc="-1" dirty="0">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Đăng ký tài khoản</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Biểu</a:t>
            </a:r>
            <a:r>
              <a:rPr lang="en-US" dirty="0">
                <a:solidFill>
                  <a:schemeClr val="bg1"/>
                </a:solidFill>
                <a:latin typeface="Times New Roman" panose="02020603050405020304" pitchFamily="18" charset="0"/>
                <a:cs typeface="Times New Roman" panose="02020603050405020304" pitchFamily="18" charset="0"/>
              </a:rPr>
              <a:t> đồ trình tự</a:t>
            </a:r>
          </a:p>
          <a:p>
            <a:endParaRPr lang="en-US" dirty="0"/>
          </a:p>
        </p:txBody>
      </p:sp>
      <p:pic>
        <p:nvPicPr>
          <p:cNvPr id="7" name="Picture 6"/>
          <p:cNvPicPr>
            <a:picLocks noChangeAspect="1"/>
          </p:cNvPicPr>
          <p:nvPr/>
        </p:nvPicPr>
        <p:blipFill>
          <a:blip r:embed="rId3"/>
          <a:stretch>
            <a:fillRect/>
          </a:stretch>
        </p:blipFill>
        <p:spPr>
          <a:xfrm>
            <a:off x="1905000" y="2328756"/>
            <a:ext cx="8382000" cy="3500544"/>
          </a:xfrm>
          <a:prstGeom prst="rect">
            <a:avLst/>
          </a:prstGeom>
        </p:spPr>
      </p:pic>
    </p:spTree>
    <p:extLst>
      <p:ext uri="{BB962C8B-B14F-4D97-AF65-F5344CB8AC3E}">
        <p14:creationId xmlns:p14="http://schemas.microsoft.com/office/powerpoint/2010/main" val="303118361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Content Placeholder 4"/>
          <p:cNvPicPr/>
          <p:nvPr/>
        </p:nvPicPr>
        <p:blipFill>
          <a:blip r:embed="rId2"/>
          <a:stretch/>
        </p:blipFill>
        <p:spPr>
          <a:xfrm>
            <a:off x="11379240" y="60480"/>
            <a:ext cx="700920" cy="700920"/>
          </a:xfrm>
          <a:prstGeom prst="rect">
            <a:avLst/>
          </a:prstGeom>
          <a:ln>
            <a:noFill/>
          </a:ln>
        </p:spPr>
      </p:pic>
      <p:sp>
        <p:nvSpPr>
          <p:cNvPr id="111" name="CustomShape 1"/>
          <p:cNvSpPr/>
          <p:nvPr/>
        </p:nvSpPr>
        <p:spPr>
          <a:xfrm>
            <a:off x="4970880" y="932760"/>
            <a:ext cx="2074135" cy="706432"/>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4000" strike="noStrike" spc="-1" dirty="0">
                <a:solidFill>
                  <a:srgbClr val="FFFFFF"/>
                </a:solidFill>
                <a:latin typeface="Times New Roman"/>
              </a:rPr>
              <a:t>BỐ CỤC</a:t>
            </a:r>
            <a:endParaRPr lang="vi-VN" sz="4000" strike="noStrike" spc="-1" dirty="0">
              <a:latin typeface="Arial"/>
            </a:endParaRPr>
          </a:p>
        </p:txBody>
      </p:sp>
      <p:sp>
        <p:nvSpPr>
          <p:cNvPr id="112" name="CustomShape 2"/>
          <p:cNvSpPr/>
          <p:nvPr/>
        </p:nvSpPr>
        <p:spPr>
          <a:xfrm>
            <a:off x="1093200" y="1954920"/>
            <a:ext cx="6686552" cy="4769083"/>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indent="-216000">
              <a:lnSpc>
                <a:spcPct val="100000"/>
              </a:lnSpc>
              <a:buClr>
                <a:srgbClr val="FFFFFF"/>
              </a:buClr>
              <a:buFont typeface="Wingdings" charset="2"/>
              <a:buChar char=""/>
            </a:pPr>
            <a:r>
              <a:rPr lang="vi-VN" sz="2400" b="0" strike="noStrike" spc="-1" dirty="0">
                <a:solidFill>
                  <a:srgbClr val="FFFFFF"/>
                </a:solidFill>
                <a:latin typeface="Times New Roman"/>
              </a:rPr>
              <a:t>Phần I :  Tìm hiểu về Expressjs</a:t>
            </a:r>
            <a:endParaRPr lang="vi-VN" sz="2400" b="0" strike="noStrike" spc="-1" dirty="0">
              <a:latin typeface="Arial"/>
            </a:endParaRPr>
          </a:p>
          <a:p>
            <a:pPr lvl="1">
              <a:spcAft>
                <a:spcPts val="600"/>
              </a:spcAft>
            </a:pPr>
            <a:r>
              <a:rPr lang="vi-VN" sz="2400" b="0" strike="noStrike" spc="-1" dirty="0">
                <a:solidFill>
                  <a:srgbClr val="FFFFFF"/>
                </a:solidFill>
                <a:latin typeface="Times New Roman"/>
              </a:rPr>
              <a:t>Giới thiệu về Expressjs</a:t>
            </a:r>
            <a:endParaRPr lang="vi-VN" sz="2400" b="0" strike="noStrike" spc="-1" dirty="0">
              <a:latin typeface="Arial"/>
            </a:endParaRPr>
          </a:p>
          <a:p>
            <a:pPr marL="971640" lvl="1" indent="-514080">
              <a:spcAft>
                <a:spcPts val="600"/>
              </a:spcAft>
              <a:buClr>
                <a:srgbClr val="FFFFFF"/>
              </a:buClr>
              <a:buFont typeface="Bookman Old Style"/>
              <a:buAutoNum type="arabicPeriod"/>
            </a:pPr>
            <a:r>
              <a:rPr lang="vi-VN" sz="2400" b="0" strike="noStrike" spc="-1" dirty="0">
                <a:solidFill>
                  <a:srgbClr val="FFFFFF"/>
                </a:solidFill>
                <a:latin typeface="Times New Roman"/>
              </a:rPr>
              <a:t>Đặc điểm của Expressjs</a:t>
            </a:r>
            <a:endParaRPr lang="vi-VN" sz="2400" b="0" strike="noStrike" spc="-1" dirty="0">
              <a:latin typeface="Arial"/>
            </a:endParaRPr>
          </a:p>
          <a:p>
            <a:pPr marL="971640" lvl="1" indent="-514080">
              <a:spcAft>
                <a:spcPts val="600"/>
              </a:spcAft>
              <a:buClr>
                <a:srgbClr val="FFFFFF"/>
              </a:buClr>
              <a:buFont typeface="Bookman Old Style"/>
              <a:buAutoNum type="arabicPeriod"/>
            </a:pPr>
            <a:r>
              <a:rPr lang="vi-VN" sz="2400" spc="-1" dirty="0">
                <a:solidFill>
                  <a:srgbClr val="FFFFFF"/>
                </a:solidFill>
                <a:latin typeface="Times New Roman"/>
              </a:rPr>
              <a:t>Tại sao bạn nên sử dụng Express.js?</a:t>
            </a:r>
          </a:p>
          <a:p>
            <a:pPr marL="971640" lvl="1" indent="-514080">
              <a:spcAft>
                <a:spcPts val="600"/>
              </a:spcAft>
              <a:buClr>
                <a:srgbClr val="FFFFFF"/>
              </a:buClr>
              <a:buFont typeface="Bookman Old Style"/>
              <a:buAutoNum type="arabicPeriod"/>
            </a:pPr>
            <a:r>
              <a:rPr lang="en-US" sz="2400" b="0" strike="noStrike" spc="-1" dirty="0" err="1" smtClean="0">
                <a:solidFill>
                  <a:srgbClr val="FFFFFF"/>
                </a:solidFill>
                <a:latin typeface="Times New Roman"/>
              </a:rPr>
              <a:t>Các</a:t>
            </a:r>
            <a:r>
              <a:rPr lang="en-US" sz="2400" b="0" strike="noStrike" spc="-1" dirty="0" smtClean="0">
                <a:solidFill>
                  <a:srgbClr val="FFFFFF"/>
                </a:solidFill>
                <a:latin typeface="Times New Roman"/>
              </a:rPr>
              <a:t> </a:t>
            </a:r>
            <a:r>
              <a:rPr lang="en-US" sz="2400" b="0" strike="noStrike" spc="-1" dirty="0" err="1" smtClean="0">
                <a:solidFill>
                  <a:srgbClr val="FFFFFF"/>
                </a:solidFill>
                <a:latin typeface="Times New Roman"/>
              </a:rPr>
              <a:t>tính</a:t>
            </a:r>
            <a:r>
              <a:rPr lang="en-US" sz="2400" b="0" strike="noStrike" spc="-1" dirty="0" smtClean="0">
                <a:solidFill>
                  <a:srgbClr val="FFFFFF"/>
                </a:solidFill>
                <a:latin typeface="Times New Roman"/>
              </a:rPr>
              <a:t> </a:t>
            </a:r>
            <a:r>
              <a:rPr lang="en-US" sz="2400" b="0" strike="noStrike" spc="-1" dirty="0" err="1" smtClean="0">
                <a:solidFill>
                  <a:srgbClr val="FFFFFF"/>
                </a:solidFill>
                <a:latin typeface="Times New Roman"/>
              </a:rPr>
              <a:t>năng</a:t>
            </a:r>
            <a:r>
              <a:rPr lang="en-US" sz="2400" b="0" strike="noStrike" spc="-1" dirty="0" smtClean="0">
                <a:solidFill>
                  <a:srgbClr val="FFFFFF"/>
                </a:solidFill>
                <a:latin typeface="Times New Roman"/>
              </a:rPr>
              <a:t> của </a:t>
            </a:r>
            <a:r>
              <a:rPr lang="vi-VN" sz="2400" spc="-1" dirty="0" smtClean="0">
                <a:solidFill>
                  <a:srgbClr val="FFFFFF"/>
                </a:solidFill>
                <a:latin typeface="Times New Roman"/>
              </a:rPr>
              <a:t>Express.js</a:t>
            </a:r>
            <a:endParaRPr lang="en-US" sz="2400" spc="-1" dirty="0" smtClean="0">
              <a:solidFill>
                <a:srgbClr val="FFFFFF"/>
              </a:solidFill>
              <a:latin typeface="Times New Roman"/>
            </a:endParaRPr>
          </a:p>
          <a:p>
            <a:pPr marL="971640" lvl="1" indent="-514080">
              <a:spcAft>
                <a:spcPts val="600"/>
              </a:spcAft>
              <a:buClr>
                <a:srgbClr val="FFFFFF"/>
              </a:buClr>
              <a:buFont typeface="Bookman Old Style"/>
              <a:buAutoNum type="arabicPeriod"/>
            </a:pPr>
            <a:r>
              <a:rPr lang="en-US" sz="2400" spc="-1" dirty="0" err="1" smtClean="0">
                <a:solidFill>
                  <a:srgbClr val="FFFFFF"/>
                </a:solidFill>
                <a:latin typeface="Times New Roman"/>
              </a:rPr>
              <a:t>Ưu</a:t>
            </a:r>
            <a:r>
              <a:rPr lang="en-US" sz="2400" spc="-1" dirty="0" smtClean="0">
                <a:solidFill>
                  <a:srgbClr val="FFFFFF"/>
                </a:solidFill>
                <a:latin typeface="Times New Roman"/>
              </a:rPr>
              <a:t> </a:t>
            </a:r>
            <a:r>
              <a:rPr lang="en-US" sz="2400" spc="-1" dirty="0" err="1" smtClean="0">
                <a:solidFill>
                  <a:srgbClr val="FFFFFF"/>
                </a:solidFill>
                <a:latin typeface="Times New Roman"/>
              </a:rPr>
              <a:t>nhược</a:t>
            </a:r>
            <a:r>
              <a:rPr lang="en-US" sz="2400" spc="-1" dirty="0" smtClean="0">
                <a:solidFill>
                  <a:srgbClr val="FFFFFF"/>
                </a:solidFill>
                <a:latin typeface="Times New Roman"/>
              </a:rPr>
              <a:t> </a:t>
            </a:r>
            <a:r>
              <a:rPr lang="en-US" sz="2400" spc="-1" dirty="0" err="1" smtClean="0">
                <a:solidFill>
                  <a:srgbClr val="FFFFFF"/>
                </a:solidFill>
                <a:latin typeface="Times New Roman"/>
              </a:rPr>
              <a:t>điểm</a:t>
            </a:r>
            <a:r>
              <a:rPr lang="en-US" sz="2400" spc="-1" dirty="0" smtClean="0">
                <a:solidFill>
                  <a:srgbClr val="FFFFFF"/>
                </a:solidFill>
                <a:latin typeface="Times New Roman"/>
              </a:rPr>
              <a:t> của </a:t>
            </a:r>
            <a:r>
              <a:rPr lang="vi-VN" sz="2400" spc="-1" dirty="0">
                <a:solidFill>
                  <a:srgbClr val="FFFFFF"/>
                </a:solidFill>
                <a:latin typeface="Times New Roman"/>
              </a:rPr>
              <a:t>Express.js</a:t>
            </a:r>
            <a:endParaRPr lang="en-US" sz="2400" spc="-1" dirty="0">
              <a:solidFill>
                <a:srgbClr val="FFFFFF"/>
              </a:solidFill>
              <a:latin typeface="Times New Roman"/>
            </a:endParaRPr>
          </a:p>
          <a:p>
            <a:pPr marL="971640" lvl="1" indent="-514080">
              <a:spcAft>
                <a:spcPts val="600"/>
              </a:spcAft>
              <a:buClr>
                <a:srgbClr val="FFFFFF"/>
              </a:buClr>
              <a:buFont typeface="Bookman Old Style"/>
              <a:buAutoNum type="arabicPeriod"/>
            </a:pPr>
            <a:r>
              <a:rPr lang="en-US" sz="2400" spc="-1" dirty="0" err="1" smtClean="0">
                <a:solidFill>
                  <a:schemeClr val="bg1"/>
                </a:solidFill>
                <a:latin typeface="Times New Roman" panose="02020603050405020304" pitchFamily="18" charset="0"/>
                <a:cs typeface="Times New Roman" panose="02020603050405020304" pitchFamily="18" charset="0"/>
              </a:rPr>
              <a:t>Ứng</a:t>
            </a:r>
            <a:r>
              <a:rPr lang="en-US" sz="2400" spc="-1" dirty="0" smtClean="0">
                <a:solidFill>
                  <a:schemeClr val="bg1"/>
                </a:solidFill>
                <a:latin typeface="Times New Roman" panose="02020603050405020304" pitchFamily="18" charset="0"/>
                <a:cs typeface="Times New Roman" panose="02020603050405020304" pitchFamily="18" charset="0"/>
              </a:rPr>
              <a:t> </a:t>
            </a:r>
            <a:r>
              <a:rPr lang="en-US" sz="2400" spc="-1" dirty="0" err="1" smtClean="0">
                <a:solidFill>
                  <a:schemeClr val="bg1"/>
                </a:solidFill>
                <a:latin typeface="Times New Roman" panose="02020603050405020304" pitchFamily="18" charset="0"/>
                <a:cs typeface="Times New Roman" panose="02020603050405020304" pitchFamily="18" charset="0"/>
              </a:rPr>
              <a:t>dụng</a:t>
            </a:r>
            <a:r>
              <a:rPr lang="en-US" sz="2400" spc="-1" dirty="0" smtClean="0">
                <a:solidFill>
                  <a:schemeClr val="bg1"/>
                </a:solidFill>
                <a:latin typeface="Times New Roman" panose="02020603050405020304" pitchFamily="18" charset="0"/>
                <a:cs typeface="Times New Roman" panose="02020603050405020304" pitchFamily="18" charset="0"/>
              </a:rPr>
              <a:t> của </a:t>
            </a:r>
            <a:r>
              <a:rPr lang="vi-VN" sz="2400" spc="-1" dirty="0" smtClean="0">
                <a:solidFill>
                  <a:srgbClr val="FFFFFF"/>
                </a:solidFill>
                <a:latin typeface="Times New Roman"/>
              </a:rPr>
              <a:t>Express.js</a:t>
            </a:r>
            <a:endParaRPr lang="vi-VN" sz="2400" b="0" strike="noStrike" spc="-1" dirty="0" smtClean="0">
              <a:latin typeface="Arial"/>
            </a:endParaRPr>
          </a:p>
          <a:p>
            <a:pPr indent="-514080">
              <a:lnSpc>
                <a:spcPct val="100000"/>
              </a:lnSpc>
              <a:buClr>
                <a:srgbClr val="FFFFFF"/>
              </a:buClr>
              <a:buFont typeface="Wingdings" charset="2"/>
              <a:buChar char=""/>
            </a:pPr>
            <a:r>
              <a:rPr lang="vi-VN" sz="2400" b="0" strike="noStrike" spc="-1" dirty="0" smtClean="0">
                <a:solidFill>
                  <a:srgbClr val="FFFFFF"/>
                </a:solidFill>
                <a:latin typeface="Times New Roman"/>
              </a:rPr>
              <a:t>Phần II : Ứng dụng Expressjs</a:t>
            </a:r>
            <a:endParaRPr lang="vi-VN" sz="2400" b="0" strike="noStrike" spc="-1" dirty="0" smtClean="0">
              <a:latin typeface="Arial"/>
            </a:endParaRPr>
          </a:p>
          <a:p>
            <a:pPr marL="971640" lvl="1" indent="-514080">
              <a:spcAft>
                <a:spcPts val="600"/>
              </a:spcAft>
              <a:buClr>
                <a:srgbClr val="FFFFFF"/>
              </a:buClr>
              <a:buFont typeface="Bookman Old Style"/>
              <a:buAutoNum type="arabicPeriod"/>
            </a:pPr>
            <a:r>
              <a:rPr lang="vi-VN" sz="2400" b="0" strike="noStrike" spc="-1" dirty="0" smtClean="0">
                <a:solidFill>
                  <a:srgbClr val="FFFFFF"/>
                </a:solidFill>
                <a:latin typeface="Times New Roman"/>
              </a:rPr>
              <a:t>Phân </a:t>
            </a:r>
            <a:r>
              <a:rPr lang="vi-VN" sz="2400" b="0" strike="noStrike" spc="-1" dirty="0">
                <a:solidFill>
                  <a:srgbClr val="FFFFFF"/>
                </a:solidFill>
                <a:latin typeface="Times New Roman"/>
              </a:rPr>
              <a:t>tích thiết kế hệ thống xây dựng website</a:t>
            </a:r>
            <a:endParaRPr lang="vi-VN" sz="2400" b="0" strike="noStrike" spc="-1" dirty="0">
              <a:latin typeface="Arial"/>
            </a:endParaRPr>
          </a:p>
          <a:p>
            <a:pPr marL="971640" lvl="1" indent="-514080">
              <a:spcAft>
                <a:spcPts val="600"/>
              </a:spcAft>
              <a:buClr>
                <a:srgbClr val="FFFFFF"/>
              </a:buClr>
              <a:buFont typeface="Bookman Old Style"/>
              <a:buAutoNum type="arabicPeriod"/>
            </a:pPr>
            <a:r>
              <a:rPr lang="vi-VN" sz="2400" b="0" strike="noStrike" spc="-1" dirty="0">
                <a:solidFill>
                  <a:srgbClr val="FFFFFF"/>
                </a:solidFill>
                <a:latin typeface="Times New Roman"/>
              </a:rPr>
              <a:t>Nguyên mẫu giao diện website</a:t>
            </a:r>
            <a:endParaRPr lang="vi-VN" sz="2400" b="0" strike="noStrike" spc="-1" dirty="0">
              <a:latin typeface="Arial"/>
            </a:endParaRPr>
          </a:p>
          <a:p>
            <a:pPr>
              <a:lnSpc>
                <a:spcPct val="100000"/>
              </a:lnSpc>
            </a:pPr>
            <a:endParaRPr lang="vi-VN"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800" b="1" spc="-1" dirty="0" smtClean="0">
                <a:solidFill>
                  <a:srgbClr val="FFFFFF"/>
                </a:solidFill>
                <a:latin typeface="Times New Roman"/>
              </a:rPr>
              <a:t>1.1 Mô hình phân tích</a:t>
            </a:r>
            <a:endParaRPr lang="vi-VN" sz="2800" b="1" strike="noStrike" spc="-1" dirty="0">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Đăng ký tài khoản</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Biểu </a:t>
            </a:r>
            <a:r>
              <a:rPr lang="en-US" sz="2000" dirty="0" err="1" smtClean="0">
                <a:solidFill>
                  <a:schemeClr val="bg1"/>
                </a:solidFill>
                <a:latin typeface="Times New Roman" panose="02020603050405020304" pitchFamily="18" charset="0"/>
                <a:cs typeface="Times New Roman" panose="02020603050405020304" pitchFamily="18" charset="0"/>
              </a:rPr>
              <a:t>đồ</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lớp</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phân</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tích</a:t>
            </a:r>
            <a:endParaRPr lang="en-US" dirty="0">
              <a:solidFill>
                <a:schemeClr val="bg1"/>
              </a:solidFill>
              <a:latin typeface="Times New Roman" panose="02020603050405020304" pitchFamily="18" charset="0"/>
              <a:cs typeface="Times New Roman" panose="02020603050405020304" pitchFamily="18" charset="0"/>
            </a:endParaRPr>
          </a:p>
          <a:p>
            <a:endParaRPr lang="en-US" dirty="0"/>
          </a:p>
        </p:txBody>
      </p:sp>
      <p:pic>
        <p:nvPicPr>
          <p:cNvPr id="8" name="Picture 7"/>
          <p:cNvPicPr>
            <a:picLocks noChangeAspect="1"/>
          </p:cNvPicPr>
          <p:nvPr/>
        </p:nvPicPr>
        <p:blipFill>
          <a:blip r:embed="rId3"/>
          <a:stretch>
            <a:fillRect/>
          </a:stretch>
        </p:blipFill>
        <p:spPr>
          <a:xfrm>
            <a:off x="1405364" y="2294141"/>
            <a:ext cx="8820676" cy="3811386"/>
          </a:xfrm>
          <a:prstGeom prst="rect">
            <a:avLst/>
          </a:prstGeom>
        </p:spPr>
      </p:pic>
    </p:spTree>
    <p:extLst>
      <p:ext uri="{BB962C8B-B14F-4D97-AF65-F5344CB8AC3E}">
        <p14:creationId xmlns:p14="http://schemas.microsoft.com/office/powerpoint/2010/main" val="304778970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Đăng nhập tài khoản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52655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err="1">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1800" b="0" i="0" u="none" strike="noStrike" kern="1200" cap="none" spc="0" normalizeH="0" baseline="0" noProof="0" dirty="0" err="1" smtClean="0">
                <a:ln>
                  <a:noFill/>
                </a:ln>
                <a:solidFill>
                  <a:prstClr val="white"/>
                </a:solidFill>
                <a:effectLst/>
                <a:uLnTx/>
                <a:uFillTx/>
                <a:latin typeface="Times New Roman" panose="02020603050405020304" pitchFamily="18" charset="0"/>
                <a:cs typeface="Times New Roman" panose="02020603050405020304" pitchFamily="18" charset="0"/>
              </a:rPr>
              <a:t>đồ</a:t>
            </a:r>
            <a:r>
              <a:rPr lang="en-US" dirty="0">
                <a:solidFill>
                  <a:prstClr val="white"/>
                </a:solidFill>
                <a:latin typeface="Times New Roman" panose="02020603050405020304" pitchFamily="18" charset="0"/>
                <a:cs typeface="Times New Roman" panose="02020603050405020304" pitchFamily="18" charset="0"/>
              </a:rPr>
              <a:t> </a:t>
            </a:r>
            <a:r>
              <a:rPr lang="en-US" dirty="0" err="1" smtClean="0">
                <a:solidFill>
                  <a:prstClr val="white"/>
                </a:solidFill>
                <a:latin typeface="Times New Roman" panose="02020603050405020304" pitchFamily="18" charset="0"/>
                <a:cs typeface="Times New Roman" panose="02020603050405020304" pitchFamily="18" charset="0"/>
              </a:rPr>
              <a:t>trình</a:t>
            </a:r>
            <a:r>
              <a:rPr lang="en-US" dirty="0" smtClean="0">
                <a:solidFill>
                  <a:prstClr val="white"/>
                </a:solidFill>
                <a:latin typeface="Times New Roman" panose="02020603050405020304" pitchFamily="18" charset="0"/>
                <a:cs typeface="Times New Roman" panose="02020603050405020304" pitchFamily="18" charset="0"/>
              </a:rPr>
              <a:t> </a:t>
            </a:r>
            <a:r>
              <a:rPr lang="en-US" dirty="0" err="1" smtClean="0">
                <a:solidFill>
                  <a:prstClr val="white"/>
                </a:solidFill>
                <a:latin typeface="Times New Roman" panose="02020603050405020304" pitchFamily="18" charset="0"/>
                <a:cs typeface="Times New Roman" panose="02020603050405020304" pitchFamily="18" charset="0"/>
              </a:rPr>
              <a:t>tự</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168057" y="2355101"/>
            <a:ext cx="9459645" cy="3801859"/>
          </a:xfrm>
          <a:prstGeom prst="rect">
            <a:avLst/>
          </a:prstGeom>
        </p:spPr>
      </p:pic>
    </p:spTree>
    <p:extLst>
      <p:ext uri="{BB962C8B-B14F-4D97-AF65-F5344CB8AC3E}">
        <p14:creationId xmlns:p14="http://schemas.microsoft.com/office/powerpoint/2010/main" val="407591501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Đăng nhập tài khoản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352675" y="2339420"/>
            <a:ext cx="7486650" cy="3475592"/>
          </a:xfrm>
          <a:prstGeom prst="rect">
            <a:avLst/>
          </a:prstGeom>
        </p:spPr>
      </p:pic>
    </p:spTree>
    <p:extLst>
      <p:ext uri="{BB962C8B-B14F-4D97-AF65-F5344CB8AC3E}">
        <p14:creationId xmlns:p14="http://schemas.microsoft.com/office/powerpoint/2010/main" val="50788261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smtClean="0">
                <a:ln>
                  <a:noFill/>
                </a:ln>
                <a:solidFill>
                  <a:prstClr val="white"/>
                </a:solidFill>
                <a:effectLst/>
                <a:uLnTx/>
                <a:uFillTx/>
                <a:latin typeface="Times New Roman" panose="02020603050405020304" pitchFamily="18" charset="0"/>
                <a:cs typeface="Times New Roman" panose="02020603050405020304" pitchFamily="18" charset="0"/>
              </a:rPr>
              <a:t>Thông</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tin </a:t>
            </a:r>
            <a:r>
              <a:rPr kumimoji="0" lang="en-US" sz="2400" b="0" i="0" u="none" strike="noStrike" kern="1200" cap="none" spc="0" normalizeH="0" noProof="0" dirty="0" err="1" smtClean="0">
                <a:ln>
                  <a:noFill/>
                </a:ln>
                <a:solidFill>
                  <a:prstClr val="white"/>
                </a:solidFill>
                <a:effectLst/>
                <a:uLnTx/>
                <a:uFillTx/>
                <a:latin typeface="Times New Roman" panose="02020603050405020304" pitchFamily="18" charset="0"/>
                <a:cs typeface="Times New Roman" panose="02020603050405020304" pitchFamily="18" charset="0"/>
              </a:rPr>
              <a:t>người</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noProof="0" dirty="0" err="1" smtClean="0">
                <a:ln>
                  <a:noFill/>
                </a:ln>
                <a:solidFill>
                  <a:prstClr val="white"/>
                </a:solidFill>
                <a:effectLst/>
                <a:uLnTx/>
                <a:uFillTx/>
                <a:latin typeface="Times New Roman" panose="02020603050405020304" pitchFamily="18" charset="0"/>
                <a:cs typeface="Times New Roman" panose="02020603050405020304" pitchFamily="18" charset="0"/>
              </a:rPr>
              <a:t>dùng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293769" y="2365229"/>
            <a:ext cx="9237071" cy="3759722"/>
          </a:xfrm>
          <a:prstGeom prst="rect">
            <a:avLst/>
          </a:prstGeom>
        </p:spPr>
      </p:pic>
    </p:spTree>
    <p:extLst>
      <p:ext uri="{BB962C8B-B14F-4D97-AF65-F5344CB8AC3E}">
        <p14:creationId xmlns:p14="http://schemas.microsoft.com/office/powerpoint/2010/main" val="220889894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smtClean="0">
                <a:ln>
                  <a:noFill/>
                </a:ln>
                <a:solidFill>
                  <a:prstClr val="white"/>
                </a:solidFill>
                <a:effectLst/>
                <a:uLnTx/>
                <a:uFillTx/>
                <a:latin typeface="Times New Roman" panose="02020603050405020304" pitchFamily="18" charset="0"/>
                <a:cs typeface="Times New Roman" panose="02020603050405020304" pitchFamily="18" charset="0"/>
              </a:rPr>
              <a:t>Thông</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tin </a:t>
            </a:r>
            <a:r>
              <a:rPr kumimoji="0" lang="en-US" sz="2400" b="0" i="0" u="none" strike="noStrike" kern="1200" cap="none" spc="0" normalizeH="0" noProof="0" dirty="0" err="1" smtClean="0">
                <a:ln>
                  <a:noFill/>
                </a:ln>
                <a:solidFill>
                  <a:prstClr val="white"/>
                </a:solidFill>
                <a:effectLst/>
                <a:uLnTx/>
                <a:uFillTx/>
                <a:latin typeface="Times New Roman" panose="02020603050405020304" pitchFamily="18" charset="0"/>
                <a:cs typeface="Times New Roman" panose="02020603050405020304" pitchFamily="18" charset="0"/>
              </a:rPr>
              <a:t>người</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noProof="0" dirty="0" err="1" smtClean="0">
                <a:ln>
                  <a:noFill/>
                </a:ln>
                <a:solidFill>
                  <a:prstClr val="white"/>
                </a:solidFill>
                <a:effectLst/>
                <a:uLnTx/>
                <a:uFillTx/>
                <a:latin typeface="Times New Roman" panose="02020603050405020304" pitchFamily="18" charset="0"/>
                <a:cs typeface="Times New Roman" panose="02020603050405020304" pitchFamily="18" charset="0"/>
              </a:rPr>
              <a:t>dùng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1456677" y="2242118"/>
            <a:ext cx="8815083" cy="3838642"/>
          </a:xfrm>
          <a:prstGeom prst="rect">
            <a:avLst/>
          </a:prstGeom>
        </p:spPr>
      </p:pic>
    </p:spTree>
    <p:extLst>
      <p:ext uri="{BB962C8B-B14F-4D97-AF65-F5344CB8AC3E}">
        <p14:creationId xmlns:p14="http://schemas.microsoft.com/office/powerpoint/2010/main" val="169899635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smtClean="0">
                <a:ln>
                  <a:noFill/>
                </a:ln>
                <a:solidFill>
                  <a:prstClr val="white"/>
                </a:solidFill>
                <a:effectLst/>
                <a:uLnTx/>
                <a:uFillTx/>
                <a:latin typeface="Times New Roman" panose="02020603050405020304" pitchFamily="18" charset="0"/>
                <a:cs typeface="Times New Roman" panose="02020603050405020304" pitchFamily="18" charset="0"/>
              </a:rPr>
              <a:t>Thông</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tin </a:t>
            </a:r>
            <a:r>
              <a:rPr kumimoji="0" lang="en-US" sz="2400" b="0" i="0" u="none" strike="noStrike" kern="1200" cap="none" spc="0" normalizeH="0" noProof="0" dirty="0" err="1" smtClean="0">
                <a:ln>
                  <a:noFill/>
                </a:ln>
                <a:solidFill>
                  <a:prstClr val="white"/>
                </a:solidFill>
                <a:effectLst/>
                <a:uLnTx/>
                <a:uFillTx/>
                <a:latin typeface="Times New Roman" panose="02020603050405020304" pitchFamily="18" charset="0"/>
                <a:cs typeface="Times New Roman" panose="02020603050405020304" pitchFamily="18" charset="0"/>
              </a:rPr>
              <a:t>người</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noProof="0" dirty="0" err="1" smtClean="0">
                <a:ln>
                  <a:noFill/>
                </a:ln>
                <a:solidFill>
                  <a:prstClr val="white"/>
                </a:solidFill>
                <a:effectLst/>
                <a:uLnTx/>
                <a:uFillTx/>
                <a:latin typeface="Times New Roman" panose="02020603050405020304" pitchFamily="18" charset="0"/>
                <a:cs typeface="Times New Roman" panose="02020603050405020304" pitchFamily="18" charset="0"/>
              </a:rPr>
              <a:t>dùng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331814" y="2339420"/>
            <a:ext cx="9412013" cy="3771820"/>
          </a:xfrm>
          <a:prstGeom prst="rect">
            <a:avLst/>
          </a:prstGeom>
        </p:spPr>
      </p:pic>
    </p:spTree>
    <p:extLst>
      <p:ext uri="{BB962C8B-B14F-4D97-AF65-F5344CB8AC3E}">
        <p14:creationId xmlns:p14="http://schemas.microsoft.com/office/powerpoint/2010/main" val="234249460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Xem sản</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phẩm theo danh mục</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009775" y="2365229"/>
            <a:ext cx="8172450" cy="3704267"/>
          </a:xfrm>
          <a:prstGeom prst="rect">
            <a:avLst/>
          </a:prstGeom>
        </p:spPr>
      </p:pic>
    </p:spTree>
    <p:extLst>
      <p:ext uri="{BB962C8B-B14F-4D97-AF65-F5344CB8AC3E}">
        <p14:creationId xmlns:p14="http://schemas.microsoft.com/office/powerpoint/2010/main" val="162021541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Xem</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sản phẩm theo danh mục</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133600" y="2339419"/>
            <a:ext cx="7924800" cy="3728005"/>
          </a:xfrm>
          <a:prstGeom prst="rect">
            <a:avLst/>
          </a:prstGeom>
        </p:spPr>
      </p:pic>
    </p:spTree>
    <p:extLst>
      <p:ext uri="{BB962C8B-B14F-4D97-AF65-F5344CB8AC3E}">
        <p14:creationId xmlns:p14="http://schemas.microsoft.com/office/powerpoint/2010/main" val="107002099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Xem chi tiết</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209800" y="2365228"/>
            <a:ext cx="7772400" cy="3483121"/>
          </a:xfrm>
          <a:prstGeom prst="rect">
            <a:avLst/>
          </a:prstGeom>
        </p:spPr>
      </p:pic>
    </p:spTree>
    <p:extLst>
      <p:ext uri="{BB962C8B-B14F-4D97-AF65-F5344CB8AC3E}">
        <p14:creationId xmlns:p14="http://schemas.microsoft.com/office/powerpoint/2010/main" val="422823737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Xem</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chi tiết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6" name="Picture 5"/>
          <p:cNvPicPr>
            <a:picLocks noChangeAspect="1"/>
          </p:cNvPicPr>
          <p:nvPr/>
        </p:nvPicPr>
        <p:blipFill>
          <a:blip r:embed="rId3"/>
          <a:stretch>
            <a:fillRect/>
          </a:stretch>
        </p:blipFill>
        <p:spPr>
          <a:xfrm>
            <a:off x="2632006" y="2242118"/>
            <a:ext cx="7458075" cy="3800873"/>
          </a:xfrm>
          <a:prstGeom prst="rect">
            <a:avLst/>
          </a:prstGeom>
        </p:spPr>
      </p:pic>
    </p:spTree>
    <p:extLst>
      <p:ext uri="{BB962C8B-B14F-4D97-AF65-F5344CB8AC3E}">
        <p14:creationId xmlns:p14="http://schemas.microsoft.com/office/powerpoint/2010/main" val="334229269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 name="Content Placeholder 4"/>
          <p:cNvPicPr/>
          <p:nvPr/>
        </p:nvPicPr>
        <p:blipFill>
          <a:blip r:embed="rId3"/>
          <a:stretch/>
        </p:blipFill>
        <p:spPr>
          <a:xfrm>
            <a:off x="11379240" y="60480"/>
            <a:ext cx="700920" cy="700920"/>
          </a:xfrm>
          <a:prstGeom prst="rect">
            <a:avLst/>
          </a:prstGeom>
          <a:ln>
            <a:noFill/>
          </a:ln>
        </p:spPr>
      </p:pic>
      <p:sp>
        <p:nvSpPr>
          <p:cNvPr id="114" name="CustomShape 1"/>
          <p:cNvSpPr/>
          <p:nvPr/>
        </p:nvSpPr>
        <p:spPr>
          <a:xfrm>
            <a:off x="709560" y="826920"/>
            <a:ext cx="10772280" cy="79164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pPr>
            <a:r>
              <a:rPr lang="vi-VN" sz="3600" b="1" strike="noStrike" cap="all" spc="-1" dirty="0">
                <a:solidFill>
                  <a:srgbClr val="FFFFFF"/>
                </a:solidFill>
                <a:latin typeface="Arial"/>
              </a:rPr>
              <a:t>Phần I: tìm hiểu về Expressjs</a:t>
            </a:r>
            <a:endParaRPr lang="vi-VN" sz="3600" b="0" strike="noStrike" spc="-1" dirty="0">
              <a:latin typeface="Arial"/>
            </a:endParaRPr>
          </a:p>
        </p:txBody>
      </p:sp>
      <p:sp>
        <p:nvSpPr>
          <p:cNvPr id="115" name="CustomShape 2"/>
          <p:cNvSpPr/>
          <p:nvPr/>
        </p:nvSpPr>
        <p:spPr>
          <a:xfrm>
            <a:off x="509580" y="1618560"/>
            <a:ext cx="11220120" cy="4546904"/>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457200" indent="-457200">
              <a:lnSpc>
                <a:spcPct val="100000"/>
              </a:lnSpc>
              <a:spcBef>
                <a:spcPts val="1001"/>
              </a:spcBef>
              <a:buAutoNum type="arabicPeriod"/>
              <a:tabLst>
                <a:tab pos="0" algn="l"/>
              </a:tabLst>
            </a:pPr>
            <a:r>
              <a:rPr lang="vi-VN" sz="2400" b="1" strike="noStrike" spc="-1" dirty="0" smtClean="0">
                <a:solidFill>
                  <a:srgbClr val="FFFFFF"/>
                </a:solidFill>
                <a:latin typeface="Arial"/>
              </a:rPr>
              <a:t>Giới </a:t>
            </a:r>
            <a:r>
              <a:rPr lang="vi-VN" sz="2400" b="1" strike="noStrike" spc="-1" dirty="0">
                <a:solidFill>
                  <a:srgbClr val="FFFFFF"/>
                </a:solidFill>
                <a:latin typeface="Arial"/>
              </a:rPr>
              <a:t>thiệu về </a:t>
            </a:r>
            <a:r>
              <a:rPr lang="vi-VN" sz="2400" b="1" strike="noStrike" spc="-1" dirty="0" smtClean="0">
                <a:solidFill>
                  <a:srgbClr val="FFFFFF"/>
                </a:solidFill>
                <a:latin typeface="Arial"/>
              </a:rPr>
              <a:t>Expressjs</a:t>
            </a:r>
            <a:endParaRPr lang="vi-VN" sz="2400" b="0" strike="noStrike" spc="-1" dirty="0">
              <a:latin typeface="Arial"/>
            </a:endParaRPr>
          </a:p>
          <a:p>
            <a:pPr>
              <a:lnSpc>
                <a:spcPct val="100000"/>
              </a:lnSpc>
              <a:spcBef>
                <a:spcPts val="1001"/>
              </a:spcBef>
              <a:tabLst>
                <a:tab pos="0" algn="l"/>
              </a:tabLst>
            </a:pPr>
            <a:r>
              <a:rPr lang="vi-VN" sz="2000" b="0" strike="noStrike" spc="-1" dirty="0">
                <a:solidFill>
                  <a:srgbClr val="FFFFFF"/>
                </a:solidFill>
                <a:latin typeface="Times New Roman"/>
              </a:rPr>
              <a:t>	</a:t>
            </a:r>
            <a:r>
              <a:rPr lang="vi-VN" sz="2400" b="0" strike="noStrike" spc="-1" dirty="0">
                <a:solidFill>
                  <a:srgbClr val="FFFFFF"/>
                </a:solidFill>
                <a:latin typeface="Times New Roman"/>
              </a:rPr>
              <a:t>Expressjs là một framework được xây dựng trên nền tảng của Nodejs. Nó cung cấp các tính năng mạnh mẽ để phát triển web hoặc mobile. Expressjs hỗ trợ các method HTTP và midleware tạo ra API vô cùng mạnh mẽ và dễ sử dụng</a:t>
            </a:r>
            <a:r>
              <a:rPr lang="vi-VN" sz="2400" b="0" strike="noStrike" spc="-1" dirty="0" smtClean="0">
                <a:solidFill>
                  <a:srgbClr val="FFFFFF"/>
                </a:solidFill>
                <a:latin typeface="Times New Roman"/>
              </a:rPr>
              <a:t>.</a:t>
            </a:r>
            <a:endParaRPr lang="en-US" sz="2400" b="0" strike="noStrike" spc="-1" dirty="0" smtClean="0">
              <a:solidFill>
                <a:srgbClr val="FFFFFF"/>
              </a:solidFill>
              <a:latin typeface="Times New Roman"/>
            </a:endParaRPr>
          </a:p>
          <a:p>
            <a:pPr marL="800100" lvl="1" indent="-342900">
              <a:lnSpc>
                <a:spcPct val="120000"/>
              </a:lnSpc>
              <a:spcBef>
                <a:spcPts val="499"/>
              </a:spcBef>
              <a:buFont typeface="Wingdings" panose="05000000000000000000" pitchFamily="2" charset="2"/>
              <a:buChar char="v"/>
              <a:tabLst>
                <a:tab pos="0" algn="l"/>
              </a:tabLst>
            </a:pPr>
            <a:r>
              <a:rPr lang="en-US" sz="2400" spc="-1" dirty="0" err="1" smtClean="0">
                <a:solidFill>
                  <a:srgbClr val="FFFFFF"/>
                </a:solidFill>
                <a:latin typeface="Times New Roman"/>
              </a:rPr>
              <a:t>Về</a:t>
            </a:r>
            <a:r>
              <a:rPr lang="en-US" sz="2400" spc="-1" dirty="0" smtClean="0">
                <a:solidFill>
                  <a:srgbClr val="FFFFFF"/>
                </a:solidFill>
                <a:latin typeface="Times New Roman"/>
              </a:rPr>
              <a:t> các package hỗ trợ: Expressjs có vô số các package hỗ trợ nên các bạn không phải lo lắng khi làm việc với Framework này.</a:t>
            </a:r>
          </a:p>
          <a:p>
            <a:pPr marL="800100" lvl="1" indent="-342900">
              <a:lnSpc>
                <a:spcPct val="120000"/>
              </a:lnSpc>
              <a:spcBef>
                <a:spcPts val="499"/>
              </a:spcBef>
              <a:buFont typeface="Wingdings" panose="05000000000000000000" pitchFamily="2" charset="2"/>
              <a:buChar char="v"/>
              <a:tabLst>
                <a:tab pos="0" algn="l"/>
              </a:tabLst>
            </a:pPr>
            <a:r>
              <a:rPr lang="vi-VN" sz="2400" b="0" strike="noStrike" spc="-1" dirty="0" smtClean="0">
                <a:solidFill>
                  <a:srgbClr val="FFFFFF"/>
                </a:solidFill>
                <a:latin typeface="Times New Roman"/>
              </a:rPr>
              <a:t>Về performance: Express cung cấp thêm về các tính năng (feature) để dev lập trình tốt hơn. Chứ không làm giảm tốc độ của NodeJS.</a:t>
            </a:r>
            <a:endParaRPr lang="vi-VN" sz="2400" b="0" strike="noStrike" spc="-1" dirty="0">
              <a:latin typeface="Arial"/>
            </a:endParaRPr>
          </a:p>
          <a:p>
            <a:pPr marL="800100" lvl="1" indent="-342900">
              <a:lnSpc>
                <a:spcPct val="120000"/>
              </a:lnSpc>
              <a:spcBef>
                <a:spcPts val="1001"/>
              </a:spcBef>
              <a:buFont typeface="Wingdings" panose="05000000000000000000" pitchFamily="2" charset="2"/>
              <a:buChar char="v"/>
              <a:tabLst>
                <a:tab pos="0" algn="l"/>
              </a:tabLst>
            </a:pPr>
            <a:r>
              <a:rPr lang="en-US" sz="2400" b="0" strike="noStrike" spc="-1" dirty="0" err="1" smtClean="0">
                <a:solidFill>
                  <a:schemeClr val="bg1"/>
                </a:solidFill>
                <a:latin typeface="Times New Roman" panose="02020603050405020304" pitchFamily="18" charset="0"/>
                <a:cs typeface="Times New Roman" panose="02020603050405020304" pitchFamily="18" charset="0"/>
              </a:rPr>
              <a:t>Và</a:t>
            </a:r>
            <a:r>
              <a:rPr lang="en-US" sz="2400" b="0" strike="noStrike" spc="-1" dirty="0" smtClean="0">
                <a:solidFill>
                  <a:schemeClr val="bg1"/>
                </a:solidFill>
                <a:latin typeface="Times New Roman" panose="02020603050405020304" pitchFamily="18" charset="0"/>
                <a:cs typeface="Times New Roman" panose="02020603050405020304" pitchFamily="18" charset="0"/>
              </a:rPr>
              <a:t> hơn hết, các framework nổi tiếng của Nodejs hiện nay đều sử dụng Expressjs như một core function, chẳng hạn như: SailsJs, MEAN, ...</a:t>
            </a:r>
            <a:endParaRPr lang="vi-VN" sz="2400" b="0" strike="noStrike" spc="-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Tìm</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kiếm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228850" y="2365228"/>
            <a:ext cx="7734300" cy="3597421"/>
          </a:xfrm>
          <a:prstGeom prst="rect">
            <a:avLst/>
          </a:prstGeom>
        </p:spPr>
      </p:pic>
    </p:spTree>
    <p:extLst>
      <p:ext uri="{BB962C8B-B14F-4D97-AF65-F5344CB8AC3E}">
        <p14:creationId xmlns:p14="http://schemas.microsoft.com/office/powerpoint/2010/main" val="44950804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Tìm</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kiếm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262187" y="2226365"/>
            <a:ext cx="7667625" cy="3644348"/>
          </a:xfrm>
          <a:prstGeom prst="rect">
            <a:avLst/>
          </a:prstGeom>
        </p:spPr>
      </p:pic>
    </p:spTree>
    <p:extLst>
      <p:ext uri="{BB962C8B-B14F-4D97-AF65-F5344CB8AC3E}">
        <p14:creationId xmlns:p14="http://schemas.microsoft.com/office/powerpoint/2010/main" val="88609760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Đăng kí nhận thông tin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966912" y="2365228"/>
            <a:ext cx="8258175" cy="3692671"/>
          </a:xfrm>
          <a:prstGeom prst="rect">
            <a:avLst/>
          </a:prstGeom>
        </p:spPr>
      </p:pic>
    </p:spTree>
    <p:extLst>
      <p:ext uri="{BB962C8B-B14F-4D97-AF65-F5344CB8AC3E}">
        <p14:creationId xmlns:p14="http://schemas.microsoft.com/office/powerpoint/2010/main" val="141474800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Đăng kí nhận thông tin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471736" y="2242119"/>
            <a:ext cx="7248525" cy="3734612"/>
          </a:xfrm>
          <a:prstGeom prst="rect">
            <a:avLst/>
          </a:prstGeom>
        </p:spPr>
      </p:pic>
    </p:spTree>
    <p:extLst>
      <p:ext uri="{BB962C8B-B14F-4D97-AF65-F5344CB8AC3E}">
        <p14:creationId xmlns:p14="http://schemas.microsoft.com/office/powerpoint/2010/main" val="81170815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Đăng kí nhận thông tin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7" name="Picture 6"/>
          <p:cNvPicPr>
            <a:picLocks noChangeAspect="1"/>
          </p:cNvPicPr>
          <p:nvPr/>
        </p:nvPicPr>
        <p:blipFill>
          <a:blip r:embed="rId3"/>
          <a:stretch>
            <a:fillRect/>
          </a:stretch>
        </p:blipFill>
        <p:spPr>
          <a:xfrm>
            <a:off x="2471736" y="2242119"/>
            <a:ext cx="7248525" cy="3734612"/>
          </a:xfrm>
          <a:prstGeom prst="rect">
            <a:avLst/>
          </a:prstGeom>
        </p:spPr>
      </p:pic>
    </p:spTree>
    <p:extLst>
      <p:ext uri="{BB962C8B-B14F-4D97-AF65-F5344CB8AC3E}">
        <p14:creationId xmlns:p14="http://schemas.microsoft.com/office/powerpoint/2010/main" val="131402735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noProof="0" dirty="0" smtClean="0">
                <a:solidFill>
                  <a:prstClr val="white"/>
                </a:solidFill>
                <a:latin typeface="Times New Roman" panose="02020603050405020304" pitchFamily="18" charset="0"/>
                <a:cs typeface="Times New Roman" panose="02020603050405020304" pitchFamily="18" charset="0"/>
              </a:rPr>
              <a:t>Đặt hàng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1890712" y="2365229"/>
            <a:ext cx="8410575" cy="3584997"/>
          </a:xfrm>
          <a:prstGeom prst="rect">
            <a:avLst/>
          </a:prstGeom>
        </p:spPr>
      </p:pic>
    </p:spTree>
    <p:extLst>
      <p:ext uri="{BB962C8B-B14F-4D97-AF65-F5344CB8AC3E}">
        <p14:creationId xmlns:p14="http://schemas.microsoft.com/office/powerpoint/2010/main" val="44479818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noProof="0" dirty="0" smtClean="0">
                <a:solidFill>
                  <a:prstClr val="white"/>
                </a:solidFill>
                <a:latin typeface="Times New Roman" panose="02020603050405020304" pitchFamily="18" charset="0"/>
                <a:cs typeface="Times New Roman" panose="02020603050405020304" pitchFamily="18" charset="0"/>
              </a:rPr>
              <a:t>Đặt hàng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852612" y="2365228"/>
            <a:ext cx="8486775" cy="3651259"/>
          </a:xfrm>
          <a:prstGeom prst="rect">
            <a:avLst/>
          </a:prstGeom>
        </p:spPr>
      </p:pic>
    </p:spTree>
    <p:extLst>
      <p:ext uri="{BB962C8B-B14F-4D97-AF65-F5344CB8AC3E}">
        <p14:creationId xmlns:p14="http://schemas.microsoft.com/office/powerpoint/2010/main" val="401569186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noProof="0" dirty="0" smtClean="0">
                <a:solidFill>
                  <a:prstClr val="white"/>
                </a:solidFill>
                <a:latin typeface="Times New Roman" panose="02020603050405020304" pitchFamily="18" charset="0"/>
                <a:cs typeface="Times New Roman" panose="02020603050405020304" pitchFamily="18" charset="0"/>
              </a:rPr>
              <a:t>Đặt hàng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000250" y="2339420"/>
            <a:ext cx="8191500" cy="3650563"/>
          </a:xfrm>
          <a:prstGeom prst="rect">
            <a:avLst/>
          </a:prstGeom>
        </p:spPr>
      </p:pic>
    </p:spTree>
    <p:extLst>
      <p:ext uri="{BB962C8B-B14F-4D97-AF65-F5344CB8AC3E}">
        <p14:creationId xmlns:p14="http://schemas.microsoft.com/office/powerpoint/2010/main" val="412421232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danh mục</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6" name="Picture 5"/>
          <p:cNvPicPr>
            <a:picLocks noChangeAspect="1"/>
          </p:cNvPicPr>
          <p:nvPr/>
        </p:nvPicPr>
        <p:blipFill>
          <a:blip r:embed="rId3"/>
          <a:stretch>
            <a:fillRect/>
          </a:stretch>
        </p:blipFill>
        <p:spPr>
          <a:xfrm>
            <a:off x="2009775" y="2399521"/>
            <a:ext cx="8172450" cy="3630218"/>
          </a:xfrm>
          <a:prstGeom prst="rect">
            <a:avLst/>
          </a:prstGeom>
        </p:spPr>
      </p:pic>
    </p:spTree>
    <p:extLst>
      <p:ext uri="{BB962C8B-B14F-4D97-AF65-F5344CB8AC3E}">
        <p14:creationId xmlns:p14="http://schemas.microsoft.com/office/powerpoint/2010/main" val="333534412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danh mục</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138362" y="2399522"/>
            <a:ext cx="7915275" cy="3643470"/>
          </a:xfrm>
          <a:prstGeom prst="rect">
            <a:avLst/>
          </a:prstGeom>
        </p:spPr>
      </p:pic>
    </p:spTree>
    <p:extLst>
      <p:ext uri="{BB962C8B-B14F-4D97-AF65-F5344CB8AC3E}">
        <p14:creationId xmlns:p14="http://schemas.microsoft.com/office/powerpoint/2010/main" val="85406403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Content Placeholder 4"/>
          <p:cNvPicPr/>
          <p:nvPr/>
        </p:nvPicPr>
        <p:blipFill>
          <a:blip r:embed="rId3"/>
          <a:stretch/>
        </p:blipFill>
        <p:spPr>
          <a:xfrm>
            <a:off x="11379240" y="60480"/>
            <a:ext cx="700920" cy="700920"/>
          </a:xfrm>
          <a:prstGeom prst="rect">
            <a:avLst/>
          </a:prstGeom>
          <a:ln>
            <a:noFill/>
          </a:ln>
        </p:spPr>
      </p:pic>
      <p:sp>
        <p:nvSpPr>
          <p:cNvPr id="117" name="TextShape 1"/>
          <p:cNvSpPr txBox="1"/>
          <p:nvPr/>
        </p:nvSpPr>
        <p:spPr>
          <a:xfrm>
            <a:off x="913680" y="609480"/>
            <a:ext cx="10353240" cy="1325880"/>
          </a:xfrm>
          <a:prstGeom prst="rect">
            <a:avLst/>
          </a:prstGeom>
          <a:noFill/>
          <a:ln>
            <a:noFill/>
          </a:ln>
        </p:spPr>
        <p:txBody>
          <a:bodyPr anchor="ctr">
            <a:noAutofit/>
          </a:bodyPr>
          <a:lstStyle/>
          <a:p>
            <a:pPr algn="ctr">
              <a:lnSpc>
                <a:spcPct val="90000"/>
              </a:lnSpc>
            </a:pPr>
            <a:r>
              <a:rPr lang="en-US" sz="3400" b="1" strike="noStrike" cap="all" spc="-1" dirty="0" smtClean="0">
                <a:solidFill>
                  <a:srgbClr val="FFFFFF"/>
                </a:solidFill>
                <a:latin typeface="Arial"/>
              </a:rPr>
              <a:t>Cấu trúc của </a:t>
            </a:r>
            <a:r>
              <a:rPr lang="vi-VN" sz="3400" b="1" strike="noStrike" cap="all" spc="-1" dirty="0" smtClean="0">
                <a:solidFill>
                  <a:srgbClr val="FFFFFF"/>
                </a:solidFill>
                <a:latin typeface="Arial"/>
              </a:rPr>
              <a:t>Expressjs </a:t>
            </a:r>
            <a:endParaRPr lang="vi-VN" sz="3400" b="0" strike="noStrike" spc="-1" dirty="0">
              <a:solidFill>
                <a:srgbClr val="FFFFFF"/>
              </a:solidFill>
              <a:latin typeface="Rockwell"/>
            </a:endParaRPr>
          </a:p>
        </p:txBody>
      </p:sp>
      <p:pic>
        <p:nvPicPr>
          <p:cNvPr id="118" name="Picture 117"/>
          <p:cNvPicPr/>
          <p:nvPr/>
        </p:nvPicPr>
        <p:blipFill>
          <a:blip r:embed="rId4"/>
          <a:stretch/>
        </p:blipFill>
        <p:spPr>
          <a:xfrm>
            <a:off x="2091399" y="1935360"/>
            <a:ext cx="7479201" cy="3659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danh mục</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166937" y="2365229"/>
            <a:ext cx="7858125" cy="3658379"/>
          </a:xfrm>
          <a:prstGeom prst="rect">
            <a:avLst/>
          </a:prstGeom>
        </p:spPr>
      </p:pic>
    </p:spTree>
    <p:extLst>
      <p:ext uri="{BB962C8B-B14F-4D97-AF65-F5344CB8AC3E}">
        <p14:creationId xmlns:p14="http://schemas.microsoft.com/office/powerpoint/2010/main" val="49498898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danh mục</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233612" y="2399520"/>
            <a:ext cx="7724775" cy="3601229"/>
          </a:xfrm>
          <a:prstGeom prst="rect">
            <a:avLst/>
          </a:prstGeom>
        </p:spPr>
      </p:pic>
    </p:spTree>
    <p:extLst>
      <p:ext uri="{BB962C8B-B14F-4D97-AF65-F5344CB8AC3E}">
        <p14:creationId xmlns:p14="http://schemas.microsoft.com/office/powerpoint/2010/main" val="102685670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Quản</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lí danh mục</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6" name="Picture 5"/>
          <p:cNvPicPr>
            <a:picLocks noChangeAspect="1"/>
          </p:cNvPicPr>
          <p:nvPr/>
        </p:nvPicPr>
        <p:blipFill>
          <a:blip r:embed="rId3"/>
          <a:stretch>
            <a:fillRect/>
          </a:stretch>
        </p:blipFill>
        <p:spPr>
          <a:xfrm>
            <a:off x="2076449" y="2399521"/>
            <a:ext cx="8039100" cy="3337480"/>
          </a:xfrm>
          <a:prstGeom prst="rect">
            <a:avLst/>
          </a:prstGeom>
        </p:spPr>
      </p:pic>
    </p:spTree>
    <p:extLst>
      <p:ext uri="{BB962C8B-B14F-4D97-AF65-F5344CB8AC3E}">
        <p14:creationId xmlns:p14="http://schemas.microsoft.com/office/powerpoint/2010/main" val="90712031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090737" y="2399520"/>
            <a:ext cx="8010525" cy="3630219"/>
          </a:xfrm>
          <a:prstGeom prst="rect">
            <a:avLst/>
          </a:prstGeom>
        </p:spPr>
      </p:pic>
    </p:spTree>
    <p:extLst>
      <p:ext uri="{BB962C8B-B14F-4D97-AF65-F5344CB8AC3E}">
        <p14:creationId xmlns:p14="http://schemas.microsoft.com/office/powerpoint/2010/main" val="330318877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085975" y="2266122"/>
            <a:ext cx="8020050" cy="3723861"/>
          </a:xfrm>
          <a:prstGeom prst="rect">
            <a:avLst/>
          </a:prstGeom>
        </p:spPr>
      </p:pic>
    </p:spTree>
    <p:extLst>
      <p:ext uri="{BB962C8B-B14F-4D97-AF65-F5344CB8AC3E}">
        <p14:creationId xmlns:p14="http://schemas.microsoft.com/office/powerpoint/2010/main" val="294063320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024062" y="2266122"/>
            <a:ext cx="8143875" cy="3776869"/>
          </a:xfrm>
          <a:prstGeom prst="rect">
            <a:avLst/>
          </a:prstGeom>
        </p:spPr>
      </p:pic>
    </p:spTree>
    <p:extLst>
      <p:ext uri="{BB962C8B-B14F-4D97-AF65-F5344CB8AC3E}">
        <p14:creationId xmlns:p14="http://schemas.microsoft.com/office/powerpoint/2010/main" val="186190647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024061" y="2365228"/>
            <a:ext cx="8143875" cy="3624755"/>
          </a:xfrm>
          <a:prstGeom prst="rect">
            <a:avLst/>
          </a:prstGeom>
        </p:spPr>
      </p:pic>
    </p:spTree>
    <p:extLst>
      <p:ext uri="{BB962C8B-B14F-4D97-AF65-F5344CB8AC3E}">
        <p14:creationId xmlns:p14="http://schemas.microsoft.com/office/powerpoint/2010/main" val="312247241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Quản</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lí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238375" y="2399520"/>
            <a:ext cx="7715250" cy="3544079"/>
          </a:xfrm>
          <a:prstGeom prst="rect">
            <a:avLst/>
          </a:prstGeom>
        </p:spPr>
      </p:pic>
    </p:spTree>
    <p:extLst>
      <p:ext uri="{BB962C8B-B14F-4D97-AF65-F5344CB8AC3E}">
        <p14:creationId xmlns:p14="http://schemas.microsoft.com/office/powerpoint/2010/main" val="113096510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đặt hàng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943100" y="2399520"/>
            <a:ext cx="8305800" cy="3643471"/>
          </a:xfrm>
          <a:prstGeom prst="rect">
            <a:avLst/>
          </a:prstGeom>
        </p:spPr>
      </p:pic>
    </p:spTree>
    <p:extLst>
      <p:ext uri="{BB962C8B-B14F-4D97-AF65-F5344CB8AC3E}">
        <p14:creationId xmlns:p14="http://schemas.microsoft.com/office/powerpoint/2010/main" val="98242485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đặt hàng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1919287" y="2399521"/>
            <a:ext cx="8353425" cy="3616966"/>
          </a:xfrm>
          <a:prstGeom prst="rect">
            <a:avLst/>
          </a:prstGeom>
        </p:spPr>
      </p:pic>
    </p:spTree>
    <p:extLst>
      <p:ext uri="{BB962C8B-B14F-4D97-AF65-F5344CB8AC3E}">
        <p14:creationId xmlns:p14="http://schemas.microsoft.com/office/powerpoint/2010/main" val="171484047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Content Placeholder 4"/>
          <p:cNvPicPr/>
          <p:nvPr/>
        </p:nvPicPr>
        <p:blipFill>
          <a:blip r:embed="rId2"/>
          <a:stretch/>
        </p:blipFill>
        <p:spPr>
          <a:xfrm>
            <a:off x="11379240" y="60480"/>
            <a:ext cx="700920" cy="700920"/>
          </a:xfrm>
          <a:prstGeom prst="rect">
            <a:avLst/>
          </a:prstGeom>
          <a:ln>
            <a:noFill/>
          </a:ln>
        </p:spPr>
      </p:pic>
      <p:sp>
        <p:nvSpPr>
          <p:cNvPr id="120" name="CustomShape 1"/>
          <p:cNvSpPr/>
          <p:nvPr/>
        </p:nvSpPr>
        <p:spPr>
          <a:xfrm>
            <a:off x="569843" y="1560240"/>
            <a:ext cx="11105322" cy="4687560"/>
          </a:xfrm>
          <a:prstGeom prst="rect">
            <a:avLst/>
          </a:prstGeom>
          <a:noFill/>
          <a:ln>
            <a:noFill/>
          </a:ln>
        </p:spPr>
        <p:style>
          <a:lnRef idx="0">
            <a:scrgbClr r="0" g="0" b="0"/>
          </a:lnRef>
          <a:fillRef idx="0">
            <a:scrgbClr r="0" g="0" b="0"/>
          </a:fillRef>
          <a:effectRef idx="0">
            <a:scrgbClr r="0" g="0" b="0"/>
          </a:effectRef>
          <a:fontRef idx="minor"/>
        </p:style>
        <p:txBody>
          <a:bodyPr>
            <a:normAutofit fontScale="25000" lnSpcReduction="20000"/>
          </a:bodyPr>
          <a:lstStyle/>
          <a:p>
            <a:pPr>
              <a:lnSpc>
                <a:spcPct val="120000"/>
              </a:lnSpc>
              <a:spcBef>
                <a:spcPts val="1001"/>
              </a:spcBef>
              <a:tabLst>
                <a:tab pos="0" algn="l"/>
              </a:tabLst>
            </a:pPr>
            <a:r>
              <a:rPr lang="vi-VN" sz="9600" b="1" spc="-1" dirty="0">
                <a:solidFill>
                  <a:srgbClr val="FFFFFF"/>
                </a:solidFill>
              </a:rPr>
              <a:t>2. Tại sao bạn nên sử dụng Express.js</a:t>
            </a:r>
            <a:r>
              <a:rPr lang="vi-VN" sz="9600" b="1" spc="-1" dirty="0" smtClean="0">
                <a:solidFill>
                  <a:srgbClr val="FFFFFF"/>
                </a:solidFill>
              </a:rPr>
              <a:t>?</a:t>
            </a:r>
            <a:endParaRPr lang="en-US" sz="9600" b="1" spc="-1" dirty="0" smtClean="0">
              <a:solidFill>
                <a:srgbClr val="FFFFFF"/>
              </a:solidFill>
            </a:endParaRPr>
          </a:p>
          <a:p>
            <a:pPr>
              <a:lnSpc>
                <a:spcPct val="120000"/>
              </a:lnSpc>
              <a:spcBef>
                <a:spcPts val="1001"/>
              </a:spcBef>
              <a:tabLst>
                <a:tab pos="0" algn="l"/>
              </a:tabLst>
            </a:pPr>
            <a:r>
              <a:rPr lang="vi-VN" sz="9600" b="0" strike="noStrike" spc="-1" dirty="0" smtClean="0">
                <a:solidFill>
                  <a:srgbClr val="FFFFFF"/>
                </a:solidFill>
                <a:latin typeface="+mj-lt"/>
              </a:rPr>
              <a:t>Sự phổ biến của JavaScript</a:t>
            </a:r>
            <a:r>
              <a:rPr lang="en-US" sz="9600" b="0" strike="noStrike" spc="-1" dirty="0" smtClean="0">
                <a:solidFill>
                  <a:srgbClr val="FFFFFF"/>
                </a:solidFill>
                <a:latin typeface="+mj-lt"/>
              </a:rPr>
              <a:t>.</a:t>
            </a:r>
          </a:p>
          <a:p>
            <a:pPr marL="854075" indent="-412750">
              <a:lnSpc>
                <a:spcPct val="120000"/>
              </a:lnSpc>
              <a:spcBef>
                <a:spcPts val="1001"/>
              </a:spcBef>
              <a:buFont typeface="Wingdings" panose="05000000000000000000" pitchFamily="2" charset="2"/>
              <a:buChar char="v"/>
              <a:tabLst>
                <a:tab pos="0" algn="l"/>
              </a:tabLst>
            </a:pPr>
            <a:r>
              <a:rPr lang="vi-VN" sz="9600" strike="noStrike" spc="-1" dirty="0" smtClean="0">
                <a:solidFill>
                  <a:srgbClr val="FFFFFF"/>
                </a:solidFill>
                <a:latin typeface="Arial" panose="020B0604020202020204" pitchFamily="34" charset="0"/>
                <a:cs typeface="Arial" panose="020B0604020202020204" pitchFamily="34" charset="0"/>
              </a:rPr>
              <a:t>Thực tế chúng ta có thể thấy Express.js hỗ trợ JavaScript. Mà JavaScript lại là một ngôn ngữ được sử dụng rộng rãi, rất dễ học và cũng được hỗ trợ ở mọi nơi. Do đó, nếu bạn đã biết JavaScript thì việc lập trình bằng Express.js sẽ thực sự dễ dàng.</a:t>
            </a:r>
          </a:p>
          <a:p>
            <a:pPr marL="854075" indent="-412750">
              <a:lnSpc>
                <a:spcPct val="120000"/>
              </a:lnSpc>
              <a:spcBef>
                <a:spcPts val="1001"/>
              </a:spcBef>
              <a:buFont typeface="Wingdings" panose="05000000000000000000" pitchFamily="2" charset="2"/>
              <a:buChar char="v"/>
              <a:tabLst>
                <a:tab pos="0" algn="l"/>
              </a:tabLst>
            </a:pPr>
            <a:r>
              <a:rPr lang="vi-VN" sz="9600" strike="noStrike" spc="-1" dirty="0" smtClean="0">
                <a:solidFill>
                  <a:srgbClr val="FFFFFF"/>
                </a:solidFill>
                <a:latin typeface="Arial" panose="020B0604020202020204" pitchFamily="34" charset="0"/>
                <a:cs typeface="Arial" panose="020B0604020202020204" pitchFamily="34" charset="0"/>
              </a:rPr>
              <a:t>Ngay cả những người mới bắt đầu tham gia vào lĩnh vực phát triển ứng dụng web cũng có thể sử dụng Express.js vì nó hỗ trợ JavaScript. Javascript rất dễ học đối với bất kỳ ai ngay cả khi họ không có bất kỳ kiến ​​thức nào về bất kỳ ngôn ngữ nào khác. Vì vậy, Express.js cho phép các tài năng trẻ tham gia vào lĩnh vực phát triển ứng dụng web và đạt được thành công.</a:t>
            </a:r>
            <a:endParaRPr lang="en-US" sz="9600" strike="noStrike" spc="-1" dirty="0" smtClean="0">
              <a:solidFill>
                <a:srgbClr val="FFFFFF"/>
              </a:solidFill>
              <a:latin typeface="Arial" panose="020B0604020202020204" pitchFamily="34" charset="0"/>
              <a:cs typeface="Arial" panose="020B0604020202020204" pitchFamily="34" charset="0"/>
            </a:endParaRPr>
          </a:p>
        </p:txBody>
      </p:sp>
      <p:sp>
        <p:nvSpPr>
          <p:cNvPr id="121" name="TextShape 2"/>
          <p:cNvSpPr txBox="1"/>
          <p:nvPr/>
        </p:nvSpPr>
        <p:spPr>
          <a:xfrm>
            <a:off x="923760" y="761400"/>
            <a:ext cx="10353240" cy="950400"/>
          </a:xfrm>
          <a:prstGeom prst="rect">
            <a:avLst/>
          </a:prstGeom>
          <a:noFill/>
          <a:ln>
            <a:noFill/>
          </a:ln>
        </p:spPr>
        <p:txBody>
          <a:bodyPr anchor="ctr">
            <a:normAutofit/>
          </a:bodyPr>
          <a:lstStyle/>
          <a:p>
            <a:pPr algn="ctr">
              <a:lnSpc>
                <a:spcPct val="90000"/>
              </a:lnSpc>
            </a:pPr>
            <a:r>
              <a:rPr lang="vi-VN" sz="3600" b="1" strike="noStrike" cap="all" spc="-1" dirty="0">
                <a:solidFill>
                  <a:srgbClr val="FFFFFF"/>
                </a:solidFill>
                <a:latin typeface="Arial"/>
              </a:rPr>
              <a:t>Phần I : </a:t>
            </a:r>
            <a:r>
              <a:rPr lang="vi-VN" sz="3600" b="1" cap="all" spc="-1" dirty="0">
                <a:solidFill>
                  <a:srgbClr val="FFFFFF"/>
                </a:solidFill>
              </a:rPr>
              <a:t>tìm hiểu về Expressjs</a:t>
            </a:r>
            <a:endParaRPr lang="vi-VN" sz="3600" b="0" strike="noStrike" spc="-1" dirty="0">
              <a:solidFill>
                <a:srgbClr val="FFFFFF"/>
              </a:solidFill>
              <a:latin typeface="Rockwe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đặt hàng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843087" y="2399521"/>
            <a:ext cx="8505825" cy="3563958"/>
          </a:xfrm>
          <a:prstGeom prst="rect">
            <a:avLst/>
          </a:prstGeom>
        </p:spPr>
      </p:pic>
    </p:spTree>
    <p:extLst>
      <p:ext uri="{BB962C8B-B14F-4D97-AF65-F5344CB8AC3E}">
        <p14:creationId xmlns:p14="http://schemas.microsoft.com/office/powerpoint/2010/main" val="429145188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Quản</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lí đặt hàng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214562" y="2399521"/>
            <a:ext cx="7762875" cy="3577209"/>
          </a:xfrm>
          <a:prstGeom prst="rect">
            <a:avLst/>
          </a:prstGeom>
        </p:spPr>
      </p:pic>
    </p:spTree>
    <p:extLst>
      <p:ext uri="{BB962C8B-B14F-4D97-AF65-F5344CB8AC3E}">
        <p14:creationId xmlns:p14="http://schemas.microsoft.com/office/powerpoint/2010/main" val="218910786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tài khoản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009775" y="2365229"/>
            <a:ext cx="8172450" cy="3598249"/>
          </a:xfrm>
          <a:prstGeom prst="rect">
            <a:avLst/>
          </a:prstGeom>
        </p:spPr>
      </p:pic>
    </p:spTree>
    <p:extLst>
      <p:ext uri="{BB962C8B-B14F-4D97-AF65-F5344CB8AC3E}">
        <p14:creationId xmlns:p14="http://schemas.microsoft.com/office/powerpoint/2010/main" val="342709480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tài khoản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6" name="Picture 5"/>
          <p:cNvPicPr>
            <a:picLocks noChangeAspect="1"/>
          </p:cNvPicPr>
          <p:nvPr/>
        </p:nvPicPr>
        <p:blipFill>
          <a:blip r:embed="rId3"/>
          <a:stretch>
            <a:fillRect/>
          </a:stretch>
        </p:blipFill>
        <p:spPr>
          <a:xfrm>
            <a:off x="2147887" y="2365229"/>
            <a:ext cx="7896225" cy="3691014"/>
          </a:xfrm>
          <a:prstGeom prst="rect">
            <a:avLst/>
          </a:prstGeom>
        </p:spPr>
      </p:pic>
    </p:spTree>
    <p:extLst>
      <p:ext uri="{BB962C8B-B14F-4D97-AF65-F5344CB8AC3E}">
        <p14:creationId xmlns:p14="http://schemas.microsoft.com/office/powerpoint/2010/main" val="29527348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tài khoản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1948070" y="2252870"/>
            <a:ext cx="8547652" cy="3869633"/>
          </a:xfrm>
          <a:prstGeom prst="rect">
            <a:avLst/>
          </a:prstGeom>
        </p:spPr>
      </p:pic>
    </p:spTree>
    <p:extLst>
      <p:ext uri="{BB962C8B-B14F-4D97-AF65-F5344CB8AC3E}">
        <p14:creationId xmlns:p14="http://schemas.microsoft.com/office/powerpoint/2010/main" val="219316183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Quản</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lí tài khoản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919287" y="2339420"/>
            <a:ext cx="8353425" cy="3690319"/>
          </a:xfrm>
          <a:prstGeom prst="rect">
            <a:avLst/>
          </a:prstGeom>
        </p:spPr>
      </p:pic>
    </p:spTree>
    <p:extLst>
      <p:ext uri="{BB962C8B-B14F-4D97-AF65-F5344CB8AC3E}">
        <p14:creationId xmlns:p14="http://schemas.microsoft.com/office/powerpoint/2010/main" val="75468240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Phân quyền người dùng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866900" y="2399521"/>
            <a:ext cx="8458200" cy="3524201"/>
          </a:xfrm>
          <a:prstGeom prst="rect">
            <a:avLst/>
          </a:prstGeom>
        </p:spPr>
      </p:pic>
    </p:spTree>
    <p:extLst>
      <p:ext uri="{BB962C8B-B14F-4D97-AF65-F5344CB8AC3E}">
        <p14:creationId xmlns:p14="http://schemas.microsoft.com/office/powerpoint/2010/main" val="279676939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Phân quyền người dùng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1795462" y="2399521"/>
            <a:ext cx="8601075" cy="3550705"/>
          </a:xfrm>
          <a:prstGeom prst="rect">
            <a:avLst/>
          </a:prstGeom>
        </p:spPr>
      </p:pic>
    </p:spTree>
    <p:extLst>
      <p:ext uri="{BB962C8B-B14F-4D97-AF65-F5344CB8AC3E}">
        <p14:creationId xmlns:p14="http://schemas.microsoft.com/office/powerpoint/2010/main" val="228580157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Phân quyền người dùng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900237" y="2365229"/>
            <a:ext cx="8391525" cy="3683146"/>
          </a:xfrm>
          <a:prstGeom prst="rect">
            <a:avLst/>
          </a:prstGeom>
        </p:spPr>
      </p:pic>
    </p:spTree>
    <p:extLst>
      <p:ext uri="{BB962C8B-B14F-4D97-AF65-F5344CB8AC3E}">
        <p14:creationId xmlns:p14="http://schemas.microsoft.com/office/powerpoint/2010/main" val="427085592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Quản</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lí tài khoản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009775" y="2399520"/>
            <a:ext cx="8172450" cy="3616967"/>
          </a:xfrm>
          <a:prstGeom prst="rect">
            <a:avLst/>
          </a:prstGeom>
        </p:spPr>
      </p:pic>
    </p:spTree>
    <p:extLst>
      <p:ext uri="{BB962C8B-B14F-4D97-AF65-F5344CB8AC3E}">
        <p14:creationId xmlns:p14="http://schemas.microsoft.com/office/powerpoint/2010/main" val="380926454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Content Placeholder 4"/>
          <p:cNvPicPr/>
          <p:nvPr/>
        </p:nvPicPr>
        <p:blipFill>
          <a:blip r:embed="rId2"/>
          <a:stretch/>
        </p:blipFill>
        <p:spPr>
          <a:xfrm>
            <a:off x="11379240" y="60480"/>
            <a:ext cx="700920" cy="700920"/>
          </a:xfrm>
          <a:prstGeom prst="rect">
            <a:avLst/>
          </a:prstGeom>
          <a:ln>
            <a:noFill/>
          </a:ln>
        </p:spPr>
      </p:pic>
      <p:sp>
        <p:nvSpPr>
          <p:cNvPr id="120" name="CustomShape 1"/>
          <p:cNvSpPr/>
          <p:nvPr/>
        </p:nvSpPr>
        <p:spPr>
          <a:xfrm>
            <a:off x="463826" y="1560240"/>
            <a:ext cx="11410121" cy="4687560"/>
          </a:xfrm>
          <a:prstGeom prst="rect">
            <a:avLst/>
          </a:prstGeom>
          <a:noFill/>
          <a:ln>
            <a:noFill/>
          </a:ln>
        </p:spPr>
        <p:style>
          <a:lnRef idx="0">
            <a:scrgbClr r="0" g="0" b="0"/>
          </a:lnRef>
          <a:fillRef idx="0">
            <a:scrgbClr r="0" g="0" b="0"/>
          </a:fillRef>
          <a:effectRef idx="0">
            <a:scrgbClr r="0" g="0" b="0"/>
          </a:effectRef>
          <a:fontRef idx="minor"/>
        </p:style>
        <p:txBody>
          <a:bodyPr>
            <a:normAutofit fontScale="25000" lnSpcReduction="20000"/>
          </a:bodyPr>
          <a:lstStyle/>
          <a:p>
            <a:pPr>
              <a:lnSpc>
                <a:spcPct val="120000"/>
              </a:lnSpc>
              <a:spcBef>
                <a:spcPts val="1001"/>
              </a:spcBef>
              <a:tabLst>
                <a:tab pos="0" algn="l"/>
              </a:tabLst>
            </a:pPr>
            <a:r>
              <a:rPr lang="vi-VN" sz="9600" b="1" spc="-1" dirty="0">
                <a:solidFill>
                  <a:srgbClr val="FFFFFF"/>
                </a:solidFill>
              </a:rPr>
              <a:t>2. Tại sao bạn nên sử dụng Express.js</a:t>
            </a:r>
            <a:r>
              <a:rPr lang="vi-VN" sz="9600" b="1" spc="-1" dirty="0" smtClean="0">
                <a:solidFill>
                  <a:srgbClr val="FFFFFF"/>
                </a:solidFill>
              </a:rPr>
              <a:t>?</a:t>
            </a:r>
            <a:endParaRPr lang="en-US" sz="9600" b="1" spc="-1" dirty="0" smtClean="0">
              <a:solidFill>
                <a:srgbClr val="FFFFFF"/>
              </a:solidFill>
            </a:endParaRPr>
          </a:p>
          <a:p>
            <a:pPr>
              <a:lnSpc>
                <a:spcPct val="120000"/>
              </a:lnSpc>
              <a:spcBef>
                <a:spcPts val="1001"/>
              </a:spcBef>
              <a:tabLst>
                <a:tab pos="0" algn="l"/>
              </a:tabLst>
            </a:pPr>
            <a:r>
              <a:rPr lang="vi-VN" sz="9600" b="0" strike="noStrike" spc="-1" dirty="0" smtClean="0">
                <a:solidFill>
                  <a:srgbClr val="FFFFFF"/>
                </a:solidFill>
                <a:latin typeface="+mj-lt"/>
              </a:rPr>
              <a:t>Express.js hỗ trợ xây dựng web nhanh chóng</a:t>
            </a:r>
            <a:endParaRPr lang="en-US" sz="9600" b="0" strike="noStrike" spc="-1" dirty="0" smtClean="0">
              <a:solidFill>
                <a:srgbClr val="FFFFFF"/>
              </a:solidFill>
              <a:latin typeface="+mj-lt"/>
            </a:endParaRPr>
          </a:p>
          <a:p>
            <a:pPr marL="457200" indent="-277813">
              <a:lnSpc>
                <a:spcPct val="120000"/>
              </a:lnSpc>
              <a:spcBef>
                <a:spcPts val="1001"/>
              </a:spcBef>
              <a:buFont typeface="Wingdings" panose="05000000000000000000" pitchFamily="2" charset="2"/>
              <a:buChar char="v"/>
              <a:tabLst>
                <a:tab pos="0" algn="l"/>
              </a:tabLst>
            </a:pPr>
            <a:r>
              <a:rPr lang="vi-VN" sz="7200" b="0" strike="noStrike" spc="-1" dirty="0" smtClean="0">
                <a:solidFill>
                  <a:srgbClr val="FFFFFF"/>
                </a:solidFill>
                <a:latin typeface="+mj-lt"/>
              </a:rPr>
              <a:t>Tài sản quý giá nhất trong bất kỳ doanh nghiệp nào là thời gian. Hơn hết, nhiều lập trình viên có áp lực phải xây dựng các ứng dụng web hiệu quả trong một khoảng thời gian ngắn. Nhưng việc viết mã ứng dụng web và kiểm tra chúng đòi hỏi thời gian. Đây là nơi Express.js trở thành cứu cánh cho các lập trình viên.</a:t>
            </a:r>
          </a:p>
          <a:p>
            <a:pPr marL="457200" indent="-277813">
              <a:lnSpc>
                <a:spcPct val="120000"/>
              </a:lnSpc>
              <a:spcBef>
                <a:spcPts val="1001"/>
              </a:spcBef>
              <a:buFont typeface="Wingdings" panose="05000000000000000000" pitchFamily="2" charset="2"/>
              <a:buChar char="v"/>
              <a:tabLst>
                <a:tab pos="0" algn="l"/>
              </a:tabLst>
            </a:pPr>
            <a:r>
              <a:rPr lang="vi-VN" sz="7200" b="0" strike="noStrike" spc="-1" dirty="0" smtClean="0">
                <a:solidFill>
                  <a:srgbClr val="FFFFFF"/>
                </a:solidFill>
                <a:latin typeface="+mj-lt"/>
              </a:rPr>
              <a:t>Express.js có thể giảm một nửa thời gian viết mã mà vẫn giúp chúng tôi xây dựng các ứng dụng web hiệu quả. Nó không chỉ giảm thời gian mà còn giảm nỗ lực cần thiết để xây dựng các ứng dụng web với sự trợ giúp của các tính năng khác nhau của nó.</a:t>
            </a:r>
          </a:p>
          <a:p>
            <a:pPr marL="457200" indent="-277813">
              <a:lnSpc>
                <a:spcPct val="120000"/>
              </a:lnSpc>
              <a:spcBef>
                <a:spcPts val="1001"/>
              </a:spcBef>
              <a:buFont typeface="Wingdings" panose="05000000000000000000" pitchFamily="2" charset="2"/>
              <a:buChar char="v"/>
              <a:tabLst>
                <a:tab pos="0" algn="l"/>
              </a:tabLst>
            </a:pPr>
            <a:r>
              <a:rPr lang="vi-VN" sz="7200" b="0" strike="noStrike" spc="-1" dirty="0" smtClean="0">
                <a:solidFill>
                  <a:srgbClr val="FFFFFF"/>
                </a:solidFill>
                <a:latin typeface="+mj-lt"/>
              </a:rPr>
              <a:t>Express.js cung cấp một định tuyến đơn giản cho các yêu cầu của khách hàng. Nó cũng cung cấp một phần mềm trung gian chịu trách nhiệm đưa ra quyết định để đưa ra các phản hồi chính xác cho các yêu cầu của khách hàng</a:t>
            </a:r>
          </a:p>
          <a:p>
            <a:pPr marL="457200" indent="-277813">
              <a:lnSpc>
                <a:spcPct val="120000"/>
              </a:lnSpc>
              <a:spcBef>
                <a:spcPts val="1001"/>
              </a:spcBef>
              <a:buFont typeface="Wingdings" panose="05000000000000000000" pitchFamily="2" charset="2"/>
              <a:buChar char="v"/>
              <a:tabLst>
                <a:tab pos="0" algn="l"/>
              </a:tabLst>
            </a:pPr>
            <a:r>
              <a:rPr lang="vi-VN" sz="7200" b="0" strike="noStrike" spc="-1" dirty="0" smtClean="0">
                <a:solidFill>
                  <a:srgbClr val="FFFFFF"/>
                </a:solidFill>
                <a:latin typeface="+mj-lt"/>
              </a:rPr>
              <a:t>Express.js giúp công việc này đơn giản, linh hoạt, hiệu quả, tối giản cùng với khả năng mở rộng cho các lập trình viên. Nó cũng có lợi thế về hiệu suất mạnh mẽ vì nó là một framework của Node.js.</a:t>
            </a:r>
            <a:endParaRPr lang="en-US" sz="7200" b="0" strike="noStrike" spc="-1" dirty="0" smtClean="0">
              <a:solidFill>
                <a:srgbClr val="FFFFFF"/>
              </a:solidFill>
              <a:latin typeface="+mj-lt"/>
            </a:endParaRPr>
          </a:p>
        </p:txBody>
      </p:sp>
      <p:sp>
        <p:nvSpPr>
          <p:cNvPr id="121" name="TextShape 2"/>
          <p:cNvSpPr txBox="1"/>
          <p:nvPr/>
        </p:nvSpPr>
        <p:spPr>
          <a:xfrm>
            <a:off x="923760" y="761400"/>
            <a:ext cx="10353240" cy="950400"/>
          </a:xfrm>
          <a:prstGeom prst="rect">
            <a:avLst/>
          </a:prstGeom>
          <a:noFill/>
          <a:ln>
            <a:noFill/>
          </a:ln>
        </p:spPr>
        <p:txBody>
          <a:bodyPr anchor="ctr">
            <a:normAutofit/>
          </a:bodyPr>
          <a:lstStyle/>
          <a:p>
            <a:pPr algn="ctr">
              <a:lnSpc>
                <a:spcPct val="90000"/>
              </a:lnSpc>
            </a:pPr>
            <a:r>
              <a:rPr lang="vi-VN" sz="3600" b="1" strike="noStrike" cap="all" spc="-1" dirty="0">
                <a:solidFill>
                  <a:srgbClr val="FFFFFF"/>
                </a:solidFill>
                <a:latin typeface="Arial"/>
              </a:rPr>
              <a:t>Phần I : </a:t>
            </a:r>
            <a:r>
              <a:rPr lang="vi-VN" sz="3600" b="1" cap="all" spc="-1" dirty="0">
                <a:solidFill>
                  <a:srgbClr val="FFFFFF"/>
                </a:solidFill>
              </a:rPr>
              <a:t>tìm hiểu về Expressjs</a:t>
            </a:r>
            <a:endParaRPr lang="vi-VN" sz="3600" b="0" strike="noStrike" spc="-1" dirty="0">
              <a:solidFill>
                <a:srgbClr val="FFFFFF"/>
              </a:solidFill>
              <a:latin typeface="Rockwell"/>
            </a:endParaRPr>
          </a:p>
        </p:txBody>
      </p:sp>
    </p:spTree>
    <p:extLst>
      <p:ext uri="{BB962C8B-B14F-4D97-AF65-F5344CB8AC3E}">
        <p14:creationId xmlns:p14="http://schemas.microsoft.com/office/powerpoint/2010/main" val="359259907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2" name="Content Placeholder 4"/>
          <p:cNvPicPr/>
          <p:nvPr/>
        </p:nvPicPr>
        <p:blipFill>
          <a:blip r:embed="rId2"/>
          <a:stretch/>
        </p:blipFill>
        <p:spPr>
          <a:xfrm>
            <a:off x="11379240" y="60480"/>
            <a:ext cx="700920" cy="700920"/>
          </a:xfrm>
          <a:prstGeom prst="rect">
            <a:avLst/>
          </a:prstGeom>
          <a:ln>
            <a:noFill/>
          </a:ln>
        </p:spPr>
      </p:pic>
      <p:sp>
        <p:nvSpPr>
          <p:cNvPr id="293" name="CustomShape 1"/>
          <p:cNvSpPr/>
          <p:nvPr/>
        </p:nvSpPr>
        <p:spPr>
          <a:xfrm>
            <a:off x="1794240" y="2705760"/>
            <a:ext cx="8602920" cy="1431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8800" b="1" strike="noStrike" spc="-1">
                <a:solidFill>
                  <a:srgbClr val="FFFFFF"/>
                </a:solidFill>
                <a:latin typeface="Brush Script MT"/>
              </a:rPr>
              <a:t>Thank You !!!</a:t>
            </a:r>
            <a:endParaRPr lang="vi-VN" sz="8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Content Placeholder 4"/>
          <p:cNvPicPr/>
          <p:nvPr/>
        </p:nvPicPr>
        <p:blipFill>
          <a:blip r:embed="rId2"/>
          <a:stretch/>
        </p:blipFill>
        <p:spPr>
          <a:xfrm>
            <a:off x="11379240" y="60480"/>
            <a:ext cx="700920" cy="700920"/>
          </a:xfrm>
          <a:prstGeom prst="rect">
            <a:avLst/>
          </a:prstGeom>
          <a:ln>
            <a:noFill/>
          </a:ln>
        </p:spPr>
      </p:pic>
      <p:sp>
        <p:nvSpPr>
          <p:cNvPr id="120" name="CustomShape 1"/>
          <p:cNvSpPr/>
          <p:nvPr/>
        </p:nvSpPr>
        <p:spPr>
          <a:xfrm>
            <a:off x="463826" y="1560240"/>
            <a:ext cx="11410121" cy="4687560"/>
          </a:xfrm>
          <a:prstGeom prst="rect">
            <a:avLst/>
          </a:prstGeom>
          <a:noFill/>
          <a:ln>
            <a:noFill/>
          </a:ln>
        </p:spPr>
        <p:style>
          <a:lnRef idx="0">
            <a:scrgbClr r="0" g="0" b="0"/>
          </a:lnRef>
          <a:fillRef idx="0">
            <a:scrgbClr r="0" g="0" b="0"/>
          </a:fillRef>
          <a:effectRef idx="0">
            <a:scrgbClr r="0" g="0" b="0"/>
          </a:effectRef>
          <a:fontRef idx="minor"/>
        </p:style>
        <p:txBody>
          <a:bodyPr>
            <a:normAutofit fontScale="25000" lnSpcReduction="20000"/>
          </a:bodyPr>
          <a:lstStyle/>
          <a:p>
            <a:pPr>
              <a:lnSpc>
                <a:spcPct val="120000"/>
              </a:lnSpc>
              <a:spcBef>
                <a:spcPts val="1001"/>
              </a:spcBef>
              <a:tabLst>
                <a:tab pos="0" algn="l"/>
              </a:tabLst>
            </a:pPr>
            <a:r>
              <a:rPr lang="vi-VN" sz="9600" b="1" spc="-1" dirty="0">
                <a:solidFill>
                  <a:srgbClr val="FFFFFF"/>
                </a:solidFill>
              </a:rPr>
              <a:t>2. Tại sao bạn nên sử dụng Express.js</a:t>
            </a:r>
            <a:r>
              <a:rPr lang="vi-VN" sz="9600" b="1" spc="-1" dirty="0" smtClean="0">
                <a:solidFill>
                  <a:srgbClr val="FFFFFF"/>
                </a:solidFill>
              </a:rPr>
              <a:t>?</a:t>
            </a:r>
            <a:endParaRPr lang="en-US" sz="9600" b="1" spc="-1" dirty="0" smtClean="0">
              <a:solidFill>
                <a:srgbClr val="FFFFFF"/>
              </a:solidFill>
            </a:endParaRPr>
          </a:p>
          <a:p>
            <a:pPr>
              <a:lnSpc>
                <a:spcPct val="120000"/>
              </a:lnSpc>
              <a:spcBef>
                <a:spcPts val="1001"/>
              </a:spcBef>
              <a:tabLst>
                <a:tab pos="0" algn="l"/>
              </a:tabLst>
            </a:pPr>
            <a:r>
              <a:rPr lang="vi-VN" sz="9600" strike="noStrike" spc="-1" dirty="0" smtClean="0">
                <a:solidFill>
                  <a:srgbClr val="FFFFFF"/>
                </a:solidFill>
                <a:latin typeface="+mj-lt"/>
              </a:rPr>
              <a:t>Express.js là miễn phí</a:t>
            </a:r>
          </a:p>
          <a:p>
            <a:pPr marL="685800" indent="-334963">
              <a:lnSpc>
                <a:spcPct val="120000"/>
              </a:lnSpc>
              <a:spcBef>
                <a:spcPts val="1001"/>
              </a:spcBef>
              <a:buFont typeface="Wingdings" panose="05000000000000000000" pitchFamily="2" charset="2"/>
              <a:buChar char="v"/>
              <a:tabLst>
                <a:tab pos="0" algn="l"/>
              </a:tabLst>
            </a:pPr>
            <a:r>
              <a:rPr lang="vi-VN" sz="9600" b="0" strike="noStrike" spc="-1" dirty="0" smtClean="0">
                <a:solidFill>
                  <a:srgbClr val="FFFFFF"/>
                </a:solidFill>
                <a:latin typeface="+mj-lt"/>
              </a:rPr>
              <a:t>Một điều rất đáng quan tâm của của bất kỳ doanh nghiệp nào là tiền. Điều quan trọng là sử dụng tiền một cách hiệu quả để tối đa hóa lợi nhuận. Vì Express.js là một ứng dụng web miễn phí và mã nguồn mở cung cấp nhiều tính năng tuyệt vời, không có lý do gì để không sử dụng nó.</a:t>
            </a:r>
          </a:p>
          <a:p>
            <a:pPr marL="685800" indent="-334963">
              <a:lnSpc>
                <a:spcPct val="120000"/>
              </a:lnSpc>
              <a:spcBef>
                <a:spcPts val="1001"/>
              </a:spcBef>
              <a:buFont typeface="Wingdings" panose="05000000000000000000" pitchFamily="2" charset="2"/>
              <a:buChar char="v"/>
              <a:tabLst>
                <a:tab pos="0" algn="l"/>
              </a:tabLst>
            </a:pPr>
            <a:r>
              <a:rPr lang="vi-VN" sz="9600" b="0" strike="noStrike" spc="-1" dirty="0" smtClean="0">
                <a:solidFill>
                  <a:srgbClr val="FFFFFF"/>
                </a:solidFill>
                <a:latin typeface="+mj-lt"/>
              </a:rPr>
              <a:t>Hiệu suất mạnh mẽ của Node.js và sự viết mã dễ dàng bằng Express.js là những tính năng phổ biến nhất được các nhà phát triển ứng dụng web yêu thích. Vì Express.js được viết bằng Javascript nên bạn có thể xây dựng các trang web, ứng dụng web hoặc thậm chí ứng dụng di động bằng cách sử dụng nó.</a:t>
            </a:r>
            <a:endParaRPr lang="en-US" sz="7200" b="0" strike="noStrike" spc="-1" dirty="0" smtClean="0">
              <a:solidFill>
                <a:srgbClr val="FFFFFF"/>
              </a:solidFill>
              <a:latin typeface="+mj-lt"/>
            </a:endParaRPr>
          </a:p>
        </p:txBody>
      </p:sp>
      <p:sp>
        <p:nvSpPr>
          <p:cNvPr id="121" name="TextShape 2"/>
          <p:cNvSpPr txBox="1"/>
          <p:nvPr/>
        </p:nvSpPr>
        <p:spPr>
          <a:xfrm>
            <a:off x="923760" y="761400"/>
            <a:ext cx="10353240" cy="950400"/>
          </a:xfrm>
          <a:prstGeom prst="rect">
            <a:avLst/>
          </a:prstGeom>
          <a:noFill/>
          <a:ln>
            <a:noFill/>
          </a:ln>
        </p:spPr>
        <p:txBody>
          <a:bodyPr anchor="ctr">
            <a:normAutofit/>
          </a:bodyPr>
          <a:lstStyle/>
          <a:p>
            <a:pPr algn="ctr">
              <a:lnSpc>
                <a:spcPct val="90000"/>
              </a:lnSpc>
            </a:pPr>
            <a:r>
              <a:rPr lang="vi-VN" sz="3600" b="1" strike="noStrike" cap="all" spc="-1" dirty="0">
                <a:solidFill>
                  <a:srgbClr val="FFFFFF"/>
                </a:solidFill>
                <a:latin typeface="Arial"/>
              </a:rPr>
              <a:t>Phần I : </a:t>
            </a:r>
            <a:r>
              <a:rPr lang="vi-VN" sz="3600" b="1" cap="all" spc="-1" dirty="0">
                <a:solidFill>
                  <a:srgbClr val="FFFFFF"/>
                </a:solidFill>
              </a:rPr>
              <a:t>tìm hiểu về Expressjs</a:t>
            </a:r>
            <a:endParaRPr lang="vi-VN" sz="3600" b="0" strike="noStrike" spc="-1" dirty="0">
              <a:solidFill>
                <a:srgbClr val="FFFFFF"/>
              </a:solidFill>
              <a:latin typeface="Rockwell"/>
            </a:endParaRPr>
          </a:p>
        </p:txBody>
      </p:sp>
    </p:spTree>
    <p:extLst>
      <p:ext uri="{BB962C8B-B14F-4D97-AF65-F5344CB8AC3E}">
        <p14:creationId xmlns:p14="http://schemas.microsoft.com/office/powerpoint/2010/main" val="347495422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Content Placeholder 4"/>
          <p:cNvPicPr/>
          <p:nvPr/>
        </p:nvPicPr>
        <p:blipFill>
          <a:blip r:embed="rId2"/>
          <a:stretch/>
        </p:blipFill>
        <p:spPr>
          <a:xfrm>
            <a:off x="11379240" y="60480"/>
            <a:ext cx="700920" cy="700920"/>
          </a:xfrm>
          <a:prstGeom prst="rect">
            <a:avLst/>
          </a:prstGeom>
          <a:ln>
            <a:noFill/>
          </a:ln>
        </p:spPr>
      </p:pic>
      <p:sp>
        <p:nvSpPr>
          <p:cNvPr id="120" name="CustomShape 1"/>
          <p:cNvSpPr/>
          <p:nvPr/>
        </p:nvSpPr>
        <p:spPr>
          <a:xfrm>
            <a:off x="463826" y="1560240"/>
            <a:ext cx="11410121" cy="4687560"/>
          </a:xfrm>
          <a:prstGeom prst="rect">
            <a:avLst/>
          </a:prstGeom>
          <a:noFill/>
          <a:ln>
            <a:noFill/>
          </a:ln>
        </p:spPr>
        <p:style>
          <a:lnRef idx="0">
            <a:scrgbClr r="0" g="0" b="0"/>
          </a:lnRef>
          <a:fillRef idx="0">
            <a:scrgbClr r="0" g="0" b="0"/>
          </a:fillRef>
          <a:effectRef idx="0">
            <a:scrgbClr r="0" g="0" b="0"/>
          </a:effectRef>
          <a:fontRef idx="minor"/>
        </p:style>
        <p:txBody>
          <a:bodyPr>
            <a:normAutofit fontScale="25000" lnSpcReduction="20000"/>
          </a:bodyPr>
          <a:lstStyle/>
          <a:p>
            <a:pPr>
              <a:lnSpc>
                <a:spcPct val="120000"/>
              </a:lnSpc>
              <a:spcBef>
                <a:spcPts val="1001"/>
              </a:spcBef>
              <a:tabLst>
                <a:tab pos="0" algn="l"/>
              </a:tabLst>
            </a:pPr>
            <a:r>
              <a:rPr lang="en-US" sz="9600" b="1" spc="-1" dirty="0">
                <a:solidFill>
                  <a:srgbClr val="FFFFFF"/>
                </a:solidFill>
              </a:rPr>
              <a:t>3</a:t>
            </a:r>
            <a:r>
              <a:rPr lang="vi-VN" sz="9600" b="1" spc="-1" dirty="0" smtClean="0">
                <a:solidFill>
                  <a:srgbClr val="FFFFFF"/>
                </a:solidFill>
              </a:rPr>
              <a:t>. Các tính năng của expressjs là gì?</a:t>
            </a:r>
            <a:endParaRPr lang="en-US" sz="9600" b="1" spc="-1" dirty="0" smtClean="0">
              <a:solidFill>
                <a:srgbClr val="FFFFFF"/>
              </a:solidFill>
            </a:endParaRPr>
          </a:p>
          <a:p>
            <a:pPr marL="457200" indent="-396875">
              <a:lnSpc>
                <a:spcPct val="120000"/>
              </a:lnSpc>
              <a:spcBef>
                <a:spcPts val="1001"/>
              </a:spcBef>
              <a:buFont typeface="Wingdings" panose="05000000000000000000" pitchFamily="2" charset="2"/>
              <a:buChar char="v"/>
              <a:tabLst>
                <a:tab pos="0" algn="l"/>
              </a:tabLst>
            </a:pPr>
            <a:r>
              <a:rPr lang="vi-VN" sz="9600" b="0" strike="noStrike" spc="-1" dirty="0" smtClean="0">
                <a:solidFill>
                  <a:srgbClr val="FFFFFF"/>
                </a:solidFill>
                <a:latin typeface="+mj-lt"/>
              </a:rPr>
              <a:t>Phát triển máy chủ nhanh chóng</a:t>
            </a:r>
          </a:p>
          <a:p>
            <a:pPr>
              <a:lnSpc>
                <a:spcPct val="120000"/>
              </a:lnSpc>
              <a:tabLst>
                <a:tab pos="0" algn="l"/>
              </a:tabLst>
            </a:pPr>
            <a:r>
              <a:rPr lang="en-US" sz="9600" b="0" strike="noStrike" spc="-1" dirty="0" smtClean="0">
                <a:solidFill>
                  <a:srgbClr val="FFFFFF"/>
                </a:solidFill>
                <a:latin typeface="+mj-lt"/>
              </a:rPr>
              <a:t>		</a:t>
            </a:r>
            <a:r>
              <a:rPr lang="vi-VN" sz="8000" b="0" strike="noStrike" spc="-1" dirty="0" smtClean="0">
                <a:solidFill>
                  <a:srgbClr val="FFFFFF"/>
                </a:solidFill>
                <a:latin typeface="+mj-lt"/>
              </a:rPr>
              <a:t>Express.js cung cấp nhiều tính năng thường được sử dụng của Node.js dưới dạng các hàm có thể dễ dàng sử dụng ở bất kỳ đâu trong chương trình. Điều này loại bỏ nhu cầu viết mã trong vài giờ và do đó tiết kiệm thời gian.</a:t>
            </a:r>
          </a:p>
          <a:p>
            <a:pPr marL="457200" indent="-396875">
              <a:lnSpc>
                <a:spcPct val="120000"/>
              </a:lnSpc>
              <a:spcBef>
                <a:spcPts val="1001"/>
              </a:spcBef>
              <a:buFont typeface="Wingdings" panose="05000000000000000000" pitchFamily="2" charset="2"/>
              <a:buChar char="v"/>
              <a:tabLst>
                <a:tab pos="0" algn="l"/>
              </a:tabLst>
            </a:pPr>
            <a:r>
              <a:rPr lang="vi-VN" sz="9600" b="0" strike="noStrike" spc="-1" dirty="0" smtClean="0">
                <a:solidFill>
                  <a:srgbClr val="FFFFFF"/>
                </a:solidFill>
                <a:latin typeface="+mj-lt"/>
              </a:rPr>
              <a:t>Phần mềm trung gian – Middleware</a:t>
            </a:r>
          </a:p>
          <a:p>
            <a:pPr>
              <a:lnSpc>
                <a:spcPct val="120000"/>
              </a:lnSpc>
              <a:tabLst>
                <a:tab pos="0" algn="l"/>
              </a:tabLst>
            </a:pPr>
            <a:r>
              <a:rPr lang="en-US" sz="9600" b="0" strike="noStrike" spc="-1" dirty="0" smtClean="0">
                <a:solidFill>
                  <a:srgbClr val="FFFFFF"/>
                </a:solidFill>
                <a:latin typeface="+mj-lt"/>
              </a:rPr>
              <a:t>		</a:t>
            </a:r>
            <a:r>
              <a:rPr lang="vi-VN" sz="8000" b="0" strike="noStrike" spc="-1" dirty="0" smtClean="0">
                <a:solidFill>
                  <a:srgbClr val="FFFFFF"/>
                </a:solidFill>
                <a:latin typeface="+mj-lt"/>
              </a:rPr>
              <a:t>Middleware – là một phần của chương trình có quyền truy cập vào cơ sở dữ liệu, yêu cầu của khách hàng và các phần mềm trung gian khác. Nó chịu trách nhiệm chính cho việc tổ chức có hệ thống các chức năng khác nhau của Express.js.</a:t>
            </a:r>
          </a:p>
          <a:p>
            <a:pPr marL="457200" indent="-396875">
              <a:lnSpc>
                <a:spcPct val="120000"/>
              </a:lnSpc>
              <a:spcBef>
                <a:spcPts val="1001"/>
              </a:spcBef>
              <a:buFont typeface="Wingdings" panose="05000000000000000000" pitchFamily="2" charset="2"/>
              <a:buChar char="v"/>
              <a:tabLst>
                <a:tab pos="0" algn="l"/>
              </a:tabLst>
            </a:pPr>
            <a:r>
              <a:rPr lang="vi-VN" sz="9600" b="0" strike="noStrike" spc="-1" dirty="0" smtClean="0">
                <a:solidFill>
                  <a:srgbClr val="FFFFFF"/>
                </a:solidFill>
                <a:latin typeface="+mj-lt"/>
              </a:rPr>
              <a:t>Định tuyến – Routing</a:t>
            </a:r>
          </a:p>
          <a:p>
            <a:pPr>
              <a:lnSpc>
                <a:spcPct val="120000"/>
              </a:lnSpc>
              <a:tabLst>
                <a:tab pos="0" algn="l"/>
              </a:tabLst>
            </a:pPr>
            <a:r>
              <a:rPr lang="en-US" sz="8000" b="0" strike="noStrike" spc="-1" dirty="0" smtClean="0">
                <a:solidFill>
                  <a:srgbClr val="FFFFFF"/>
                </a:solidFill>
                <a:latin typeface="+mj-lt"/>
              </a:rPr>
              <a:t>		</a:t>
            </a:r>
            <a:r>
              <a:rPr lang="vi-VN" sz="8000" b="0" strike="noStrike" spc="-1" dirty="0" smtClean="0">
                <a:solidFill>
                  <a:srgbClr val="FFFFFF"/>
                </a:solidFill>
                <a:latin typeface="+mj-lt"/>
              </a:rPr>
              <a:t>Express.js cung cấp cơ chế định tuyến nâng cao giúp duy trì trạng thái của trang web với sự trợ giúp của URL của chúng.</a:t>
            </a:r>
            <a:endParaRPr lang="en-US" sz="5600" b="0" strike="noStrike" spc="-1" dirty="0" smtClean="0">
              <a:solidFill>
                <a:srgbClr val="FFFFFF"/>
              </a:solidFill>
              <a:latin typeface="+mj-lt"/>
            </a:endParaRPr>
          </a:p>
        </p:txBody>
      </p:sp>
      <p:sp>
        <p:nvSpPr>
          <p:cNvPr id="121" name="TextShape 2"/>
          <p:cNvSpPr txBox="1"/>
          <p:nvPr/>
        </p:nvSpPr>
        <p:spPr>
          <a:xfrm>
            <a:off x="923760" y="761400"/>
            <a:ext cx="10353240" cy="950400"/>
          </a:xfrm>
          <a:prstGeom prst="rect">
            <a:avLst/>
          </a:prstGeom>
          <a:noFill/>
          <a:ln>
            <a:noFill/>
          </a:ln>
        </p:spPr>
        <p:txBody>
          <a:bodyPr anchor="ctr">
            <a:normAutofit/>
          </a:bodyPr>
          <a:lstStyle/>
          <a:p>
            <a:pPr algn="ctr">
              <a:lnSpc>
                <a:spcPct val="90000"/>
              </a:lnSpc>
            </a:pPr>
            <a:r>
              <a:rPr lang="vi-VN" sz="3600" b="1" strike="noStrike" cap="all" spc="-1" dirty="0">
                <a:solidFill>
                  <a:srgbClr val="FFFFFF"/>
                </a:solidFill>
                <a:latin typeface="Arial"/>
              </a:rPr>
              <a:t>Phần I : </a:t>
            </a:r>
            <a:r>
              <a:rPr lang="vi-VN" sz="3600" b="1" cap="all" spc="-1" dirty="0">
                <a:solidFill>
                  <a:srgbClr val="FFFFFF"/>
                </a:solidFill>
              </a:rPr>
              <a:t>tìm hiểu về Expressjs</a:t>
            </a:r>
            <a:endParaRPr lang="vi-VN" sz="3600" b="0" strike="noStrike" spc="-1" dirty="0">
              <a:solidFill>
                <a:srgbClr val="FFFFFF"/>
              </a:solidFill>
              <a:latin typeface="Rockwell"/>
            </a:endParaRPr>
          </a:p>
        </p:txBody>
      </p:sp>
    </p:spTree>
    <p:extLst>
      <p:ext uri="{BB962C8B-B14F-4D97-AF65-F5344CB8AC3E}">
        <p14:creationId xmlns:p14="http://schemas.microsoft.com/office/powerpoint/2010/main" val="67210431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Content Placeholder 4"/>
          <p:cNvPicPr/>
          <p:nvPr/>
        </p:nvPicPr>
        <p:blipFill>
          <a:blip r:embed="rId2"/>
          <a:stretch/>
        </p:blipFill>
        <p:spPr>
          <a:xfrm>
            <a:off x="11379240" y="60480"/>
            <a:ext cx="700920" cy="700920"/>
          </a:xfrm>
          <a:prstGeom prst="rect">
            <a:avLst/>
          </a:prstGeom>
          <a:ln>
            <a:noFill/>
          </a:ln>
        </p:spPr>
      </p:pic>
      <p:sp>
        <p:nvSpPr>
          <p:cNvPr id="120" name="CustomShape 1"/>
          <p:cNvSpPr/>
          <p:nvPr/>
        </p:nvSpPr>
        <p:spPr>
          <a:xfrm>
            <a:off x="463826" y="1560240"/>
            <a:ext cx="11410121" cy="4687560"/>
          </a:xfrm>
          <a:prstGeom prst="rect">
            <a:avLst/>
          </a:prstGeom>
          <a:noFill/>
          <a:ln>
            <a:noFill/>
          </a:ln>
        </p:spPr>
        <p:style>
          <a:lnRef idx="0">
            <a:scrgbClr r="0" g="0" b="0"/>
          </a:lnRef>
          <a:fillRef idx="0">
            <a:scrgbClr r="0" g="0" b="0"/>
          </a:fillRef>
          <a:effectRef idx="0">
            <a:scrgbClr r="0" g="0" b="0"/>
          </a:effectRef>
          <a:fontRef idx="minor"/>
        </p:style>
        <p:txBody>
          <a:bodyPr>
            <a:normAutofit fontScale="25000" lnSpcReduction="20000"/>
          </a:bodyPr>
          <a:lstStyle/>
          <a:p>
            <a:pPr>
              <a:lnSpc>
                <a:spcPct val="120000"/>
              </a:lnSpc>
              <a:spcBef>
                <a:spcPts val="1001"/>
              </a:spcBef>
              <a:tabLst>
                <a:tab pos="0" algn="l"/>
              </a:tabLst>
            </a:pPr>
            <a:r>
              <a:rPr lang="en-US" sz="9600" b="1" spc="-1" dirty="0">
                <a:solidFill>
                  <a:srgbClr val="FFFFFF"/>
                </a:solidFill>
              </a:rPr>
              <a:t>3</a:t>
            </a:r>
            <a:r>
              <a:rPr lang="vi-VN" sz="9600" b="1" spc="-1" dirty="0" smtClean="0">
                <a:solidFill>
                  <a:srgbClr val="FFFFFF"/>
                </a:solidFill>
              </a:rPr>
              <a:t>. Các tính năng của expressjs là gì?</a:t>
            </a:r>
            <a:endParaRPr lang="en-US" sz="9600" b="1" spc="-1" dirty="0" smtClean="0">
              <a:solidFill>
                <a:srgbClr val="FFFFFF"/>
              </a:solidFill>
            </a:endParaRPr>
          </a:p>
          <a:p>
            <a:pPr marL="517525" indent="-457200">
              <a:lnSpc>
                <a:spcPct val="120000"/>
              </a:lnSpc>
              <a:spcBef>
                <a:spcPts val="1001"/>
              </a:spcBef>
              <a:buFont typeface="Wingdings" panose="05000000000000000000" pitchFamily="2" charset="2"/>
              <a:buChar char="v"/>
              <a:tabLst>
                <a:tab pos="0" algn="l"/>
              </a:tabLst>
            </a:pPr>
            <a:r>
              <a:rPr lang="vi-VN" sz="9600" b="0" strike="noStrike" spc="-1" dirty="0" smtClean="0">
                <a:solidFill>
                  <a:srgbClr val="FFFFFF"/>
                </a:solidFill>
                <a:latin typeface="+mj-lt"/>
              </a:rPr>
              <a:t>Tạo mẫu – Templating</a:t>
            </a:r>
          </a:p>
          <a:p>
            <a:pPr>
              <a:lnSpc>
                <a:spcPct val="120000"/>
              </a:lnSpc>
              <a:spcBef>
                <a:spcPts val="1001"/>
              </a:spcBef>
              <a:tabLst>
                <a:tab pos="0" algn="l"/>
              </a:tabLst>
            </a:pPr>
            <a:r>
              <a:rPr lang="en-US" sz="9600" b="0" strike="noStrike" spc="-1" dirty="0" smtClean="0">
                <a:solidFill>
                  <a:srgbClr val="FFFFFF"/>
                </a:solidFill>
                <a:latin typeface="+mj-lt"/>
              </a:rPr>
              <a:t>		</a:t>
            </a:r>
            <a:r>
              <a:rPr lang="vi-VN" sz="9600" b="0" strike="noStrike" spc="-1" dirty="0" smtClean="0">
                <a:solidFill>
                  <a:srgbClr val="FFFFFF"/>
                </a:solidFill>
                <a:latin typeface="+mj-lt"/>
              </a:rPr>
              <a:t>Expressjs cung cấp các công cụ tạo khuôn mẫu cho phép các nhà phát triển xây dựng nội dung động trên các trang web bằng cách xây dựng các mẫu HTML ở phía máy chủ.</a:t>
            </a:r>
          </a:p>
          <a:p>
            <a:pPr marL="517525" indent="-457200">
              <a:lnSpc>
                <a:spcPct val="120000"/>
              </a:lnSpc>
              <a:spcBef>
                <a:spcPts val="1800"/>
              </a:spcBef>
              <a:buFont typeface="Wingdings" panose="05000000000000000000" pitchFamily="2" charset="2"/>
              <a:buChar char="v"/>
              <a:tabLst>
                <a:tab pos="0" algn="l"/>
              </a:tabLst>
            </a:pPr>
            <a:r>
              <a:rPr lang="vi-VN" sz="9600" b="0" strike="noStrike" spc="-1" dirty="0" smtClean="0">
                <a:solidFill>
                  <a:srgbClr val="FFFFFF"/>
                </a:solidFill>
                <a:latin typeface="+mj-lt"/>
              </a:rPr>
              <a:t>Gỡ lỗi – Debugging</a:t>
            </a:r>
          </a:p>
          <a:p>
            <a:pPr>
              <a:lnSpc>
                <a:spcPct val="120000"/>
              </a:lnSpc>
              <a:spcBef>
                <a:spcPts val="1001"/>
              </a:spcBef>
              <a:tabLst>
                <a:tab pos="0" algn="l"/>
              </a:tabLst>
            </a:pPr>
            <a:r>
              <a:rPr lang="en-US" sz="9600" b="0" strike="noStrike" spc="-1" dirty="0" smtClean="0">
                <a:solidFill>
                  <a:srgbClr val="FFFFFF"/>
                </a:solidFill>
                <a:latin typeface="+mj-lt"/>
              </a:rPr>
              <a:t>		</a:t>
            </a:r>
            <a:r>
              <a:rPr lang="vi-VN" sz="9600" b="0" strike="noStrike" spc="-1" dirty="0" smtClean="0">
                <a:solidFill>
                  <a:srgbClr val="FFFFFF"/>
                </a:solidFill>
                <a:latin typeface="+mj-lt"/>
              </a:rPr>
              <a:t>Gỡ lỗi là rất quan trọng để phát triển thành công các ứng dụng web. ExpressJS giúp việc gỡ lỗi trở nên dễ dàng hơn bằng cách cung cấp cơ chế gỡ lỗi có khả năng xác định chính xác phần ứng dụng web có lỗi.</a:t>
            </a:r>
            <a:endParaRPr lang="en-US" sz="5600" b="0" strike="noStrike" spc="-1" dirty="0" smtClean="0">
              <a:solidFill>
                <a:srgbClr val="FFFFFF"/>
              </a:solidFill>
              <a:latin typeface="+mj-lt"/>
            </a:endParaRPr>
          </a:p>
        </p:txBody>
      </p:sp>
      <p:sp>
        <p:nvSpPr>
          <p:cNvPr id="121" name="TextShape 2"/>
          <p:cNvSpPr txBox="1"/>
          <p:nvPr/>
        </p:nvSpPr>
        <p:spPr>
          <a:xfrm>
            <a:off x="923760" y="761400"/>
            <a:ext cx="10353240" cy="950400"/>
          </a:xfrm>
          <a:prstGeom prst="rect">
            <a:avLst/>
          </a:prstGeom>
          <a:noFill/>
          <a:ln>
            <a:noFill/>
          </a:ln>
        </p:spPr>
        <p:txBody>
          <a:bodyPr anchor="ctr">
            <a:normAutofit/>
          </a:bodyPr>
          <a:lstStyle/>
          <a:p>
            <a:pPr algn="ctr">
              <a:lnSpc>
                <a:spcPct val="90000"/>
              </a:lnSpc>
            </a:pPr>
            <a:r>
              <a:rPr lang="vi-VN" sz="3600" b="1" strike="noStrike" cap="all" spc="-1" dirty="0">
                <a:solidFill>
                  <a:srgbClr val="FFFFFF"/>
                </a:solidFill>
                <a:latin typeface="Arial"/>
              </a:rPr>
              <a:t>Phần I : </a:t>
            </a:r>
            <a:r>
              <a:rPr lang="vi-VN" sz="3600" b="1" cap="all" spc="-1" dirty="0">
                <a:solidFill>
                  <a:srgbClr val="FFFFFF"/>
                </a:solidFill>
              </a:rPr>
              <a:t>tìm hiểu về Expressjs</a:t>
            </a:r>
            <a:endParaRPr lang="vi-VN" sz="3600" b="0" strike="noStrike" spc="-1" dirty="0">
              <a:solidFill>
                <a:srgbClr val="FFFFFF"/>
              </a:solidFill>
              <a:latin typeface="Rockwell"/>
            </a:endParaRPr>
          </a:p>
        </p:txBody>
      </p:sp>
    </p:spTree>
    <p:extLst>
      <p:ext uri="{BB962C8B-B14F-4D97-AF65-F5344CB8AC3E}">
        <p14:creationId xmlns:p14="http://schemas.microsoft.com/office/powerpoint/2010/main" val="249985545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1346</TotalTime>
  <Words>1985</Words>
  <Application>Microsoft Office PowerPoint</Application>
  <PresentationFormat>Widescreen</PresentationFormat>
  <Paragraphs>243</Paragraphs>
  <Slides>60</Slides>
  <Notes>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60</vt:i4>
      </vt:variant>
    </vt:vector>
  </HeadingPairs>
  <TitlesOfParts>
    <vt:vector size="74" baseType="lpstr">
      <vt:lpstr>Brush Script MT</vt:lpstr>
      <vt:lpstr>DejaVu Sans</vt:lpstr>
      <vt:lpstr>Roboto</vt:lpstr>
      <vt:lpstr>Rockwell</vt:lpstr>
      <vt:lpstr>Arial</vt:lpstr>
      <vt:lpstr>Bookman Old Style</vt:lpstr>
      <vt:lpstr>Calibri</vt:lpstr>
      <vt:lpstr>Courier New</vt:lpstr>
      <vt:lpstr>Symbol</vt:lpstr>
      <vt:lpstr>Tahoma</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Mai The</dc:creator>
  <dc:description/>
  <cp:lastModifiedBy>vuong pham</cp:lastModifiedBy>
  <cp:revision>124</cp:revision>
  <dcterms:created xsi:type="dcterms:W3CDTF">2021-01-21T04:17:31Z</dcterms:created>
  <dcterms:modified xsi:type="dcterms:W3CDTF">2021-10-13T09:47:14Z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51</vt:i4>
  </property>
</Properties>
</file>