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6" r:id="rId2"/>
    <p:sldId id="301" r:id="rId3"/>
    <p:sldId id="315" r:id="rId4"/>
    <p:sldId id="311" r:id="rId5"/>
    <p:sldId id="329" r:id="rId6"/>
    <p:sldId id="325" r:id="rId7"/>
    <p:sldId id="330" r:id="rId8"/>
    <p:sldId id="320" r:id="rId9"/>
    <p:sldId id="307" r:id="rId10"/>
    <p:sldId id="308" r:id="rId11"/>
    <p:sldId id="335" r:id="rId12"/>
    <p:sldId id="312" r:id="rId13"/>
    <p:sldId id="316" r:id="rId14"/>
    <p:sldId id="334" r:id="rId15"/>
    <p:sldId id="331" r:id="rId16"/>
    <p:sldId id="306" r:id="rId17"/>
    <p:sldId id="339" r:id="rId18"/>
    <p:sldId id="323" r:id="rId19"/>
    <p:sldId id="319" r:id="rId20"/>
    <p:sldId id="305" r:id="rId21"/>
    <p:sldId id="338" r:id="rId22"/>
    <p:sldId id="337" r:id="rId23"/>
    <p:sldId id="340" r:id="rId24"/>
    <p:sldId id="341" r:id="rId25"/>
    <p:sldId id="322" r:id="rId26"/>
    <p:sldId id="336" r:id="rId27"/>
    <p:sldId id="321" r:id="rId28"/>
    <p:sldId id="310" r:id="rId29"/>
    <p:sldId id="31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6E6E6"/>
    <a:srgbClr val="BCE292"/>
    <a:srgbClr val="FAFCAA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0AD85-EC6F-48F4-9D4C-19A516E71580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04C6-B298-4E88-9752-501A8155BF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1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04C6-B298-4E88-9752-501A8155BF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5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버트</a:t>
            </a:r>
            <a:r>
              <a:rPr lang="ko-KR" altLang="en-US" dirty="0"/>
              <a:t> 에서 쓰이는 </a:t>
            </a:r>
            <a:r>
              <a:rPr lang="en-US" altLang="ko-KR" dirty="0"/>
              <a:t>class token so</a:t>
            </a:r>
            <a:r>
              <a:rPr lang="ko-KR" altLang="en-US" dirty="0"/>
              <a:t> 이 토큰이 모델의 </a:t>
            </a:r>
            <a:r>
              <a:rPr lang="en-US" altLang="ko-KR" dirty="0"/>
              <a:t>‘</a:t>
            </a:r>
            <a:r>
              <a:rPr lang="ko-KR" altLang="en-US" dirty="0"/>
              <a:t>분류</a:t>
            </a:r>
            <a:r>
              <a:rPr lang="en-US" altLang="ko-KR" dirty="0"/>
              <a:t>;</a:t>
            </a:r>
            <a:r>
              <a:rPr lang="ko-KR" altLang="en-US" dirty="0"/>
              <a:t>를 돕는다 </a:t>
            </a:r>
            <a:endParaRPr lang="en-US" altLang="ko-KR" dirty="0"/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patch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입력 이미지 전체의 부분들이기에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층을 다 거치고 난 후 이미지 전체의 일부인 자기 자신에 대한 정보를 더욱 뚜렷하게 갖게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함께 입력된 다른 값과 비교하였을 때 어떤 특징을 가지고 있는지를 표현하게 되는 거죠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입력 이미지의 부분이 아닙니다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랜덤하게 초기화된 학습 토큰입니다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이전에는 엄밀히 말하면 이미지에서 독립적입니다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이미지 패치들과 함께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층을 통과하게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층을 다 거치고 나면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 전체를 결합한 의미를 갖게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원래의 입력 이미지 전체에 대한 정보를 가장 잘 표상하는 토큰이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통해 모델은 입력 이미지에 대한 분류를 수행할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입력 이미지를 고정된 사이즈로 겹치지 않게 </a:t>
            </a:r>
            <a:r>
              <a:rPr lang="en-US" altLang="ko-KR" dirty="0"/>
              <a:t>decompose </a:t>
            </a:r>
          </a:p>
          <a:p>
            <a:r>
              <a:rPr lang="en-US" altLang="ko-KR" dirty="0"/>
              <a:t>2) </a:t>
            </a:r>
            <a:r>
              <a:rPr lang="ko-KR" altLang="en-US" dirty="0"/>
              <a:t>이미지 패치를 </a:t>
            </a:r>
            <a:r>
              <a:rPr lang="en-US" altLang="ko-KR" dirty="0"/>
              <a:t>flatten</a:t>
            </a:r>
            <a:r>
              <a:rPr lang="ko-KR" altLang="en-US" dirty="0"/>
              <a:t>하여 </a:t>
            </a:r>
            <a:r>
              <a:rPr lang="en-US" altLang="ko-KR" dirty="0"/>
              <a:t>linearly projection 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이미지 패치에 위치 정보를 더하여 </a:t>
            </a:r>
            <a:r>
              <a:rPr lang="en-US" altLang="ko-KR" dirty="0"/>
              <a:t>embedding self-attention</a:t>
            </a:r>
            <a:r>
              <a:rPr lang="ko-KR" altLang="en-US" dirty="0"/>
              <a:t>은 알아서 위치 정보를 찾아낼 수 없습니다</a:t>
            </a:r>
            <a:r>
              <a:rPr lang="en-US" altLang="ko-KR" dirty="0"/>
              <a:t>. </a:t>
            </a:r>
            <a:r>
              <a:rPr lang="ko-KR" altLang="en-US" dirty="0"/>
              <a:t>위치 정보를 주지 않으면 그저 단순한 </a:t>
            </a:r>
            <a:r>
              <a:rPr lang="ko-KR" altLang="en-US" dirty="0" err="1"/>
              <a:t>행렬곱셈</a:t>
            </a:r>
            <a:r>
              <a:rPr lang="en-US" altLang="ko-KR" dirty="0"/>
              <a:t>, </a:t>
            </a:r>
            <a:r>
              <a:rPr lang="ko-KR" altLang="en-US" dirty="0"/>
              <a:t>내적연산일 뿐입니다</a:t>
            </a:r>
            <a:r>
              <a:rPr lang="en-US" altLang="ko-KR" dirty="0"/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토큰은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ViT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입력에 추가되는 특별한 토큰으로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전체 이미지의 요약 정보를 학습합니다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층에서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토큰은 다른 패치들과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메커니즘을 통해 상호작용하며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최종적으로 이미지 전체의 중요한 정보를 집약합니다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Attention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층에서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가중치는 패치들이 서로에게 얼마나 주의를 기울이는지를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토큰이 각 패치에 얼마나 주의를 기울이는지를 알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Attention Rollout Algorithm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이러한 가중치를 활용하여 최종적으로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토큰이 각 패치에 얼마나 주의를 기울이는지를 계산합니다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04C6-B298-4E88-9752-501A8155BF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5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04C6-B298-4E88-9752-501A8155BF7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27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04C6-B298-4E88-9752-501A8155BF7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4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Rollout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계산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Attention Rollout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각 층에서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토큰이 패치들에 주의를 기울이는 정도를 계산합니다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위해 각 층의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가중치를 순차적으로 곱하여 최종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Rollout Algorithm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토큰이 각 패치에 얼마나 주의를 기울이는지를 계산하여 최종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생성합니다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최종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맵은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최종 출력에 대한 각 패치의 중요성을 시각적으로 표현합니다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CLS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토큰이 각 패치에 기울이는 주의를 기반으로 패치들의 중요성을 계산하여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시각화하는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04C6-B298-4E88-9752-501A8155BF7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92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head</a:t>
            </a:r>
            <a:r>
              <a:rPr lang="ko-KR" altLang="en-US" dirty="0"/>
              <a:t>의 </a:t>
            </a:r>
            <a:r>
              <a:rPr lang="en-US" altLang="ko-KR" dirty="0"/>
              <a:t>attention weights</a:t>
            </a:r>
          </a:p>
          <a:p>
            <a:r>
              <a:rPr lang="en-US" altLang="ko-KR" dirty="0"/>
              <a:t>AttentionRollout_0 =I(</a:t>
            </a:r>
            <a:r>
              <a:rPr lang="ko-KR" altLang="en-US" dirty="0" err="1"/>
              <a:t>항등행렬</a:t>
            </a:r>
            <a:r>
              <a:rPr lang="en-US" altLang="ko-KR" dirty="0"/>
              <a:t>) </a:t>
            </a:r>
            <a:r>
              <a:rPr lang="ko-KR" altLang="en-US" dirty="0"/>
              <a:t>이후 저 재귀적인 집계를 통해서 발생된다</a:t>
            </a:r>
            <a:r>
              <a:rPr lang="en-US" altLang="ko-KR" dirty="0"/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층의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행렬 𝐴𝑙의 요소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​는 이전 층의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패치가 현재 층의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패치에 얼마나 주의를 기울이는지를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04C6-B298-4E88-9752-501A8155BF7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head</a:t>
            </a:r>
            <a:r>
              <a:rPr lang="ko-KR" altLang="en-US" dirty="0"/>
              <a:t>의 </a:t>
            </a:r>
            <a:r>
              <a:rPr lang="en-US" altLang="ko-KR" dirty="0"/>
              <a:t>attention weights, L</a:t>
            </a:r>
            <a:r>
              <a:rPr lang="ko-KR" altLang="en-US" dirty="0"/>
              <a:t>번째 </a:t>
            </a:r>
            <a:r>
              <a:rPr lang="en-US" altLang="ko-KR" dirty="0"/>
              <a:t>layer</a:t>
            </a:r>
          </a:p>
          <a:p>
            <a:r>
              <a:rPr lang="en-US" altLang="ko-KR" dirty="0"/>
              <a:t>AttentionRollout_0 =I(</a:t>
            </a:r>
            <a:r>
              <a:rPr lang="ko-KR" altLang="en-US" dirty="0" err="1"/>
              <a:t>항등행렬</a:t>
            </a:r>
            <a:r>
              <a:rPr lang="en-US" altLang="ko-KR" dirty="0"/>
              <a:t>) </a:t>
            </a:r>
            <a:r>
              <a:rPr lang="ko-KR" altLang="en-US" dirty="0"/>
              <a:t>이후 저 재귀적인 집계를 통해서 발생된다</a:t>
            </a:r>
            <a:r>
              <a:rPr lang="en-US" altLang="ko-KR" dirty="0"/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층의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가중치 행렬 𝐴𝑙의 요소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​는 이전 층의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패치가 현재 층의 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패치에 얼마나 주의를 기울이는지를 나타냅니다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  <a:p>
            <a:r>
              <a:rPr lang="ko-KR" altLang="en-US" dirty="0"/>
              <a:t>재귀적으로</a:t>
            </a:r>
            <a:r>
              <a:rPr lang="en-US" altLang="ko-KR" dirty="0"/>
              <a:t> </a:t>
            </a:r>
            <a:r>
              <a:rPr lang="ko-KR" altLang="en-US" dirty="0"/>
              <a:t>곱하기 때문에 </a:t>
            </a:r>
            <a:r>
              <a:rPr lang="en-US" altLang="ko-KR" dirty="0"/>
              <a:t>sum to 1</a:t>
            </a:r>
            <a:r>
              <a:rPr lang="ko-KR" altLang="en-US" dirty="0"/>
              <a:t>의 제약은 받지 않는다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head fusion</a:t>
            </a:r>
            <a:r>
              <a:rPr lang="ko-KR" altLang="en-US" dirty="0"/>
              <a:t>을 할 때 본 논문에서는 중요한 패치를 찾기 위해서 최댓값을 사용했다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재귀적인 곱을 해준 뒤에 </a:t>
            </a:r>
            <a:r>
              <a:rPr lang="en-US" altLang="ko-KR" dirty="0" err="1"/>
              <a:t>threshol</a:t>
            </a:r>
            <a:r>
              <a:rPr lang="ko-KR" altLang="en-US" dirty="0"/>
              <a:t>값을 넘기거나 하는 </a:t>
            </a:r>
            <a:r>
              <a:rPr lang="en-US" altLang="ko-KR" dirty="0"/>
              <a:t>masking strategy</a:t>
            </a:r>
            <a:r>
              <a:rPr lang="ko-KR" altLang="en-US" dirty="0"/>
              <a:t>를 사용했다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4404C6-B298-4E88-9752-501A8155BF7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78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05C1B56D-E445-4AE5-8C83-69204FADED74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D73D6F66-C4F0-4FD4-8B8C-33DCE16A6F58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97280" y="758952"/>
            <a:ext cx="10058400" cy="2858008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00051" y="4064000"/>
            <a:ext cx="10058400" cy="153462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574429D9-B1D5-43CD-8BD9-AB58BB85859A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4751CA-E517-426A-B560-40DB1FDE2787}" type="datetime1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6439D153-49F3-4046-B5FA-B1B4F19988D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326453" y="6487778"/>
            <a:ext cx="553909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3BA2D7-1E6C-4715-A9A0-069A6D03F3BC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900458" y="6487778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5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AF44588-874C-4660-B622-D02F11B0193C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0AED20DD-052A-46A5-B983-A04DDA050FCD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69" y="193293"/>
            <a:ext cx="10806546" cy="922437"/>
          </a:xfrm>
        </p:spPr>
        <p:txBody>
          <a:bodyPr/>
          <a:lstStyle>
            <a:lvl1pPr marL="0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69" y="1293393"/>
            <a:ext cx="10806546" cy="4967448"/>
          </a:xfrm>
        </p:spPr>
        <p:txBody>
          <a:bodyPr>
            <a:normAutofit/>
          </a:bodyPr>
          <a:lstStyle>
            <a:lvl1pPr marL="3600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800"/>
            </a:lvl1pPr>
            <a:lvl2pPr marL="540000" indent="-285750">
              <a:lnSpc>
                <a:spcPct val="100000"/>
              </a:lnSpc>
              <a:buFont typeface="Arial" panose="020B0604020202020204" pitchFamily="34" charset="0"/>
              <a:buChar char="•"/>
              <a:defRPr sz="2600"/>
            </a:lvl2pPr>
            <a:lvl3pPr marL="720000" indent="-28575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3pPr>
            <a:lvl4pPr marL="900000" indent="-285750">
              <a:lnSpc>
                <a:spcPct val="100000"/>
              </a:lnSpc>
              <a:buFont typeface="Arial" panose="020B0604020202020204" pitchFamily="34" charset="0"/>
              <a:buChar char="•"/>
              <a:defRPr sz="2200"/>
            </a:lvl4pPr>
            <a:lvl5pPr marL="1080000" indent="-28575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5DC76A-7264-4EAB-897C-AC17EF8C944D}" type="datetime1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0BC7196B-FF5B-42C1-B063-239C93691A35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F49CB1F0-6BC2-4D59-839E-D0743906D084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67004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061508"/>
            <a:ext cx="10058400" cy="153462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126826-AE97-440D-B028-1070A0302454}" type="datetime1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49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78A4CCD6-7FA9-4C4B-A6D0-6C2E52A467E1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C0B516F-455C-43FD-AD76-610ABAD208D4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8269" y="286603"/>
            <a:ext cx="10806546" cy="9224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269" y="1460563"/>
            <a:ext cx="5336770" cy="4408531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486918" indent="-285750">
              <a:buFont typeface="Arial" panose="020B0604020202020204" pitchFamily="34" charset="0"/>
              <a:buChar char="•"/>
              <a:defRPr/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9" y="1460564"/>
            <a:ext cx="5286895" cy="4408531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486918" indent="-285750">
              <a:buFont typeface="Arial" panose="020B0604020202020204" pitchFamily="34" charset="0"/>
              <a:buChar char="•"/>
              <a:defRPr/>
            </a:lvl2pPr>
            <a:lvl3pPr marL="669798" indent="-285750">
              <a:buFont typeface="Arial" panose="020B0604020202020204" pitchFamily="34" charset="0"/>
              <a:buChar char="•"/>
              <a:defRPr/>
            </a:lvl3pPr>
            <a:lvl4pPr marL="852678" indent="-285750">
              <a:buFont typeface="Arial" panose="020B0604020202020204" pitchFamily="34" charset="0"/>
              <a:buChar char="•"/>
              <a:defRPr/>
            </a:lvl4pPr>
            <a:lvl5pPr marL="1035558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ED3AAFD-4BF2-498B-8BD6-F5F2030DB7C9}" type="datetime1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8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47CEFB3A-5991-4080-890B-FE63E83522E3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FA83C82-49B8-4F2D-A64E-58A06F56C546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69" y="286603"/>
            <a:ext cx="10806546" cy="92243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33C3F9-444A-4470-A539-286099E420F0}" type="datetime1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4F23B3E2-DFF0-4412-BDCF-8A08927E3F1C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49084191-7B50-4C00-8687-FDD3AD6E5DF6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B4DDD8-4AAE-4C45-A5B4-BC6F4823D961}" type="datetime1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26453" y="6487778"/>
            <a:ext cx="553909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87778"/>
            <a:ext cx="13120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635EC3A3-258A-4DB7-923B-D792F2E11217}"/>
              </a:ext>
            </a:extLst>
          </p:cNvPr>
          <p:cNvSpPr/>
          <p:nvPr userDrawn="1"/>
        </p:nvSpPr>
        <p:spPr>
          <a:xfrm>
            <a:off x="1" y="6525783"/>
            <a:ext cx="12192000" cy="332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51BD7941-47F2-4724-AF86-DE4AB4494E1D}"/>
              </a:ext>
            </a:extLst>
          </p:cNvPr>
          <p:cNvSpPr/>
          <p:nvPr userDrawn="1"/>
        </p:nvSpPr>
        <p:spPr>
          <a:xfrm>
            <a:off x="0" y="6460593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70602"/>
            <a:ext cx="10058400" cy="42984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4640C34-E0F6-4474-8494-707ECCCA3B9C}" type="datetime1">
              <a:rPr lang="ko-KR" altLang="en-US" smtClean="0"/>
              <a:pPr/>
              <a:t>2024-09-08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6453" y="6487778"/>
            <a:ext cx="55390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8777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82BEDCA-8AD5-417A-BF36-3FBD29F4C5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96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85802-F8EA-4EC0-B5FF-B625DD022C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4000" b="1" dirty="0"/>
              <a:t>Advanced Out-of-Distribution Detection Leveraging Vision Transformer with Adversarial Attack</a:t>
            </a:r>
            <a:endParaRPr lang="en-US" altLang="ko-KR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5958A-8955-4C0E-9DE9-8B8F9B61C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JongHyeok</a:t>
            </a:r>
            <a:r>
              <a:rPr lang="en-US" altLang="ko-KR" dirty="0"/>
              <a:t> </a:t>
            </a:r>
            <a:r>
              <a:rPr lang="en-US" altLang="ko-KR" dirty="0" err="1"/>
              <a:t>Ahn</a:t>
            </a:r>
            <a:r>
              <a:rPr lang="en-US" altLang="ko-KR" dirty="0"/>
              <a:t>, </a:t>
            </a:r>
            <a:r>
              <a:rPr lang="en-US" altLang="ko-KR" dirty="0" err="1"/>
              <a:t>Leesang</a:t>
            </a:r>
            <a:r>
              <a:rPr lang="en-US" altLang="ko-KR" dirty="0"/>
              <a:t> </a:t>
            </a:r>
            <a:r>
              <a:rPr lang="en-US" altLang="ko-KR" dirty="0" err="1"/>
              <a:t>Youn</a:t>
            </a:r>
            <a:endParaRPr lang="en-US" altLang="ko-KR" dirty="0"/>
          </a:p>
          <a:p>
            <a:r>
              <a:rPr lang="en-US" altLang="ko-KR" dirty="0"/>
              <a:t>MS. Candidate</a:t>
            </a:r>
          </a:p>
          <a:p>
            <a:r>
              <a:rPr lang="en-US" altLang="ko-KR" dirty="0"/>
              <a:t>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51D40B-BC1A-4B77-9D8B-FBE158D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67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8934A-EE0A-4433-989B-08C415D4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Masking strategy </a:t>
            </a:r>
            <a:endParaRPr lang="ko-KR" altLang="en-US" dirty="0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18D59164-9A61-4ABC-A984-38F314999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394231"/>
              </p:ext>
            </p:extLst>
          </p:nvPr>
        </p:nvGraphicFramePr>
        <p:xfrm>
          <a:off x="698701" y="2291778"/>
          <a:ext cx="108061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057">
                  <a:extLst>
                    <a:ext uri="{9D8B030D-6E8A-4147-A177-3AD203B41FA5}">
                      <a16:colId xmlns:a16="http://schemas.microsoft.com/office/drawing/2014/main" val="733059478"/>
                    </a:ext>
                  </a:extLst>
                </a:gridCol>
                <a:gridCol w="5403057">
                  <a:extLst>
                    <a:ext uri="{9D8B030D-6E8A-4147-A177-3AD203B41FA5}">
                      <a16:colId xmlns:a16="http://schemas.microsoft.com/office/drawing/2014/main" val="4047305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fontAlgn="b"/>
                      <a:r>
                        <a:rPr lang="en-US" b="1" dirty="0">
                          <a:effectLst/>
                        </a:rPr>
                        <a:t>Masking Strategy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b="1">
                          <a:effectLst/>
                        </a:rPr>
                        <a:t>Patches to be Masked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7253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effectLst/>
                        </a:rPr>
                        <a:t>Top-Ratio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Top N% of attention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70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effectLst/>
                        </a:rPr>
                        <a:t>Bottom-Ratio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Bottom N% of attention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325185"/>
                  </a:ext>
                </a:extLst>
              </a:tr>
            </a:tbl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C477D6-60E6-40FE-8B5B-48647741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32D2E-943C-4B4E-8F52-F2E4723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28F708E-96F9-4AEE-B44A-A8C9820561F1}"/>
              </a:ext>
            </a:extLst>
          </p:cNvPr>
          <p:cNvSpPr txBox="1">
            <a:spLocks/>
          </p:cNvSpPr>
          <p:nvPr/>
        </p:nvSpPr>
        <p:spPr>
          <a:xfrm>
            <a:off x="698269" y="1293393"/>
            <a:ext cx="10806546" cy="4967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60000" indent="-342900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In this paper the ratio was set to 20%</a:t>
            </a: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77764B-CED7-4FB5-A3A3-9282D48886AC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Related works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628172-18B3-4EC5-8932-22C707AF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3505952"/>
            <a:ext cx="10236200" cy="27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6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8934A-EE0A-4433-989B-08C415D4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we detect</a:t>
            </a:r>
            <a:r>
              <a:rPr lang="ko-KR" altLang="en-US" dirty="0"/>
              <a:t> </a:t>
            </a:r>
            <a:r>
              <a:rPr lang="en-US" altLang="ko-KR" dirty="0"/>
              <a:t>OODs?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32D2E-943C-4B4E-8F52-F2E47231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4B513D-47C1-158D-97D8-A857E68E8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85" y="1450387"/>
            <a:ext cx="10806546" cy="4967448"/>
          </a:xfrm>
        </p:spPr>
        <p:txBody>
          <a:bodyPr>
            <a:normAutofit/>
          </a:bodyPr>
          <a:lstStyle/>
          <a:p>
            <a:r>
              <a:rPr lang="en-US" altLang="ko-KR" dirty="0"/>
              <a:t>The feature is extracted from the penultimate layer to capture high-level abstract representations of the input</a:t>
            </a:r>
          </a:p>
          <a:p>
            <a:r>
              <a:rPr lang="en-US" altLang="ko-KR" dirty="0"/>
              <a:t>Calculate the distance between the instance penultimate layer &amp; mean penultimate vector of ID distribution.</a:t>
            </a:r>
          </a:p>
          <a:p>
            <a:pPr lvl="1"/>
            <a:r>
              <a:rPr lang="en-US" altLang="ko-KR" dirty="0"/>
              <a:t>Close distance: ID</a:t>
            </a:r>
          </a:p>
          <a:p>
            <a:pPr lvl="1"/>
            <a:r>
              <a:rPr lang="en-US" altLang="ko-KR" dirty="0"/>
              <a:t>Far distance: OOD</a:t>
            </a:r>
          </a:p>
          <a:p>
            <a:pPr marL="17100" indent="0">
              <a:buNone/>
            </a:pPr>
            <a:endParaRPr lang="en-US" altLang="ko-KR" dirty="0"/>
          </a:p>
          <a:p>
            <a:r>
              <a:rPr lang="en-US" altLang="ko-KR" dirty="0"/>
              <a:t>Which distance should we implement?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57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BDA2-0EDE-46B2-8F6E-6A6BC12E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 based OOD detection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C8D895-C741-47A8-8A20-3CE67821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64C2D7-C549-4B74-9BDC-3A4DAF689614}"/>
              </a:ext>
            </a:extLst>
          </p:cNvPr>
          <p:cNvSpPr txBox="1">
            <a:spLocks/>
          </p:cNvSpPr>
          <p:nvPr/>
        </p:nvSpPr>
        <p:spPr>
          <a:xfrm>
            <a:off x="698269" y="1293393"/>
            <a:ext cx="6103584" cy="49674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360000" indent="-342900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00" indent="0">
              <a:buNone/>
            </a:pPr>
            <a:r>
              <a:rPr lang="en-US" altLang="ko-KR" dirty="0" err="1"/>
              <a:t>Mahalanobis</a:t>
            </a:r>
            <a:r>
              <a:rPr lang="en-US" altLang="ko-KR" dirty="0"/>
              <a:t> distance is a measure of the distance between a point and a distribution.  </a:t>
            </a:r>
          </a:p>
          <a:p>
            <a:r>
              <a:rPr lang="en-US" altLang="ko-KR" dirty="0"/>
              <a:t>It is used to identify how far a point is from the mean of a distribution, normalized by the covariance of the distribution. </a:t>
            </a:r>
          </a:p>
          <a:p>
            <a:r>
              <a:rPr lang="en-US" altLang="ko-KR" dirty="0"/>
              <a:t>In the context of OOD detection, it helps in distinguishing between ID and OOD samples based on their distance from the ID distribution.</a:t>
            </a:r>
            <a:endParaRPr lang="en-US" altLang="ko-KR" sz="1800" b="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A57BF97-07F0-4E76-8B6F-3663BF9B8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91" y="1380444"/>
            <a:ext cx="2599592" cy="20796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7491A7-F20E-402A-B4D9-4C361C01D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891" y="4408104"/>
            <a:ext cx="2599593" cy="207967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47472B7-F62E-42BA-B0AD-8A2D4BE6C276}"/>
              </a:ext>
            </a:extLst>
          </p:cNvPr>
          <p:cNvSpPr/>
          <p:nvPr/>
        </p:nvSpPr>
        <p:spPr>
          <a:xfrm>
            <a:off x="9486900" y="3724832"/>
            <a:ext cx="85090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0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BDA2-0EDE-46B2-8F6E-6A6BC12E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 based OOD detection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C8D895-C741-47A8-8A20-3CE67821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64C2D7-C549-4B74-9BDC-3A4DAF689614}"/>
              </a:ext>
            </a:extLst>
          </p:cNvPr>
          <p:cNvSpPr txBox="1">
            <a:spLocks/>
          </p:cNvSpPr>
          <p:nvPr/>
        </p:nvSpPr>
        <p:spPr>
          <a:xfrm>
            <a:off x="698269" y="1293393"/>
            <a:ext cx="10806546" cy="4967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60000" indent="-342900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0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BE594990-FE98-4691-BA90-8DB17543EB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798" y="1444249"/>
                <a:ext cx="10512404" cy="730031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360000" indent="-342900" algn="l" defTabSz="914400" rtl="0" eaLnBrk="1" latinLnBrk="1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-285750" algn="l" defTabSz="914400" rtl="0" eaLnBrk="1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20000" indent="-285750" algn="l" defTabSz="914400" rtl="0" eaLnBrk="1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0000" indent="-285750" algn="l" defTabSz="914400" rtl="0" eaLnBrk="1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80000" indent="-285750" algn="l" defTabSz="914400" rtl="0" eaLnBrk="1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acc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000" dirty="0"/>
                  <a:t> : class label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</m:acc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 dirty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nary>
                              </m:e>
                            </m:acc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 dirty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/>
                        </m:sSup>
                      </m:e>
                    </m:func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Attention Masking effectively helps in differentiating ID and OOD samples. </a:t>
                </a:r>
              </a:p>
              <a:p>
                <a:r>
                  <a:rPr lang="en-US" altLang="ko-KR" sz="2000" dirty="0"/>
                  <a:t>By focusing on the most relevant parts of the image, the model enhances its ability to distinguish between ID and OOD data</a:t>
                </a:r>
              </a:p>
              <a:p>
                <a:pPr lvl="1"/>
                <a:r>
                  <a:rPr lang="en-US" altLang="ko-KR" sz="2000" dirty="0"/>
                  <a:t>1.Assume a Gaussian distribution for each of the 10 labels(Cifar-10)</a:t>
                </a:r>
              </a:p>
              <a:p>
                <a:pPr lvl="1"/>
                <a:r>
                  <a:rPr lang="en-US" altLang="ko-KR" sz="2000" dirty="0"/>
                  <a:t>2. Calculate the </a:t>
                </a:r>
                <a:r>
                  <a:rPr lang="en-US" altLang="ko-KR" sz="2000" dirty="0" err="1"/>
                  <a:t>Mahalanobis</a:t>
                </a:r>
                <a:r>
                  <a:rPr lang="en-US" altLang="ko-KR" sz="2000" dirty="0"/>
                  <a:t> distance for each distribution</a:t>
                </a:r>
              </a:p>
              <a:p>
                <a:pPr lvl="1"/>
                <a:r>
                  <a:rPr lang="en-US" altLang="ko-KR" sz="2000" dirty="0"/>
                  <a:t>3. Select the nearest label</a:t>
                </a:r>
              </a:p>
              <a:p>
                <a:pPr marL="254250" lvl="1" indent="0"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BE594990-FE98-4691-BA90-8DB17543E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8" y="1444249"/>
                <a:ext cx="10512404" cy="7300316"/>
              </a:xfrm>
              <a:prstGeom prst="rect">
                <a:avLst/>
              </a:prstGeom>
              <a:blipFill>
                <a:blip r:embed="rId2"/>
                <a:stretch>
                  <a:fillRect l="-1218" r="-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86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C48BE-C861-423A-962E-17A67D2A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 Labeling for input pre-processing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F1C011-8D93-401B-BC79-A8DCF44D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03FCD-3A11-4697-9410-CF69E628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050" name="Picture 2" descr="https://mblogthumb-phinf.pstatic.net/MjAyMjA0MDdfNzMg/MDAxNjQ5MzEzMzc5NjQ1.sk6jvfgN2jyWfYVRG6NRpnNpb_tAO3_gUL31HDgFmJMg.miPvvOpkE5tq5nK7g4AigGFWEtrfM6NtgXkErULFOVog.PNG.phj8498/image.png?type=w800">
            <a:extLst>
              <a:ext uri="{FF2B5EF4-FFF2-40B4-BE49-F238E27FC236}">
                <a16:creationId xmlns:a16="http://schemas.microsoft.com/office/drawing/2014/main" id="{CFDE2DA5-A6E4-4381-9A39-882D8D7398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579" y="1115730"/>
            <a:ext cx="3569955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D3EE5E96-35CB-4C5A-876E-1B2A7F2769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8269" y="1293393"/>
                <a:ext cx="7798031" cy="456130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360000" indent="-342900" algn="l" defTabSz="914400" rtl="0" eaLnBrk="1" latinLnBrk="1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0000" indent="-285750" algn="l" defTabSz="914400" rtl="0" eaLnBrk="1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20000" indent="-285750" algn="l" defTabSz="914400" rtl="0" eaLnBrk="1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0000" indent="-285750" algn="l" defTabSz="914400" rtl="0" eaLnBrk="1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80000" indent="-285750" algn="l" defTabSz="914400" rtl="0" eaLnBrk="1" latinLnBrk="1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1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Pseudo-labeling is applied in our method, where OOD(Out-of-distribution) data is unknown .</a:t>
                </a:r>
              </a:p>
              <a:p>
                <a:r>
                  <a:rPr lang="en-US" altLang="ko-KR" sz="2400" dirty="0"/>
                  <a:t>In our method, unknown data is pseudo-labeled with the nearest label.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400" dirty="0"/>
                  <a:t>: CE loss</a:t>
                </a:r>
              </a:p>
              <a:p>
                <a:pPr lvl="1"/>
                <a:r>
                  <a:rPr lang="en-US" altLang="ko-KR" sz="2200" dirty="0"/>
                  <a:t>Target is unknown for test dataset </a:t>
                </a:r>
              </a:p>
              <a:p>
                <a:pPr marL="17100"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D3EE5E96-35CB-4C5A-876E-1B2A7F276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9" y="1293393"/>
                <a:ext cx="7798031" cy="4561307"/>
              </a:xfrm>
              <a:prstGeom prst="rect">
                <a:avLst/>
              </a:prstGeom>
              <a:blipFill>
                <a:blip r:embed="rId3"/>
                <a:stretch>
                  <a:fillRect l="-2033" t="-1070" r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050CA48-03F2-42C4-94DB-E1F0F856189F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4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CD5FA-60B6-48E7-9A03-77E5B6A5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pre-processing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A24AFF-8E9E-4A38-89ED-A559625FE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sz="2400" dirty="0"/>
              </a:p>
              <a:p>
                <a:r>
                  <a:rPr lang="en-US" altLang="ko-KR" sz="2400" dirty="0"/>
                  <a:t>Reduce the distortion of the original image</a:t>
                </a:r>
              </a:p>
              <a:p>
                <a:r>
                  <a:rPr lang="en-US" altLang="ko-KR" sz="2400" dirty="0"/>
                  <a:t>So, input pre-processing is applied to partial patches with attention scores strategies.</a:t>
                </a:r>
              </a:p>
              <a:p>
                <a:r>
                  <a:rPr lang="en-US" altLang="ko-KR" sz="2400" dirty="0"/>
                  <a:t>The input pre-processing equation used in this method is: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dirty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200" dirty="0"/>
                  <a:t>: CE loss with pseudo label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A24AFF-8E9E-4A38-89ED-A559625FE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7" r="-1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C1971-BC29-436C-A4F4-7BA4B8BA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506467-4A0B-4854-8B1A-A15591412792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9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F95E6-341C-4EB3-AEF7-41CB535F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 of Attention Adversarial OOD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C8FDB-E76F-410F-9AEA-40610951B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8" y="1293393"/>
            <a:ext cx="11493731" cy="455349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1. The process begins with the input image. This is a raw image from the dataset </a:t>
            </a:r>
          </a:p>
          <a:p>
            <a:r>
              <a:rPr lang="en-US" altLang="ko-KR" dirty="0"/>
              <a:t>2. The input image is divided into smaller, non-overlapping patches. Each patch is processed individually by the Vision Transformer (</a:t>
            </a:r>
            <a:r>
              <a:rPr lang="en-US" altLang="ko-KR" dirty="0" err="1"/>
              <a:t>ViT</a:t>
            </a:r>
            <a:r>
              <a:rPr lang="en-US" altLang="ko-KR" dirty="0"/>
              <a:t>) model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3. The Vision Transformer model computes attention scores for each patch. </a:t>
            </a:r>
          </a:p>
          <a:p>
            <a:pPr lvl="1"/>
            <a:r>
              <a:rPr lang="en-US" altLang="ko-KR" dirty="0"/>
              <a:t>An attention map is generated, highlighting the areas of the image that the model focuses on the most.</a:t>
            </a:r>
          </a:p>
          <a:p>
            <a:r>
              <a:rPr lang="en-US" altLang="ko-KR" dirty="0"/>
              <a:t>4. Based on the attention scores, more important patches are identified and subtract adversarial noise.</a:t>
            </a:r>
          </a:p>
          <a:p>
            <a:pPr lvl="1"/>
            <a:r>
              <a:rPr lang="en-US" altLang="ko-KR" dirty="0"/>
              <a:t> This step enhances the model's focus on the significant parts of the image by removing or de-emphasizing the less relevant areas.</a:t>
            </a:r>
          </a:p>
          <a:p>
            <a:r>
              <a:rPr lang="en-US" altLang="ko-KR" dirty="0"/>
              <a:t>5. Generate perturbed image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Adversarial image by </a:t>
            </a:r>
            <a:r>
              <a:rPr lang="en-US" altLang="ko-KR" dirty="0" err="1"/>
              <a:t>fgsm</a:t>
            </a:r>
            <a:r>
              <a:rPr lang="en-US" altLang="ko-KR" dirty="0"/>
              <a:t> attack</a:t>
            </a:r>
          </a:p>
          <a:p>
            <a:pPr lvl="1"/>
            <a:r>
              <a:rPr lang="en-US" altLang="ko-KR" dirty="0"/>
              <a:t>Adversarial image * masking + original image * (1 – masking)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9F9F9F-40F9-4541-B180-D1B07B08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CD663-5150-4FD6-B9CD-6647A4D9DC69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0908FC-762C-4DEB-BE29-CFF8E44A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075" y="4532543"/>
            <a:ext cx="2855883" cy="1865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CCF5AF-6051-42E2-9F5E-FA7EC265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428" y="4427282"/>
            <a:ext cx="1983972" cy="19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30CE3-20AB-4206-8E78-88956B6E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62" y="188196"/>
            <a:ext cx="10806546" cy="922437"/>
          </a:xfrm>
        </p:spPr>
        <p:txBody>
          <a:bodyPr/>
          <a:lstStyle/>
          <a:p>
            <a:r>
              <a:rPr lang="en-US" altLang="ko-KR" dirty="0"/>
              <a:t>Pipeline of Attention Adversarial OOD 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C5D4E8-4A74-4C07-8E03-6B062102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8581BB3-9EE9-41F8-A9B7-9D03EAF9A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967" y="1488470"/>
            <a:ext cx="2133600" cy="2133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3DC8E2-A218-40C9-A8AA-23D86B32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69" y="1366130"/>
            <a:ext cx="2456438" cy="23782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B62328-4A96-44FD-9484-2A1351A22E96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B00C83-64AC-41CA-B2D4-068365534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967" y="4111098"/>
            <a:ext cx="2133600" cy="2133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1159769-C5B7-4E98-B407-DDBA8B1BF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864" y="1488470"/>
            <a:ext cx="2133600" cy="2133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9F642AD-291E-4927-9A9B-422D4FB08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864" y="4111098"/>
            <a:ext cx="2133600" cy="21336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1FD37EB-A6ED-4C46-AA69-0E3D57CAFA0F}"/>
              </a:ext>
            </a:extLst>
          </p:cNvPr>
          <p:cNvSpPr/>
          <p:nvPr/>
        </p:nvSpPr>
        <p:spPr>
          <a:xfrm>
            <a:off x="3716324" y="2390862"/>
            <a:ext cx="50586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2B1F45D-1DF6-4471-BFF5-6BC45BF4D334}"/>
              </a:ext>
            </a:extLst>
          </p:cNvPr>
          <p:cNvSpPr/>
          <p:nvPr/>
        </p:nvSpPr>
        <p:spPr>
          <a:xfrm>
            <a:off x="6631631" y="2390862"/>
            <a:ext cx="50586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44FB6B5F-2B93-4749-B913-D939A7303DC7}"/>
              </a:ext>
            </a:extLst>
          </p:cNvPr>
          <p:cNvSpPr/>
          <p:nvPr/>
        </p:nvSpPr>
        <p:spPr>
          <a:xfrm>
            <a:off x="6631631" y="5024638"/>
            <a:ext cx="50586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4AF57D7B-1A60-4885-88E1-8D4EBEECADA3}"/>
              </a:ext>
            </a:extLst>
          </p:cNvPr>
          <p:cNvSpPr/>
          <p:nvPr/>
        </p:nvSpPr>
        <p:spPr>
          <a:xfrm>
            <a:off x="3672617" y="4890782"/>
            <a:ext cx="621197" cy="6123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CC588F4-C521-4E32-9A38-1CE62BD88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601" y="4111098"/>
            <a:ext cx="2133600" cy="2133600"/>
          </a:xfrm>
          <a:prstGeom prst="rect">
            <a:avLst/>
          </a:prstGeom>
        </p:spPr>
      </p:pic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1FABF9C-A842-4737-A992-BBC91000BB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3966" y="3744408"/>
            <a:ext cx="3103536" cy="902393"/>
          </a:xfrm>
          <a:prstGeom prst="curvedConnector3">
            <a:avLst>
              <a:gd name="adj1" fmla="val 99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7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F95E6-341C-4EB3-AEF7-41CB535F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Pipeline of Attention Adversarial OOD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FBC8FDB-E76F-410F-9AEA-40610951BA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8269" y="1293393"/>
                <a:ext cx="10806546" cy="298650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ko-KR" dirty="0"/>
                  <a:t>6. Input the masked image back into the </a:t>
                </a:r>
                <a:r>
                  <a:rPr lang="en-US" altLang="ko-KR" dirty="0" err="1"/>
                  <a:t>ViT</a:t>
                </a:r>
                <a:r>
                  <a:rPr lang="en-US" altLang="ko-KR" dirty="0"/>
                  <a:t> model to extract new feature vectors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7. </a:t>
                </a:r>
                <a:r>
                  <a:rPr lang="en-US" altLang="ko-KR" dirty="0" err="1"/>
                  <a:t>Mahalanobis</a:t>
                </a:r>
                <a:r>
                  <a:rPr lang="en-US" altLang="ko-KR" dirty="0"/>
                  <a:t> Distance Calculation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and classify </a:t>
                </a:r>
                <a:r>
                  <a:rPr lang="en-US" altLang="ko-KR" dirty="0" err="1"/>
                  <a:t>ood</a:t>
                </a:r>
                <a:endParaRPr lang="en-US" altLang="ko-KR" dirty="0"/>
              </a:p>
              <a:p>
                <a:pPr lvl="1"/>
                <a:r>
                  <a:rPr lang="en-US" altLang="ko-KR" dirty="0" err="1"/>
                  <a:t>Mahalanobis</a:t>
                </a:r>
                <a:r>
                  <a:rPr lang="en-US" altLang="ko-KR" dirty="0"/>
                  <a:t> distance is calculated using the feature vector extracted from the penultimate layer of the </a:t>
                </a:r>
                <a:r>
                  <a:rPr lang="en-US" altLang="ko-KR" dirty="0" err="1"/>
                  <a:t>ViT</a:t>
                </a:r>
                <a:r>
                  <a:rPr lang="en-US" altLang="ko-KR" dirty="0"/>
                  <a:t> model through which the masked image is passed.</a:t>
                </a:r>
              </a:p>
              <a:p>
                <a:pPr lvl="1"/>
                <a:r>
                  <a:rPr lang="en-US" altLang="ko-KR" dirty="0" err="1"/>
                  <a:t>Mahalanobis</a:t>
                </a:r>
                <a:r>
                  <a:rPr lang="en-US" altLang="ko-KR" dirty="0"/>
                  <a:t> distance is used to measure how much a given feature vector deviates from the training data distribution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𝑎𝑑𝑣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nary>
                          <m:naryPr>
                            <m:chr m:val="∑"/>
                            <m:sub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𝑎𝑑𝑣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FBC8FDB-E76F-410F-9AEA-40610951B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8269" y="1293393"/>
                <a:ext cx="10806546" cy="2986507"/>
              </a:xfrm>
              <a:blipFill>
                <a:blip r:embed="rId2"/>
                <a:stretch>
                  <a:fillRect l="-1467" t="-3878" r="-339" b="-17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9F9F9F-40F9-4541-B180-D1B07B08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CD663-5150-4FD6-B9CD-6647A4D9DC69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7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E207-967E-40DE-9E4B-5E3C04C4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Pseudo code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C1E7F-0FA8-4672-BB39-4D7E8B40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E0434-FB0E-4B07-913D-99DD044925F8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D71A0-5824-40F9-A60B-898BF2BF2CAB}"/>
              </a:ext>
            </a:extLst>
          </p:cNvPr>
          <p:cNvSpPr txBox="1"/>
          <p:nvPr/>
        </p:nvSpPr>
        <p:spPr>
          <a:xfrm>
            <a:off x="5731243" y="342900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7A23D6B-F93D-4964-A080-5EEF202C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153" y="418059"/>
            <a:ext cx="3764762" cy="6069719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7CAD48-E5F5-48B1-8576-630F56B38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BEAEFB-1F05-4853-9475-82EF515AC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71" y="1443103"/>
            <a:ext cx="4000429" cy="43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8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6FDA4-2DD3-477D-9B06-C069B57F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95126-2E7A-40C8-B0AE-5AF4297A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Introduction</a:t>
            </a:r>
          </a:p>
          <a:p>
            <a:r>
              <a:rPr lang="en-US" altLang="ko-KR" dirty="0"/>
              <a:t>Related works</a:t>
            </a:r>
          </a:p>
          <a:p>
            <a:r>
              <a:rPr lang="en-US" altLang="ko-KR" dirty="0"/>
              <a:t>Method</a:t>
            </a:r>
          </a:p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401F96-A903-455E-9441-D6D807CD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473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130F8-AD36-4EA3-BB90-C44E6236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B5313-C2BF-45B8-BF84-3E04B9AD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Datasets</a:t>
            </a:r>
            <a:r>
              <a:rPr lang="en-US" altLang="ko-KR" dirty="0"/>
              <a:t>: CIFAR-10(id), CIFAR-100(</a:t>
            </a:r>
            <a:r>
              <a:rPr lang="en-US" altLang="ko-KR" dirty="0" err="1"/>
              <a:t>ood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Models</a:t>
            </a:r>
            <a:r>
              <a:rPr lang="en-US" altLang="ko-KR" dirty="0"/>
              <a:t>: CIFAR-10-finetuned </a:t>
            </a:r>
            <a:r>
              <a:rPr lang="en-US" altLang="ko-KR" dirty="0" err="1"/>
              <a:t>ViT</a:t>
            </a:r>
            <a:endParaRPr lang="en-US" altLang="ko-KR" dirty="0"/>
          </a:p>
          <a:p>
            <a:r>
              <a:rPr lang="en-US" altLang="ko-KR" b="1" dirty="0"/>
              <a:t>Image Processing: </a:t>
            </a:r>
          </a:p>
          <a:p>
            <a:pPr lvl="1"/>
            <a:r>
              <a:rPr lang="en-US" altLang="ko-KR" dirty="0"/>
              <a:t>CIFAR images scaling 32x32 to 224x224</a:t>
            </a:r>
          </a:p>
          <a:p>
            <a:r>
              <a:rPr lang="en-US" altLang="ko-KR" b="1" dirty="0"/>
              <a:t>Metrics</a:t>
            </a:r>
            <a:r>
              <a:rPr lang="en-US" altLang="ko-KR" dirty="0"/>
              <a:t>: AUROC, </a:t>
            </a:r>
            <a:r>
              <a:rPr lang="en-US" altLang="ko-KR" dirty="0" err="1"/>
              <a:t>AUPR_ood</a:t>
            </a:r>
            <a:endParaRPr lang="en-US" altLang="ko-KR" dirty="0"/>
          </a:p>
          <a:p>
            <a:r>
              <a:rPr lang="en-US" altLang="ko-KR" b="1" dirty="0"/>
              <a:t>Experiment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Near-OOD detection with fine-tuning</a:t>
            </a:r>
          </a:p>
          <a:p>
            <a:r>
              <a:rPr lang="en-US" altLang="ko-KR" b="1" dirty="0"/>
              <a:t>Baseline method:</a:t>
            </a:r>
          </a:p>
          <a:p>
            <a:pPr lvl="1"/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5B76A4-CB55-49E1-9814-3BB5208A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D96C0-EEB6-4088-9FA3-0CDCB15A5831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experiment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1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9E91C-4F59-4EC7-8886-456AAC08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8E468-D4D5-4137-BE42-ED2078FC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0ED39BD-193A-459D-8FAF-1F4213F3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612" y="1617540"/>
            <a:ext cx="10806113" cy="436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61B5B1-4C6B-443F-9E51-6B0ECD1A8EFD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experiment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97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F9E5A-972F-4FAB-A405-949B9B43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55CF6B3-E8C2-471C-9006-5320F8C0D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9" y="1633293"/>
            <a:ext cx="5346700" cy="3208021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048727-1FA2-4BB8-968B-9CE2B96B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7A5F16-DC33-44B8-8D76-710BFDD5D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76" y="3221372"/>
            <a:ext cx="3840000" cy="288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010075-7AF0-425C-82AB-C32481495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77" y="193293"/>
            <a:ext cx="3839999" cy="28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9F04C6-7C26-4167-BB04-2FD4AF898972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experiment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6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1267D-C951-40BB-9E36-AF870155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9DA43-9C3E-401C-9826-E79FE18B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Compare two strategy top 50% and bottom 50%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393414-66F6-4709-AFA1-C037B750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99ECF-3ED9-4ED4-B84D-5EDD84C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6379D-A41D-4D1A-A4E0-F8D2C99609D5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experiment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5FFF6A-7028-479E-9975-650CE80A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221" y="2549236"/>
            <a:ext cx="6166083" cy="3889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E1CDB0-4959-4F36-822A-258C7D9F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638" y="2571606"/>
            <a:ext cx="6134690" cy="38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0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613E4-7B0A-436E-81C1-E6A19505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3B7867-3A38-464D-82F5-EF094D5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72EAAC-33B1-4B3A-AAEE-DC9D4C2D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933642AF-F599-42E6-A2B9-301EE317E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4616"/>
            <a:ext cx="5999999" cy="3600000"/>
          </a:xfrm>
          <a:prstGeom prst="rect">
            <a:avLst/>
          </a:prstGeom>
        </p:spPr>
      </p:pic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F26ACEE6-F931-4776-8847-5F6C079F1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" y="1969833"/>
            <a:ext cx="5999998" cy="360000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39AF7F3-29D6-4DA6-B2CF-303F12D7EB05}"/>
              </a:ext>
            </a:extLst>
          </p:cNvPr>
          <p:cNvSpPr txBox="1">
            <a:spLocks/>
          </p:cNvSpPr>
          <p:nvPr/>
        </p:nvSpPr>
        <p:spPr>
          <a:xfrm>
            <a:off x="698269" y="1293393"/>
            <a:ext cx="10806546" cy="49674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60000" indent="-342900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80000" indent="-28575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C1642-FF11-4E70-8D76-554E53BB4933}"/>
                  </a:ext>
                </a:extLst>
              </p:cNvPr>
              <p:cNvSpPr txBox="1"/>
              <p:nvPr/>
            </p:nvSpPr>
            <p:spPr>
              <a:xfrm>
                <a:off x="8353174" y="1521229"/>
                <a:ext cx="1486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= 0.1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C1642-FF11-4E70-8D76-554E53BB4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4" y="1521229"/>
                <a:ext cx="1486131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89BC77-3697-4F5F-89CA-827D8BB5BE64}"/>
              </a:ext>
            </a:extLst>
          </p:cNvPr>
          <p:cNvSpPr txBox="1"/>
          <p:nvPr/>
        </p:nvSpPr>
        <p:spPr>
          <a:xfrm>
            <a:off x="2309218" y="1515255"/>
            <a:ext cx="14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Baseline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52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8A27-0A00-428B-901F-53C7A852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6DE68-56C6-4ED7-80B4-D9C124642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Limitation of method</a:t>
            </a:r>
          </a:p>
          <a:p>
            <a:pPr lvl="1"/>
            <a:r>
              <a:rPr lang="en-US" altLang="ko-KR" sz="2200" dirty="0"/>
              <a:t>Dataset is too easy, making it difficult to confirm whether detection is being performed accurately. So we should try using a different dataset.</a:t>
            </a:r>
          </a:p>
          <a:p>
            <a:pPr lvl="1"/>
            <a:r>
              <a:rPr lang="en-US" altLang="ko-KR" sz="2200" dirty="0"/>
              <a:t>The base performance of </a:t>
            </a:r>
            <a:r>
              <a:rPr lang="en-US" altLang="ko-KR" sz="2200" dirty="0" err="1"/>
              <a:t>ViT</a:t>
            </a:r>
            <a:r>
              <a:rPr lang="en-US" altLang="ko-KR" sz="2200" dirty="0"/>
              <a:t> is too high </a:t>
            </a:r>
          </a:p>
          <a:p>
            <a:pPr marL="254250" lvl="1" indent="0">
              <a:buNone/>
            </a:pPr>
            <a:endParaRPr lang="en-US" altLang="ko-KR" sz="2200" dirty="0"/>
          </a:p>
          <a:p>
            <a:pPr lvl="1"/>
            <a:r>
              <a:rPr lang="en-US" altLang="ko-KR" sz="2200" dirty="0"/>
              <a:t>Result may depend on fine-tuned </a:t>
            </a:r>
            <a:r>
              <a:rPr lang="en-US" altLang="ko-KR" sz="2200" dirty="0" err="1"/>
              <a:t>ViT</a:t>
            </a:r>
            <a:r>
              <a:rPr lang="en-US" altLang="ko-KR" sz="2200" dirty="0"/>
              <a:t> model</a:t>
            </a:r>
          </a:p>
          <a:p>
            <a:pPr marL="254250" lvl="1" indent="0">
              <a:buNone/>
            </a:pPr>
            <a:endParaRPr lang="en-US" altLang="ko-KR" sz="2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BBB49B-87BB-4F90-A167-36B0BF9A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352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DDDF5-A81F-4596-B928-AFFE9449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04FD5-D7EE-4F47-8222-B02DFEC5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41A6D6-9B43-42D1-9D9E-D3339A15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93B205-BDE8-4854-B33E-E919050D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825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5118-B663-462F-93DE-338AD68A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CLS Token for Attention Rollout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9ECFD-1866-46A7-AEB5-89B97AC9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293393"/>
            <a:ext cx="10806546" cy="3600725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/>
              <a:t>Calculation of Attention Rollout</a:t>
            </a:r>
          </a:p>
          <a:p>
            <a:pPr lvl="1"/>
            <a:r>
              <a:rPr lang="en-US" altLang="ko-KR" dirty="0"/>
              <a:t>Attention Rollout calculates the degree to which the CLS token attends to the patches at each layer. </a:t>
            </a:r>
          </a:p>
          <a:p>
            <a:pPr lvl="1"/>
            <a:r>
              <a:rPr lang="en-US" altLang="ko-KR" dirty="0"/>
              <a:t>To do this, it sequentially multiplies the attention weights of each layer to compute the final attention map.</a:t>
            </a:r>
          </a:p>
          <a:p>
            <a:r>
              <a:rPr lang="en-US" altLang="ko-KR" b="1" dirty="0"/>
              <a:t>Conclusion</a:t>
            </a:r>
          </a:p>
          <a:p>
            <a:pPr lvl="1"/>
            <a:r>
              <a:rPr lang="en-US" altLang="ko-KR" dirty="0"/>
              <a:t>The Attention Rollout Algorithm calculates how much the CLS token attends to each patch to generate the final attention map. </a:t>
            </a:r>
          </a:p>
          <a:p>
            <a:pPr lvl="1"/>
            <a:r>
              <a:rPr lang="en-US" altLang="ko-KR" dirty="0"/>
              <a:t>This final map visually expresses the importance of each patch in the model's final output.</a:t>
            </a:r>
          </a:p>
          <a:p>
            <a:pPr lvl="1"/>
            <a:r>
              <a:rPr lang="en-US" altLang="ko-KR" dirty="0"/>
              <a:t> In other words, it calculates and visualizes the importance of patches based on the attention given by the CLS token to each patch.</a:t>
            </a:r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D3E5F7-8FE7-47AF-A222-7A21DA6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0A517-4F51-4717-968E-96CF9CDA0D3D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appendix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https://velog.velcdn.com/images/heomollang/post/084e03f0-ca74-4ea8-b22c-6bc5e27f5027/image.png">
            <a:extLst>
              <a:ext uri="{FF2B5EF4-FFF2-40B4-BE49-F238E27FC236}">
                <a16:creationId xmlns:a16="http://schemas.microsoft.com/office/drawing/2014/main" id="{878618EA-6935-4095-BB43-859B2864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41" y="4810577"/>
            <a:ext cx="5579918" cy="204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39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7496-6A41-4196-8DA8-D5E3D708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rollout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91E65-B126-4169-B24D-1A0887567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293393"/>
            <a:ext cx="10806546" cy="4967448"/>
          </a:xfrm>
        </p:spPr>
        <p:txBody>
          <a:bodyPr>
            <a:normAutofit/>
          </a:bodyPr>
          <a:lstStyle/>
          <a:p>
            <a:r>
              <a:rPr lang="en-US" altLang="ko-KR" dirty="0"/>
              <a:t>Proposed at “Quantifying Attention Flow in Transformers”</a:t>
            </a:r>
          </a:p>
          <a:p>
            <a:pPr lvl="1"/>
            <a:r>
              <a:rPr lang="en-US" altLang="ko-KR" dirty="0"/>
              <a:t>Visualizes and interprets how attention mechanisms in transformers contribute to model decisions.</a:t>
            </a:r>
          </a:p>
          <a:p>
            <a:pPr lvl="1"/>
            <a:r>
              <a:rPr lang="en-US" altLang="ko-KR" dirty="0"/>
              <a:t>Visualizes the effect of multi-head attention in a single graph.</a:t>
            </a:r>
          </a:p>
          <a:p>
            <a:r>
              <a:rPr lang="en-US" altLang="ko-KR" dirty="0"/>
              <a:t>Attention rollout Visualize multi-head Attention`s effect by one graph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1DF50-9C46-4856-AEDB-27EB4EBC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2E48F-059C-49B9-9546-085076FA7082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appendix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5B9D41-9BC9-4B5B-B932-F0B0AF326B57}"/>
              </a:ext>
            </a:extLst>
          </p:cNvPr>
          <p:cNvSpPr/>
          <p:nvPr/>
        </p:nvSpPr>
        <p:spPr>
          <a:xfrm>
            <a:off x="405245" y="3917373"/>
            <a:ext cx="1620982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20C5EE-FD06-4E08-972E-99386A01FFC6}"/>
              </a:ext>
            </a:extLst>
          </p:cNvPr>
          <p:cNvSpPr/>
          <p:nvPr/>
        </p:nvSpPr>
        <p:spPr>
          <a:xfrm>
            <a:off x="583276" y="4113204"/>
            <a:ext cx="1620982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82F34A-6730-4AB8-96A8-D379C4826FCB}"/>
              </a:ext>
            </a:extLst>
          </p:cNvPr>
          <p:cNvSpPr/>
          <p:nvPr/>
        </p:nvSpPr>
        <p:spPr>
          <a:xfrm>
            <a:off x="959427" y="4309034"/>
            <a:ext cx="1620982" cy="153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 1</a:t>
            </a:r>
          </a:p>
          <a:p>
            <a:pPr algn="ctr"/>
            <a:r>
              <a:rPr lang="en-US" altLang="ko-KR" dirty="0"/>
              <a:t>Head 2</a:t>
            </a:r>
          </a:p>
          <a:p>
            <a:pPr algn="ctr"/>
            <a:r>
              <a:rPr lang="en-US" altLang="ko-KR" dirty="0"/>
              <a:t>Head 3</a:t>
            </a:r>
          </a:p>
          <a:p>
            <a:pPr algn="ctr"/>
            <a:r>
              <a:rPr lang="en-US" altLang="ko-KR" dirty="0"/>
              <a:t>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8C410-3381-4054-81BB-F3AF6369B6A0}"/>
              </a:ext>
            </a:extLst>
          </p:cNvPr>
          <p:cNvSpPr txBox="1"/>
          <p:nvPr/>
        </p:nvSpPr>
        <p:spPr>
          <a:xfrm>
            <a:off x="583276" y="4054986"/>
            <a:ext cx="11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2E0DC-0179-448D-9C95-A1163D9C709B}"/>
              </a:ext>
            </a:extLst>
          </p:cNvPr>
          <p:cNvSpPr txBox="1"/>
          <p:nvPr/>
        </p:nvSpPr>
        <p:spPr>
          <a:xfrm>
            <a:off x="932757" y="4239652"/>
            <a:ext cx="11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CE354-8F5A-45F3-A7D0-81B5D6603451}"/>
              </a:ext>
            </a:extLst>
          </p:cNvPr>
          <p:cNvSpPr txBox="1"/>
          <p:nvPr/>
        </p:nvSpPr>
        <p:spPr>
          <a:xfrm>
            <a:off x="368184" y="3839707"/>
            <a:ext cx="11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layer1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526B800-2F68-4E32-8F24-C01AED500E1C}"/>
              </a:ext>
            </a:extLst>
          </p:cNvPr>
          <p:cNvSpPr/>
          <p:nvPr/>
        </p:nvSpPr>
        <p:spPr>
          <a:xfrm>
            <a:off x="2847109" y="4882131"/>
            <a:ext cx="592282" cy="27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E9CAB89-C354-42E6-948C-A8B22FF0667F}"/>
                  </a:ext>
                </a:extLst>
              </p:cNvPr>
              <p:cNvSpPr/>
              <p:nvPr/>
            </p:nvSpPr>
            <p:spPr>
              <a:xfrm>
                <a:off x="3636817" y="4424318"/>
                <a:ext cx="1108366" cy="1030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altLang="ko-KR" dirty="0"/>
                  <a:t> = max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E9CAB89-C354-42E6-948C-A8B22FF06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817" y="4424318"/>
                <a:ext cx="1108366" cy="1030909"/>
              </a:xfrm>
              <a:prstGeom prst="rect">
                <a:avLst/>
              </a:prstGeom>
              <a:blipFill>
                <a:blip r:embed="rId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1A1EE3E-3297-4CDE-82F4-DCE6068F54CB}"/>
                  </a:ext>
                </a:extLst>
              </p:cNvPr>
              <p:cNvSpPr/>
              <p:nvPr/>
            </p:nvSpPr>
            <p:spPr>
              <a:xfrm>
                <a:off x="4801291" y="4424318"/>
                <a:ext cx="1166555" cy="1030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= max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1A1EE3E-3297-4CDE-82F4-DCE6068F5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91" y="4424318"/>
                <a:ext cx="1166555" cy="1030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7F67750-0130-407F-BA4A-200B68D73EA9}"/>
                  </a:ext>
                </a:extLst>
              </p:cNvPr>
              <p:cNvSpPr/>
              <p:nvPr/>
            </p:nvSpPr>
            <p:spPr>
              <a:xfrm>
                <a:off x="6023954" y="4424318"/>
                <a:ext cx="1166555" cy="1030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ko-KR" dirty="0"/>
                  <a:t> = max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7F67750-0130-407F-BA4A-200B68D73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54" y="4424318"/>
                <a:ext cx="1166555" cy="1030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521B102-5FDD-43EC-B63E-1CBC54513C44}"/>
              </a:ext>
            </a:extLst>
          </p:cNvPr>
          <p:cNvSpPr txBox="1"/>
          <p:nvPr/>
        </p:nvSpPr>
        <p:spPr>
          <a:xfrm>
            <a:off x="3555076" y="4061989"/>
            <a:ext cx="11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BEBB1-B04C-42E5-AD87-9FB7A09FCDA9}"/>
              </a:ext>
            </a:extLst>
          </p:cNvPr>
          <p:cNvSpPr txBox="1"/>
          <p:nvPr/>
        </p:nvSpPr>
        <p:spPr>
          <a:xfrm>
            <a:off x="4737562" y="4061989"/>
            <a:ext cx="11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6E780-B19E-453A-87A9-6153A988B7D2}"/>
              </a:ext>
            </a:extLst>
          </p:cNvPr>
          <p:cNvSpPr txBox="1"/>
          <p:nvPr/>
        </p:nvSpPr>
        <p:spPr>
          <a:xfrm>
            <a:off x="5986203" y="4061989"/>
            <a:ext cx="118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3 </a:t>
            </a:r>
            <a:endParaRPr lang="ko-KR" altLang="en-US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2515067-72A6-463C-A8BD-7121D2712927}"/>
              </a:ext>
            </a:extLst>
          </p:cNvPr>
          <p:cNvSpPr/>
          <p:nvPr/>
        </p:nvSpPr>
        <p:spPr>
          <a:xfrm>
            <a:off x="7512628" y="4707082"/>
            <a:ext cx="1166555" cy="446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488022D-E1A5-44E2-A00C-4B2506A93795}"/>
                  </a:ext>
                </a:extLst>
              </p:cNvPr>
              <p:cNvSpPr/>
              <p:nvPr/>
            </p:nvSpPr>
            <p:spPr>
              <a:xfrm>
                <a:off x="9058100" y="4424318"/>
                <a:ext cx="1686100" cy="10309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𝑚𝑎𝑝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488022D-E1A5-44E2-A00C-4B2506A93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100" y="4424318"/>
                <a:ext cx="1686100" cy="1030909"/>
              </a:xfrm>
              <a:prstGeom prst="rect">
                <a:avLst/>
              </a:prstGeom>
              <a:blipFill>
                <a:blip r:embed="rId6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81CFC78-BBEF-417C-9702-62568BA4296D}"/>
                  </a:ext>
                </a:extLst>
              </p:cNvPr>
              <p:cNvSpPr/>
              <p:nvPr/>
            </p:nvSpPr>
            <p:spPr>
              <a:xfrm>
                <a:off x="3143250" y="5617579"/>
                <a:ext cx="5661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𝐴𝑡𝑡𝑒𝑛𝑡𝑖𝑜𝑛𝑅𝑜𝑙𝑙𝑜𝑢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𝐴𝑡𝑡𝑒𝑛𝑡𝑖𝑜𝑛𝑅𝑜𝑙𝑙𝑜𝑢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81CFC78-BBEF-417C-9702-62568BA429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617579"/>
                <a:ext cx="56614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4CFF5DA-B5FC-4F6C-98B9-356A918ED7E8}"/>
                  </a:ext>
                </a:extLst>
              </p:cNvPr>
              <p:cNvSpPr/>
              <p:nvPr/>
            </p:nvSpPr>
            <p:spPr>
              <a:xfrm>
                <a:off x="3143250" y="5964597"/>
                <a:ext cx="5821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𝐴𝑡𝑡𝑒𝑛𝑡𝑖𝑜𝑛𝑅𝑜𝑙𝑙𝑜𝑢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𝐴𝑡𝑡𝑒𝑛𝑡𝑖𝑜𝑛𝑅𝑜𝑙𝑙𝑜𝑢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4CFF5DA-B5FC-4F6C-98B9-356A918ED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0" y="5964597"/>
                <a:ext cx="58214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B62AB26-F14D-43C8-8E04-55FE481F2EFA}"/>
              </a:ext>
            </a:extLst>
          </p:cNvPr>
          <p:cNvSpPr txBox="1"/>
          <p:nvPr/>
        </p:nvSpPr>
        <p:spPr>
          <a:xfrm>
            <a:off x="7554190" y="4424318"/>
            <a:ext cx="116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Normalize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995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37496-6A41-4196-8DA8-D5E3D708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rollout algorithm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291E65-B126-4169-B24D-1A0887567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ko-KR" b="1" dirty="0"/>
                  <a:t>Process of Attention rollout </a:t>
                </a:r>
              </a:p>
              <a:p>
                <a:pPr lvl="1"/>
                <a:r>
                  <a:rPr lang="en-US" altLang="ko-KR" dirty="0"/>
                  <a:t>1. </a:t>
                </a:r>
                <a:r>
                  <a:rPr lang="en-US" altLang="ko-KR" b="1" dirty="0"/>
                  <a:t>Extract Attention Weights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𝐿𝑎𝑦𝑒𝑟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 For each transformer layer, extract the attention weights for all attention heads.</a:t>
                </a:r>
              </a:p>
              <a:p>
                <a:pPr lvl="1"/>
                <a:r>
                  <a:rPr lang="en-US" altLang="ko-KR" dirty="0"/>
                  <a:t>2</a:t>
                </a:r>
                <a:r>
                  <a:rPr lang="en-US" altLang="ko-KR" b="1" dirty="0"/>
                  <a:t>. Head Fusion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bSup>
                      </m:fName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Integrate the attention weights from multiple heads into a single matrix by averaging or taking the maximum values.</a:t>
                </a:r>
              </a:p>
              <a:p>
                <a:pPr lvl="1"/>
                <a:r>
                  <a:rPr lang="en-US" altLang="ko-KR" dirty="0"/>
                  <a:t>3. </a:t>
                </a:r>
                <a:r>
                  <a:rPr lang="en-US" altLang="ko-KR" b="1" dirty="0"/>
                  <a:t>Recursive Aggregation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𝐴𝑡𝑡𝑒𝑛𝑡𝑖𝑜𝑛𝑅𝑜𝑙𝑙𝑜𝑢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𝐴𝑡𝑡𝑒𝑛𝑡𝑖𝑜𝑛𝑅𝑜𝑙𝑙𝑜𝑢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represents how much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patch in the previous layer attends to the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en-US" altLang="ko-KR" dirty="0" err="1"/>
                  <a:t>th</a:t>
                </a:r>
                <a:r>
                  <a:rPr lang="en-US" altLang="ko-KR" dirty="0"/>
                  <a:t> patch in the current layer.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𝐴𝑡𝑡𝑒𝑛𝑡𝑖𝑜𝑛𝑅𝑜𝑙𝑙𝑜𝑢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is identity matrix</a:t>
                </a:r>
              </a:p>
              <a:p>
                <a:pPr lvl="2"/>
                <a:r>
                  <a:rPr lang="en-US" altLang="ko-KR" dirty="0"/>
                  <a:t>Calculate the aggregated attention rollout using the attention weights.</a:t>
                </a:r>
              </a:p>
              <a:p>
                <a:pPr lvl="2"/>
                <a:r>
                  <a:rPr lang="en-US" altLang="ko-KR" dirty="0"/>
                  <a:t>Starting from the final layer, recursively multiply the attention weights through the layers to aggregate the overall attention for each token.</a:t>
                </a:r>
              </a:p>
              <a:p>
                <a:pPr lvl="1"/>
                <a:r>
                  <a:rPr lang="en-US" altLang="ko-KR" dirty="0"/>
                  <a:t>4. </a:t>
                </a:r>
                <a:r>
                  <a:rPr lang="en-US" altLang="ko-KR" b="1" dirty="0"/>
                  <a:t>Normalize Attention Scores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𝑁𝑜𝑟𝑚𝑎𝑙𝑖𝑧𝑒𝑑𝐴𝑡𝑡𝑒𝑛𝑡𝑖𝑜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𝐴𝑡𝑡𝑒𝑛𝑡𝑖𝑜𝑛𝑅𝑜𝑙𝑙𝑜𝑢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𝐴𝑡𝑡𝑒𝑛𝑡𝑖𝑜𝑛𝑅𝑜𝑙𝑙𝑜𝑢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m:rPr>
                        <m:nor/>
                      </m:rPr>
                      <a:rPr lang="en-US" altLang="ko-KR" dirty="0"/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Normalize the aggregated attention scores to ensure they sum to 1, providing a clear distribution for focus</a:t>
                </a:r>
              </a:p>
              <a:p>
                <a:pPr lvl="1"/>
                <a:r>
                  <a:rPr lang="en-US" altLang="ko-KR" dirty="0"/>
                  <a:t>5. </a:t>
                </a:r>
                <a:r>
                  <a:rPr lang="en-US" altLang="ko-KR" b="1" dirty="0"/>
                  <a:t>Visualization</a:t>
                </a:r>
              </a:p>
              <a:p>
                <a:pPr lvl="2"/>
                <a:r>
                  <a:rPr lang="en-US" altLang="ko-KR" dirty="0"/>
                  <a:t>Visualize the result attention map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B291E65-B126-4169-B24D-1A0887567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41DF50-9C46-4856-AEDB-27EB4EBC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2E48F-059C-49B9-9546-085076FA7082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appendix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95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6FDA4-2DD3-477D-9B06-C069B57F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altLang="ko-KR" sz="4400" dirty="0"/>
              <a:t>Limitation of prior Out-of-Distribution Detection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95126-2E7A-40C8-B0AE-5AF4297A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54250" lvl="1" indent="0">
              <a:buNone/>
            </a:pPr>
            <a:r>
              <a:rPr lang="en-US" altLang="ko-KR" dirty="0"/>
              <a:t>Challenged of Near-OOD detection</a:t>
            </a:r>
          </a:p>
          <a:p>
            <a:pPr lvl="2"/>
            <a:r>
              <a:rPr lang="en-US" altLang="ko-KR" dirty="0"/>
              <a:t>Near-OOD data is much more similar to ID data to make it harder for existing methods</a:t>
            </a:r>
          </a:p>
          <a:p>
            <a:pPr lvl="2"/>
            <a:r>
              <a:rPr lang="en-US" altLang="ko-KR" dirty="0"/>
              <a:t>Distinguishing between CIFAR-10 and CIFAR-100 is challenging Near-OOD detection</a:t>
            </a:r>
          </a:p>
          <a:p>
            <a:r>
              <a:rPr lang="en-US" altLang="ko-KR" dirty="0"/>
              <a:t>To overcome these limitations, we proposed the Attention Masking method to improve model to more accurately distinguish between ID and OOD data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401F96-A903-455E-9441-D6D807CD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4108C-280E-46B4-A016-CCC23413F5BA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D9095D-7990-4D94-B108-D14AFC27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700" y="4950000"/>
            <a:ext cx="3816000" cy="190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9B9BE3-3B1F-4EE1-ADE2-C2A50740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950000"/>
            <a:ext cx="3816000" cy="19080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5451EFA-A779-460E-B3EC-DF1053908043}"/>
              </a:ext>
            </a:extLst>
          </p:cNvPr>
          <p:cNvSpPr/>
          <p:nvPr/>
        </p:nvSpPr>
        <p:spPr>
          <a:xfrm>
            <a:off x="5397500" y="5727699"/>
            <a:ext cx="1257300" cy="533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7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9DA24-3E7F-46AC-8179-A9A2505C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sz="4000" dirty="0"/>
              <a:t>Objective of Attention Masking OOD detection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104E3-790D-456A-8CA6-35F98681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Utilizing Vision Transformer(</a:t>
            </a:r>
            <a:r>
              <a:rPr lang="en-US" altLang="ko-KR" dirty="0" err="1"/>
              <a:t>ViT</a:t>
            </a:r>
            <a:r>
              <a:rPr lang="en-US" altLang="ko-KR" dirty="0"/>
              <a:t>) Models</a:t>
            </a:r>
          </a:p>
          <a:p>
            <a:r>
              <a:rPr lang="en-US" altLang="ko-KR" dirty="0"/>
              <a:t>Identifying and preprocessing important patches</a:t>
            </a:r>
          </a:p>
          <a:p>
            <a:pPr lvl="1"/>
            <a:r>
              <a:rPr lang="en-US" altLang="ko-KR" dirty="0"/>
              <a:t>This approach allows the model to focus more on significant parts of the image</a:t>
            </a:r>
          </a:p>
          <a:p>
            <a:r>
              <a:rPr lang="en-US" altLang="ko-KR" dirty="0"/>
              <a:t>Applying </a:t>
            </a:r>
            <a:r>
              <a:rPr lang="en-US" altLang="ko-KR" dirty="0" err="1"/>
              <a:t>Mahalanobis</a:t>
            </a:r>
            <a:r>
              <a:rPr lang="en-US" altLang="ko-KR" dirty="0"/>
              <a:t> distance calculation</a:t>
            </a:r>
          </a:p>
          <a:p>
            <a:r>
              <a:rPr lang="en-US" altLang="ko-KR" dirty="0"/>
              <a:t>Near Out-of-Distribution image classification</a:t>
            </a:r>
          </a:p>
          <a:p>
            <a:pPr lvl="1"/>
            <a:r>
              <a:rPr lang="en-US" altLang="ko-KR" dirty="0"/>
              <a:t>Got improved results on CIFAR-10(in) vs. CIFAR-100(out) and vice versa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BA6603-6F3A-4A6E-A41F-12E80B57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5AFFE-37C2-4145-A2D3-292BD858D192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20150-018C-4669-8319-615F28B9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63" y="4969115"/>
            <a:ext cx="3256937" cy="18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6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99584-3704-4F5F-A368-6AD08446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3177E-FC74-4631-91AC-F272A914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D44C10-2F77-4044-A9FE-17632B3B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61FD91-A777-456B-9D34-0D75795B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342667"/>
            <a:ext cx="83915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4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576317-7B62-4C98-AA8B-765296FA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01" y="2844926"/>
            <a:ext cx="2728913" cy="30332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FCD5FA-60B6-48E7-9A03-77E5B6A5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pre-processing(ODIN)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A24AFF-8E9E-4A38-89ED-A559625FE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In contrast to traditional FGSM (Fast Gradient Sign Method), which focuses on reducing the max probability by adding noise</a:t>
                </a:r>
              </a:p>
              <a:p>
                <a:r>
                  <a:rPr lang="en-US" altLang="ko-KR" sz="2400" dirty="0"/>
                  <a:t>The approach in the referenced study introduces noise to increase the confidence score.</a:t>
                </a:r>
              </a:p>
              <a:p>
                <a:r>
                  <a:rPr lang="en-US" altLang="ko-KR" sz="2400" dirty="0"/>
                  <a:t>The input pre-processing equation used in this method is: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b="0" i="0" dirty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2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2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 ⋅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200" dirty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ko-KR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200" dirty="0"/>
              </a:p>
              <a:p>
                <a:pPr lvl="1"/>
                <a:endParaRPr lang="en-US" altLang="ko-KR" sz="2200" dirty="0"/>
              </a:p>
              <a:p>
                <a:pPr lvl="1"/>
                <a:r>
                  <a:rPr lang="en-US" altLang="ko-KR" sz="2200" dirty="0"/>
                  <a:t>We call this method as Reversed FGSM</a:t>
                </a:r>
              </a:p>
              <a:p>
                <a:pPr marL="17100" indent="0">
                  <a:buNone/>
                </a:pPr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4A24AFF-8E9E-4A38-89ED-A559625FE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67" t="-9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0C1971-BC29-436C-A4F4-7BA4B8BA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8C2BC-E905-49F7-9F94-3FA435B0D3A3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Related works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78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F6C56-920B-429B-84D3-3B1903AB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5B59931-4ADA-4B00-A963-7810C42E3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12" y="1754981"/>
            <a:ext cx="8258175" cy="249555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0DEC2A-2D6F-4E9C-ADC6-482E0120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© 2024 by Yoon-Yeong Kim, Dept. of Statistics, University of Seoul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C191AF-8091-49C5-B7D5-9D900FF8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57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75118-B663-462F-93DE-338AD68A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CLS Token for Attention Rollout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9ECFD-1866-46A7-AEB5-89B97AC9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1293393"/>
            <a:ext cx="10806546" cy="374619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1" dirty="0"/>
              <a:t>Class Token(CLS Token)</a:t>
            </a:r>
          </a:p>
          <a:p>
            <a:pPr lvl="1"/>
            <a:r>
              <a:rPr lang="en-US" altLang="ko-KR" dirty="0"/>
              <a:t>CLS Token is</a:t>
            </a:r>
            <a:r>
              <a:rPr lang="ko-KR" altLang="en-US" dirty="0"/>
              <a:t> </a:t>
            </a:r>
            <a:r>
              <a:rPr lang="en-US" altLang="ko-KR" dirty="0"/>
              <a:t>a special token added to the input of the </a:t>
            </a:r>
            <a:r>
              <a:rPr lang="en-US" altLang="ko-KR" dirty="0" err="1"/>
              <a:t>ViT</a:t>
            </a:r>
            <a:r>
              <a:rPr lang="en-US" altLang="ko-KR" dirty="0"/>
              <a:t> model that learns the summary information of the entire image.</a:t>
            </a:r>
          </a:p>
          <a:p>
            <a:pPr lvl="1"/>
            <a:r>
              <a:rPr lang="en-US" altLang="ko-KR" dirty="0"/>
              <a:t>In each Transformer layer, the CLS token interacts with other patches through the attention mechanism, ultimately aggregating the important information of the entire image.</a:t>
            </a:r>
          </a:p>
          <a:p>
            <a:r>
              <a:rPr lang="en-US" altLang="ko-KR" b="1" dirty="0"/>
              <a:t>Attention Weights</a:t>
            </a:r>
          </a:p>
          <a:p>
            <a:pPr lvl="1"/>
            <a:r>
              <a:rPr lang="en-US" altLang="ko-KR" dirty="0"/>
              <a:t>Attention rollout heatmaps show how much the CLS token focuses on the image. This is what attention weights represent.</a:t>
            </a:r>
            <a:endParaRPr lang="en-US" altLang="ko-KR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D3E5F7-8FE7-47AF-A222-7A21DA6C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0A517-4F51-4717-968E-96CF9CDA0D3D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Related works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8D10419-FF61-4DAC-8372-F58550B5EF6E}"/>
              </a:ext>
            </a:extLst>
          </p:cNvPr>
          <p:cNvSpPr/>
          <p:nvPr/>
        </p:nvSpPr>
        <p:spPr>
          <a:xfrm>
            <a:off x="4954155" y="5293591"/>
            <a:ext cx="311727" cy="3325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E8B44B-F2FF-40DC-B34B-E547D35C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017" y="5029768"/>
            <a:ext cx="1696434" cy="1696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64F0E1-0639-46BE-87EF-A53C61078FF6}"/>
              </a:ext>
            </a:extLst>
          </p:cNvPr>
          <p:cNvSpPr txBox="1"/>
          <p:nvPr/>
        </p:nvSpPr>
        <p:spPr>
          <a:xfrm>
            <a:off x="1293120" y="4851824"/>
            <a:ext cx="195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heatmap</a:t>
            </a:r>
            <a:endParaRPr lang="ko-KR" altLang="en-US" dirty="0"/>
          </a:p>
        </p:txBody>
      </p:sp>
      <p:pic>
        <p:nvPicPr>
          <p:cNvPr id="11" name="Picture 2" descr="https://velog.velcdn.com/images/heomollang/post/084e03f0-ca74-4ea8-b22c-6bc5e27f5027/image.png">
            <a:extLst>
              <a:ext uri="{FF2B5EF4-FFF2-40B4-BE49-F238E27FC236}">
                <a16:creationId xmlns:a16="http://schemas.microsoft.com/office/drawing/2014/main" id="{0C7BBC72-100D-471F-B653-D0CFE822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41" y="4810577"/>
            <a:ext cx="5579918" cy="204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9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8C9BF-FDA2-48B4-9D80-2104E4D4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Visualization of Attention Mechanism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3EB31-4153-49C3-9637-E3CC53D0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Visualizing attention maps helps in understanding the model's decision-making process. </a:t>
            </a:r>
          </a:p>
          <a:p>
            <a:r>
              <a:rPr lang="en-US" altLang="ko-KR" sz="2400" dirty="0"/>
              <a:t>The attention mechanism allows the model to focus on the most relevant parts of the image.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D4E91F-94F6-459C-A4E5-FF6D4F7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EDCA-8AD5-417A-BF36-3FBD29F4C52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20558-8FD1-4483-BB02-A695C324BE42}"/>
              </a:ext>
            </a:extLst>
          </p:cNvPr>
          <p:cNvSpPr txBox="1"/>
          <p:nvPr/>
        </p:nvSpPr>
        <p:spPr>
          <a:xfrm>
            <a:off x="687185" y="1011112"/>
            <a:ext cx="34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methods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429FA7-2DC6-4E3A-ADB3-926D2477B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650" r="35271"/>
          <a:stretch/>
        </p:blipFill>
        <p:spPr>
          <a:xfrm>
            <a:off x="3216728" y="3699546"/>
            <a:ext cx="5758544" cy="26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8147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10947</TotalTime>
  <Words>2008</Words>
  <Application>Microsoft Office PowerPoint</Application>
  <PresentationFormat>와이드스크린</PresentationFormat>
  <Paragraphs>248</Paragraphs>
  <Slides>29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Calibri</vt:lpstr>
      <vt:lpstr>Cambria Math</vt:lpstr>
      <vt:lpstr>추억</vt:lpstr>
      <vt:lpstr>Advanced Out-of-Distribution Detection Leveraging Vision Transformer with Adversarial Attack</vt:lpstr>
      <vt:lpstr>Contents</vt:lpstr>
      <vt:lpstr>Limitation of prior Out-of-Distribution Detection</vt:lpstr>
      <vt:lpstr>Objective of Attention Masking OOD detection</vt:lpstr>
      <vt:lpstr>PowerPoint 프레젠테이션</vt:lpstr>
      <vt:lpstr>Input pre-processing(ODIN)</vt:lpstr>
      <vt:lpstr>PowerPoint 프레젠테이션</vt:lpstr>
      <vt:lpstr>CLS Token for Attention Rollout Algorithm</vt:lpstr>
      <vt:lpstr>Visualization of Attention Mechanism</vt:lpstr>
      <vt:lpstr>Masking strategy </vt:lpstr>
      <vt:lpstr>How can we detect OODs?</vt:lpstr>
      <vt:lpstr>Mahalanobis distance based OOD detection</vt:lpstr>
      <vt:lpstr>Mahalanobis distance based OOD detection</vt:lpstr>
      <vt:lpstr>Pseudo Labeling for input pre-processing </vt:lpstr>
      <vt:lpstr>Input pre-processing </vt:lpstr>
      <vt:lpstr>Pipeline of Attention Adversarial OOD </vt:lpstr>
      <vt:lpstr>Pipeline of Attention Adversarial OOD </vt:lpstr>
      <vt:lpstr>Pipeline of Attention Adversarial OOD </vt:lpstr>
      <vt:lpstr>Pseudo code</vt:lpstr>
      <vt:lpstr>Experiment</vt:lpstr>
      <vt:lpstr>Result</vt:lpstr>
      <vt:lpstr>baseline</vt:lpstr>
      <vt:lpstr>Result</vt:lpstr>
      <vt:lpstr>Result</vt:lpstr>
      <vt:lpstr>Limitation</vt:lpstr>
      <vt:lpstr>Appendix</vt:lpstr>
      <vt:lpstr>CLS Token for Attention Rollout Algorithm</vt:lpstr>
      <vt:lpstr>Attention rollout algorithm</vt:lpstr>
      <vt:lpstr>Attention rollout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Yoonduck</dc:creator>
  <cp:lastModifiedBy>안종혁</cp:lastModifiedBy>
  <cp:revision>167</cp:revision>
  <dcterms:created xsi:type="dcterms:W3CDTF">2023-08-15T05:05:46Z</dcterms:created>
  <dcterms:modified xsi:type="dcterms:W3CDTF">2024-09-08T05:04:29Z</dcterms:modified>
</cp:coreProperties>
</file>