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79" r:id="rId2"/>
    <p:sldId id="280" r:id="rId3"/>
    <p:sldId id="281" r:id="rId4"/>
    <p:sldId id="261" r:id="rId5"/>
    <p:sldId id="259" r:id="rId6"/>
    <p:sldId id="282" r:id="rId7"/>
    <p:sldId id="302" r:id="rId8"/>
    <p:sldId id="303" r:id="rId9"/>
    <p:sldId id="283" r:id="rId10"/>
    <p:sldId id="263" r:id="rId11"/>
    <p:sldId id="264" r:id="rId12"/>
    <p:sldId id="285" r:id="rId13"/>
    <p:sldId id="286" r:id="rId14"/>
    <p:sldId id="265" r:id="rId15"/>
    <p:sldId id="291" r:id="rId16"/>
    <p:sldId id="293" r:id="rId17"/>
    <p:sldId id="287" r:id="rId18"/>
    <p:sldId id="288" r:id="rId19"/>
    <p:sldId id="289" r:id="rId20"/>
    <p:sldId id="305" r:id="rId21"/>
    <p:sldId id="294" r:id="rId22"/>
    <p:sldId id="290" r:id="rId23"/>
    <p:sldId id="296" r:id="rId24"/>
    <p:sldId id="295" r:id="rId25"/>
    <p:sldId id="297" r:id="rId26"/>
    <p:sldId id="298" r:id="rId27"/>
    <p:sldId id="299" r:id="rId28"/>
    <p:sldId id="300" r:id="rId29"/>
    <p:sldId id="27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94151-25FA-409E-B9E1-F50B84F3BACF}" v="11" dt="2023-12-05T14:00:31.51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76599" autoAdjust="0"/>
  </p:normalViewPr>
  <p:slideViewPr>
    <p:cSldViewPr snapToGrid="0">
      <p:cViewPr>
        <p:scale>
          <a:sx n="114" d="100"/>
          <a:sy n="114" d="100"/>
        </p:scale>
        <p:origin x="576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6ACA-100C-477B-AB10-3AAD2BFA4214}" type="datetimeFigureOut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2D10-4BD3-46A5-AEAD-F4059A26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3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짧은 선 저거 이미지에 대한 주석이라서 이미지 밑에 배치 부탁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2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r>
              <a:rPr lang="ko-KR" altLang="en-US" dirty="0"/>
              <a:t> </a:t>
            </a:r>
            <a:r>
              <a:rPr lang="en-US" altLang="ko-KR" dirty="0"/>
              <a:t>CV</a:t>
            </a:r>
            <a:r>
              <a:rPr lang="ko-KR" altLang="en-US" dirty="0"/>
              <a:t> </a:t>
            </a:r>
            <a:r>
              <a:rPr lang="ko-KR" altLang="en-US" dirty="0" err="1"/>
              <a:t>애큐러시</a:t>
            </a:r>
            <a:r>
              <a:rPr lang="ko-KR" altLang="en-US" dirty="0"/>
              <a:t> 플롯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Test data prediction Accuracy</a:t>
            </a:r>
            <a:r>
              <a:rPr lang="ko-KR" altLang="en-US" dirty="0"/>
              <a:t>에서도 확인할 수 있지만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Image Baseline</a:t>
            </a:r>
            <a:r>
              <a:rPr lang="ko-KR" altLang="en-US" dirty="0"/>
              <a:t>이 저조하고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Article Baseline</a:t>
            </a:r>
            <a:r>
              <a:rPr lang="ko-KR" altLang="en-US" dirty="0"/>
              <a:t>이 우수함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Fusion Baseline</a:t>
            </a:r>
            <a:r>
              <a:rPr lang="ko-KR" altLang="en-US" dirty="0"/>
              <a:t>이 </a:t>
            </a:r>
            <a:r>
              <a:rPr lang="en-US" altLang="ko-KR" dirty="0"/>
              <a:t>Article Baseline</a:t>
            </a:r>
            <a:r>
              <a:rPr lang="ko-KR" altLang="en-US" dirty="0"/>
              <a:t>보다 성능이 좋지 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3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&lt;Ambiguity of Image Data&gt;</a:t>
            </a:r>
          </a:p>
          <a:p>
            <a:endParaRPr lang="en-US" altLang="ko-KR" dirty="0"/>
          </a:p>
          <a:p>
            <a:r>
              <a:rPr lang="ko-KR" altLang="en-US" dirty="0"/>
              <a:t>왜 이미지 기본 분류기의 결정력이 저조한가</a:t>
            </a:r>
            <a:r>
              <a:rPr lang="en-US" altLang="ko-KR" dirty="0"/>
              <a:t>? -&gt; </a:t>
            </a:r>
            <a:r>
              <a:rPr lang="ko-KR" altLang="en-US" dirty="0"/>
              <a:t>이미지 데이터의 모호함 때문</a:t>
            </a:r>
            <a:endParaRPr lang="en-US" altLang="ko-KR" dirty="0"/>
          </a:p>
          <a:p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대통령 사진은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politics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카테고리에 포함되어 있을 것으로 예상되나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실제로는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카테고리에 포함되어 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-&gt; life0.jpg 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정부 상징을 비롯하여 브랜드 로고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인물 사진들은 모든 카테고리에 분포하고 있어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정확한 분류를 어렵게 만든다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-&gt; science206.jpg</a:t>
            </a:r>
            <a:endParaRPr lang="ko-KR" altLang="en-US" b="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06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&lt;Lack of information in Annotation text&gt;</a:t>
            </a:r>
          </a:p>
          <a:p>
            <a:endParaRPr lang="en-US" altLang="ko-KR" dirty="0"/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대부분의 주석은 길이가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단어 미만이므로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Article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비해 담고 있는 정보가 제한적이기 때문에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KoBERT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특징 추출기가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결정력있는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특징을 출력하지 못한 것으로 보인다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주석의 단어 길이 분포 그래프 첨부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특성 융합 과정에서의 문제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이는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concatenate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적용하였음에도 불구하고 두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모달리티의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특성을 결합하면서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각자가 가지고 있는 고유한 결정력이 저해되었거나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멀티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모달에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맞는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옵티마이저나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하이퍼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파라미터를 잘 선택하지 않았기 때문이라고 생각된다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85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모든 모형의 시험 데이터 예측 정분류율 플롯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삽입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>CV</a:t>
            </a:r>
            <a:r>
              <a:rPr lang="ko-KR" altLang="en-US" dirty="0"/>
              <a:t> 정분류율과 마찬가지로</a:t>
            </a:r>
            <a:r>
              <a:rPr lang="en-US" altLang="ko-KR" dirty="0"/>
              <a:t>, Article Baseline</a:t>
            </a:r>
            <a:r>
              <a:rPr lang="ko-KR" altLang="en-US" dirty="0"/>
              <a:t>에 비해 다른 </a:t>
            </a:r>
            <a:r>
              <a:rPr lang="en-US" altLang="ko-KR" dirty="0"/>
              <a:t>Baseline</a:t>
            </a:r>
            <a:r>
              <a:rPr lang="ko-KR" altLang="en-US" dirty="0"/>
              <a:t>들이 저조한 성능을 보이는 것 재확인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0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RoBaMF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vs. Competitor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/>
              <a:t>두 모형만 비교한 플롯 하나 넣어주기 </a:t>
            </a:r>
            <a:r>
              <a:rPr lang="en-US" altLang="ko-KR" dirty="0"/>
              <a:t>-&gt; </a:t>
            </a:r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안보이니까 </a:t>
            </a:r>
            <a:r>
              <a:rPr lang="ko-KR" altLang="en-US" dirty="0" err="1"/>
              <a:t>애큐러시도</a:t>
            </a:r>
            <a:r>
              <a:rPr lang="ko-KR" altLang="en-US" dirty="0"/>
              <a:t> 표기해서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 err="1"/>
              <a:t>RoBaMF</a:t>
            </a:r>
            <a:r>
              <a:rPr lang="en-US" altLang="ko-KR" dirty="0"/>
              <a:t> (</a:t>
            </a:r>
            <a:r>
              <a:rPr lang="ko-KR" altLang="en-US" dirty="0"/>
              <a:t>사진 </a:t>
            </a:r>
            <a:r>
              <a:rPr lang="en-US" altLang="ko-KR" dirty="0"/>
              <a:t>+ </a:t>
            </a:r>
            <a:r>
              <a:rPr lang="ko-KR" altLang="en-US" dirty="0"/>
              <a:t>주석 </a:t>
            </a:r>
            <a:r>
              <a:rPr lang="en-US" altLang="ko-KR" dirty="0"/>
              <a:t>+ </a:t>
            </a:r>
            <a:r>
              <a:rPr lang="ko-KR" altLang="en-US" dirty="0"/>
              <a:t>기사</a:t>
            </a:r>
            <a:r>
              <a:rPr lang="en-US" altLang="ko-KR" dirty="0"/>
              <a:t> 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Competitor (</a:t>
            </a:r>
            <a:r>
              <a:rPr lang="ko-KR" altLang="en-US" dirty="0"/>
              <a:t>사진 </a:t>
            </a:r>
            <a:r>
              <a:rPr lang="en-US" altLang="ko-KR" dirty="0"/>
              <a:t>+ </a:t>
            </a:r>
            <a:r>
              <a:rPr lang="ko-KR" altLang="en-US" dirty="0"/>
              <a:t>기사 텍스트</a:t>
            </a:r>
            <a:r>
              <a:rPr lang="en-US" altLang="ko-KR" dirty="0"/>
              <a:t>) </a:t>
            </a:r>
            <a:r>
              <a:rPr lang="ko-KR" altLang="en-US" dirty="0"/>
              <a:t>보다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더 많은 데이터를 사용하는데도 더 저조한 성능을 보이는가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RoBaMF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Annotation-Fusion </a:t>
            </a:r>
            <a:r>
              <a:rPr lang="ko-KR" altLang="en-US" dirty="0">
                <a:sym typeface="Wingdings" panose="05000000000000000000" pitchFamily="2" charset="2"/>
              </a:rPr>
              <a:t>기본 </a:t>
            </a:r>
            <a:r>
              <a:rPr lang="ko-KR" altLang="en-US" dirty="0" err="1">
                <a:sym typeface="Wingdings" panose="05000000000000000000" pitchFamily="2" charset="2"/>
              </a:rPr>
              <a:t>분류가와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Article-Fusion </a:t>
            </a:r>
            <a:r>
              <a:rPr lang="ko-KR" altLang="en-US" dirty="0">
                <a:sym typeface="Wingdings" panose="05000000000000000000" pitchFamily="2" charset="2"/>
              </a:rPr>
              <a:t>기본 분류기의 결정력 차이에서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비롯된다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이걸 어떻게 보냐</a:t>
            </a:r>
            <a:r>
              <a:rPr lang="en-US" altLang="ko-KR" dirty="0">
                <a:sym typeface="Wingdings" panose="05000000000000000000" pitchFamily="2" charset="2"/>
              </a:rPr>
              <a:t>? Importance</a:t>
            </a:r>
            <a:r>
              <a:rPr lang="ko-KR" altLang="en-US" dirty="0">
                <a:sym typeface="Wingdings" panose="05000000000000000000" pitchFamily="2" charset="2"/>
              </a:rPr>
              <a:t>로 확인해보자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2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RoBaMF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vs. Competitor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RoBaMF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Competitor Importance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&amp;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plot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가져오기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RoBaMF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모형의 경우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Annotation-Fusion baseline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평균적으로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11%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갖는데 반해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Competitor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모형의 경우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Article-Fusion baseline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평균적으로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28%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갖는다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다시 설명하면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Fusion Model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에서 가져오는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Information Gain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적으니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성능도 저조할 수 밖에 없는 것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번외로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추가적으로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 모형 모두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 baseline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다른 기본 분류기에 비해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압도적으로 높은 것을 고려해 볼 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이미지 기본 분류기와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Fusion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기본 분류기의 결정력이 충분하지 않음을 다시 한번 확인할 수 있었다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6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데이터 </a:t>
            </a:r>
            <a:r>
              <a:rPr lang="en-US" altLang="ko-KR" dirty="0"/>
              <a:t>: </a:t>
            </a:r>
            <a:r>
              <a:rPr lang="ko-KR" altLang="en-US" dirty="0"/>
              <a:t>제목 </a:t>
            </a:r>
            <a:r>
              <a:rPr lang="en-US" altLang="ko-KR" dirty="0"/>
              <a:t>(title) + </a:t>
            </a:r>
            <a:r>
              <a:rPr lang="ko-KR" altLang="en-US" dirty="0"/>
              <a:t>본문</a:t>
            </a:r>
            <a:r>
              <a:rPr lang="en-US" altLang="ko-KR" dirty="0"/>
              <a:t>(Body) = </a:t>
            </a:r>
            <a:r>
              <a:rPr lang="ko-KR" altLang="en-US" dirty="0"/>
              <a:t>기사 텍스트</a:t>
            </a:r>
            <a:r>
              <a:rPr lang="en-US" altLang="ko-KR" dirty="0"/>
              <a:t>(Article)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사진에 대한 주석</a:t>
            </a:r>
            <a:r>
              <a:rPr lang="en-US" altLang="ko-KR" dirty="0"/>
              <a:t>(Annotation)</a:t>
            </a:r>
          </a:p>
          <a:p>
            <a:r>
              <a:rPr lang="ko-KR" altLang="en-US" dirty="0"/>
              <a:t>이미지 데이터 </a:t>
            </a:r>
            <a:r>
              <a:rPr lang="en-US" altLang="ko-KR" dirty="0"/>
              <a:t>: </a:t>
            </a:r>
            <a:r>
              <a:rPr lang="ko-KR" altLang="en-US" dirty="0"/>
              <a:t>사진</a:t>
            </a:r>
            <a:r>
              <a:rPr lang="en-US" altLang="ko-KR" dirty="0"/>
              <a:t>(Image)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9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어차피 설명할거 많으면 </a:t>
            </a:r>
            <a:r>
              <a:rPr lang="en-US" altLang="ko-KR" dirty="0"/>
              <a:t>Related Works </a:t>
            </a:r>
            <a:r>
              <a:rPr lang="ko-KR" altLang="en-US" dirty="0"/>
              <a:t>그냥 </a:t>
            </a:r>
            <a:r>
              <a:rPr lang="ko-KR" altLang="en-US" dirty="0" err="1"/>
              <a:t>제껴도</a:t>
            </a:r>
            <a:r>
              <a:rPr lang="ko-KR" altLang="en-US" dirty="0"/>
              <a:t> 되지 않나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1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코버트도</a:t>
            </a:r>
            <a:r>
              <a:rPr lang="ko-KR" altLang="en-US" dirty="0"/>
              <a:t> 우리가 </a:t>
            </a:r>
            <a:r>
              <a:rPr lang="en-US" altLang="ko-KR" dirty="0"/>
              <a:t>pairwise sentence </a:t>
            </a:r>
            <a:r>
              <a:rPr lang="ko-KR" altLang="en-US" dirty="0"/>
              <a:t>쓰지 않고 그냥 기사 텍스트 통째로 넣기 때문에</a:t>
            </a:r>
            <a:endParaRPr lang="en-US" altLang="ko-KR" dirty="0"/>
          </a:p>
          <a:p>
            <a:r>
              <a:rPr lang="en-US" altLang="ko-KR" dirty="0"/>
              <a:t>Sep</a:t>
            </a:r>
            <a:r>
              <a:rPr lang="ko-KR" altLang="en-US" dirty="0"/>
              <a:t>이후부터는 안 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9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코버트도</a:t>
            </a:r>
            <a:r>
              <a:rPr lang="ko-KR" altLang="en-US" dirty="0"/>
              <a:t> 우리가 </a:t>
            </a:r>
            <a:r>
              <a:rPr lang="en-US" altLang="ko-KR" dirty="0"/>
              <a:t>pairwise sentence </a:t>
            </a:r>
            <a:r>
              <a:rPr lang="ko-KR" altLang="en-US" dirty="0"/>
              <a:t>쓰지 않고 그냥 기사 텍스트 통째로 넣기 때문에</a:t>
            </a:r>
            <a:endParaRPr lang="en-US" altLang="ko-KR" dirty="0"/>
          </a:p>
          <a:p>
            <a:r>
              <a:rPr lang="en-US" altLang="ko-KR" dirty="0"/>
              <a:t>Sep</a:t>
            </a:r>
            <a:r>
              <a:rPr lang="ko-KR" altLang="en-US" dirty="0"/>
              <a:t>이후부터는 안 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Annotation Fusion Baseline : </a:t>
            </a:r>
            <a:r>
              <a:rPr lang="en-US" altLang="ko-KR" dirty="0" err="1"/>
              <a:t>KoBERT</a:t>
            </a:r>
            <a:r>
              <a:rPr lang="en-US" altLang="ko-KR" dirty="0"/>
              <a:t> </a:t>
            </a:r>
            <a:r>
              <a:rPr lang="ko-KR" altLang="en-US" dirty="0"/>
              <a:t>모형 </a:t>
            </a:r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en-US" altLang="ko-KR" dirty="0"/>
              <a:t>Annotation</a:t>
            </a:r>
          </a:p>
          <a:p>
            <a:r>
              <a:rPr lang="en-US" altLang="ko-KR" dirty="0"/>
              <a:t>Article</a:t>
            </a:r>
            <a:r>
              <a:rPr lang="ko-KR" altLang="en-US" dirty="0"/>
              <a:t> </a:t>
            </a:r>
            <a:r>
              <a:rPr lang="en-US" altLang="ko-KR" dirty="0"/>
              <a:t>Fusion</a:t>
            </a:r>
            <a:r>
              <a:rPr lang="ko-KR" altLang="en-US" dirty="0"/>
              <a:t> </a:t>
            </a:r>
            <a:r>
              <a:rPr lang="en-US" altLang="ko-KR" dirty="0"/>
              <a:t>Baseline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KoBERT</a:t>
            </a:r>
            <a:r>
              <a:rPr lang="en-US" altLang="ko-KR" dirty="0"/>
              <a:t> </a:t>
            </a:r>
            <a:r>
              <a:rPr lang="ko-KR" altLang="en-US" dirty="0"/>
              <a:t>모형 </a:t>
            </a:r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Baselines.</a:t>
            </a:r>
          </a:p>
          <a:p>
            <a:endParaRPr lang="en-US" altLang="ko-KR" dirty="0"/>
          </a:p>
          <a:p>
            <a:r>
              <a:rPr lang="ko-KR" altLang="en-US" dirty="0"/>
              <a:t>훈련 데이터에 대한 </a:t>
            </a:r>
            <a:r>
              <a:rPr lang="en-US" altLang="ko-KR" dirty="0"/>
              <a:t>5-</a:t>
            </a:r>
            <a:r>
              <a:rPr lang="ko-KR" altLang="en-US" dirty="0" err="1"/>
              <a:t>폴드</a:t>
            </a:r>
            <a:r>
              <a:rPr lang="ko-KR" altLang="en-US" dirty="0"/>
              <a:t> 층화 교차검증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폴드마다</a:t>
            </a:r>
            <a:r>
              <a:rPr lang="ko-KR" altLang="en-US" dirty="0"/>
              <a:t> </a:t>
            </a:r>
            <a:r>
              <a:rPr lang="en-US" altLang="ko-KR" dirty="0"/>
              <a:t>5760</a:t>
            </a:r>
            <a:r>
              <a:rPr lang="ko-KR" altLang="en-US" dirty="0"/>
              <a:t>개의 훈련 데이터 </a:t>
            </a:r>
            <a:r>
              <a:rPr lang="en-US" altLang="ko-KR" dirty="0"/>
              <a:t>– 1440</a:t>
            </a:r>
            <a:r>
              <a:rPr lang="ko-KR" altLang="en-US" dirty="0"/>
              <a:t>개의 검증 데이터로 재분할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훈련 데이터로 모형 학습 </a:t>
            </a:r>
            <a:r>
              <a:rPr lang="en-US" altLang="ko-KR" dirty="0"/>
              <a:t>-&gt; </a:t>
            </a:r>
            <a:r>
              <a:rPr lang="ko-KR" altLang="en-US" dirty="0"/>
              <a:t>검증 데이터의 카테고리를 예측하여 각 </a:t>
            </a:r>
            <a:r>
              <a:rPr lang="ko-KR" altLang="en-US" dirty="0" err="1"/>
              <a:t>폴드의</a:t>
            </a:r>
            <a:r>
              <a:rPr lang="ko-KR" altLang="en-US" dirty="0"/>
              <a:t> 정분류율 계산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ko-KR" altLang="en-US" dirty="0" err="1"/>
              <a:t>폴드</a:t>
            </a:r>
            <a:r>
              <a:rPr lang="ko-KR" altLang="en-US" dirty="0"/>
              <a:t> 정분류율을 평균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폴드</a:t>
            </a:r>
            <a:r>
              <a:rPr lang="ko-KR" altLang="en-US" dirty="0"/>
              <a:t> </a:t>
            </a:r>
            <a:r>
              <a:rPr lang="en-US" altLang="ko-KR" dirty="0"/>
              <a:t>CV </a:t>
            </a:r>
            <a:r>
              <a:rPr lang="ko-KR" altLang="en-US" dirty="0"/>
              <a:t>그림 삽입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모형의 </a:t>
            </a:r>
            <a:r>
              <a:rPr lang="ko-KR" altLang="en-US" dirty="0" err="1"/>
              <a:t>옵티마이저와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비롯한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ko-KR" altLang="en-US" dirty="0" err="1"/>
              <a:t>하이퍼파라미터</a:t>
            </a:r>
            <a:r>
              <a:rPr lang="ko-KR" altLang="en-US" dirty="0"/>
              <a:t> 조정 이후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기본 분류기의 성능 사전 평가</a:t>
            </a:r>
            <a:endParaRPr lang="en-US" altLang="ko-KR" dirty="0"/>
          </a:p>
          <a:p>
            <a:r>
              <a:rPr lang="ko-KR" altLang="en-US" dirty="0"/>
              <a:t>후술할 </a:t>
            </a:r>
            <a:r>
              <a:rPr lang="en-US" altLang="ko-KR" dirty="0"/>
              <a:t>CV-</a:t>
            </a:r>
            <a:r>
              <a:rPr lang="ko-KR" altLang="en-US" dirty="0" err="1"/>
              <a:t>스태킹</a:t>
            </a:r>
            <a:r>
              <a:rPr lang="ko-KR" altLang="en-US" dirty="0"/>
              <a:t> 앙상블을 위한 각 </a:t>
            </a:r>
            <a:r>
              <a:rPr lang="ko-KR" altLang="en-US" dirty="0" err="1"/>
              <a:t>폴드의</a:t>
            </a:r>
            <a:r>
              <a:rPr lang="ko-KR" altLang="en-US" dirty="0"/>
              <a:t> 가중치 저장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6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Baselines.</a:t>
            </a:r>
          </a:p>
          <a:p>
            <a:endParaRPr lang="en-US" altLang="ko-KR" dirty="0"/>
          </a:p>
          <a:p>
            <a:r>
              <a:rPr lang="en-US" altLang="ko-KR" dirty="0"/>
              <a:t>5-</a:t>
            </a:r>
            <a:r>
              <a:rPr lang="ko-KR" altLang="en-US" dirty="0" err="1"/>
              <a:t>폴드</a:t>
            </a:r>
            <a:r>
              <a:rPr lang="ko-KR" altLang="en-US" dirty="0"/>
              <a:t> 층화 교차검증으로 얻어낸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7200</a:t>
            </a:r>
            <a:r>
              <a:rPr lang="ko-KR" altLang="en-US" dirty="0"/>
              <a:t>개의 훈련 데이터로 모형 학습 </a:t>
            </a:r>
            <a:r>
              <a:rPr lang="en-US" altLang="ko-KR" dirty="0"/>
              <a:t>-&gt; 5920</a:t>
            </a:r>
            <a:r>
              <a:rPr lang="ko-KR" altLang="en-US" dirty="0"/>
              <a:t>개 시험 데이터의 카테고리를 예측하여 정분류율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 err="1"/>
              <a:t>train_test</a:t>
            </a:r>
            <a:r>
              <a:rPr lang="ko-KR" altLang="en-US" dirty="0"/>
              <a:t> 관련 그림 하나만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4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Ensemble Models.</a:t>
            </a:r>
          </a:p>
          <a:p>
            <a:endParaRPr lang="en-US" altLang="ko-KR" dirty="0"/>
          </a:p>
          <a:p>
            <a:r>
              <a:rPr lang="en-US" altLang="ko-KR" dirty="0"/>
              <a:t>5-</a:t>
            </a:r>
            <a:r>
              <a:rPr lang="ko-KR" altLang="en-US" dirty="0" err="1"/>
              <a:t>폴드</a:t>
            </a:r>
            <a:r>
              <a:rPr lang="ko-KR" altLang="en-US" dirty="0"/>
              <a:t> 교차검증 </a:t>
            </a:r>
            <a:r>
              <a:rPr lang="ko-KR" altLang="en-US" dirty="0" err="1"/>
              <a:t>스태킹</a:t>
            </a:r>
            <a:r>
              <a:rPr lang="ko-KR" altLang="en-US" dirty="0"/>
              <a:t> 앙상블 방법론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그림이랑 같이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5-fold CV </a:t>
            </a:r>
            <a:r>
              <a:rPr lang="ko-KR" altLang="en-US" dirty="0"/>
              <a:t>과정에서 학습한 각 </a:t>
            </a:r>
            <a:r>
              <a:rPr lang="ko-KR" altLang="en-US" dirty="0" err="1"/>
              <a:t>폴드별</a:t>
            </a:r>
            <a:r>
              <a:rPr lang="ko-KR" altLang="en-US" dirty="0"/>
              <a:t> 모형 가중치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이미 각 </a:t>
            </a:r>
            <a:r>
              <a:rPr lang="ko-KR" altLang="en-US" dirty="0" err="1"/>
              <a:t>폴드별로</a:t>
            </a:r>
            <a:r>
              <a:rPr lang="ko-KR" altLang="en-US" dirty="0"/>
              <a:t> 훈련 데이터를 학습한 모형 가중치가 있으니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폴드별</a:t>
            </a:r>
            <a:r>
              <a:rPr lang="ko-KR" altLang="en-US" dirty="0"/>
              <a:t> 검증 데이터의 카테고리를 각각 예측하여</a:t>
            </a:r>
            <a:r>
              <a:rPr lang="en-US" altLang="ko-KR" dirty="0"/>
              <a:t>, </a:t>
            </a:r>
            <a:r>
              <a:rPr lang="ko-KR" altLang="en-US" dirty="0"/>
              <a:t>열 방향으로 쌓음</a:t>
            </a:r>
            <a:r>
              <a:rPr lang="en-US" altLang="ko-KR" dirty="0"/>
              <a:t>. -&gt; </a:t>
            </a:r>
            <a:r>
              <a:rPr lang="ko-KR" altLang="en-US" dirty="0"/>
              <a:t>메타 러너의 훈련 데이터</a:t>
            </a:r>
            <a:endParaRPr lang="en-US" altLang="ko-KR" dirty="0"/>
          </a:p>
          <a:p>
            <a:r>
              <a:rPr lang="ko-KR" altLang="en-US" dirty="0" err="1"/>
              <a:t>폴드별로</a:t>
            </a:r>
            <a:r>
              <a:rPr lang="ko-KR" altLang="en-US" dirty="0"/>
              <a:t> 시험 데이터의 카테고리를 예측하여</a:t>
            </a:r>
            <a:r>
              <a:rPr lang="en-US" altLang="ko-KR" dirty="0"/>
              <a:t>, </a:t>
            </a:r>
            <a:r>
              <a:rPr lang="ko-KR" altLang="en-US" dirty="0"/>
              <a:t>예측 결과를 합산</a:t>
            </a:r>
            <a:r>
              <a:rPr lang="en-US" altLang="ko-KR" dirty="0"/>
              <a:t> (</a:t>
            </a:r>
            <a:r>
              <a:rPr lang="ko-KR" altLang="en-US" dirty="0"/>
              <a:t>시험 데이터는 공통적으로 예측하니까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-&gt; </a:t>
            </a:r>
            <a:r>
              <a:rPr lang="ko-KR" altLang="en-US" dirty="0"/>
              <a:t>메타 러너의 시험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메타 러너의 훈련 데이터를 갖고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학습 </a:t>
            </a:r>
            <a:r>
              <a:rPr lang="en-US" altLang="ko-KR" dirty="0"/>
              <a:t>-&gt; </a:t>
            </a:r>
            <a:r>
              <a:rPr lang="ko-KR" altLang="en-US" dirty="0"/>
              <a:t>메타 러너의 시험 데이터에 </a:t>
            </a:r>
            <a:r>
              <a:rPr lang="ko-KR" altLang="en-US" dirty="0" err="1"/>
              <a:t>적합시키고</a:t>
            </a:r>
            <a:r>
              <a:rPr lang="en-US" altLang="ko-KR" dirty="0"/>
              <a:t>, </a:t>
            </a:r>
            <a:r>
              <a:rPr lang="ko-KR" altLang="en-US" dirty="0"/>
              <a:t>정분류율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02D10-4BD3-46A5-AEAD-F4059A26D6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3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70590-8606-903F-AF34-12C87A864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6C2FD-8594-394C-BA48-01E816631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7AB73-744E-508C-DA70-8EE5CF4A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0D8B-9263-4C0E-A802-FFA2B875EF7E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3F2E3-9EB0-72A5-7744-93FD2638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D842C-4AFD-75BA-DFA2-06AC7E77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5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BD63-AEEB-4104-055E-C4530A2C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47B81-148D-5D97-EB94-34FDE0F28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4A0A8-0D2C-E513-B173-21C79F1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DD25-2C47-468B-A0F2-5F4CEEC00D9A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DA0C7-BB69-592D-3126-92BF8340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49B3C-575F-576A-1202-D60F6337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4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B33E4E-6958-571B-04D4-8937742C6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F28E6-6C2A-3C98-08C8-FFDE181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CCB91-449A-1567-F159-4AD8EB22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EE67-C9D2-4AA5-BCA8-0F8E21D5C681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73362-2237-16C3-21EA-EAD9FDD8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2932C-C532-75AC-6EEF-186B79C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CFA64-FC99-C240-ADF8-48CE168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F600-BF54-E210-CF6C-6AD0F28A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B0C42-838F-4A4A-33BE-885BADAA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FE14-D32E-42FE-9702-8732421FD0B1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EA27-4CBD-D515-102E-D087AAC1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33B55-AFE9-3B5A-6B4D-AC3070C1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0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06716-5CA1-AE88-6686-7E88C883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6DC25-D75C-5F99-25C7-E6E01D87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FCBC0-6E56-9120-F9E9-AAF39E1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8C83-46C0-45EC-A283-AC5AB14B8445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3F7D0-B3E3-5F54-B387-A9D0095E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2FC94-84DC-BF96-63D8-1056F1C7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2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9A8F-7AD9-C4F1-1C01-86AD120C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51DBD-E052-28AF-FDD5-A4FDDF96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5C7BE-721E-67A8-10AE-49CB5E0A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C8A37-EF97-8703-EE21-E6EC819E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C5E7-B7B2-4DE9-8F7F-45C57682585B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C3301-C632-F414-CA23-659CC9A1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9292A-7B20-CBD8-9218-9109F753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7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FDDD-9D94-4597-4AFD-AD02D3B3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EB166-7C75-B754-3235-E9602624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84661-73F9-4D18-0971-4887A7D55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0D37C-7AD1-2B2E-4966-3D3A98F99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7E913F-A3F2-9AB1-9A47-76BB783F1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9B3012-86AC-1C10-6EDC-456CFC6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A22B-A28E-4F17-BF11-45C01674DE7F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86795C-9F4B-A7A1-2BCC-DBF7E53C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61871-5216-FB47-12A9-2493B7E4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0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DA3C6-56E8-8183-9F7A-41BB4168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30544-EBCF-747C-FD7F-05D2A9E9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816E-F16D-4D07-8558-41851D68F54E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8D75-8CFE-A412-A9DA-ABA6345F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B28D5-5EF8-78E9-5CB4-CC59EB9B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52A874-FA5A-E959-C56D-ED74711D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E1D9-8659-4609-A20D-00C4D90D019B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339731-2600-69AE-8572-BCE59EA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BAF36-8CE7-A125-851E-5FF37B40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E5B7-9430-A7F2-55F3-AA0ECDBF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88132-846A-ABA0-F7F3-83DB9545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12D99-AEC1-36A8-9AB4-8D407BEB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125F9-9A16-EA3F-77AC-ECF8201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99-1BF8-4C2A-9B4C-D3F413253E09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85C1C-2E60-2D35-FF11-6AA851EA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F2874-6890-7470-0690-67A1C2C0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3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FA5-5A1E-4995-E653-57B91631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A82F3-CE09-1226-463E-A3138088A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93CB06-EF76-813D-1E81-6239D9152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0402E-4F6E-3E32-D261-56320848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9E23-F6BD-4A8D-B016-09950777238F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B4FBE-6423-25D6-C1DD-3CD5FA78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DD35F-1A09-2589-EB67-8A301D2F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04D898-3CE6-6218-D2FC-829FBB1D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1DFA1-89EA-EC92-5294-F34F88C3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26ED8-8FC9-BD85-2BF1-38CC55172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4C78-0DF3-4762-A5C2-FF2EF1F51662}" type="datetime1">
              <a:rPr lang="ko-KR" altLang="en-US" smtClean="0"/>
              <a:t>2024. 9. 6.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1F771-5407-B506-6267-B3EF0FA0A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75A85-2EBA-74C6-2308-AE2E4657D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D72F-8A2F-4F84-8BA0-05E75E70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0E10F4-3E61-4C86-987E-12D7EC7F4D8B}"/>
              </a:ext>
            </a:extLst>
          </p:cNvPr>
          <p:cNvGrpSpPr/>
          <p:nvPr/>
        </p:nvGrpSpPr>
        <p:grpSpPr>
          <a:xfrm>
            <a:off x="-2038" y="2045852"/>
            <a:ext cx="12192000" cy="2872509"/>
            <a:chOff x="0" y="2359997"/>
            <a:chExt cx="12192000" cy="28725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C64630F-90FF-4983-A4E0-59036C7A3686}"/>
                </a:ext>
              </a:extLst>
            </p:cNvPr>
            <p:cNvSpPr/>
            <p:nvPr/>
          </p:nvSpPr>
          <p:spPr>
            <a:xfrm>
              <a:off x="0" y="2359997"/>
              <a:ext cx="12192000" cy="287250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5560C38-88BF-40BD-856B-7882D1F44655}"/>
                </a:ext>
              </a:extLst>
            </p:cNvPr>
            <p:cNvSpPr/>
            <p:nvPr/>
          </p:nvSpPr>
          <p:spPr>
            <a:xfrm>
              <a:off x="2292683" y="3532089"/>
              <a:ext cx="7624568" cy="360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b="0" i="0" dirty="0">
                  <a:effectLst/>
                  <a:latin typeface="나눔스퀘어 ExtraBold"/>
                </a:rPr>
                <a:t>역할기반 </a:t>
              </a:r>
              <a:r>
                <a:rPr lang="ko-KR" altLang="en-US" sz="4400" b="0" i="0" dirty="0" err="1">
                  <a:effectLst/>
                  <a:latin typeface="나눔스퀘어 ExtraBold"/>
                </a:rPr>
                <a:t>멀티모달</a:t>
              </a:r>
              <a:r>
                <a:rPr lang="ko-KR" altLang="en-US" sz="4400" b="0" i="0" dirty="0">
                  <a:effectLst/>
                  <a:latin typeface="나눔스퀘어 ExtraBold"/>
                </a:rPr>
                <a:t> 퓨전을</a:t>
              </a:r>
              <a:endParaRPr lang="en-US" altLang="ko-KR" sz="4400" b="0" i="0" dirty="0">
                <a:effectLst/>
                <a:latin typeface="나눔스퀘어 ExtraBold"/>
              </a:endParaRPr>
            </a:p>
            <a:p>
              <a:pPr algn="ctr"/>
              <a:r>
                <a:rPr lang="ko-KR" altLang="en-US" sz="4400" b="0" i="0" dirty="0">
                  <a:effectLst/>
                  <a:latin typeface="나눔스퀘어 ExtraBold"/>
                </a:rPr>
                <a:t>활용한 뉴스 섹션 분류</a:t>
              </a:r>
              <a:endParaRPr lang="ko-KR" altLang="en-US" sz="4400" dirty="0">
                <a:solidFill>
                  <a:schemeClr val="bg1"/>
                </a:solidFill>
                <a:latin typeface="나눔스퀘어 ExtraBold"/>
                <a:ea typeface="Black Han Sans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336C85-800D-4D2E-8AC4-D28977C674DE}"/>
              </a:ext>
            </a:extLst>
          </p:cNvPr>
          <p:cNvSpPr/>
          <p:nvPr/>
        </p:nvSpPr>
        <p:spPr>
          <a:xfrm>
            <a:off x="-2038" y="1868053"/>
            <a:ext cx="12194038" cy="8960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FA917C-BA44-4794-AE50-F2658688FB48}"/>
              </a:ext>
            </a:extLst>
          </p:cNvPr>
          <p:cNvSpPr/>
          <p:nvPr/>
        </p:nvSpPr>
        <p:spPr>
          <a:xfrm>
            <a:off x="0" y="5006268"/>
            <a:ext cx="12194038" cy="8960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F910F-12A6-94AE-E714-FDE35BFABCAA}"/>
              </a:ext>
            </a:extLst>
          </p:cNvPr>
          <p:cNvSpPr txBox="1"/>
          <p:nvPr/>
        </p:nvSpPr>
        <p:spPr>
          <a:xfrm>
            <a:off x="8087320" y="36944"/>
            <a:ext cx="4086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2023 </a:t>
            </a:r>
          </a:p>
          <a:p>
            <a:pPr algn="r"/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서울시립대학교 통계학과 </a:t>
            </a:r>
            <a:endParaRPr lang="en-US" altLang="ko-KR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윤이상</a:t>
            </a:r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안종혁</a:t>
            </a:r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박모세</a:t>
            </a:r>
            <a:endParaRPr lang="en-US" altLang="ko-KR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기계학습 팀프로젝트 발표  </a:t>
            </a:r>
            <a:endParaRPr lang="en-US" altLang="ko-KR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r"/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2023. 12. 08. 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50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31BD406-14C3-5354-C235-3CFAB63A1045}"/>
              </a:ext>
            </a:extLst>
          </p:cNvPr>
          <p:cNvSpPr/>
          <p:nvPr/>
        </p:nvSpPr>
        <p:spPr>
          <a:xfrm>
            <a:off x="2443660" y="758776"/>
            <a:ext cx="7304679" cy="372297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FBD9-ED62-03DF-0BB3-AA5FC4BA4665}"/>
              </a:ext>
            </a:extLst>
          </p:cNvPr>
          <p:cNvSpPr txBox="1"/>
          <p:nvPr/>
        </p:nvSpPr>
        <p:spPr>
          <a:xfrm>
            <a:off x="5764055" y="6191081"/>
            <a:ext cx="30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Unlabeled two sentence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B92F1D44-926F-9367-30BE-ECAEBB60B473}"/>
              </a:ext>
            </a:extLst>
          </p:cNvPr>
          <p:cNvSpPr/>
          <p:nvPr/>
        </p:nvSpPr>
        <p:spPr>
          <a:xfrm>
            <a:off x="7378759" y="5606850"/>
            <a:ext cx="394855" cy="564139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1F51A1-11BB-A1C0-560B-318A752C1DD0}"/>
              </a:ext>
            </a:extLst>
          </p:cNvPr>
          <p:cNvGrpSpPr/>
          <p:nvPr/>
        </p:nvGrpSpPr>
        <p:grpSpPr>
          <a:xfrm>
            <a:off x="2719189" y="4675115"/>
            <a:ext cx="2195945" cy="550718"/>
            <a:chOff x="1773381" y="4842164"/>
            <a:chExt cx="2195945" cy="550718"/>
          </a:xfrm>
        </p:grpSpPr>
        <p:sp>
          <p:nvSpPr>
            <p:cNvPr id="10" name="사각형: 잘린 위쪽 모서리 9">
              <a:extLst>
                <a:ext uri="{FF2B5EF4-FFF2-40B4-BE49-F238E27FC236}">
                  <a16:creationId xmlns:a16="http://schemas.microsoft.com/office/drawing/2014/main" id="{124960C5-A5BE-2150-6253-01C3BE143AE8}"/>
                </a:ext>
              </a:extLst>
            </p:cNvPr>
            <p:cNvSpPr/>
            <p:nvPr/>
          </p:nvSpPr>
          <p:spPr>
            <a:xfrm>
              <a:off x="1773381" y="4842164"/>
              <a:ext cx="938645" cy="550718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[CLS]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잘린 위쪽 모서리 11">
              <a:extLst>
                <a:ext uri="{FF2B5EF4-FFF2-40B4-BE49-F238E27FC236}">
                  <a16:creationId xmlns:a16="http://schemas.microsoft.com/office/drawing/2014/main" id="{6947112D-EF97-8D60-CB2B-8342977B1E30}"/>
                </a:ext>
              </a:extLst>
            </p:cNvPr>
            <p:cNvSpPr/>
            <p:nvPr/>
          </p:nvSpPr>
          <p:spPr>
            <a:xfrm>
              <a:off x="3030681" y="4842164"/>
              <a:ext cx="938645" cy="550718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Tok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사각형: 잘린 위쪽 모서리 13">
            <a:extLst>
              <a:ext uri="{FF2B5EF4-FFF2-40B4-BE49-F238E27FC236}">
                <a16:creationId xmlns:a16="http://schemas.microsoft.com/office/drawing/2014/main" id="{37DE8EAE-C137-6E6B-8FE8-999DE59D69C2}"/>
              </a:ext>
            </a:extLst>
          </p:cNvPr>
          <p:cNvSpPr/>
          <p:nvPr/>
        </p:nvSpPr>
        <p:spPr>
          <a:xfrm>
            <a:off x="8212653" y="4669288"/>
            <a:ext cx="938645" cy="550718"/>
          </a:xfrm>
          <a:prstGeom prst="snip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Tok 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D6FB788-6979-ED2F-28C1-BDC559E1995B}"/>
              </a:ext>
            </a:extLst>
          </p:cNvPr>
          <p:cNvGrpSpPr/>
          <p:nvPr/>
        </p:nvGrpSpPr>
        <p:grpSpPr>
          <a:xfrm>
            <a:off x="4445811" y="5220006"/>
            <a:ext cx="4236165" cy="486722"/>
            <a:chOff x="2971460" y="5415314"/>
            <a:chExt cx="4236165" cy="48672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D4861D5-C6AF-BCE6-D565-3ADB828ABC6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971460" y="5421141"/>
              <a:ext cx="1" cy="480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A1FB587-99EB-019C-979B-F5E9A79EC8A0}"/>
                </a:ext>
              </a:extLst>
            </p:cNvPr>
            <p:cNvCxnSpPr>
              <a:cxnSpLocks/>
            </p:cNvCxnSpPr>
            <p:nvPr/>
          </p:nvCxnSpPr>
          <p:spPr>
            <a:xfrm>
              <a:off x="2971460" y="5902036"/>
              <a:ext cx="42361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8EFF721-4B6F-439F-23B5-7BBDF974D4D6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207624" y="5415314"/>
              <a:ext cx="1" cy="486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C30ECE0-5DDC-6249-A4C7-46319B5E0C98}"/>
              </a:ext>
            </a:extLst>
          </p:cNvPr>
          <p:cNvSpPr txBox="1"/>
          <p:nvPr/>
        </p:nvSpPr>
        <p:spPr>
          <a:xfrm>
            <a:off x="5044757" y="5754193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Masked Sentence A</a:t>
            </a:r>
            <a:endParaRPr lang="ko-KR" altLang="en-US" dirty="0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FE214A38-7E85-7F56-2235-7D82288639F3}"/>
              </a:ext>
            </a:extLst>
          </p:cNvPr>
          <p:cNvSpPr/>
          <p:nvPr/>
        </p:nvSpPr>
        <p:spPr>
          <a:xfrm>
            <a:off x="3014891" y="4031959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73AB8FE1-2D97-60EC-67D4-A4727D5311F1}"/>
              </a:ext>
            </a:extLst>
          </p:cNvPr>
          <p:cNvSpPr/>
          <p:nvPr/>
        </p:nvSpPr>
        <p:spPr>
          <a:xfrm>
            <a:off x="4290262" y="4031959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E635CA6D-28EA-EBCF-4D8E-95F05FE1C1BA}"/>
              </a:ext>
            </a:extLst>
          </p:cNvPr>
          <p:cNvSpPr/>
          <p:nvPr/>
        </p:nvSpPr>
        <p:spPr>
          <a:xfrm>
            <a:off x="8555053" y="4028271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547311-367F-C55B-D41F-BD2D5FFA27B4}"/>
              </a:ext>
            </a:extLst>
          </p:cNvPr>
          <p:cNvSpPr txBox="1"/>
          <p:nvPr/>
        </p:nvSpPr>
        <p:spPr>
          <a:xfrm>
            <a:off x="4809992" y="2342991"/>
            <a:ext cx="2239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/>
              <a:t>KoBERT</a:t>
            </a:r>
            <a:endParaRPr lang="ko-KR" altLang="en-US" sz="4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7DF407-5725-46A3-F277-3EE0423C4BC2}"/>
              </a:ext>
            </a:extLst>
          </p:cNvPr>
          <p:cNvSpPr/>
          <p:nvPr/>
        </p:nvSpPr>
        <p:spPr>
          <a:xfrm>
            <a:off x="2718234" y="3378412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[CLS]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517529-C485-D5FA-3226-34721EB84E8D}"/>
              </a:ext>
            </a:extLst>
          </p:cNvPr>
          <p:cNvSpPr/>
          <p:nvPr/>
        </p:nvSpPr>
        <p:spPr>
          <a:xfrm>
            <a:off x="2740406" y="1182059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D119E6-621E-91BA-0531-20FD1785048D}"/>
              </a:ext>
            </a:extLst>
          </p:cNvPr>
          <p:cNvSpPr/>
          <p:nvPr/>
        </p:nvSpPr>
        <p:spPr>
          <a:xfrm>
            <a:off x="3975534" y="3378412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A422DF-6AF3-9D2C-252C-6D2CBEB0626D}"/>
              </a:ext>
            </a:extLst>
          </p:cNvPr>
          <p:cNvSpPr/>
          <p:nvPr/>
        </p:nvSpPr>
        <p:spPr>
          <a:xfrm>
            <a:off x="8238728" y="3378412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434E2EE-5FAB-8F3A-C077-FACC9F62552A}"/>
              </a:ext>
            </a:extLst>
          </p:cNvPr>
          <p:cNvGrpSpPr/>
          <p:nvPr/>
        </p:nvGrpSpPr>
        <p:grpSpPr>
          <a:xfrm>
            <a:off x="6294643" y="4919012"/>
            <a:ext cx="760267" cy="145474"/>
            <a:chOff x="3695360" y="5109266"/>
            <a:chExt cx="760267" cy="14547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623DFF8-F81F-6371-D0EB-26D1D3302DD8}"/>
                </a:ext>
              </a:extLst>
            </p:cNvPr>
            <p:cNvSpPr/>
            <p:nvPr/>
          </p:nvSpPr>
          <p:spPr>
            <a:xfrm>
              <a:off x="3695360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82B6FA2-7CAA-6C03-48D9-C32950DFE312}"/>
                </a:ext>
              </a:extLst>
            </p:cNvPr>
            <p:cNvSpPr/>
            <p:nvPr/>
          </p:nvSpPr>
          <p:spPr>
            <a:xfrm>
              <a:off x="4002757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A187503-D0BD-211E-FFAE-CAB7B16EF8AB}"/>
                </a:ext>
              </a:extLst>
            </p:cNvPr>
            <p:cNvSpPr/>
            <p:nvPr/>
          </p:nvSpPr>
          <p:spPr>
            <a:xfrm>
              <a:off x="4310154" y="5109266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E863890-B03E-6259-67BB-6BE55D50496F}"/>
              </a:ext>
            </a:extLst>
          </p:cNvPr>
          <p:cNvGrpSpPr/>
          <p:nvPr/>
        </p:nvGrpSpPr>
        <p:grpSpPr>
          <a:xfrm>
            <a:off x="6294643" y="3649827"/>
            <a:ext cx="760267" cy="145474"/>
            <a:chOff x="3695360" y="5109266"/>
            <a:chExt cx="760267" cy="14547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DA31085-9A4B-4C30-9558-47A643367EAD}"/>
                </a:ext>
              </a:extLst>
            </p:cNvPr>
            <p:cNvSpPr/>
            <p:nvPr/>
          </p:nvSpPr>
          <p:spPr>
            <a:xfrm>
              <a:off x="3695360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8E9996F-6DE1-AD95-F4FC-9ECC342D97F6}"/>
                </a:ext>
              </a:extLst>
            </p:cNvPr>
            <p:cNvSpPr/>
            <p:nvPr/>
          </p:nvSpPr>
          <p:spPr>
            <a:xfrm>
              <a:off x="4002757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6880C34-6B36-0DFC-B2C6-D6FD81AE25F3}"/>
                </a:ext>
              </a:extLst>
            </p:cNvPr>
            <p:cNvSpPr/>
            <p:nvPr/>
          </p:nvSpPr>
          <p:spPr>
            <a:xfrm>
              <a:off x="4310154" y="5109266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C2252E-7B67-948C-54DD-CB7E887659E0}"/>
              </a:ext>
            </a:extLst>
          </p:cNvPr>
          <p:cNvSpPr/>
          <p:nvPr/>
        </p:nvSpPr>
        <p:spPr>
          <a:xfrm>
            <a:off x="3975534" y="1182059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D21C747-C0B2-EAAA-3D06-E901A11A3A5B}"/>
              </a:ext>
            </a:extLst>
          </p:cNvPr>
          <p:cNvSpPr/>
          <p:nvPr/>
        </p:nvSpPr>
        <p:spPr>
          <a:xfrm>
            <a:off x="8238728" y="1181891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827A5371-828D-C38E-C5FF-C5372859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KoBERT</a:t>
            </a:r>
            <a:r>
              <a:rPr lang="en-US" altLang="ko-KR" sz="3200" dirty="0"/>
              <a:t> – Text</a:t>
            </a:r>
            <a:r>
              <a:rPr lang="ko-KR" altLang="en-US" sz="3200" dirty="0"/>
              <a:t> </a:t>
            </a:r>
            <a:r>
              <a:rPr lang="en-US" altLang="ko-KR" sz="3200" dirty="0"/>
              <a:t>Inputs</a:t>
            </a:r>
            <a:endParaRPr lang="ko-KR" altLang="en-US" sz="3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15C068-1CB1-42D6-923E-F8906040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3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B733-6A27-9B6D-89B6-AB91329D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MobileNetV2 – Image Inputs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2CAFD8-7C15-840C-9254-FBF0C3200388}"/>
              </a:ext>
            </a:extLst>
          </p:cNvPr>
          <p:cNvSpPr/>
          <p:nvPr/>
        </p:nvSpPr>
        <p:spPr>
          <a:xfrm>
            <a:off x="2672081" y="5679123"/>
            <a:ext cx="1930400" cy="4978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62FDF5-951D-030E-25F4-9480D5052CDC}"/>
              </a:ext>
            </a:extLst>
          </p:cNvPr>
          <p:cNvSpPr/>
          <p:nvPr/>
        </p:nvSpPr>
        <p:spPr>
          <a:xfrm>
            <a:off x="7752081" y="5679123"/>
            <a:ext cx="1930400" cy="4978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F181AA-277A-E1ED-B2B1-AF99C0754F53}"/>
              </a:ext>
            </a:extLst>
          </p:cNvPr>
          <p:cNvSpPr/>
          <p:nvPr/>
        </p:nvSpPr>
        <p:spPr>
          <a:xfrm>
            <a:off x="2509521" y="4670853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1x1, Relu6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98B83D-FE8F-021A-4C3C-DF4221DE13AD}"/>
              </a:ext>
            </a:extLst>
          </p:cNvPr>
          <p:cNvSpPr/>
          <p:nvPr/>
        </p:nvSpPr>
        <p:spPr>
          <a:xfrm>
            <a:off x="7589521" y="4261961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1x1, Relu6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DF62F-9B26-F600-03A5-90559343A9AE}"/>
              </a:ext>
            </a:extLst>
          </p:cNvPr>
          <p:cNvSpPr/>
          <p:nvPr/>
        </p:nvSpPr>
        <p:spPr>
          <a:xfrm>
            <a:off x="2509519" y="3563313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Dwise</a:t>
            </a:r>
            <a:r>
              <a:rPr lang="en-US" altLang="ko-KR" dirty="0">
                <a:solidFill>
                  <a:schemeClr val="tx1"/>
                </a:solidFill>
              </a:rPr>
              <a:t> 3x3, Relu6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F1A29F-4E00-661B-A916-5A606EE9BAC7}"/>
              </a:ext>
            </a:extLst>
          </p:cNvPr>
          <p:cNvSpPr/>
          <p:nvPr/>
        </p:nvSpPr>
        <p:spPr>
          <a:xfrm>
            <a:off x="2509519" y="2758243"/>
            <a:ext cx="2255520" cy="350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1x1, 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5268CE-2DAB-7C59-104A-4E1940F4C619}"/>
              </a:ext>
            </a:extLst>
          </p:cNvPr>
          <p:cNvSpPr/>
          <p:nvPr/>
        </p:nvSpPr>
        <p:spPr>
          <a:xfrm>
            <a:off x="2509519" y="1660405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8A189-BD3A-0225-311D-5F8FFF39997F}"/>
              </a:ext>
            </a:extLst>
          </p:cNvPr>
          <p:cNvSpPr/>
          <p:nvPr/>
        </p:nvSpPr>
        <p:spPr>
          <a:xfrm>
            <a:off x="7589521" y="3177074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Dwise</a:t>
            </a:r>
            <a:r>
              <a:rPr lang="en-US" altLang="ko-KR" dirty="0">
                <a:solidFill>
                  <a:schemeClr val="tx1"/>
                </a:solidFill>
              </a:rPr>
              <a:t> 3x3,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Stride = 2, Relu6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0CEC0B-4F40-3CD7-32F6-2561FBADEF7A}"/>
              </a:ext>
            </a:extLst>
          </p:cNvPr>
          <p:cNvSpPr/>
          <p:nvPr/>
        </p:nvSpPr>
        <p:spPr>
          <a:xfrm>
            <a:off x="7589521" y="2010925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1x1, 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9A1E0E8F-A8C5-91B8-4F21-B8EC34CF1893}"/>
              </a:ext>
            </a:extLst>
          </p:cNvPr>
          <p:cNvSpPr/>
          <p:nvPr/>
        </p:nvSpPr>
        <p:spPr>
          <a:xfrm>
            <a:off x="3505198" y="5396210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AA4DA79A-9909-7F80-AD7C-9612544AAB86}"/>
              </a:ext>
            </a:extLst>
          </p:cNvPr>
          <p:cNvSpPr/>
          <p:nvPr/>
        </p:nvSpPr>
        <p:spPr>
          <a:xfrm>
            <a:off x="3505197" y="4349969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A49C1E21-4525-0275-0890-010AC7EB5EE2}"/>
              </a:ext>
            </a:extLst>
          </p:cNvPr>
          <p:cNvSpPr/>
          <p:nvPr/>
        </p:nvSpPr>
        <p:spPr>
          <a:xfrm>
            <a:off x="3505197" y="3194379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BA31058E-0335-AD0C-C944-52CFA2A6F63C}"/>
              </a:ext>
            </a:extLst>
          </p:cNvPr>
          <p:cNvSpPr/>
          <p:nvPr/>
        </p:nvSpPr>
        <p:spPr>
          <a:xfrm>
            <a:off x="3504790" y="2428588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10C840B4-A988-E5FE-47FD-1EF422C57E49}"/>
              </a:ext>
            </a:extLst>
          </p:cNvPr>
          <p:cNvSpPr/>
          <p:nvPr/>
        </p:nvSpPr>
        <p:spPr>
          <a:xfrm>
            <a:off x="8630054" y="5215592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559A0BE5-4A88-0F99-F982-2435BCE49F7C}"/>
              </a:ext>
            </a:extLst>
          </p:cNvPr>
          <p:cNvSpPr/>
          <p:nvPr/>
        </p:nvSpPr>
        <p:spPr>
          <a:xfrm>
            <a:off x="8630053" y="3957110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DB737770-6C27-E7E0-D83A-35BB9423BEEC}"/>
              </a:ext>
            </a:extLst>
          </p:cNvPr>
          <p:cNvSpPr/>
          <p:nvPr/>
        </p:nvSpPr>
        <p:spPr>
          <a:xfrm>
            <a:off x="8630052" y="2814053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C2A4AAC-8D07-D908-CDC6-48C141478121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4602481" y="2010925"/>
            <a:ext cx="162558" cy="3917118"/>
          </a:xfrm>
          <a:prstGeom prst="curvedConnector3">
            <a:avLst>
              <a:gd name="adj1" fmla="val 240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C9CCAE-D804-4216-C5AF-40E1EFBBDCBF}"/>
              </a:ext>
            </a:extLst>
          </p:cNvPr>
          <p:cNvSpPr txBox="1"/>
          <p:nvPr/>
        </p:nvSpPr>
        <p:spPr>
          <a:xfrm>
            <a:off x="2736653" y="63890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Stride=1 block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C1366D-A433-06EF-00F7-AD38047C19CD}"/>
              </a:ext>
            </a:extLst>
          </p:cNvPr>
          <p:cNvSpPr txBox="1"/>
          <p:nvPr/>
        </p:nvSpPr>
        <p:spPr>
          <a:xfrm>
            <a:off x="7861915" y="637798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Stride=2 block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C8663C-5201-4605-8D62-2A5AE921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Image, Article Baselines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B49BD0F-35BD-4605-8D05-0C65A5957778}"/>
              </a:ext>
            </a:extLst>
          </p:cNvPr>
          <p:cNvGrpSpPr/>
          <p:nvPr/>
        </p:nvGrpSpPr>
        <p:grpSpPr>
          <a:xfrm>
            <a:off x="2295125" y="2952521"/>
            <a:ext cx="1226341" cy="1336040"/>
            <a:chOff x="2053696" y="2933931"/>
            <a:chExt cx="1226341" cy="13360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14CCC-3D8C-4434-B108-B254E1859EF3}"/>
                </a:ext>
              </a:extLst>
            </p:cNvPr>
            <p:cNvSpPr/>
            <p:nvPr/>
          </p:nvSpPr>
          <p:spPr>
            <a:xfrm>
              <a:off x="2053696" y="2933931"/>
              <a:ext cx="1226341" cy="1336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MobileNetV2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D66671-E50F-4F35-BF5D-40863D74C4A3}"/>
                </a:ext>
              </a:extLst>
            </p:cNvPr>
            <p:cNvCxnSpPr>
              <a:cxnSpLocks/>
            </p:cNvCxnSpPr>
            <p:nvPr/>
          </p:nvCxnSpPr>
          <p:spPr>
            <a:xfrm>
              <a:off x="3070237" y="2933931"/>
              <a:ext cx="0" cy="1336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7819B31B-0E1E-45C9-894C-99BA9EAA0B3C}"/>
              </a:ext>
            </a:extLst>
          </p:cNvPr>
          <p:cNvSpPr/>
          <p:nvPr/>
        </p:nvSpPr>
        <p:spPr>
          <a:xfrm rot="16200000">
            <a:off x="2347027" y="4173785"/>
            <a:ext cx="275199" cy="157138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5EFA1-43A2-43FB-A89D-E50F5A540EAA}"/>
              </a:ext>
            </a:extLst>
          </p:cNvPr>
          <p:cNvSpPr txBox="1"/>
          <p:nvPr/>
        </p:nvSpPr>
        <p:spPr>
          <a:xfrm>
            <a:off x="1874010" y="5168321"/>
            <a:ext cx="1221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extract</a:t>
            </a:r>
            <a:endParaRPr lang="ko-KR" altLang="en-US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01A693-A8BA-4A25-856D-3E36DD8401BE}"/>
              </a:ext>
            </a:extLst>
          </p:cNvPr>
          <p:cNvGrpSpPr/>
          <p:nvPr/>
        </p:nvGrpSpPr>
        <p:grpSpPr>
          <a:xfrm>
            <a:off x="4682359" y="3242081"/>
            <a:ext cx="230909" cy="1058487"/>
            <a:chOff x="4477876" y="2336800"/>
            <a:chExt cx="230909" cy="105848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4F5326A-E85E-468A-8F95-32731B611146}"/>
                </a:ext>
              </a:extLst>
            </p:cNvPr>
            <p:cNvSpPr/>
            <p:nvPr/>
          </p:nvSpPr>
          <p:spPr>
            <a:xfrm>
              <a:off x="4498649" y="2336800"/>
              <a:ext cx="210136" cy="7666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E82BBF-4364-4465-9F05-981D6A7DEA66}"/>
                </a:ext>
              </a:extLst>
            </p:cNvPr>
            <p:cNvSpPr txBox="1"/>
            <p:nvPr/>
          </p:nvSpPr>
          <p:spPr>
            <a:xfrm>
              <a:off x="4477876" y="3115517"/>
              <a:ext cx="212437" cy="27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141E685-FA2C-4072-9645-6C05CDBAFFBA}"/>
              </a:ext>
            </a:extLst>
          </p:cNvPr>
          <p:cNvSpPr txBox="1"/>
          <p:nvPr/>
        </p:nvSpPr>
        <p:spPr>
          <a:xfrm>
            <a:off x="3569631" y="4288561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1,024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AC724A-3F62-4058-8C65-4CB30A800072}"/>
              </a:ext>
            </a:extLst>
          </p:cNvPr>
          <p:cNvSpPr/>
          <p:nvPr/>
        </p:nvSpPr>
        <p:spPr>
          <a:xfrm>
            <a:off x="3707365" y="2952522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7B9F47-AA16-43D8-9CFB-4EE464947615}"/>
              </a:ext>
            </a:extLst>
          </p:cNvPr>
          <p:cNvSpPr/>
          <p:nvPr/>
        </p:nvSpPr>
        <p:spPr>
          <a:xfrm>
            <a:off x="4103063" y="2952521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BD5D3-6282-4F51-BD78-B61BF94B8752}"/>
              </a:ext>
            </a:extLst>
          </p:cNvPr>
          <p:cNvSpPr txBox="1"/>
          <p:nvPr/>
        </p:nvSpPr>
        <p:spPr>
          <a:xfrm>
            <a:off x="3965498" y="428856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1,024</a:t>
            </a:r>
            <a:endParaRPr lang="ko-KR" altLang="en-US" sz="1000" dirty="0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7E734252-32F9-4A6E-B713-490391C4A0E9}"/>
              </a:ext>
            </a:extLst>
          </p:cNvPr>
          <p:cNvSpPr/>
          <p:nvPr/>
        </p:nvSpPr>
        <p:spPr>
          <a:xfrm rot="16200000">
            <a:off x="4137716" y="4172929"/>
            <a:ext cx="275201" cy="12389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FE027-B632-4B0A-87B9-23708C62C7F6}"/>
              </a:ext>
            </a:extLst>
          </p:cNvPr>
          <p:cNvSpPr txBox="1"/>
          <p:nvPr/>
        </p:nvSpPr>
        <p:spPr>
          <a:xfrm>
            <a:off x="9230833" y="506821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Classification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CFEA142-8A0F-45E4-A522-13225092355C}"/>
              </a:ext>
            </a:extLst>
          </p:cNvPr>
          <p:cNvCxnSpPr/>
          <p:nvPr/>
        </p:nvCxnSpPr>
        <p:spPr>
          <a:xfrm flipV="1">
            <a:off x="3427974" y="2715608"/>
            <a:ext cx="310614" cy="23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47D338-1F46-44C4-B436-9A52A66F9012}"/>
              </a:ext>
            </a:extLst>
          </p:cNvPr>
          <p:cNvSpPr txBox="1"/>
          <p:nvPr/>
        </p:nvSpPr>
        <p:spPr>
          <a:xfrm>
            <a:off x="3666957" y="2502459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output : 1,000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0606F2-D7D0-40B9-A914-2D7804F10952}"/>
              </a:ext>
            </a:extLst>
          </p:cNvPr>
          <p:cNvSpPr/>
          <p:nvPr/>
        </p:nvSpPr>
        <p:spPr>
          <a:xfrm>
            <a:off x="7274281" y="3180151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B4AF1E-8999-4DCA-8BEC-DC467785D1D0}"/>
              </a:ext>
            </a:extLst>
          </p:cNvPr>
          <p:cNvSpPr/>
          <p:nvPr/>
        </p:nvSpPr>
        <p:spPr>
          <a:xfrm>
            <a:off x="7902759" y="3180151"/>
            <a:ext cx="1226341" cy="1336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</a:rPr>
              <a:t>KoBert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C5FEEA1-95E0-4E42-AFC9-EECC488095AC}"/>
              </a:ext>
            </a:extLst>
          </p:cNvPr>
          <p:cNvCxnSpPr>
            <a:cxnSpLocks/>
          </p:cNvCxnSpPr>
          <p:nvPr/>
        </p:nvCxnSpPr>
        <p:spPr>
          <a:xfrm>
            <a:off x="8919300" y="3180151"/>
            <a:ext cx="0" cy="1336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7C6D079-75E6-460F-BD09-12AEC2A84528}"/>
              </a:ext>
            </a:extLst>
          </p:cNvPr>
          <p:cNvCxnSpPr/>
          <p:nvPr/>
        </p:nvCxnSpPr>
        <p:spPr>
          <a:xfrm flipV="1">
            <a:off x="8983029" y="2943239"/>
            <a:ext cx="310614" cy="23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A72C81A-5494-44BA-9C60-F7B19557A607}"/>
              </a:ext>
            </a:extLst>
          </p:cNvPr>
          <p:cNvSpPr txBox="1"/>
          <p:nvPr/>
        </p:nvSpPr>
        <p:spPr>
          <a:xfrm>
            <a:off x="9200151" y="268162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output : 768</a:t>
            </a:r>
            <a:endParaRPr lang="ko-KR" altLang="en-US" sz="11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A609C72-A01F-482D-AC7D-FE9AC8AD1B3D}"/>
              </a:ext>
            </a:extLst>
          </p:cNvPr>
          <p:cNvGrpSpPr/>
          <p:nvPr/>
        </p:nvGrpSpPr>
        <p:grpSpPr>
          <a:xfrm>
            <a:off x="9615649" y="3415679"/>
            <a:ext cx="230909" cy="1058487"/>
            <a:chOff x="4477876" y="2336800"/>
            <a:chExt cx="230909" cy="10584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5BF58B0-EFA9-4D52-B064-936ED06D3930}"/>
                </a:ext>
              </a:extLst>
            </p:cNvPr>
            <p:cNvSpPr/>
            <p:nvPr/>
          </p:nvSpPr>
          <p:spPr>
            <a:xfrm>
              <a:off x="4498649" y="2336800"/>
              <a:ext cx="210136" cy="7666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3B8ACD-B3A7-432B-B36A-58D8B0D6E07D}"/>
                </a:ext>
              </a:extLst>
            </p:cNvPr>
            <p:cNvSpPr txBox="1"/>
            <p:nvPr/>
          </p:nvSpPr>
          <p:spPr>
            <a:xfrm>
              <a:off x="4477876" y="3115517"/>
              <a:ext cx="212437" cy="27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A30024-6B3E-44A7-B8A7-AA49CD01D081}"/>
              </a:ext>
            </a:extLst>
          </p:cNvPr>
          <p:cNvCxnSpPr>
            <a:cxnSpLocks/>
          </p:cNvCxnSpPr>
          <p:nvPr/>
        </p:nvCxnSpPr>
        <p:spPr>
          <a:xfrm flipH="1" flipV="1">
            <a:off x="7193382" y="2915578"/>
            <a:ext cx="160381" cy="264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CED5CE-43A8-4D64-9123-D5123B4BC1BA}"/>
              </a:ext>
            </a:extLst>
          </p:cNvPr>
          <p:cNvSpPr txBox="1"/>
          <p:nvPr/>
        </p:nvSpPr>
        <p:spPr>
          <a:xfrm>
            <a:off x="6376533" y="2674780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Tokenized text length = 150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BEDA32-9C05-4FF5-81C8-BD9C3C13C315}"/>
              </a:ext>
            </a:extLst>
          </p:cNvPr>
          <p:cNvSpPr txBox="1"/>
          <p:nvPr/>
        </p:nvSpPr>
        <p:spPr>
          <a:xfrm>
            <a:off x="955078" y="4540573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224 * 224 * 3</a:t>
            </a:r>
            <a:endParaRPr lang="ko-KR" altLang="en-US" sz="11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329E47-1998-4B95-953D-15B8E35C8210}"/>
              </a:ext>
            </a:extLst>
          </p:cNvPr>
          <p:cNvGrpSpPr/>
          <p:nvPr/>
        </p:nvGrpSpPr>
        <p:grpSpPr>
          <a:xfrm>
            <a:off x="616893" y="2675499"/>
            <a:ext cx="1717040" cy="1686560"/>
            <a:chOff x="616893" y="2675499"/>
            <a:chExt cx="1717040" cy="168656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C8E20D-893C-4596-84E9-FA997CAC1C1A}"/>
                </a:ext>
              </a:extLst>
            </p:cNvPr>
            <p:cNvSpPr/>
            <p:nvPr/>
          </p:nvSpPr>
          <p:spPr>
            <a:xfrm>
              <a:off x="616893" y="2675499"/>
              <a:ext cx="1412240" cy="1381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9ED4B12-AA9D-4141-95E8-2E9CF5EBA3C0}"/>
                </a:ext>
              </a:extLst>
            </p:cNvPr>
            <p:cNvSpPr/>
            <p:nvPr/>
          </p:nvSpPr>
          <p:spPr>
            <a:xfrm>
              <a:off x="769293" y="2827899"/>
              <a:ext cx="1412240" cy="1381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471233F-FA46-44D2-9FE4-8C884A06E622}"/>
                </a:ext>
              </a:extLst>
            </p:cNvPr>
            <p:cNvSpPr/>
            <p:nvPr/>
          </p:nvSpPr>
          <p:spPr>
            <a:xfrm>
              <a:off x="921693" y="2980299"/>
              <a:ext cx="1412240" cy="1381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894F6C-5195-489E-804D-D37F1549493D}"/>
              </a:ext>
            </a:extLst>
          </p:cNvPr>
          <p:cNvCxnSpPr/>
          <p:nvPr/>
        </p:nvCxnSpPr>
        <p:spPr>
          <a:xfrm>
            <a:off x="1577851" y="4057259"/>
            <a:ext cx="967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A283716-5AA1-43B4-9DD0-8FF1CF78A5DE}"/>
              </a:ext>
            </a:extLst>
          </p:cNvPr>
          <p:cNvCxnSpPr>
            <a:cxnSpLocks/>
          </p:cNvCxnSpPr>
          <p:nvPr/>
        </p:nvCxnSpPr>
        <p:spPr>
          <a:xfrm>
            <a:off x="7379349" y="4431077"/>
            <a:ext cx="8058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DE0623AA-2D6B-82EC-01E5-BC457432611F}"/>
              </a:ext>
            </a:extLst>
          </p:cNvPr>
          <p:cNvSpPr/>
          <p:nvPr/>
        </p:nvSpPr>
        <p:spPr>
          <a:xfrm rot="16200000">
            <a:off x="8132512" y="4111273"/>
            <a:ext cx="275199" cy="157138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CEC0E-2B69-1002-492A-5302ADDE1521}"/>
              </a:ext>
            </a:extLst>
          </p:cNvPr>
          <p:cNvSpPr txBox="1"/>
          <p:nvPr/>
        </p:nvSpPr>
        <p:spPr>
          <a:xfrm>
            <a:off x="7699788" y="5029821"/>
            <a:ext cx="1221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extract</a:t>
            </a:r>
            <a:endParaRPr lang="ko-KR" altLang="en-US" sz="1200" dirty="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A8AAA2DC-A05B-1CBC-6A74-C626F5242AFA}"/>
              </a:ext>
            </a:extLst>
          </p:cNvPr>
          <p:cNvSpPr/>
          <p:nvPr/>
        </p:nvSpPr>
        <p:spPr>
          <a:xfrm rot="16200000">
            <a:off x="9605145" y="4808880"/>
            <a:ext cx="275201" cy="2101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B8189-63DB-8977-7267-B440C3569049}"/>
              </a:ext>
            </a:extLst>
          </p:cNvPr>
          <p:cNvSpPr txBox="1"/>
          <p:nvPr/>
        </p:nvSpPr>
        <p:spPr>
          <a:xfrm>
            <a:off x="3890988" y="5119707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Classification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D3BFA-1D63-4D14-A586-9AFC464D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8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Annotation / Article Fusion Baselines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ABB55A-F851-4ED4-88A5-841A1EF5F36E}"/>
              </a:ext>
            </a:extLst>
          </p:cNvPr>
          <p:cNvGrpSpPr/>
          <p:nvPr/>
        </p:nvGrpSpPr>
        <p:grpSpPr>
          <a:xfrm>
            <a:off x="3812910" y="2201867"/>
            <a:ext cx="1226341" cy="1336040"/>
            <a:chOff x="2053696" y="2933931"/>
            <a:chExt cx="1226341" cy="13360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0AE651C-CE00-4AF9-95CB-6EF48B7CDEED}"/>
                </a:ext>
              </a:extLst>
            </p:cNvPr>
            <p:cNvSpPr/>
            <p:nvPr/>
          </p:nvSpPr>
          <p:spPr>
            <a:xfrm>
              <a:off x="2053696" y="2933931"/>
              <a:ext cx="1226341" cy="1336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MobileNetV2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8A1EFAA-EB8C-4205-8772-044BDB4020B5}"/>
                </a:ext>
              </a:extLst>
            </p:cNvPr>
            <p:cNvCxnSpPr>
              <a:cxnSpLocks/>
            </p:cNvCxnSpPr>
            <p:nvPr/>
          </p:nvCxnSpPr>
          <p:spPr>
            <a:xfrm>
              <a:off x="3070237" y="2933931"/>
              <a:ext cx="0" cy="1336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2AE0EC-3CA1-4502-8FBF-49A0174E0CCF}"/>
              </a:ext>
            </a:extLst>
          </p:cNvPr>
          <p:cNvSpPr/>
          <p:nvPr/>
        </p:nvSpPr>
        <p:spPr>
          <a:xfrm>
            <a:off x="2613821" y="4344110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38DEDC-33B0-47DF-99ED-376DF3463EC7}"/>
              </a:ext>
            </a:extLst>
          </p:cNvPr>
          <p:cNvSpPr/>
          <p:nvPr/>
        </p:nvSpPr>
        <p:spPr>
          <a:xfrm>
            <a:off x="3807299" y="4344110"/>
            <a:ext cx="1226341" cy="1336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</a:rPr>
              <a:t>KoBert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0C143-CAE6-48B4-9723-FAA26DD9C717}"/>
              </a:ext>
            </a:extLst>
          </p:cNvPr>
          <p:cNvSpPr txBox="1"/>
          <p:nvPr/>
        </p:nvSpPr>
        <p:spPr>
          <a:xfrm>
            <a:off x="5225150" y="3527953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1,024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4E1DA8-2BE6-441B-BD26-F17314B52ED7}"/>
              </a:ext>
            </a:extLst>
          </p:cNvPr>
          <p:cNvSpPr/>
          <p:nvPr/>
        </p:nvSpPr>
        <p:spPr>
          <a:xfrm>
            <a:off x="5362884" y="2191914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C7BAC-72CB-4949-B168-9E01E9E1A920}"/>
              </a:ext>
            </a:extLst>
          </p:cNvPr>
          <p:cNvSpPr txBox="1"/>
          <p:nvPr/>
        </p:nvSpPr>
        <p:spPr>
          <a:xfrm>
            <a:off x="5225150" y="568014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1,024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562867-E2AD-4E54-BB80-B57ECE8B274B}"/>
              </a:ext>
            </a:extLst>
          </p:cNvPr>
          <p:cNvSpPr/>
          <p:nvPr/>
        </p:nvSpPr>
        <p:spPr>
          <a:xfrm>
            <a:off x="5362884" y="4344110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E6BEC-F4A3-4627-88CE-A6C695853CE7}"/>
              </a:ext>
            </a:extLst>
          </p:cNvPr>
          <p:cNvSpPr/>
          <p:nvPr/>
        </p:nvSpPr>
        <p:spPr>
          <a:xfrm>
            <a:off x="6116497" y="2668309"/>
            <a:ext cx="210136" cy="267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B68BD-5200-4685-BCF2-EE1D82DC0BDF}"/>
              </a:ext>
            </a:extLst>
          </p:cNvPr>
          <p:cNvSpPr txBox="1"/>
          <p:nvPr/>
        </p:nvSpPr>
        <p:spPr>
          <a:xfrm>
            <a:off x="5973740" y="533950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2,048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A4A18D-266D-4C03-8976-DE1015F8C5CE}"/>
              </a:ext>
            </a:extLst>
          </p:cNvPr>
          <p:cNvCxnSpPr/>
          <p:nvPr/>
        </p:nvCxnSpPr>
        <p:spPr>
          <a:xfrm>
            <a:off x="5573020" y="3206138"/>
            <a:ext cx="472673" cy="665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B91A69-7F4F-4895-884C-52ECE6FD7C35}"/>
              </a:ext>
            </a:extLst>
          </p:cNvPr>
          <p:cNvCxnSpPr>
            <a:cxnSpLocks/>
          </p:cNvCxnSpPr>
          <p:nvPr/>
        </p:nvCxnSpPr>
        <p:spPr>
          <a:xfrm flipV="1">
            <a:off x="5608422" y="3983976"/>
            <a:ext cx="438275" cy="6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1161BD-8907-43DA-B083-13B41FDD5CB1}"/>
              </a:ext>
            </a:extLst>
          </p:cNvPr>
          <p:cNvSpPr txBox="1"/>
          <p:nvPr/>
        </p:nvSpPr>
        <p:spPr>
          <a:xfrm>
            <a:off x="5362884" y="3810248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concat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CC02C5-2C7B-4754-8AF4-6F0091BA5B9F}"/>
              </a:ext>
            </a:extLst>
          </p:cNvPr>
          <p:cNvSpPr/>
          <p:nvPr/>
        </p:nvSpPr>
        <p:spPr>
          <a:xfrm>
            <a:off x="7281054" y="2668309"/>
            <a:ext cx="210136" cy="267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CA92F-9B7E-49AF-A73F-D02438F58F30}"/>
              </a:ext>
            </a:extLst>
          </p:cNvPr>
          <p:cNvSpPr txBox="1"/>
          <p:nvPr/>
        </p:nvSpPr>
        <p:spPr>
          <a:xfrm>
            <a:off x="7138297" y="533950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2,048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D672A-C83A-4C3F-BF7E-4FE26CB4A8D5}"/>
              </a:ext>
            </a:extLst>
          </p:cNvPr>
          <p:cNvSpPr txBox="1"/>
          <p:nvPr/>
        </p:nvSpPr>
        <p:spPr>
          <a:xfrm>
            <a:off x="8272844" y="4651995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1,024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4ED293-2A22-4E51-8C66-7563F9A384EF}"/>
              </a:ext>
            </a:extLst>
          </p:cNvPr>
          <p:cNvSpPr/>
          <p:nvPr/>
        </p:nvSpPr>
        <p:spPr>
          <a:xfrm>
            <a:off x="8410578" y="3315956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E6A278-0820-4651-94D9-9B9E87D56671}"/>
              </a:ext>
            </a:extLst>
          </p:cNvPr>
          <p:cNvGrpSpPr/>
          <p:nvPr/>
        </p:nvGrpSpPr>
        <p:grpSpPr>
          <a:xfrm>
            <a:off x="9536855" y="3647666"/>
            <a:ext cx="230909" cy="1058487"/>
            <a:chOff x="4477876" y="2336800"/>
            <a:chExt cx="230909" cy="105848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59BE2E-23BD-4FE9-9F4B-1DD5644A4457}"/>
                </a:ext>
              </a:extLst>
            </p:cNvPr>
            <p:cNvSpPr/>
            <p:nvPr/>
          </p:nvSpPr>
          <p:spPr>
            <a:xfrm>
              <a:off x="4498649" y="2336800"/>
              <a:ext cx="210136" cy="7666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F58705-7C02-414E-9CF6-770D844FD4BA}"/>
                </a:ext>
              </a:extLst>
            </p:cNvPr>
            <p:cNvSpPr txBox="1"/>
            <p:nvPr/>
          </p:nvSpPr>
          <p:spPr>
            <a:xfrm>
              <a:off x="4477876" y="3115517"/>
              <a:ext cx="212437" cy="27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9B05C3B-E81C-485C-A22F-6798C474727D}"/>
              </a:ext>
            </a:extLst>
          </p:cNvPr>
          <p:cNvCxnSpPr>
            <a:cxnSpLocks/>
          </p:cNvCxnSpPr>
          <p:nvPr/>
        </p:nvCxnSpPr>
        <p:spPr>
          <a:xfrm>
            <a:off x="4813174" y="4344110"/>
            <a:ext cx="0" cy="1336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98559DA-EDD4-42F3-AE7F-F45B5D950C8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6116497" y="4003909"/>
            <a:ext cx="2101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537797D-2FAE-4682-83EE-355B24BC3183}"/>
              </a:ext>
            </a:extLst>
          </p:cNvPr>
          <p:cNvSpPr/>
          <p:nvPr/>
        </p:nvSpPr>
        <p:spPr>
          <a:xfrm>
            <a:off x="6657881" y="3884632"/>
            <a:ext cx="408371" cy="23050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5C80362-5B22-4328-8BC7-8D5B5AE2B032}"/>
              </a:ext>
            </a:extLst>
          </p:cNvPr>
          <p:cNvSpPr/>
          <p:nvPr/>
        </p:nvSpPr>
        <p:spPr>
          <a:xfrm>
            <a:off x="8979723" y="3884632"/>
            <a:ext cx="408371" cy="23050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B87673B-887C-4370-B13F-D1CAA9B38AAA}"/>
              </a:ext>
            </a:extLst>
          </p:cNvPr>
          <p:cNvSpPr/>
          <p:nvPr/>
        </p:nvSpPr>
        <p:spPr>
          <a:xfrm>
            <a:off x="7798980" y="3884632"/>
            <a:ext cx="408371" cy="23050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5FC274-36FE-49AB-8224-334DD0C3C1FD}"/>
              </a:ext>
            </a:extLst>
          </p:cNvPr>
          <p:cNvGrpSpPr/>
          <p:nvPr/>
        </p:nvGrpSpPr>
        <p:grpSpPr>
          <a:xfrm>
            <a:off x="1886071" y="2105998"/>
            <a:ext cx="1717040" cy="1686560"/>
            <a:chOff x="616893" y="2675499"/>
            <a:chExt cx="1717040" cy="168656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7FF45D7-6D1D-45D8-AAFC-BAD17CBF583B}"/>
                </a:ext>
              </a:extLst>
            </p:cNvPr>
            <p:cNvSpPr/>
            <p:nvPr/>
          </p:nvSpPr>
          <p:spPr>
            <a:xfrm>
              <a:off x="616893" y="2675499"/>
              <a:ext cx="1412240" cy="1381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98DE9E5-5181-4B94-97C5-E06F4356B64D}"/>
                </a:ext>
              </a:extLst>
            </p:cNvPr>
            <p:cNvSpPr/>
            <p:nvPr/>
          </p:nvSpPr>
          <p:spPr>
            <a:xfrm>
              <a:off x="769293" y="2827899"/>
              <a:ext cx="1412240" cy="1381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C2F8551-2D5F-4CFA-BF3D-205CD9A99A09}"/>
                </a:ext>
              </a:extLst>
            </p:cNvPr>
            <p:cNvSpPr/>
            <p:nvPr/>
          </p:nvSpPr>
          <p:spPr>
            <a:xfrm>
              <a:off x="921693" y="2980299"/>
              <a:ext cx="1412240" cy="1381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8FCD9F-6FC6-4FB2-86F2-A75EA198884E}"/>
              </a:ext>
            </a:extLst>
          </p:cNvPr>
          <p:cNvCxnSpPr/>
          <p:nvPr/>
        </p:nvCxnSpPr>
        <p:spPr>
          <a:xfrm>
            <a:off x="2974019" y="3206138"/>
            <a:ext cx="967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E4320B5-72F8-4BA0-93C6-9A48F08F3AAB}"/>
              </a:ext>
            </a:extLst>
          </p:cNvPr>
          <p:cNvCxnSpPr>
            <a:cxnSpLocks/>
          </p:cNvCxnSpPr>
          <p:nvPr/>
        </p:nvCxnSpPr>
        <p:spPr>
          <a:xfrm>
            <a:off x="2744591" y="5339509"/>
            <a:ext cx="1197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FAE34EE9-E46F-D697-23E6-9445EA73AFC9}"/>
              </a:ext>
            </a:extLst>
          </p:cNvPr>
          <p:cNvSpPr/>
          <p:nvPr/>
        </p:nvSpPr>
        <p:spPr>
          <a:xfrm rot="16200000">
            <a:off x="3497176" y="5277833"/>
            <a:ext cx="275199" cy="157138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00CD3-D169-F736-BF75-F91DA5BE343D}"/>
              </a:ext>
            </a:extLst>
          </p:cNvPr>
          <p:cNvSpPr txBox="1"/>
          <p:nvPr/>
        </p:nvSpPr>
        <p:spPr>
          <a:xfrm>
            <a:off x="3024159" y="6253709"/>
            <a:ext cx="1221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extract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AF2E7-0C2D-858F-F555-49F1B6BD41BB}"/>
              </a:ext>
            </a:extLst>
          </p:cNvPr>
          <p:cNvSpPr txBox="1"/>
          <p:nvPr/>
        </p:nvSpPr>
        <p:spPr>
          <a:xfrm>
            <a:off x="5281188" y="6317130"/>
            <a:ext cx="118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 fusion</a:t>
            </a:r>
            <a:endParaRPr lang="ko-KR" altLang="en-US" sz="1200" dirty="0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DB91F64F-2382-334E-358F-139E9BAED20A}"/>
              </a:ext>
            </a:extLst>
          </p:cNvPr>
          <p:cNvSpPr/>
          <p:nvPr/>
        </p:nvSpPr>
        <p:spPr>
          <a:xfrm rot="16200000">
            <a:off x="5734638" y="5691863"/>
            <a:ext cx="275199" cy="90879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1D9264E8-3D09-61FC-E598-BD5FB191FAD0}"/>
              </a:ext>
            </a:extLst>
          </p:cNvPr>
          <p:cNvSpPr/>
          <p:nvPr/>
        </p:nvSpPr>
        <p:spPr>
          <a:xfrm rot="16200000">
            <a:off x="8507471" y="4615822"/>
            <a:ext cx="275199" cy="251789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AAB99-71E8-A381-F2F2-3C39F86A3690}"/>
              </a:ext>
            </a:extLst>
          </p:cNvPr>
          <p:cNvSpPr txBox="1"/>
          <p:nvPr/>
        </p:nvSpPr>
        <p:spPr>
          <a:xfrm>
            <a:off x="8077135" y="6115209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Classification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0E4C0-5810-B352-CDF0-F2E163B68F2F}"/>
              </a:ext>
            </a:extLst>
          </p:cNvPr>
          <p:cNvSpPr txBox="1"/>
          <p:nvPr/>
        </p:nvSpPr>
        <p:spPr>
          <a:xfrm>
            <a:off x="7899227" y="1826884"/>
            <a:ext cx="3275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* </a:t>
            </a:r>
            <a:r>
              <a:rPr lang="en-US" altLang="ko-KR" sz="1600" b="1" dirty="0" err="1"/>
              <a:t>Concat</a:t>
            </a:r>
            <a:r>
              <a:rPr lang="en-US" altLang="ko-KR" sz="1600" b="1" dirty="0"/>
              <a:t> : 1. </a:t>
            </a:r>
            <a:r>
              <a:rPr lang="ko-KR" altLang="en-US" sz="1600" b="1" dirty="0"/>
              <a:t>정보보존</a:t>
            </a:r>
            <a:r>
              <a:rPr lang="en-US" altLang="ko-KR" sz="1600" b="1" dirty="0"/>
              <a:t>, 2. </a:t>
            </a:r>
            <a:r>
              <a:rPr lang="ko-KR" altLang="en-US" sz="1600" b="1" dirty="0"/>
              <a:t>유연성</a:t>
            </a:r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41CE3134-35BF-4A0B-BD7D-1D6569BE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0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F702C5-2325-0659-EADF-803B14C41946}"/>
              </a:ext>
            </a:extLst>
          </p:cNvPr>
          <p:cNvGrpSpPr/>
          <p:nvPr/>
        </p:nvGrpSpPr>
        <p:grpSpPr>
          <a:xfrm rot="16200000">
            <a:off x="4661700" y="3679947"/>
            <a:ext cx="2381878" cy="486722"/>
            <a:chOff x="2971460" y="5415314"/>
            <a:chExt cx="2353541" cy="486722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736D100-A0CD-222B-61A9-9F572A014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460" y="5421141"/>
              <a:ext cx="1" cy="48089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8F739C3-146F-F40B-AD02-7BE5E06F2572}"/>
                </a:ext>
              </a:extLst>
            </p:cNvPr>
            <p:cNvCxnSpPr>
              <a:cxnSpLocks/>
            </p:cNvCxnSpPr>
            <p:nvPr/>
          </p:nvCxnSpPr>
          <p:spPr>
            <a:xfrm>
              <a:off x="2971460" y="5902036"/>
              <a:ext cx="23535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DCC012-6C4A-AA4D-EC6A-98A954930352}"/>
                </a:ext>
              </a:extLst>
            </p:cNvPr>
            <p:cNvCxnSpPr/>
            <p:nvPr/>
          </p:nvCxnSpPr>
          <p:spPr>
            <a:xfrm flipV="1">
              <a:off x="5325000" y="5415314"/>
              <a:ext cx="1" cy="4867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0653F99C-F51E-E51D-42A9-1C0D03E63541}"/>
              </a:ext>
            </a:extLst>
          </p:cNvPr>
          <p:cNvSpPr/>
          <p:nvPr/>
        </p:nvSpPr>
        <p:spPr>
          <a:xfrm>
            <a:off x="6096000" y="3812476"/>
            <a:ext cx="416560" cy="2037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57F47-BB92-6F55-37AF-FB5D7931E639}"/>
              </a:ext>
            </a:extLst>
          </p:cNvPr>
          <p:cNvSpPr txBox="1"/>
          <p:nvPr/>
        </p:nvSpPr>
        <p:spPr>
          <a:xfrm>
            <a:off x="658921" y="231113"/>
            <a:ext cx="11054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/>
              <a:t>RoBaMF</a:t>
            </a:r>
            <a:r>
              <a:rPr lang="en-US" altLang="ko-KR" sz="4400" dirty="0"/>
              <a:t> = Stacking Ensemble of Baselines</a:t>
            </a:r>
            <a:endParaRPr lang="ko-KR" altLang="en-US" sz="4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066A0B-F9B7-4B04-BF46-B6E81FACF6AA}"/>
              </a:ext>
            </a:extLst>
          </p:cNvPr>
          <p:cNvGrpSpPr/>
          <p:nvPr/>
        </p:nvGrpSpPr>
        <p:grpSpPr>
          <a:xfrm>
            <a:off x="2763549" y="1560195"/>
            <a:ext cx="1318857" cy="4335609"/>
            <a:chOff x="902948" y="2050330"/>
            <a:chExt cx="1318857" cy="4335609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8D6D2D8-E77C-2EEB-C800-7ED0DAEB97B9}"/>
                </a:ext>
              </a:extLst>
            </p:cNvPr>
            <p:cNvSpPr/>
            <p:nvPr/>
          </p:nvSpPr>
          <p:spPr>
            <a:xfrm>
              <a:off x="902948" y="2050330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68EAA1D-FC37-86B8-636E-76A237625594}"/>
                </a:ext>
              </a:extLst>
            </p:cNvPr>
            <p:cNvSpPr/>
            <p:nvPr/>
          </p:nvSpPr>
          <p:spPr>
            <a:xfrm>
              <a:off x="902948" y="3586973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Article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4B082F-539E-43D0-BE7A-6D532647CC50}"/>
                </a:ext>
              </a:extLst>
            </p:cNvPr>
            <p:cNvSpPr/>
            <p:nvPr/>
          </p:nvSpPr>
          <p:spPr>
            <a:xfrm>
              <a:off x="902948" y="5123616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C000"/>
                  </a:solidFill>
                </a:rPr>
                <a:t>Annotation</a:t>
              </a:r>
            </a:p>
            <a:p>
              <a:pPr algn="ctr"/>
              <a:r>
                <a:rPr lang="en-US" altLang="ko-KR" sz="1600" dirty="0">
                  <a:solidFill>
                    <a:srgbClr val="FFC000"/>
                  </a:solidFill>
                </a:rPr>
                <a:t>Fusion</a:t>
              </a:r>
              <a:endParaRPr lang="ko-KR" altLang="en-US" sz="16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D9F73F-A6EB-4B96-98D8-C2228E5685BF}"/>
              </a:ext>
            </a:extLst>
          </p:cNvPr>
          <p:cNvSpPr txBox="1"/>
          <p:nvPr/>
        </p:nvSpPr>
        <p:spPr>
          <a:xfrm>
            <a:off x="2929893" y="5937779"/>
            <a:ext cx="9861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Baseline</a:t>
            </a:r>
            <a:endParaRPr lang="ko-KR" altLang="en-US" sz="17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42906C-0A32-4BD9-A7F9-DB0E78D2366E}"/>
              </a:ext>
            </a:extLst>
          </p:cNvPr>
          <p:cNvSpPr/>
          <p:nvPr/>
        </p:nvSpPr>
        <p:spPr>
          <a:xfrm>
            <a:off x="5228271" y="1666727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7E40FC-B189-4F20-A81D-A0355E546A48}"/>
              </a:ext>
            </a:extLst>
          </p:cNvPr>
          <p:cNvSpPr/>
          <p:nvPr/>
        </p:nvSpPr>
        <p:spPr>
          <a:xfrm>
            <a:off x="5228271" y="3211411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5CFCC1-2B47-407D-A1D3-EFAB33D3D9C7}"/>
              </a:ext>
            </a:extLst>
          </p:cNvPr>
          <p:cNvSpPr/>
          <p:nvPr/>
        </p:nvSpPr>
        <p:spPr>
          <a:xfrm>
            <a:off x="5228271" y="4756095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BCF9B8-EBD2-4B28-8AC6-A63E6CC335FE}"/>
              </a:ext>
            </a:extLst>
          </p:cNvPr>
          <p:cNvSpPr/>
          <p:nvPr/>
        </p:nvSpPr>
        <p:spPr>
          <a:xfrm>
            <a:off x="6946173" y="3210727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BBEAD8-65C4-44F5-9519-F07BEC37BBCA}"/>
              </a:ext>
            </a:extLst>
          </p:cNvPr>
          <p:cNvSpPr/>
          <p:nvPr/>
        </p:nvSpPr>
        <p:spPr>
          <a:xfrm>
            <a:off x="7077215" y="3297441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DDE40C-C190-4359-B1BF-C39571AA4078}"/>
              </a:ext>
            </a:extLst>
          </p:cNvPr>
          <p:cNvSpPr/>
          <p:nvPr/>
        </p:nvSpPr>
        <p:spPr>
          <a:xfrm>
            <a:off x="7209062" y="3420055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12C5965-9DD0-4055-B0BE-2789682643B8}"/>
              </a:ext>
            </a:extLst>
          </p:cNvPr>
          <p:cNvSpPr/>
          <p:nvPr/>
        </p:nvSpPr>
        <p:spPr>
          <a:xfrm>
            <a:off x="8006481" y="3865738"/>
            <a:ext cx="416560" cy="1175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197F6-4679-43D8-B0E0-AFB78EE60FA6}"/>
              </a:ext>
            </a:extLst>
          </p:cNvPr>
          <p:cNvSpPr txBox="1"/>
          <p:nvPr/>
        </p:nvSpPr>
        <p:spPr>
          <a:xfrm>
            <a:off x="7718585" y="3420055"/>
            <a:ext cx="10219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err="1"/>
              <a:t>XGBoost</a:t>
            </a:r>
            <a:endParaRPr lang="ko-KR" altLang="en-US" sz="17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C6CFAA-25CF-4792-9E6F-1066E72EF817}"/>
              </a:ext>
            </a:extLst>
          </p:cNvPr>
          <p:cNvSpPr/>
          <p:nvPr/>
        </p:nvSpPr>
        <p:spPr>
          <a:xfrm>
            <a:off x="9054453" y="3315300"/>
            <a:ext cx="210136" cy="1336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756E06-C908-4FBC-BFDD-16AD111A102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999246" y="2228325"/>
            <a:ext cx="1229025" cy="106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0758995-707E-4C30-B28E-FCF09007DC9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82346" y="3759316"/>
            <a:ext cx="1245925" cy="120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2BAAD8-0465-4D1B-9CBF-DCF385A3E3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56165" y="5295959"/>
            <a:ext cx="1272106" cy="128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A8344A-E7B4-446E-B02D-7A7CEEBCD842}"/>
              </a:ext>
            </a:extLst>
          </p:cNvPr>
          <p:cNvSpPr txBox="1"/>
          <p:nvPr/>
        </p:nvSpPr>
        <p:spPr>
          <a:xfrm>
            <a:off x="4259643" y="6118367"/>
            <a:ext cx="246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Predictions of each baseline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A6CB6F-1142-4539-8E5C-F6642615506E}"/>
              </a:ext>
            </a:extLst>
          </p:cNvPr>
          <p:cNvSpPr txBox="1"/>
          <p:nvPr/>
        </p:nvSpPr>
        <p:spPr>
          <a:xfrm>
            <a:off x="8436887" y="4633481"/>
            <a:ext cx="144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Final prediction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FBE8CC-389F-4A98-8B00-45CF46BDE815}"/>
              </a:ext>
            </a:extLst>
          </p:cNvPr>
          <p:cNvSpPr txBox="1"/>
          <p:nvPr/>
        </p:nvSpPr>
        <p:spPr>
          <a:xfrm>
            <a:off x="6588769" y="4838182"/>
            <a:ext cx="1444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 as features of</a:t>
            </a:r>
          </a:p>
          <a:p>
            <a:r>
              <a:rPr lang="en-US" altLang="ko-KR" sz="1200" dirty="0"/>
              <a:t> the </a:t>
            </a:r>
            <a:r>
              <a:rPr lang="en-US" altLang="ko-KR" sz="1200" dirty="0" err="1"/>
              <a:t>metalearner</a:t>
            </a:r>
            <a:endParaRPr lang="ko-KR" altLang="en-US" sz="1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02426-B47B-47D5-B82D-6C0D0108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2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F702C5-2325-0659-EADF-803B14C41946}"/>
              </a:ext>
            </a:extLst>
          </p:cNvPr>
          <p:cNvGrpSpPr/>
          <p:nvPr/>
        </p:nvGrpSpPr>
        <p:grpSpPr>
          <a:xfrm rot="16200000">
            <a:off x="4661700" y="3679947"/>
            <a:ext cx="2381878" cy="486722"/>
            <a:chOff x="2971460" y="5415314"/>
            <a:chExt cx="2353541" cy="486722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736D100-A0CD-222B-61A9-9F572A014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460" y="5421141"/>
              <a:ext cx="1" cy="48089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8F739C3-146F-F40B-AD02-7BE5E06F2572}"/>
                </a:ext>
              </a:extLst>
            </p:cNvPr>
            <p:cNvCxnSpPr>
              <a:cxnSpLocks/>
            </p:cNvCxnSpPr>
            <p:nvPr/>
          </p:nvCxnSpPr>
          <p:spPr>
            <a:xfrm>
              <a:off x="2971460" y="5902036"/>
              <a:ext cx="23535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DCC012-6C4A-AA4D-EC6A-98A954930352}"/>
                </a:ext>
              </a:extLst>
            </p:cNvPr>
            <p:cNvCxnSpPr/>
            <p:nvPr/>
          </p:nvCxnSpPr>
          <p:spPr>
            <a:xfrm flipV="1">
              <a:off x="5325000" y="5415314"/>
              <a:ext cx="1" cy="4867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0653F99C-F51E-E51D-42A9-1C0D03E63541}"/>
              </a:ext>
            </a:extLst>
          </p:cNvPr>
          <p:cNvSpPr/>
          <p:nvPr/>
        </p:nvSpPr>
        <p:spPr>
          <a:xfrm>
            <a:off x="6096000" y="3812476"/>
            <a:ext cx="416560" cy="2037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57F47-BB92-6F55-37AF-FB5D7931E639}"/>
              </a:ext>
            </a:extLst>
          </p:cNvPr>
          <p:cNvSpPr txBox="1"/>
          <p:nvPr/>
        </p:nvSpPr>
        <p:spPr>
          <a:xfrm>
            <a:off x="331061" y="315991"/>
            <a:ext cx="11860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Competitor = Stacking Ensemble of Baselines</a:t>
            </a:r>
            <a:endParaRPr lang="ko-KR" altLang="en-US" sz="4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066A0B-F9B7-4B04-BF46-B6E81FACF6AA}"/>
              </a:ext>
            </a:extLst>
          </p:cNvPr>
          <p:cNvGrpSpPr/>
          <p:nvPr/>
        </p:nvGrpSpPr>
        <p:grpSpPr>
          <a:xfrm>
            <a:off x="2763549" y="1560195"/>
            <a:ext cx="1318857" cy="4335609"/>
            <a:chOff x="902948" y="2050330"/>
            <a:chExt cx="1318857" cy="4335609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8D6D2D8-E77C-2EEB-C800-7ED0DAEB97B9}"/>
                </a:ext>
              </a:extLst>
            </p:cNvPr>
            <p:cNvSpPr/>
            <p:nvPr/>
          </p:nvSpPr>
          <p:spPr>
            <a:xfrm>
              <a:off x="902948" y="2050330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68EAA1D-FC37-86B8-636E-76A237625594}"/>
                </a:ext>
              </a:extLst>
            </p:cNvPr>
            <p:cNvSpPr/>
            <p:nvPr/>
          </p:nvSpPr>
          <p:spPr>
            <a:xfrm>
              <a:off x="902948" y="3586973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Article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4B082F-539E-43D0-BE7A-6D532647CC50}"/>
                </a:ext>
              </a:extLst>
            </p:cNvPr>
            <p:cNvSpPr/>
            <p:nvPr/>
          </p:nvSpPr>
          <p:spPr>
            <a:xfrm>
              <a:off x="902948" y="5123616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Article</a:t>
              </a:r>
            </a:p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Fusion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D9F73F-A6EB-4B96-98D8-C2228E5685BF}"/>
              </a:ext>
            </a:extLst>
          </p:cNvPr>
          <p:cNvSpPr txBox="1"/>
          <p:nvPr/>
        </p:nvSpPr>
        <p:spPr>
          <a:xfrm>
            <a:off x="2929893" y="5937779"/>
            <a:ext cx="9861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Baseline</a:t>
            </a:r>
            <a:endParaRPr lang="ko-KR" altLang="en-US" sz="17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42906C-0A32-4BD9-A7F9-DB0E78D2366E}"/>
              </a:ext>
            </a:extLst>
          </p:cNvPr>
          <p:cNvSpPr/>
          <p:nvPr/>
        </p:nvSpPr>
        <p:spPr>
          <a:xfrm>
            <a:off x="5228271" y="1666727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7E40FC-B189-4F20-A81D-A0355E546A48}"/>
              </a:ext>
            </a:extLst>
          </p:cNvPr>
          <p:cNvSpPr/>
          <p:nvPr/>
        </p:nvSpPr>
        <p:spPr>
          <a:xfrm>
            <a:off x="5228271" y="3211411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5CFCC1-2B47-407D-A1D3-EFAB33D3D9C7}"/>
              </a:ext>
            </a:extLst>
          </p:cNvPr>
          <p:cNvSpPr/>
          <p:nvPr/>
        </p:nvSpPr>
        <p:spPr>
          <a:xfrm>
            <a:off x="5228271" y="4756095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BCF9B8-EBD2-4B28-8AC6-A63E6CC335FE}"/>
              </a:ext>
            </a:extLst>
          </p:cNvPr>
          <p:cNvSpPr/>
          <p:nvPr/>
        </p:nvSpPr>
        <p:spPr>
          <a:xfrm>
            <a:off x="6946173" y="3210727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BBEAD8-65C4-44F5-9519-F07BEC37BBCA}"/>
              </a:ext>
            </a:extLst>
          </p:cNvPr>
          <p:cNvSpPr/>
          <p:nvPr/>
        </p:nvSpPr>
        <p:spPr>
          <a:xfrm>
            <a:off x="7077215" y="3297441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DDE40C-C190-4359-B1BF-C39571AA4078}"/>
              </a:ext>
            </a:extLst>
          </p:cNvPr>
          <p:cNvSpPr/>
          <p:nvPr/>
        </p:nvSpPr>
        <p:spPr>
          <a:xfrm>
            <a:off x="7209062" y="3420055"/>
            <a:ext cx="210136" cy="1336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12C5965-9DD0-4055-B0BE-2789682643B8}"/>
              </a:ext>
            </a:extLst>
          </p:cNvPr>
          <p:cNvSpPr/>
          <p:nvPr/>
        </p:nvSpPr>
        <p:spPr>
          <a:xfrm>
            <a:off x="8006481" y="3865738"/>
            <a:ext cx="416560" cy="1175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197F6-4679-43D8-B0E0-AFB78EE60FA6}"/>
              </a:ext>
            </a:extLst>
          </p:cNvPr>
          <p:cNvSpPr txBox="1"/>
          <p:nvPr/>
        </p:nvSpPr>
        <p:spPr>
          <a:xfrm>
            <a:off x="7718585" y="3420055"/>
            <a:ext cx="10219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err="1"/>
              <a:t>XGBoost</a:t>
            </a:r>
            <a:endParaRPr lang="ko-KR" altLang="en-US" sz="17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C6CFAA-25CF-4792-9E6F-1066E72EF817}"/>
              </a:ext>
            </a:extLst>
          </p:cNvPr>
          <p:cNvSpPr/>
          <p:nvPr/>
        </p:nvSpPr>
        <p:spPr>
          <a:xfrm>
            <a:off x="9054453" y="3315300"/>
            <a:ext cx="210136" cy="1336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756E06-C908-4FBC-BFDD-16AD111A102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999246" y="2228325"/>
            <a:ext cx="1229025" cy="106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0758995-707E-4C30-B28E-FCF09007DC9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82346" y="3759316"/>
            <a:ext cx="1245925" cy="120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2BAAD8-0465-4D1B-9CBF-DCF385A3E3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56165" y="5295959"/>
            <a:ext cx="1272106" cy="128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A8344A-E7B4-446E-B02D-7A7CEEBCD842}"/>
              </a:ext>
            </a:extLst>
          </p:cNvPr>
          <p:cNvSpPr txBox="1"/>
          <p:nvPr/>
        </p:nvSpPr>
        <p:spPr>
          <a:xfrm>
            <a:off x="4259643" y="6118367"/>
            <a:ext cx="246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Predictions of each baseline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A6CB6F-1142-4539-8E5C-F6642615506E}"/>
              </a:ext>
            </a:extLst>
          </p:cNvPr>
          <p:cNvSpPr txBox="1"/>
          <p:nvPr/>
        </p:nvSpPr>
        <p:spPr>
          <a:xfrm>
            <a:off x="8436887" y="4633481"/>
            <a:ext cx="144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Final prediction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FBE8CC-389F-4A98-8B00-45CF46BDE815}"/>
              </a:ext>
            </a:extLst>
          </p:cNvPr>
          <p:cNvSpPr txBox="1"/>
          <p:nvPr/>
        </p:nvSpPr>
        <p:spPr>
          <a:xfrm>
            <a:off x="6588769" y="4838182"/>
            <a:ext cx="1444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 as features of</a:t>
            </a:r>
          </a:p>
          <a:p>
            <a:r>
              <a:rPr lang="en-US" altLang="ko-KR" sz="1200" dirty="0"/>
              <a:t> the meta-learner</a:t>
            </a:r>
            <a:endParaRPr lang="ko-KR" altLang="en-US" sz="1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214C2-D7B1-408C-8FC9-D887B88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2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90AC8-7B8E-4DC6-B754-B3DBC219AA9B}"/>
              </a:ext>
            </a:extLst>
          </p:cNvPr>
          <p:cNvSpPr/>
          <p:nvPr/>
        </p:nvSpPr>
        <p:spPr>
          <a:xfrm>
            <a:off x="14191" y="2027833"/>
            <a:ext cx="12192000" cy="287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F5B76-5A17-422B-9678-9120D4BA4173}"/>
              </a:ext>
            </a:extLst>
          </p:cNvPr>
          <p:cNvGrpSpPr/>
          <p:nvPr/>
        </p:nvGrpSpPr>
        <p:grpSpPr>
          <a:xfrm>
            <a:off x="5122511" y="3272235"/>
            <a:ext cx="9756474" cy="1124904"/>
            <a:chOff x="878716" y="3429000"/>
            <a:chExt cx="9756474" cy="11249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0AE6F0D-5A4A-4D89-B6A5-CAF3FA1E92C0}"/>
                </a:ext>
              </a:extLst>
            </p:cNvPr>
            <p:cNvGrpSpPr/>
            <p:nvPr/>
          </p:nvGrpSpPr>
          <p:grpSpPr>
            <a:xfrm>
              <a:off x="878716" y="3429000"/>
              <a:ext cx="1970412" cy="1124904"/>
              <a:chOff x="3438548" y="2524307"/>
              <a:chExt cx="1970412" cy="11249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46F01CC-39BA-4BCE-9890-7343B92E280F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381836" cy="523220"/>
                <a:chOff x="4209971" y="2524307"/>
                <a:chExt cx="381836" cy="523220"/>
              </a:xfrm>
            </p:grpSpPr>
            <p:sp>
              <p:nvSpPr>
                <p:cNvPr id="2" name="평행 사변형 1">
                  <a:extLst>
                    <a:ext uri="{FF2B5EF4-FFF2-40B4-BE49-F238E27FC236}">
                      <a16:creationId xmlns:a16="http://schemas.microsoft.com/office/drawing/2014/main" id="{3A3A690C-63D0-4D85-9C4F-6E6E4674EA9E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D80EE27-A1BC-426D-8594-86C4E05009BA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3818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4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D9E6C-36DB-436A-AB05-1BCC357D2E2E}"/>
                  </a:ext>
                </a:extLst>
              </p:cNvPr>
              <p:cNvSpPr/>
              <p:nvPr/>
            </p:nvSpPr>
            <p:spPr>
              <a:xfrm>
                <a:off x="3438548" y="3064436"/>
                <a:ext cx="1970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한겨레결체" panose="02010504000101010101"/>
                  </a:rPr>
                  <a:t>평가 지표</a:t>
                </a:r>
                <a:endParaRPr lang="en-US" altLang="ko-KR" sz="3200" dirty="0">
                  <a:solidFill>
                    <a:schemeClr val="bg2">
                      <a:lumMod val="10000"/>
                    </a:schemeClr>
                  </a:solidFill>
                  <a:ea typeface="한겨레결체" panose="02010504000101010101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0BE2FB-008B-4B05-B4B1-9B9F2E7FB316}"/>
                </a:ext>
              </a:extLst>
            </p:cNvPr>
            <p:cNvSpPr/>
            <p:nvPr/>
          </p:nvSpPr>
          <p:spPr>
            <a:xfrm>
              <a:off x="4342615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E20188-4449-43F0-8CCE-77E9F8D76D49}"/>
                </a:ext>
              </a:extLst>
            </p:cNvPr>
            <p:cNvGrpSpPr/>
            <p:nvPr/>
          </p:nvGrpSpPr>
          <p:grpSpPr>
            <a:xfrm>
              <a:off x="7291572" y="3429000"/>
              <a:ext cx="409086" cy="1124904"/>
              <a:chOff x="4209971" y="2524307"/>
              <a:chExt cx="409086" cy="112490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3DED173-0D02-47B7-9440-BA2864F25E74}"/>
                  </a:ext>
                </a:extLst>
              </p:cNvPr>
              <p:cNvSpPr/>
              <p:nvPr/>
            </p:nvSpPr>
            <p:spPr>
              <a:xfrm>
                <a:off x="4209971" y="2524307"/>
                <a:ext cx="4090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3</a:t>
                </a:r>
                <a:endParaRPr lang="ko-KR" altLang="en-US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62F1C1C-2572-495F-99F3-EDDC7FF2FA22}"/>
                  </a:ext>
                </a:extLst>
              </p:cNvPr>
              <p:cNvSpPr/>
              <p:nvPr/>
            </p:nvSpPr>
            <p:spPr>
              <a:xfrm>
                <a:off x="4331385" y="3064436"/>
                <a:ext cx="184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3200" dirty="0">
                  <a:solidFill>
                    <a:schemeClr val="bg2">
                      <a:lumMod val="10000"/>
                    </a:schemeClr>
                  </a:solidFill>
                  <a:ea typeface="Black Han Sans" pitchFamily="2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57D56E9-E678-4A13-B65C-0CFC29DADEB3}"/>
                </a:ext>
              </a:extLst>
            </p:cNvPr>
            <p:cNvSpPr/>
            <p:nvPr/>
          </p:nvSpPr>
          <p:spPr>
            <a:xfrm>
              <a:off x="10226104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7D9944-8DF7-4A35-B0A9-DB1090EBB9A2}"/>
              </a:ext>
            </a:extLst>
          </p:cNvPr>
          <p:cNvSpPr/>
          <p:nvPr/>
        </p:nvSpPr>
        <p:spPr>
          <a:xfrm>
            <a:off x="3601050" y="2408814"/>
            <a:ext cx="4989900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E X T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0021A-A791-4634-B79B-145D0343CC8D}"/>
              </a:ext>
            </a:extLst>
          </p:cNvPr>
          <p:cNvSpPr/>
          <p:nvPr/>
        </p:nvSpPr>
        <p:spPr>
          <a:xfrm>
            <a:off x="-2038" y="1868053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F8094-495F-4A10-8C7C-5F0CA4445677}"/>
              </a:ext>
            </a:extLst>
          </p:cNvPr>
          <p:cNvSpPr/>
          <p:nvPr/>
        </p:nvSpPr>
        <p:spPr>
          <a:xfrm>
            <a:off x="0" y="5006268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6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BC32B-127D-4279-95B0-7734A81D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3" y="2007859"/>
            <a:ext cx="4982762" cy="31934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5-fold CV Accuracy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667EC-AD70-89DD-DF5D-CDC8A6B82157}"/>
              </a:ext>
            </a:extLst>
          </p:cNvPr>
          <p:cNvSpPr txBox="1"/>
          <p:nvPr/>
        </p:nvSpPr>
        <p:spPr>
          <a:xfrm>
            <a:off x="838200" y="1523194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Baselines.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ACAFDC-1DB9-4AC6-A65F-EB8E8DF4BE3F}"/>
              </a:ext>
            </a:extLst>
          </p:cNvPr>
          <p:cNvGrpSpPr/>
          <p:nvPr/>
        </p:nvGrpSpPr>
        <p:grpSpPr>
          <a:xfrm>
            <a:off x="5980759" y="2657703"/>
            <a:ext cx="5959706" cy="1795653"/>
            <a:chOff x="5048604" y="3624719"/>
            <a:chExt cx="5959706" cy="17956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D2E533-1435-4683-BDEA-1DFEC0E79328}"/>
                </a:ext>
              </a:extLst>
            </p:cNvPr>
            <p:cNvSpPr/>
            <p:nvPr/>
          </p:nvSpPr>
          <p:spPr>
            <a:xfrm>
              <a:off x="5048604" y="3624719"/>
              <a:ext cx="2620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하이퍼파라미터</a:t>
              </a:r>
              <a:r>
                <a:rPr lang="ko-KR" altLang="en-US" dirty="0"/>
                <a:t> 튜닝</a:t>
              </a:r>
              <a:endParaRPr lang="en-US" altLang="ko-KR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03FE87-D02E-4F50-9E7A-F6FD35A6F784}"/>
                </a:ext>
              </a:extLst>
            </p:cNvPr>
            <p:cNvSpPr/>
            <p:nvPr/>
          </p:nvSpPr>
          <p:spPr>
            <a:xfrm>
              <a:off x="5048604" y="4774041"/>
              <a:ext cx="5959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기본 분류기의 성능 사전 평가</a:t>
              </a:r>
              <a:endParaRPr lang="en-US" altLang="ko-KR" dirty="0"/>
            </a:p>
            <a:p>
              <a:r>
                <a:rPr lang="ko-KR" altLang="en-US" dirty="0"/>
                <a:t>→ </a:t>
              </a:r>
              <a:r>
                <a:rPr lang="en-US" altLang="ko-KR" dirty="0"/>
                <a:t>CV-Stacking Ensemble</a:t>
              </a:r>
              <a:r>
                <a:rPr lang="ko-KR" altLang="en-US" dirty="0"/>
                <a:t>을 위한 각 </a:t>
              </a:r>
              <a:r>
                <a:rPr lang="en-US" altLang="ko-KR" dirty="0"/>
                <a:t>fold</a:t>
              </a:r>
              <a:r>
                <a:rPr lang="ko-KR" altLang="en-US" dirty="0"/>
                <a:t>별 가중치 저장</a:t>
              </a:r>
              <a:endParaRPr lang="en-US" altLang="ko-KR" dirty="0"/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9B8514C-7ABC-47AE-947C-F6B258DFF63B}"/>
              </a:ext>
            </a:extLst>
          </p:cNvPr>
          <p:cNvSpPr/>
          <p:nvPr/>
        </p:nvSpPr>
        <p:spPr>
          <a:xfrm>
            <a:off x="4697980" y="3518849"/>
            <a:ext cx="960407" cy="288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A81E6C-FFB9-4B77-AD77-1EA97D3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7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1E2572-8575-4CAA-9304-18DA7A3E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53" y="1066623"/>
            <a:ext cx="8563093" cy="47247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data prediction Accuracy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A8D40-6FA0-44DF-8824-125AAB5378EC}"/>
              </a:ext>
            </a:extLst>
          </p:cNvPr>
          <p:cNvSpPr txBox="1"/>
          <p:nvPr/>
        </p:nvSpPr>
        <p:spPr>
          <a:xfrm>
            <a:off x="4145872" y="580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7,200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E449-E7F9-410F-A0D7-CBFFD321E8B8}"/>
              </a:ext>
            </a:extLst>
          </p:cNvPr>
          <p:cNvSpPr txBox="1"/>
          <p:nvPr/>
        </p:nvSpPr>
        <p:spPr>
          <a:xfrm>
            <a:off x="8123069" y="580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5,920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23059B-7C4E-4E12-B10C-70D1C3E273B8}"/>
              </a:ext>
            </a:extLst>
          </p:cNvPr>
          <p:cNvSpPr/>
          <p:nvPr/>
        </p:nvSpPr>
        <p:spPr>
          <a:xfrm>
            <a:off x="4145872" y="5791376"/>
            <a:ext cx="742511" cy="37997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6F28AD-5D13-4107-96B6-7D807EBCE835}"/>
              </a:ext>
            </a:extLst>
          </p:cNvPr>
          <p:cNvSpPr/>
          <p:nvPr/>
        </p:nvSpPr>
        <p:spPr>
          <a:xfrm>
            <a:off x="8123069" y="5802019"/>
            <a:ext cx="742511" cy="37997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946DCA-958D-4A5F-86AD-58CF54B877A5}"/>
              </a:ext>
            </a:extLst>
          </p:cNvPr>
          <p:cNvCxnSpPr>
            <a:stCxn id="9" idx="2"/>
          </p:cNvCxnSpPr>
          <p:nvPr/>
        </p:nvCxnSpPr>
        <p:spPr>
          <a:xfrm flipV="1">
            <a:off x="4517128" y="6171351"/>
            <a:ext cx="5381474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F542E-16C0-4212-BC02-D5DF8F35E0BE}"/>
              </a:ext>
            </a:extLst>
          </p:cNvPr>
          <p:cNvSpPr/>
          <p:nvPr/>
        </p:nvSpPr>
        <p:spPr>
          <a:xfrm>
            <a:off x="10043857" y="5981363"/>
            <a:ext cx="742511" cy="37997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F2BE29-06EA-450D-9B80-94701696946F}"/>
              </a:ext>
            </a:extLst>
          </p:cNvPr>
          <p:cNvSpPr/>
          <p:nvPr/>
        </p:nvSpPr>
        <p:spPr>
          <a:xfrm>
            <a:off x="679395" y="2396450"/>
            <a:ext cx="1656031" cy="37997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7DC3B8-3FB9-4D3B-BE52-6D4E204A3775}"/>
              </a:ext>
            </a:extLst>
          </p:cNvPr>
          <p:cNvCxnSpPr>
            <a:cxnSpLocks/>
          </p:cNvCxnSpPr>
          <p:nvPr/>
        </p:nvCxnSpPr>
        <p:spPr>
          <a:xfrm>
            <a:off x="2325950" y="2586438"/>
            <a:ext cx="9587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1E4B9C-B6D5-4D3C-BB3B-F0B124216F9E}"/>
              </a:ext>
            </a:extLst>
          </p:cNvPr>
          <p:cNvSpPr txBox="1"/>
          <p:nvPr/>
        </p:nvSpPr>
        <p:spPr>
          <a:xfrm>
            <a:off x="669919" y="2417161"/>
            <a:ext cx="165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Hyper </a:t>
            </a:r>
            <a:r>
              <a:rPr lang="en-US" altLang="ko-KR" sz="1600" dirty="0" err="1"/>
              <a:t>parmeter</a:t>
            </a:r>
            <a:endParaRPr lang="ko-KR" altLang="en-US" sz="16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DCEFF6A-60B6-42C3-83A9-A61FFC374C0D}"/>
              </a:ext>
            </a:extLst>
          </p:cNvPr>
          <p:cNvSpPr/>
          <p:nvPr/>
        </p:nvSpPr>
        <p:spPr>
          <a:xfrm>
            <a:off x="1228672" y="1808541"/>
            <a:ext cx="195309" cy="577554"/>
          </a:xfrm>
          <a:custGeom>
            <a:avLst/>
            <a:gdLst>
              <a:gd name="connsiteX0" fmla="*/ 195309 w 195309"/>
              <a:gd name="connsiteY0" fmla="*/ 577554 h 577554"/>
              <a:gd name="connsiteX1" fmla="*/ 124288 w 195309"/>
              <a:gd name="connsiteY1" fmla="*/ 115915 h 577554"/>
              <a:gd name="connsiteX2" fmla="*/ 0 w 195309"/>
              <a:gd name="connsiteY2" fmla="*/ 505 h 5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09" h="577554">
                <a:moveTo>
                  <a:pt x="195309" y="577554"/>
                </a:moveTo>
                <a:cubicBezTo>
                  <a:pt x="176074" y="394822"/>
                  <a:pt x="156840" y="212090"/>
                  <a:pt x="124288" y="115915"/>
                </a:cubicBezTo>
                <a:cubicBezTo>
                  <a:pt x="91736" y="19740"/>
                  <a:pt x="20715" y="-3934"/>
                  <a:pt x="0" y="5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19DE0-0966-4CD4-9223-660317634944}"/>
              </a:ext>
            </a:extLst>
          </p:cNvPr>
          <p:cNvSpPr txBox="1"/>
          <p:nvPr/>
        </p:nvSpPr>
        <p:spPr>
          <a:xfrm>
            <a:off x="312513" y="1436993"/>
            <a:ext cx="130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from5-fold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EEE0E-6BA8-4C9F-9312-785EA2EA5886}"/>
              </a:ext>
            </a:extLst>
          </p:cNvPr>
          <p:cNvSpPr txBox="1"/>
          <p:nvPr/>
        </p:nvSpPr>
        <p:spPr>
          <a:xfrm>
            <a:off x="10106003" y="5992007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2D7261-482C-477B-A0F9-4071F8F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1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21"/>
            <a:ext cx="10515600" cy="1325563"/>
          </a:xfrm>
        </p:spPr>
        <p:txBody>
          <a:bodyPr/>
          <a:lstStyle/>
          <a:p>
            <a:r>
              <a:rPr lang="en-US" altLang="ko-KR" dirty="0"/>
              <a:t>Test data prediction Accuracy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9C940D0-392D-406B-A746-0F41EAFBCFD3}"/>
              </a:ext>
            </a:extLst>
          </p:cNvPr>
          <p:cNvGrpSpPr/>
          <p:nvPr/>
        </p:nvGrpSpPr>
        <p:grpSpPr>
          <a:xfrm>
            <a:off x="556858" y="1172601"/>
            <a:ext cx="5026092" cy="4498687"/>
            <a:chOff x="556858" y="1172601"/>
            <a:chExt cx="5026092" cy="449868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A3AF8B-B51C-4695-9DF7-B5B08460E445}"/>
                </a:ext>
              </a:extLst>
            </p:cNvPr>
            <p:cNvSpPr txBox="1"/>
            <p:nvPr/>
          </p:nvSpPr>
          <p:spPr>
            <a:xfrm>
              <a:off x="556858" y="1172601"/>
              <a:ext cx="5026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For fold </a:t>
              </a:r>
              <a:r>
                <a:rPr lang="en-US" altLang="ko-KR" dirty="0" err="1"/>
                <a:t>i</a:t>
              </a:r>
              <a:r>
                <a:rPr lang="en-US" altLang="ko-KR" dirty="0"/>
                <a:t> in range(1,5) :</a:t>
              </a:r>
              <a:endParaRPr lang="ko-KR" altLang="en-US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A9D232B-7C4D-4A9A-8FC9-4BDF4E7D8599}"/>
                </a:ext>
              </a:extLst>
            </p:cNvPr>
            <p:cNvGrpSpPr/>
            <p:nvPr/>
          </p:nvGrpSpPr>
          <p:grpSpPr>
            <a:xfrm>
              <a:off x="1392367" y="2023008"/>
              <a:ext cx="3874782" cy="3648280"/>
              <a:chOff x="1760373" y="766166"/>
              <a:chExt cx="3874782" cy="36482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49B052F-E04E-466E-B608-24D488636E99}"/>
                  </a:ext>
                </a:extLst>
              </p:cNvPr>
              <p:cNvSpPr/>
              <p:nvPr/>
            </p:nvSpPr>
            <p:spPr>
              <a:xfrm>
                <a:off x="4802163" y="2760980"/>
                <a:ext cx="210136" cy="1336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CEC6781-43D3-4300-999D-AA226B3325A1}"/>
                  </a:ext>
                </a:extLst>
              </p:cNvPr>
              <p:cNvGrpSpPr/>
              <p:nvPr/>
            </p:nvGrpSpPr>
            <p:grpSpPr>
              <a:xfrm>
                <a:off x="1760373" y="766166"/>
                <a:ext cx="3874782" cy="3648280"/>
                <a:chOff x="1760373" y="766166"/>
                <a:chExt cx="3874782" cy="364828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5D9CE9F-FBA3-42C0-8A65-91096252D190}"/>
                    </a:ext>
                  </a:extLst>
                </p:cNvPr>
                <p:cNvSpPr/>
                <p:nvPr/>
              </p:nvSpPr>
              <p:spPr>
                <a:xfrm>
                  <a:off x="1760373" y="1591381"/>
                  <a:ext cx="1318857" cy="126232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Model with pretrained weights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01436684-CE61-4451-B4DE-9DF09CBFE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9230" y="1695635"/>
                  <a:ext cx="1395116" cy="265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CBCD70F4-BA05-45BA-BAFD-266F470F2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9230" y="2466503"/>
                  <a:ext cx="1395116" cy="7011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255E3EF-40F4-44A2-94F2-C12347220D83}"/>
                    </a:ext>
                  </a:extLst>
                </p:cNvPr>
                <p:cNvSpPr/>
                <p:nvPr/>
              </p:nvSpPr>
              <p:spPr>
                <a:xfrm>
                  <a:off x="4802163" y="1027615"/>
                  <a:ext cx="210136" cy="13360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7B8ABB9-533F-45F8-A131-70B302815BDE}"/>
                    </a:ext>
                  </a:extLst>
                </p:cNvPr>
                <p:cNvSpPr txBox="1"/>
                <p:nvPr/>
              </p:nvSpPr>
              <p:spPr>
                <a:xfrm>
                  <a:off x="3241224" y="1474944"/>
                  <a:ext cx="10711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Validation data</a:t>
                  </a:r>
                  <a:endParaRPr lang="ko-KR" altLang="en-US" sz="10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0D3FFC0-56A2-4A3A-82B2-233F3267A428}"/>
                    </a:ext>
                  </a:extLst>
                </p:cNvPr>
                <p:cNvSpPr txBox="1"/>
                <p:nvPr/>
              </p:nvSpPr>
              <p:spPr>
                <a:xfrm>
                  <a:off x="3318927" y="2884260"/>
                  <a:ext cx="7248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Test data</a:t>
                  </a:r>
                  <a:endParaRPr lang="ko-KR" altLang="en-US" sz="1000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17C9694-006E-4048-8955-010720FCE41A}"/>
                    </a:ext>
                  </a:extLst>
                </p:cNvPr>
                <p:cNvSpPr txBox="1"/>
                <p:nvPr/>
              </p:nvSpPr>
              <p:spPr>
                <a:xfrm>
                  <a:off x="4179307" y="766166"/>
                  <a:ext cx="14558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Validation Predictions</a:t>
                  </a:r>
                  <a:endParaRPr lang="ko-KR" altLang="en-US" sz="1000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B9A4881-FB16-464D-BF55-405A69A337D1}"/>
                    </a:ext>
                  </a:extLst>
                </p:cNvPr>
                <p:cNvSpPr txBox="1"/>
                <p:nvPr/>
              </p:nvSpPr>
              <p:spPr>
                <a:xfrm>
                  <a:off x="4364454" y="4168225"/>
                  <a:ext cx="10855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/>
                    <a:t>test Predictions</a:t>
                  </a:r>
                  <a:endParaRPr lang="ko-KR" altLang="en-US" sz="1000" dirty="0"/>
                </a:p>
              </p:txBody>
            </p:sp>
          </p:grpSp>
        </p:grp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FA09704-90C9-4494-B313-C200B59339ED}"/>
                </a:ext>
              </a:extLst>
            </p:cNvPr>
            <p:cNvCxnSpPr/>
            <p:nvPr/>
          </p:nvCxnSpPr>
          <p:spPr>
            <a:xfrm>
              <a:off x="996810" y="1610062"/>
              <a:ext cx="0" cy="388313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97D17CAB-0D34-41D5-9459-B0C3454F7E9B}"/>
              </a:ext>
            </a:extLst>
          </p:cNvPr>
          <p:cNvSpPr/>
          <p:nvPr/>
        </p:nvSpPr>
        <p:spPr>
          <a:xfrm>
            <a:off x="5242934" y="3268802"/>
            <a:ext cx="960407" cy="288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래픽 59" descr="돋보기">
            <a:extLst>
              <a:ext uri="{FF2B5EF4-FFF2-40B4-BE49-F238E27FC236}">
                <a16:creationId xmlns:a16="http://schemas.microsoft.com/office/drawing/2014/main" id="{25C62987-7C15-4D1F-ACB5-CBF3F9B1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5351" y="2665258"/>
            <a:ext cx="515277" cy="515277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9EBCF80B-120A-4373-859E-673E05424C98}"/>
              </a:ext>
            </a:extLst>
          </p:cNvPr>
          <p:cNvGrpSpPr/>
          <p:nvPr/>
        </p:nvGrpSpPr>
        <p:grpSpPr>
          <a:xfrm>
            <a:off x="6653767" y="1601209"/>
            <a:ext cx="4310327" cy="4867336"/>
            <a:chOff x="6653767" y="1601209"/>
            <a:chExt cx="4310327" cy="486733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AC57DAC-F458-49B0-9F13-6E498AA57FF6}"/>
                </a:ext>
              </a:extLst>
            </p:cNvPr>
            <p:cNvSpPr/>
            <p:nvPr/>
          </p:nvSpPr>
          <p:spPr>
            <a:xfrm>
              <a:off x="6653767" y="1601209"/>
              <a:ext cx="210136" cy="1336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CA6C6A6-9FC2-4768-9271-3A4027F9141D}"/>
                </a:ext>
              </a:extLst>
            </p:cNvPr>
            <p:cNvSpPr/>
            <p:nvPr/>
          </p:nvSpPr>
          <p:spPr>
            <a:xfrm>
              <a:off x="6653767" y="3083539"/>
              <a:ext cx="210136" cy="1336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5CE6BE7-CEB0-4150-B4D6-5EDBD3C091EB}"/>
                </a:ext>
              </a:extLst>
            </p:cNvPr>
            <p:cNvSpPr/>
            <p:nvPr/>
          </p:nvSpPr>
          <p:spPr>
            <a:xfrm>
              <a:off x="6653767" y="5132505"/>
              <a:ext cx="210136" cy="1336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6DE2337-B272-43D5-BF6D-5929F705F47A}"/>
                </a:ext>
              </a:extLst>
            </p:cNvPr>
            <p:cNvGrpSpPr/>
            <p:nvPr/>
          </p:nvGrpSpPr>
          <p:grpSpPr>
            <a:xfrm>
              <a:off x="6735975" y="4556039"/>
              <a:ext cx="48883" cy="366115"/>
              <a:chOff x="7108837" y="4618182"/>
              <a:chExt cx="48883" cy="366115"/>
            </a:xfrm>
            <a:solidFill>
              <a:schemeClr val="tx1"/>
            </a:solidFill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ED4BA56-3B18-48CA-9F4A-78D342680B8C}"/>
                  </a:ext>
                </a:extLst>
              </p:cNvPr>
              <p:cNvSpPr/>
              <p:nvPr/>
            </p:nvSpPr>
            <p:spPr>
              <a:xfrm>
                <a:off x="7112001" y="461818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ADBD5D1-854C-445B-9260-8333A2C192CB}"/>
                  </a:ext>
                </a:extLst>
              </p:cNvPr>
              <p:cNvSpPr/>
              <p:nvPr/>
            </p:nvSpPr>
            <p:spPr>
              <a:xfrm>
                <a:off x="7112001" y="4778380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3B3B97B-5A9C-455F-BF3A-64CFF8476A11}"/>
                  </a:ext>
                </a:extLst>
              </p:cNvPr>
              <p:cNvSpPr/>
              <p:nvPr/>
            </p:nvSpPr>
            <p:spPr>
              <a:xfrm>
                <a:off x="7108837" y="4938578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왼쪽 중괄호 65">
              <a:extLst>
                <a:ext uri="{FF2B5EF4-FFF2-40B4-BE49-F238E27FC236}">
                  <a16:creationId xmlns:a16="http://schemas.microsoft.com/office/drawing/2014/main" id="{E34C9590-699E-4F42-8B6B-EFC16464022B}"/>
                </a:ext>
              </a:extLst>
            </p:cNvPr>
            <p:cNvSpPr/>
            <p:nvPr/>
          </p:nvSpPr>
          <p:spPr>
            <a:xfrm rot="10800000">
              <a:off x="6990081" y="1635594"/>
              <a:ext cx="294742" cy="1301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왼쪽 중괄호 66">
              <a:extLst>
                <a:ext uri="{FF2B5EF4-FFF2-40B4-BE49-F238E27FC236}">
                  <a16:creationId xmlns:a16="http://schemas.microsoft.com/office/drawing/2014/main" id="{16A081B5-B0BF-45E1-AF41-846D96A24428}"/>
                </a:ext>
              </a:extLst>
            </p:cNvPr>
            <p:cNvSpPr/>
            <p:nvPr/>
          </p:nvSpPr>
          <p:spPr>
            <a:xfrm rot="10800000">
              <a:off x="7019587" y="3117924"/>
              <a:ext cx="294742" cy="1301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왼쪽 중괄호 67">
              <a:extLst>
                <a:ext uri="{FF2B5EF4-FFF2-40B4-BE49-F238E27FC236}">
                  <a16:creationId xmlns:a16="http://schemas.microsoft.com/office/drawing/2014/main" id="{929CD452-327F-40EB-8B3C-F1F15FA973FA}"/>
                </a:ext>
              </a:extLst>
            </p:cNvPr>
            <p:cNvSpPr/>
            <p:nvPr/>
          </p:nvSpPr>
          <p:spPr>
            <a:xfrm rot="10800000">
              <a:off x="7019587" y="5132505"/>
              <a:ext cx="294742" cy="1301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44955B-D6DD-471C-A163-9F04FA1A7355}"/>
                </a:ext>
              </a:extLst>
            </p:cNvPr>
            <p:cNvSpPr txBox="1"/>
            <p:nvPr/>
          </p:nvSpPr>
          <p:spPr>
            <a:xfrm>
              <a:off x="7352871" y="209979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1-fold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6D1FF8-8806-41F4-8B41-BCEC5D7B67A1}"/>
                </a:ext>
              </a:extLst>
            </p:cNvPr>
            <p:cNvSpPr txBox="1"/>
            <p:nvPr/>
          </p:nvSpPr>
          <p:spPr>
            <a:xfrm>
              <a:off x="7395016" y="356689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2-fold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78460BC-4A0A-47FA-997B-C3AAC2B9D8AD}"/>
                </a:ext>
              </a:extLst>
            </p:cNvPr>
            <p:cNvSpPr txBox="1"/>
            <p:nvPr/>
          </p:nvSpPr>
          <p:spPr>
            <a:xfrm>
              <a:off x="7390113" y="558710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5-fold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99EA3E3-FD1F-4DDA-B513-BBDBFE588D33}"/>
                </a:ext>
              </a:extLst>
            </p:cNvPr>
            <p:cNvSpPr/>
            <p:nvPr/>
          </p:nvSpPr>
          <p:spPr>
            <a:xfrm>
              <a:off x="8537120" y="2698837"/>
              <a:ext cx="210136" cy="1336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3968547-E2B0-4E4E-881D-EF29EC84BC35}"/>
                </a:ext>
              </a:extLst>
            </p:cNvPr>
            <p:cNvSpPr/>
            <p:nvPr/>
          </p:nvSpPr>
          <p:spPr>
            <a:xfrm>
              <a:off x="8819833" y="2698837"/>
              <a:ext cx="210136" cy="1336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291348-19D4-4838-8994-8A79670F52A7}"/>
                </a:ext>
              </a:extLst>
            </p:cNvPr>
            <p:cNvSpPr/>
            <p:nvPr/>
          </p:nvSpPr>
          <p:spPr>
            <a:xfrm>
              <a:off x="9553160" y="2698837"/>
              <a:ext cx="210136" cy="1336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838F476-A665-464D-94F6-9B95610C37BD}"/>
                </a:ext>
              </a:extLst>
            </p:cNvPr>
            <p:cNvGrpSpPr/>
            <p:nvPr/>
          </p:nvGrpSpPr>
          <p:grpSpPr>
            <a:xfrm rot="16200000">
              <a:off x="9261162" y="3183799"/>
              <a:ext cx="48883" cy="366115"/>
              <a:chOff x="7108837" y="4618182"/>
              <a:chExt cx="48883" cy="366115"/>
            </a:xfrm>
            <a:solidFill>
              <a:schemeClr val="tx1"/>
            </a:solidFill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A7864E5-FB1A-4B0D-91A6-83365E3167F1}"/>
                  </a:ext>
                </a:extLst>
              </p:cNvPr>
              <p:cNvSpPr/>
              <p:nvPr/>
            </p:nvSpPr>
            <p:spPr>
              <a:xfrm>
                <a:off x="7112001" y="461818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BC1A8690-2B60-4C05-8DE0-C60CAD238C67}"/>
                  </a:ext>
                </a:extLst>
              </p:cNvPr>
              <p:cNvSpPr/>
              <p:nvPr/>
            </p:nvSpPr>
            <p:spPr>
              <a:xfrm>
                <a:off x="7112001" y="4778380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85CE6AF-A4F6-49AD-8037-EDC0445B923F}"/>
                  </a:ext>
                </a:extLst>
              </p:cNvPr>
              <p:cNvSpPr/>
              <p:nvPr/>
            </p:nvSpPr>
            <p:spPr>
              <a:xfrm>
                <a:off x="7108837" y="4938578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61CAD638-7C0F-4172-8970-29ED4FD0395B}"/>
                </a:ext>
              </a:extLst>
            </p:cNvPr>
            <p:cNvSpPr/>
            <p:nvPr/>
          </p:nvSpPr>
          <p:spPr>
            <a:xfrm>
              <a:off x="9930821" y="3322093"/>
              <a:ext cx="355666" cy="17057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5B2489C-101A-43E8-939D-FF7DBCAC0407}"/>
                    </a:ext>
                  </a:extLst>
                </p:cNvPr>
                <p:cNvSpPr txBox="1"/>
                <p:nvPr/>
              </p:nvSpPr>
              <p:spPr>
                <a:xfrm>
                  <a:off x="9935790" y="2511677"/>
                  <a:ext cx="464801" cy="9136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ko-KR" altLang="en-US" i="1">
                                <a:latin typeface="Cambria Math" panose="02040503050406030204" pitchFamily="18" charset="0"/>
                              </a:rPr>
                              <m:t>　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　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　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1C2A367-D327-4A34-B619-27E7FF386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5790" y="2511677"/>
                  <a:ext cx="464801" cy="9136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D45B527-B22B-4147-AD38-B3DB96A09C9A}"/>
                </a:ext>
              </a:extLst>
            </p:cNvPr>
            <p:cNvSpPr/>
            <p:nvPr/>
          </p:nvSpPr>
          <p:spPr>
            <a:xfrm>
              <a:off x="10753958" y="2731786"/>
              <a:ext cx="210136" cy="1336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5A3662-53C2-1A88-B9D1-2C0894ECF6FE}"/>
              </a:ext>
            </a:extLst>
          </p:cNvPr>
          <p:cNvSpPr txBox="1"/>
          <p:nvPr/>
        </p:nvSpPr>
        <p:spPr>
          <a:xfrm>
            <a:off x="8404158" y="41411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CB1B-2C2B-6A90-1E6A-BE8E1E87FFDE}"/>
              </a:ext>
            </a:extLst>
          </p:cNvPr>
          <p:cNvSpPr txBox="1"/>
          <p:nvPr/>
        </p:nvSpPr>
        <p:spPr>
          <a:xfrm>
            <a:off x="9411330" y="41411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5-f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86F03-18F9-4C81-B0E0-EB9DB94F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5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90AC8-7B8E-4DC6-B754-B3DBC219AA9B}"/>
              </a:ext>
            </a:extLst>
          </p:cNvPr>
          <p:cNvSpPr/>
          <p:nvPr/>
        </p:nvSpPr>
        <p:spPr>
          <a:xfrm>
            <a:off x="0" y="2085516"/>
            <a:ext cx="12192000" cy="287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F5B76-5A17-422B-9678-9120D4BA4173}"/>
              </a:ext>
            </a:extLst>
          </p:cNvPr>
          <p:cNvGrpSpPr/>
          <p:nvPr/>
        </p:nvGrpSpPr>
        <p:grpSpPr>
          <a:xfrm>
            <a:off x="2925259" y="3012158"/>
            <a:ext cx="6339443" cy="1124904"/>
            <a:chOff x="1361215" y="3429000"/>
            <a:chExt cx="6339443" cy="11249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0AE6F0D-5A4A-4D89-B6A5-CAF3FA1E92C0}"/>
                </a:ext>
              </a:extLst>
            </p:cNvPr>
            <p:cNvGrpSpPr/>
            <p:nvPr/>
          </p:nvGrpSpPr>
          <p:grpSpPr>
            <a:xfrm>
              <a:off x="1361215" y="3429000"/>
              <a:ext cx="1005403" cy="1124904"/>
              <a:chOff x="3921047" y="2524307"/>
              <a:chExt cx="1005403" cy="11249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46F01CC-39BA-4BCE-9890-7343B92E280F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409086" cy="523220"/>
                <a:chOff x="4209971" y="2524307"/>
                <a:chExt cx="409086" cy="523220"/>
              </a:xfrm>
            </p:grpSpPr>
            <p:sp>
              <p:nvSpPr>
                <p:cNvPr id="2" name="평행 사변형 1">
                  <a:extLst>
                    <a:ext uri="{FF2B5EF4-FFF2-40B4-BE49-F238E27FC236}">
                      <a16:creationId xmlns:a16="http://schemas.microsoft.com/office/drawing/2014/main" id="{3A3A690C-63D0-4D85-9C4F-6E6E4674EA9E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D80EE27-A1BC-426D-8594-86C4E05009BA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40908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1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D9E6C-36DB-436A-AB05-1BCC357D2E2E}"/>
                  </a:ext>
                </a:extLst>
              </p:cNvPr>
              <p:cNvSpPr/>
              <p:nvPr/>
            </p:nvSpPr>
            <p:spPr>
              <a:xfrm>
                <a:off x="3921047" y="3064436"/>
                <a:ext cx="10054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latin typeface="한겨레결체" panose="02010504000101010101"/>
                    <a:ea typeface="한겨레결체" panose="02010504000101010101"/>
                  </a:rPr>
                  <a:t>소개</a:t>
                </a:r>
                <a:endParaRPr lang="en-US" altLang="ko-KR" sz="3200" dirty="0">
                  <a:solidFill>
                    <a:schemeClr val="bg2">
                      <a:lumMod val="10000"/>
                    </a:schemeClr>
                  </a:solidFill>
                  <a:latin typeface="한겨레결체" panose="02010504000101010101"/>
                  <a:ea typeface="한겨레결체" panose="02010504000101010101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EFF852C-0783-4882-A6A5-EDFF786871E4}"/>
                </a:ext>
              </a:extLst>
            </p:cNvPr>
            <p:cNvGrpSpPr/>
            <p:nvPr/>
          </p:nvGrpSpPr>
          <p:grpSpPr>
            <a:xfrm>
              <a:off x="3643325" y="3429000"/>
              <a:ext cx="1826141" cy="1124904"/>
              <a:chOff x="3510681" y="2524307"/>
              <a:chExt cx="1826141" cy="1124904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3AC15E72-E9C3-411A-B207-FE6FB04B7AAA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409086" cy="523220"/>
                <a:chOff x="4209971" y="2524307"/>
                <a:chExt cx="409086" cy="523220"/>
              </a:xfrm>
            </p:grpSpPr>
            <p:sp>
              <p:nvSpPr>
                <p:cNvPr id="44" name="평행 사변형 43">
                  <a:extLst>
                    <a:ext uri="{FF2B5EF4-FFF2-40B4-BE49-F238E27FC236}">
                      <a16:creationId xmlns:a16="http://schemas.microsoft.com/office/drawing/2014/main" id="{310F2986-0A82-40CD-B9C7-F3A28DAFA5FE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990BE2FB-008B-4B05-B4B1-9B9F2E7FB316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40908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2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81C154D-F824-4DA9-8420-6C3AB2E7DA4D}"/>
                  </a:ext>
                </a:extLst>
              </p:cNvPr>
              <p:cNvSpPr/>
              <p:nvPr/>
            </p:nvSpPr>
            <p:spPr>
              <a:xfrm>
                <a:off x="3510681" y="3064436"/>
                <a:ext cx="18261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한겨레결체" panose="02010504000101010101"/>
                  </a:rPr>
                  <a:t>선행연구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E20188-4449-43F0-8CCE-77E9F8D76D49}"/>
                </a:ext>
              </a:extLst>
            </p:cNvPr>
            <p:cNvGrpSpPr/>
            <p:nvPr/>
          </p:nvGrpSpPr>
          <p:grpSpPr>
            <a:xfrm>
              <a:off x="7291572" y="3429000"/>
              <a:ext cx="409086" cy="1124904"/>
              <a:chOff x="4209971" y="2524307"/>
              <a:chExt cx="409086" cy="1124904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B2E46DE-3423-4336-A07C-1A328844796C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409086" cy="523220"/>
                <a:chOff x="4209971" y="2524307"/>
                <a:chExt cx="409086" cy="523220"/>
              </a:xfrm>
            </p:grpSpPr>
            <p:sp>
              <p:nvSpPr>
                <p:cNvPr id="49" name="평행 사변형 48">
                  <a:extLst>
                    <a:ext uri="{FF2B5EF4-FFF2-40B4-BE49-F238E27FC236}">
                      <a16:creationId xmlns:a16="http://schemas.microsoft.com/office/drawing/2014/main" id="{F6A75061-2757-4493-BA28-73092DC1B40D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3DED173-0D02-47B7-9440-BA2864F25E74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40908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3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62F1C1C-2572-495F-99F3-EDDC7FF2FA22}"/>
                  </a:ext>
                </a:extLst>
              </p:cNvPr>
              <p:cNvSpPr/>
              <p:nvPr/>
            </p:nvSpPr>
            <p:spPr>
              <a:xfrm>
                <a:off x="4331385" y="3064436"/>
                <a:ext cx="184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3200" dirty="0">
                  <a:solidFill>
                    <a:schemeClr val="bg2">
                      <a:lumMod val="10000"/>
                    </a:schemeClr>
                  </a:solidFill>
                  <a:ea typeface="Black Han Sans" pitchFamily="2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7D9944-8DF7-4A35-B0A9-DB1090EBB9A2}"/>
              </a:ext>
            </a:extLst>
          </p:cNvPr>
          <p:cNvSpPr/>
          <p:nvPr/>
        </p:nvSpPr>
        <p:spPr>
          <a:xfrm>
            <a:off x="3601050" y="2408814"/>
            <a:ext cx="4989900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0021A-A791-4634-B79B-145D0343CC8D}"/>
              </a:ext>
            </a:extLst>
          </p:cNvPr>
          <p:cNvSpPr/>
          <p:nvPr/>
        </p:nvSpPr>
        <p:spPr>
          <a:xfrm>
            <a:off x="-2038" y="1868053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F8094-495F-4A10-8C7C-5F0CA4445677}"/>
              </a:ext>
            </a:extLst>
          </p:cNvPr>
          <p:cNvSpPr/>
          <p:nvPr/>
        </p:nvSpPr>
        <p:spPr>
          <a:xfrm>
            <a:off x="0" y="5006268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E822ED-A7FD-4A2C-9049-DB240749F1F0}"/>
              </a:ext>
            </a:extLst>
          </p:cNvPr>
          <p:cNvSpPr/>
          <p:nvPr/>
        </p:nvSpPr>
        <p:spPr>
          <a:xfrm>
            <a:off x="8361508" y="3547028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ea typeface="한겨레결체" panose="02010504000101010101"/>
              </a:rPr>
              <a:t>방법론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09C8FB-BC9F-D031-0D1E-9E274D8BF719}"/>
              </a:ext>
            </a:extLst>
          </p:cNvPr>
          <p:cNvGrpSpPr/>
          <p:nvPr/>
        </p:nvGrpSpPr>
        <p:grpSpPr>
          <a:xfrm>
            <a:off x="2545595" y="4488619"/>
            <a:ext cx="7057207" cy="1124904"/>
            <a:chOff x="950846" y="3429000"/>
            <a:chExt cx="7057207" cy="112490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CB53796-7A68-11D6-01D9-E5DC03EDCA56}"/>
                </a:ext>
              </a:extLst>
            </p:cNvPr>
            <p:cNvGrpSpPr/>
            <p:nvPr/>
          </p:nvGrpSpPr>
          <p:grpSpPr>
            <a:xfrm>
              <a:off x="950846" y="3429000"/>
              <a:ext cx="1826141" cy="1124904"/>
              <a:chOff x="3510678" y="2524307"/>
              <a:chExt cx="1826141" cy="112490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5C28476-5CE9-4B51-D8BF-CD3578F4ECE0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381836" cy="523220"/>
                <a:chOff x="4209971" y="2524307"/>
                <a:chExt cx="381836" cy="523220"/>
              </a:xfrm>
            </p:grpSpPr>
            <p:sp>
              <p:nvSpPr>
                <p:cNvPr id="31" name="평행 사변형 30">
                  <a:extLst>
                    <a:ext uri="{FF2B5EF4-FFF2-40B4-BE49-F238E27FC236}">
                      <a16:creationId xmlns:a16="http://schemas.microsoft.com/office/drawing/2014/main" id="{23CD1BDB-B901-18F9-7A90-BC0AB08E6548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781E794-4D89-4456-5F7D-B5FDE7ED2731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3818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4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2E2D9D7-A10E-F4EB-2838-C156BA7E9DCB}"/>
                  </a:ext>
                </a:extLst>
              </p:cNvPr>
              <p:cNvSpPr/>
              <p:nvPr/>
            </p:nvSpPr>
            <p:spPr>
              <a:xfrm>
                <a:off x="3510678" y="3064436"/>
                <a:ext cx="18261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latin typeface="한겨레결체" panose="02010504000101010101"/>
                    <a:ea typeface="한겨레결체" panose="02010504000101010101"/>
                  </a:rPr>
                  <a:t>평가지표</a:t>
                </a:r>
                <a:endParaRPr lang="en-US" altLang="ko-KR" sz="3200" dirty="0">
                  <a:solidFill>
                    <a:schemeClr val="bg2">
                      <a:lumMod val="10000"/>
                    </a:schemeClr>
                  </a:solidFill>
                  <a:latin typeface="한겨레결체" panose="02010504000101010101"/>
                  <a:ea typeface="한겨레결체" panose="02010504000101010101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0BBA12-E35C-F767-2039-CBA936526FE1}"/>
                </a:ext>
              </a:extLst>
            </p:cNvPr>
            <p:cNvGrpSpPr/>
            <p:nvPr/>
          </p:nvGrpSpPr>
          <p:grpSpPr>
            <a:xfrm>
              <a:off x="3643325" y="3429000"/>
              <a:ext cx="1826141" cy="1124904"/>
              <a:chOff x="3510681" y="2524307"/>
              <a:chExt cx="1826141" cy="112490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214E8CB-96D0-8E0C-4B09-F273DE36A6D2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381836" cy="523220"/>
                <a:chOff x="4209971" y="2524307"/>
                <a:chExt cx="381836" cy="523220"/>
              </a:xfrm>
            </p:grpSpPr>
            <p:sp>
              <p:nvSpPr>
                <p:cNvPr id="24" name="평행 사변형 23">
                  <a:extLst>
                    <a:ext uri="{FF2B5EF4-FFF2-40B4-BE49-F238E27FC236}">
                      <a16:creationId xmlns:a16="http://schemas.microsoft.com/office/drawing/2014/main" id="{082DD048-2049-81FC-CF33-699DEB277288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2A0291A-ACD0-CA3D-C86E-4F7E36760B9B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3818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5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C9A08E3-5EB9-5C96-DCCB-8D3D92C18134}"/>
                  </a:ext>
                </a:extLst>
              </p:cNvPr>
              <p:cNvSpPr/>
              <p:nvPr/>
            </p:nvSpPr>
            <p:spPr>
              <a:xfrm>
                <a:off x="3510681" y="3064436"/>
                <a:ext cx="18261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한겨레결체" panose="02010504000101010101"/>
                  </a:rPr>
                  <a:t>실험결과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890FE81-27FF-A0F7-E628-4FEB58F45552}"/>
                </a:ext>
              </a:extLst>
            </p:cNvPr>
            <p:cNvGrpSpPr/>
            <p:nvPr/>
          </p:nvGrpSpPr>
          <p:grpSpPr>
            <a:xfrm>
              <a:off x="7002650" y="3429000"/>
              <a:ext cx="1005403" cy="1124904"/>
              <a:chOff x="3921049" y="2524307"/>
              <a:chExt cx="1005403" cy="1124904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DF0CF7F-5931-7C5E-6381-F36A3BBB22B2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381836" cy="523220"/>
                <a:chOff x="4209971" y="2524307"/>
                <a:chExt cx="381836" cy="523220"/>
              </a:xfrm>
            </p:grpSpPr>
            <p:sp>
              <p:nvSpPr>
                <p:cNvPr id="20" name="평행 사변형 19">
                  <a:extLst>
                    <a:ext uri="{FF2B5EF4-FFF2-40B4-BE49-F238E27FC236}">
                      <a16:creationId xmlns:a16="http://schemas.microsoft.com/office/drawing/2014/main" id="{5C9DF459-9D8D-4C67-67A3-0B5C564610FD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7FA9EAE-6226-CCBC-4E1B-E3470B4E74F5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3818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6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35DEAD-BC25-4294-C7EB-3E7A1306D9C9}"/>
                  </a:ext>
                </a:extLst>
              </p:cNvPr>
              <p:cNvSpPr/>
              <p:nvPr/>
            </p:nvSpPr>
            <p:spPr>
              <a:xfrm>
                <a:off x="3921049" y="3064436"/>
                <a:ext cx="10054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Black Han Sans" pitchFamily="2" charset="-127"/>
                  </a:rPr>
                  <a:t>결론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0242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D9A05-8A51-4FBD-AFB6-46E4C5E8EAD7}"/>
              </a:ext>
            </a:extLst>
          </p:cNvPr>
          <p:cNvSpPr txBox="1"/>
          <p:nvPr/>
        </p:nvSpPr>
        <p:spPr>
          <a:xfrm>
            <a:off x="562828" y="1015867"/>
            <a:ext cx="50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Stacking :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D0333D-67D9-402D-B9FA-9B41086A83C6}"/>
              </a:ext>
            </a:extLst>
          </p:cNvPr>
          <p:cNvGrpSpPr/>
          <p:nvPr/>
        </p:nvGrpSpPr>
        <p:grpSpPr>
          <a:xfrm>
            <a:off x="2441360" y="1745518"/>
            <a:ext cx="3306803" cy="4342836"/>
            <a:chOff x="1686758" y="1976337"/>
            <a:chExt cx="3306803" cy="43428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B5FF07-7C81-4797-A97A-BFA71F3CA233}"/>
                </a:ext>
              </a:extLst>
            </p:cNvPr>
            <p:cNvSpPr/>
            <p:nvPr/>
          </p:nvSpPr>
          <p:spPr>
            <a:xfrm>
              <a:off x="1850756" y="2402085"/>
              <a:ext cx="210136" cy="1336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57B9A9-3800-43B3-9382-340CCFB7B83F}"/>
                </a:ext>
              </a:extLst>
            </p:cNvPr>
            <p:cNvSpPr/>
            <p:nvPr/>
          </p:nvSpPr>
          <p:spPr>
            <a:xfrm>
              <a:off x="2321272" y="2402085"/>
              <a:ext cx="210136" cy="1336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350D61-7B4C-4680-9013-B73244F71BB7}"/>
                </a:ext>
              </a:extLst>
            </p:cNvPr>
            <p:cNvSpPr/>
            <p:nvPr/>
          </p:nvSpPr>
          <p:spPr>
            <a:xfrm>
              <a:off x="2797625" y="2402085"/>
              <a:ext cx="210136" cy="1336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C9F37D-95B4-42DD-B7C4-63D657F86565}"/>
                </a:ext>
              </a:extLst>
            </p:cNvPr>
            <p:cNvSpPr/>
            <p:nvPr/>
          </p:nvSpPr>
          <p:spPr>
            <a:xfrm>
              <a:off x="4076009" y="2402085"/>
              <a:ext cx="210136" cy="1336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01050F-7C34-471E-99FE-1D3F1232E6BA}"/>
                </a:ext>
              </a:extLst>
            </p:cNvPr>
            <p:cNvSpPr txBox="1"/>
            <p:nvPr/>
          </p:nvSpPr>
          <p:spPr>
            <a:xfrm>
              <a:off x="1686758" y="1976337"/>
              <a:ext cx="3306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train data : validation data preds.</a:t>
              </a:r>
              <a:endParaRPr lang="ko-KR" altLang="en-US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4CF51B-6C58-4351-941C-A9BDC2C249EF}"/>
                </a:ext>
              </a:extLst>
            </p:cNvPr>
            <p:cNvSpPr/>
            <p:nvPr/>
          </p:nvSpPr>
          <p:spPr>
            <a:xfrm>
              <a:off x="1850756" y="4736912"/>
              <a:ext cx="210136" cy="1336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5EC1540-D870-4B3D-97C2-85BC5473E779}"/>
                </a:ext>
              </a:extLst>
            </p:cNvPr>
            <p:cNvSpPr/>
            <p:nvPr/>
          </p:nvSpPr>
          <p:spPr>
            <a:xfrm>
              <a:off x="2321272" y="4736912"/>
              <a:ext cx="210136" cy="1336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D5F24-B9EE-43F1-AE60-F260D2371D7E}"/>
                </a:ext>
              </a:extLst>
            </p:cNvPr>
            <p:cNvSpPr/>
            <p:nvPr/>
          </p:nvSpPr>
          <p:spPr>
            <a:xfrm>
              <a:off x="2797625" y="4736912"/>
              <a:ext cx="210136" cy="1336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A83357-B665-4B49-AA65-C195C798A450}"/>
                </a:ext>
              </a:extLst>
            </p:cNvPr>
            <p:cNvSpPr/>
            <p:nvPr/>
          </p:nvSpPr>
          <p:spPr>
            <a:xfrm>
              <a:off x="4076009" y="4736912"/>
              <a:ext cx="210136" cy="1336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6B68C-69D3-4B22-9614-8DAE45CC45AD}"/>
                </a:ext>
              </a:extLst>
            </p:cNvPr>
            <p:cNvSpPr txBox="1"/>
            <p:nvPr/>
          </p:nvSpPr>
          <p:spPr>
            <a:xfrm>
              <a:off x="1686758" y="4311164"/>
              <a:ext cx="2643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test data : test data </a:t>
              </a:r>
              <a:r>
                <a:rPr lang="en-US" altLang="ko-KR" sz="1600" dirty="0" err="1"/>
                <a:t>preds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93564B-7BBE-442C-9072-2A047370B689}"/>
                </a:ext>
              </a:extLst>
            </p:cNvPr>
            <p:cNvSpPr txBox="1"/>
            <p:nvPr/>
          </p:nvSpPr>
          <p:spPr>
            <a:xfrm>
              <a:off x="1686758" y="3746505"/>
              <a:ext cx="636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image</a:t>
              </a:r>
              <a:endParaRPr lang="ko-KR" altLang="en-US" sz="10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327F85-CACF-4889-9524-B92F35E78B66}"/>
                </a:ext>
              </a:extLst>
            </p:cNvPr>
            <p:cNvSpPr txBox="1"/>
            <p:nvPr/>
          </p:nvSpPr>
          <p:spPr>
            <a:xfrm>
              <a:off x="2127657" y="3746505"/>
              <a:ext cx="597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article</a:t>
              </a:r>
              <a:endParaRPr lang="ko-KR" altLang="en-US" sz="10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B6B576-5E81-4BEE-AFBE-4976DF141CB6}"/>
                </a:ext>
              </a:extLst>
            </p:cNvPr>
            <p:cNvSpPr txBox="1"/>
            <p:nvPr/>
          </p:nvSpPr>
          <p:spPr>
            <a:xfrm>
              <a:off x="2584435" y="3744778"/>
              <a:ext cx="636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fusion</a:t>
              </a:r>
              <a:endParaRPr lang="ko-KR" altLang="en-US" sz="1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8E5640-EAA8-48CD-A553-A7909D56685F}"/>
                </a:ext>
              </a:extLst>
            </p:cNvPr>
            <p:cNvSpPr txBox="1"/>
            <p:nvPr/>
          </p:nvSpPr>
          <p:spPr>
            <a:xfrm>
              <a:off x="1686758" y="6056518"/>
              <a:ext cx="636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image</a:t>
              </a:r>
              <a:endParaRPr lang="ko-KR" alt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1CB609-DE97-4937-B7D2-B2F5E5B2058E}"/>
                </a:ext>
              </a:extLst>
            </p:cNvPr>
            <p:cNvSpPr txBox="1"/>
            <p:nvPr/>
          </p:nvSpPr>
          <p:spPr>
            <a:xfrm>
              <a:off x="2127657" y="6056518"/>
              <a:ext cx="597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article</a:t>
              </a:r>
              <a:endParaRPr lang="ko-KR" altLang="en-US" sz="10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3BC205-9B80-48A2-9FDD-6B682B795723}"/>
                </a:ext>
              </a:extLst>
            </p:cNvPr>
            <p:cNvSpPr txBox="1"/>
            <p:nvPr/>
          </p:nvSpPr>
          <p:spPr>
            <a:xfrm>
              <a:off x="2584435" y="6054791"/>
              <a:ext cx="6365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fusion</a:t>
              </a:r>
              <a:endParaRPr lang="ko-KR" altLang="en-US" sz="10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B2F067-0B2F-4365-9F9E-EE8CC6595033}"/>
                </a:ext>
              </a:extLst>
            </p:cNvPr>
            <p:cNvSpPr txBox="1"/>
            <p:nvPr/>
          </p:nvSpPr>
          <p:spPr>
            <a:xfrm>
              <a:off x="3482111" y="3778423"/>
              <a:ext cx="1375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: train data label</a:t>
              </a:r>
              <a:endParaRPr lang="ko-KR" altLang="en-US" sz="1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C9F0C9-1B64-4E38-97C8-FCCD6FDCFD21}"/>
                </a:ext>
              </a:extLst>
            </p:cNvPr>
            <p:cNvSpPr txBox="1"/>
            <p:nvPr/>
          </p:nvSpPr>
          <p:spPr>
            <a:xfrm>
              <a:off x="3493574" y="6072952"/>
              <a:ext cx="1375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: test data label</a:t>
              </a:r>
              <a:endParaRPr lang="ko-KR" altLang="en-US" sz="10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3A2217-32C4-4D9D-977E-892AFDB6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7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90AC8-7B8E-4DC6-B754-B3DBC219AA9B}"/>
              </a:ext>
            </a:extLst>
          </p:cNvPr>
          <p:cNvSpPr/>
          <p:nvPr/>
        </p:nvSpPr>
        <p:spPr>
          <a:xfrm>
            <a:off x="14191" y="2027833"/>
            <a:ext cx="12192000" cy="287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F5B76-5A17-422B-9678-9120D4BA4173}"/>
              </a:ext>
            </a:extLst>
          </p:cNvPr>
          <p:cNvGrpSpPr/>
          <p:nvPr/>
        </p:nvGrpSpPr>
        <p:grpSpPr>
          <a:xfrm>
            <a:off x="5122515" y="3272235"/>
            <a:ext cx="9756470" cy="1124904"/>
            <a:chOff x="878720" y="3429000"/>
            <a:chExt cx="9756470" cy="11249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0AE6F0D-5A4A-4D89-B6A5-CAF3FA1E92C0}"/>
                </a:ext>
              </a:extLst>
            </p:cNvPr>
            <p:cNvGrpSpPr/>
            <p:nvPr/>
          </p:nvGrpSpPr>
          <p:grpSpPr>
            <a:xfrm>
              <a:off x="878720" y="3429000"/>
              <a:ext cx="1970412" cy="1124904"/>
              <a:chOff x="3438552" y="2524307"/>
              <a:chExt cx="1970412" cy="11249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46F01CC-39BA-4BCE-9890-7343B92E280F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381836" cy="523220"/>
                <a:chOff x="4209971" y="2524307"/>
                <a:chExt cx="381836" cy="523220"/>
              </a:xfrm>
            </p:grpSpPr>
            <p:sp>
              <p:nvSpPr>
                <p:cNvPr id="2" name="평행 사변형 1">
                  <a:extLst>
                    <a:ext uri="{FF2B5EF4-FFF2-40B4-BE49-F238E27FC236}">
                      <a16:creationId xmlns:a16="http://schemas.microsoft.com/office/drawing/2014/main" id="{3A3A690C-63D0-4D85-9C4F-6E6E4674EA9E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D80EE27-A1BC-426D-8594-86C4E05009BA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3818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5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D9E6C-36DB-436A-AB05-1BCC357D2E2E}"/>
                  </a:ext>
                </a:extLst>
              </p:cNvPr>
              <p:cNvSpPr/>
              <p:nvPr/>
            </p:nvSpPr>
            <p:spPr>
              <a:xfrm>
                <a:off x="3438552" y="3064436"/>
                <a:ext cx="1970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한겨레결체" panose="02010504000101010101"/>
                  </a:rPr>
                  <a:t>실험 결과</a:t>
                </a:r>
                <a:endParaRPr lang="en-US" altLang="ko-KR" sz="3200" dirty="0">
                  <a:solidFill>
                    <a:schemeClr val="bg2">
                      <a:lumMod val="10000"/>
                    </a:schemeClr>
                  </a:solidFill>
                  <a:ea typeface="한겨레결체" panose="02010504000101010101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0BE2FB-008B-4B05-B4B1-9B9F2E7FB316}"/>
                </a:ext>
              </a:extLst>
            </p:cNvPr>
            <p:cNvSpPr/>
            <p:nvPr/>
          </p:nvSpPr>
          <p:spPr>
            <a:xfrm>
              <a:off x="4342615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E20188-4449-43F0-8CCE-77E9F8D76D49}"/>
                </a:ext>
              </a:extLst>
            </p:cNvPr>
            <p:cNvGrpSpPr/>
            <p:nvPr/>
          </p:nvGrpSpPr>
          <p:grpSpPr>
            <a:xfrm>
              <a:off x="7291572" y="3429000"/>
              <a:ext cx="409086" cy="1124904"/>
              <a:chOff x="4209971" y="2524307"/>
              <a:chExt cx="409086" cy="112490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3DED173-0D02-47B7-9440-BA2864F25E74}"/>
                  </a:ext>
                </a:extLst>
              </p:cNvPr>
              <p:cNvSpPr/>
              <p:nvPr/>
            </p:nvSpPr>
            <p:spPr>
              <a:xfrm>
                <a:off x="4209971" y="2524307"/>
                <a:ext cx="4090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3</a:t>
                </a:r>
                <a:endParaRPr lang="ko-KR" altLang="en-US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62F1C1C-2572-495F-99F3-EDDC7FF2FA22}"/>
                  </a:ext>
                </a:extLst>
              </p:cNvPr>
              <p:cNvSpPr/>
              <p:nvPr/>
            </p:nvSpPr>
            <p:spPr>
              <a:xfrm>
                <a:off x="4331385" y="3064436"/>
                <a:ext cx="184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3200" dirty="0">
                  <a:solidFill>
                    <a:schemeClr val="bg2">
                      <a:lumMod val="10000"/>
                    </a:schemeClr>
                  </a:solidFill>
                  <a:ea typeface="Black Han Sans" pitchFamily="2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57D56E9-E678-4A13-B65C-0CFC29DADEB3}"/>
                </a:ext>
              </a:extLst>
            </p:cNvPr>
            <p:cNvSpPr/>
            <p:nvPr/>
          </p:nvSpPr>
          <p:spPr>
            <a:xfrm>
              <a:off x="10226104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7D9944-8DF7-4A35-B0A9-DB1090EBB9A2}"/>
              </a:ext>
            </a:extLst>
          </p:cNvPr>
          <p:cNvSpPr/>
          <p:nvPr/>
        </p:nvSpPr>
        <p:spPr>
          <a:xfrm>
            <a:off x="3601050" y="2408814"/>
            <a:ext cx="4989900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E X T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0021A-A791-4634-B79B-145D0343CC8D}"/>
              </a:ext>
            </a:extLst>
          </p:cNvPr>
          <p:cNvSpPr/>
          <p:nvPr/>
        </p:nvSpPr>
        <p:spPr>
          <a:xfrm>
            <a:off x="-2038" y="1868053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F8094-495F-4A10-8C7C-5F0CA4445677}"/>
              </a:ext>
            </a:extLst>
          </p:cNvPr>
          <p:cNvSpPr/>
          <p:nvPr/>
        </p:nvSpPr>
        <p:spPr>
          <a:xfrm>
            <a:off x="0" y="5006268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5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9EDA04-3CF4-4ED9-A664-266F3948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57" y="1973009"/>
            <a:ext cx="6527277" cy="4341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5-fold CV Accuracy for Baselines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2F143-7B18-47C2-B054-395FF548F018}"/>
              </a:ext>
            </a:extLst>
          </p:cNvPr>
          <p:cNvSpPr/>
          <p:nvPr/>
        </p:nvSpPr>
        <p:spPr>
          <a:xfrm>
            <a:off x="8564607" y="3105834"/>
            <a:ext cx="2375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Image Baseline </a:t>
            </a:r>
            <a:r>
              <a:rPr lang="ko-KR" altLang="en-US" dirty="0"/>
              <a:t>↓ ↓</a:t>
            </a:r>
            <a:endParaRPr lang="en-US" altLang="ko-KR" dirty="0"/>
          </a:p>
          <a:p>
            <a:r>
              <a:rPr lang="en-US" altLang="ko-KR" dirty="0"/>
              <a:t>Article Baseline</a:t>
            </a:r>
            <a:r>
              <a:rPr lang="ko-KR" altLang="en-US" dirty="0"/>
              <a:t> ↑ ↑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6BDB5C-13D3-4BC5-9E82-DAD4C823CAC1}"/>
              </a:ext>
            </a:extLst>
          </p:cNvPr>
          <p:cNvSpPr/>
          <p:nvPr/>
        </p:nvSpPr>
        <p:spPr>
          <a:xfrm>
            <a:off x="7312241" y="4247302"/>
            <a:ext cx="4879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acc(Fusion Baseline) &lt;&lt; acc(Article Baseline)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1D089D5-3AE0-427D-90F1-7C3DACB1EE8C}"/>
              </a:ext>
            </a:extLst>
          </p:cNvPr>
          <p:cNvSpPr/>
          <p:nvPr/>
        </p:nvSpPr>
        <p:spPr>
          <a:xfrm>
            <a:off x="6500604" y="3385473"/>
            <a:ext cx="960407" cy="288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7FFC49-E259-4121-B196-63296F69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7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5-fold CV Accuracy for Baselines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AE7662-13A1-D6A7-EBAF-3EC73ECFC4AA}"/>
              </a:ext>
            </a:extLst>
          </p:cNvPr>
          <p:cNvSpPr/>
          <p:nvPr/>
        </p:nvSpPr>
        <p:spPr>
          <a:xfrm>
            <a:off x="447741" y="1468230"/>
            <a:ext cx="11296517" cy="48734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C8A28-84D9-588A-A8B7-C1C19ABCFDA6}"/>
              </a:ext>
            </a:extLst>
          </p:cNvPr>
          <p:cNvSpPr txBox="1"/>
          <p:nvPr/>
        </p:nvSpPr>
        <p:spPr>
          <a:xfrm>
            <a:off x="997997" y="1834126"/>
            <a:ext cx="485421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&lt;Ambiguity of Image Data&gt;</a:t>
            </a:r>
          </a:p>
          <a:p>
            <a:endParaRPr lang="en-US" altLang="ko-KR" dirty="0"/>
          </a:p>
          <a:p>
            <a:r>
              <a:rPr lang="ko-KR" altLang="en-US" dirty="0"/>
              <a:t>왜 이미지 기본 분류기의 결정력이 저조한가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6F00EC-9A1C-470D-90E0-ECCFC7E972C9}"/>
              </a:ext>
            </a:extLst>
          </p:cNvPr>
          <p:cNvGrpSpPr/>
          <p:nvPr/>
        </p:nvGrpSpPr>
        <p:grpSpPr>
          <a:xfrm>
            <a:off x="1355807" y="3429000"/>
            <a:ext cx="4391318" cy="2728953"/>
            <a:chOff x="776316" y="3291978"/>
            <a:chExt cx="4391318" cy="272895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55F32B-C884-4DE5-B023-11071F17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6316" y="3782401"/>
              <a:ext cx="2549946" cy="170129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A99142-E9AD-4DB5-9EA9-CEF93C484F63}"/>
                </a:ext>
              </a:extLst>
            </p:cNvPr>
            <p:cNvSpPr/>
            <p:nvPr/>
          </p:nvSpPr>
          <p:spPr>
            <a:xfrm>
              <a:off x="3848777" y="3291978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politics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06ADF2-1203-4A9C-9796-FAE3D5E89022}"/>
                </a:ext>
              </a:extLst>
            </p:cNvPr>
            <p:cNvSpPr/>
            <p:nvPr/>
          </p:nvSpPr>
          <p:spPr>
            <a:xfrm>
              <a:off x="3848777" y="4758608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life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0FC26B-BA87-4491-9A7C-880A9B04D0D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905753" y="4770069"/>
            <a:ext cx="522515" cy="756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E06257-2F09-492E-9340-79120EDD679E}"/>
              </a:ext>
            </a:extLst>
          </p:cNvPr>
          <p:cNvGrpSpPr/>
          <p:nvPr/>
        </p:nvGrpSpPr>
        <p:grpSpPr>
          <a:xfrm>
            <a:off x="6480963" y="2330390"/>
            <a:ext cx="4859830" cy="3543675"/>
            <a:chOff x="1879106" y="2775312"/>
            <a:chExt cx="4859830" cy="35436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2A181A-2971-4020-A632-1582B51C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9106" y="4906636"/>
              <a:ext cx="2356646" cy="132584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B7C41E-8B8A-490B-96D5-8CF71DDB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4113" y="4820125"/>
              <a:ext cx="2244823" cy="1498862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222E22-36DB-4A37-B654-ECBE1A608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429" y="4072204"/>
              <a:ext cx="1345195" cy="8344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C1810D-A7F4-40E1-872A-F1CFF5D2B80C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4402625" y="4037635"/>
              <a:ext cx="1213899" cy="7912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10B6E8-984F-44A1-A01A-21721FCD3825}"/>
                </a:ext>
              </a:extLst>
            </p:cNvPr>
            <p:cNvSpPr/>
            <p:nvPr/>
          </p:nvSpPr>
          <p:spPr>
            <a:xfrm>
              <a:off x="3743196" y="2775312"/>
              <a:ext cx="1318857" cy="1262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All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category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5858FCD-FC6E-4C48-870F-A250FD1B5E2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880049" y="4060162"/>
            <a:ext cx="548219" cy="68611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2C9E83-D2E9-4A49-B567-07AF783E28DD}"/>
              </a:ext>
            </a:extLst>
          </p:cNvPr>
          <p:cNvCxnSpPr>
            <a:cxnSpLocks/>
          </p:cNvCxnSpPr>
          <p:nvPr/>
        </p:nvCxnSpPr>
        <p:spPr>
          <a:xfrm>
            <a:off x="4087699" y="4339281"/>
            <a:ext cx="105358" cy="1525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0C12857-B9BB-4FDB-96E5-E652E233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4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5-fold CV Accuracy for Baselines</a:t>
            </a:r>
            <a:endParaRPr lang="ko-KR" altLang="en-US" dirty="0"/>
          </a:p>
        </p:txBody>
      </p:sp>
      <p:pic>
        <p:nvPicPr>
          <p:cNvPr id="5" name="그림 4" descr="마천루, 스크린샷, 실루엣이(가) 표시된 사진">
            <a:extLst>
              <a:ext uri="{FF2B5EF4-FFF2-40B4-BE49-F238E27FC236}">
                <a16:creationId xmlns:a16="http://schemas.microsoft.com/office/drawing/2014/main" id="{A46AF3C9-273E-44D6-B19B-B1D8BC1B0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66" y="1070429"/>
            <a:ext cx="8133667" cy="542244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5EC6AD9-6C40-4ADA-8637-A9393D46DB5C}"/>
              </a:ext>
            </a:extLst>
          </p:cNvPr>
          <p:cNvSpPr/>
          <p:nvPr/>
        </p:nvSpPr>
        <p:spPr>
          <a:xfrm>
            <a:off x="3317455" y="4273236"/>
            <a:ext cx="624689" cy="62468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72EBCB9-DF2A-4081-96AF-E0437845C2C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29800" y="2833735"/>
            <a:ext cx="1965242" cy="1439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18D0DB-ECA3-4EED-A135-86A5D0760E41}"/>
              </a:ext>
            </a:extLst>
          </p:cNvPr>
          <p:cNvSpPr txBox="1"/>
          <p:nvPr/>
        </p:nvSpPr>
        <p:spPr>
          <a:xfrm>
            <a:off x="5459239" y="2431175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주석은 짧고 정보도 적다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73446-2EE7-47A2-B632-1B4AAC1CA073}"/>
              </a:ext>
            </a:extLst>
          </p:cNvPr>
          <p:cNvSpPr txBox="1"/>
          <p:nvPr/>
        </p:nvSpPr>
        <p:spPr>
          <a:xfrm>
            <a:off x="6204803" y="3688162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이질적인 이미지와 텍스트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DF27A-8D59-43E8-8397-E65DC74B8F3F}"/>
              </a:ext>
            </a:extLst>
          </p:cNvPr>
          <p:cNvSpPr txBox="1"/>
          <p:nvPr/>
        </p:nvSpPr>
        <p:spPr>
          <a:xfrm>
            <a:off x="4986577" y="4121798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 err="1"/>
              <a:t>옵티마이저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선택 이슈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1AC241-5E28-4B9C-9E3C-4E6056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9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prediction</a:t>
            </a:r>
            <a:r>
              <a:rPr lang="ko-KR" altLang="en-US" dirty="0"/>
              <a:t>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EFDEA-78C2-421D-B089-87BE2EB1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56" y="2076118"/>
            <a:ext cx="6885687" cy="416313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F5AAA0-F0E5-48DA-9A7E-48CC575EF3BD}"/>
              </a:ext>
            </a:extLst>
          </p:cNvPr>
          <p:cNvCxnSpPr>
            <a:cxnSpLocks/>
          </p:cNvCxnSpPr>
          <p:nvPr/>
        </p:nvCxnSpPr>
        <p:spPr>
          <a:xfrm flipV="1">
            <a:off x="4909351" y="1819922"/>
            <a:ext cx="2183907" cy="941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0D7B08-CD3C-4522-B5AC-F2DF797A1504}"/>
              </a:ext>
            </a:extLst>
          </p:cNvPr>
          <p:cNvSpPr txBox="1"/>
          <p:nvPr/>
        </p:nvSpPr>
        <p:spPr>
          <a:xfrm>
            <a:off x="7145773" y="1635256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역시 </a:t>
            </a:r>
            <a:r>
              <a:rPr lang="en-US" altLang="ko-KR" dirty="0"/>
              <a:t>article</a:t>
            </a:r>
            <a:r>
              <a:rPr lang="ko-KR" altLang="en-US" dirty="0"/>
              <a:t>이 우수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763520-8FE9-482B-A38F-7CDC11CD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0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prediction</a:t>
            </a:r>
            <a:r>
              <a:rPr lang="ko-KR" altLang="en-US" dirty="0"/>
              <a:t>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8AF32-6C70-4DDD-8918-8C7C186E4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15" y="1844978"/>
            <a:ext cx="4404189" cy="2548721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41A676-FCCA-40E2-BA7F-B973A389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84916"/>
              </p:ext>
            </p:extLst>
          </p:nvPr>
        </p:nvGraphicFramePr>
        <p:xfrm>
          <a:off x="474309" y="4675341"/>
          <a:ext cx="5709004" cy="11621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7251">
                  <a:extLst>
                    <a:ext uri="{9D8B030D-6E8A-4147-A177-3AD203B41FA5}">
                      <a16:colId xmlns:a16="http://schemas.microsoft.com/office/drawing/2014/main" val="1509674337"/>
                    </a:ext>
                  </a:extLst>
                </a:gridCol>
                <a:gridCol w="1427251">
                  <a:extLst>
                    <a:ext uri="{9D8B030D-6E8A-4147-A177-3AD203B41FA5}">
                      <a16:colId xmlns:a16="http://schemas.microsoft.com/office/drawing/2014/main" val="4027143535"/>
                    </a:ext>
                  </a:extLst>
                </a:gridCol>
                <a:gridCol w="1427251">
                  <a:extLst>
                    <a:ext uri="{9D8B030D-6E8A-4147-A177-3AD203B41FA5}">
                      <a16:colId xmlns:a16="http://schemas.microsoft.com/office/drawing/2014/main" val="3597937771"/>
                    </a:ext>
                  </a:extLst>
                </a:gridCol>
                <a:gridCol w="1427251">
                  <a:extLst>
                    <a:ext uri="{9D8B030D-6E8A-4147-A177-3AD203B41FA5}">
                      <a16:colId xmlns:a16="http://schemas.microsoft.com/office/drawing/2014/main" val="3816237522"/>
                    </a:ext>
                  </a:extLst>
                </a:gridCol>
              </a:tblGrid>
              <a:tr h="5220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Article-baseline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RoBaMF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Competitor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0782"/>
                  </a:ext>
                </a:extLst>
              </a:tr>
              <a:tr h="522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0. 735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793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C0A7388-BF69-4054-B8D2-E77ED227ED4D}"/>
              </a:ext>
            </a:extLst>
          </p:cNvPr>
          <p:cNvSpPr/>
          <p:nvPr/>
        </p:nvSpPr>
        <p:spPr>
          <a:xfrm>
            <a:off x="2757570" y="1467564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RoBaMF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vs. Competitor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037460-0954-4625-99AA-93AF3DA474A4}"/>
              </a:ext>
            </a:extLst>
          </p:cNvPr>
          <p:cNvSpPr/>
          <p:nvPr/>
        </p:nvSpPr>
        <p:spPr>
          <a:xfrm>
            <a:off x="1558182" y="6119108"/>
            <a:ext cx="907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RoBaMF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Annotation-Fusion </a:t>
            </a:r>
            <a:r>
              <a:rPr lang="ko-KR" altLang="en-US" dirty="0">
                <a:sym typeface="Wingdings" panose="05000000000000000000" pitchFamily="2" charset="2"/>
              </a:rPr>
              <a:t>기본 모델과 </a:t>
            </a:r>
            <a:r>
              <a:rPr lang="en-US" altLang="ko-KR" dirty="0">
                <a:sym typeface="Wingdings" panose="05000000000000000000" pitchFamily="2" charset="2"/>
              </a:rPr>
              <a:t>Article-Fusion </a:t>
            </a:r>
            <a:r>
              <a:rPr lang="ko-KR" altLang="en-US" dirty="0">
                <a:sym typeface="Wingdings" panose="05000000000000000000" pitchFamily="2" charset="2"/>
              </a:rPr>
              <a:t>기본 모델의 결정력 차이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E142F-EF8C-478F-8ECD-F511CE9AE64C}"/>
              </a:ext>
            </a:extLst>
          </p:cNvPr>
          <p:cNvSpPr txBox="1"/>
          <p:nvPr/>
        </p:nvSpPr>
        <p:spPr>
          <a:xfrm>
            <a:off x="6982693" y="1983103"/>
            <a:ext cx="396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Data(</a:t>
            </a:r>
            <a:r>
              <a:rPr lang="en-US" altLang="ko-KR" dirty="0" err="1"/>
              <a:t>RoBaMF</a:t>
            </a:r>
            <a:r>
              <a:rPr lang="en-US" altLang="ko-KR" dirty="0"/>
              <a:t>) &gt;&gt; Data(Competitor)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46E0DA-FAF8-4F27-9F1B-0D422CDFE717}"/>
              </a:ext>
            </a:extLst>
          </p:cNvPr>
          <p:cNvSpPr/>
          <p:nvPr/>
        </p:nvSpPr>
        <p:spPr>
          <a:xfrm>
            <a:off x="6815982" y="2521385"/>
            <a:ext cx="907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Acc(</a:t>
            </a:r>
            <a:r>
              <a:rPr lang="en-US" altLang="ko-KR" dirty="0" err="1">
                <a:sym typeface="Wingdings" panose="05000000000000000000" pitchFamily="2" charset="2"/>
              </a:rPr>
              <a:t>RoBaMF</a:t>
            </a:r>
            <a:r>
              <a:rPr lang="en-US" altLang="ko-KR" dirty="0">
                <a:sym typeface="Wingdings" panose="05000000000000000000" pitchFamily="2" charset="2"/>
              </a:rPr>
              <a:t>) &lt;&lt; Acc(Competitor)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DE236-6EC8-486A-9DCA-ADD8E661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78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E59B-D920-99F9-60ED-A2CBFC8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prediction</a:t>
            </a:r>
            <a:r>
              <a:rPr lang="ko-KR" altLang="en-US" dirty="0"/>
              <a:t>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AE7662-13A1-D6A7-EBAF-3EC73ECFC4AA}"/>
              </a:ext>
            </a:extLst>
          </p:cNvPr>
          <p:cNvSpPr/>
          <p:nvPr/>
        </p:nvSpPr>
        <p:spPr>
          <a:xfrm>
            <a:off x="447741" y="1468230"/>
            <a:ext cx="11296517" cy="5145634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C8A28-84D9-588A-A8B7-C1C19ABCFDA6}"/>
              </a:ext>
            </a:extLst>
          </p:cNvPr>
          <p:cNvSpPr txBox="1"/>
          <p:nvPr/>
        </p:nvSpPr>
        <p:spPr>
          <a:xfrm>
            <a:off x="625136" y="1903405"/>
            <a:ext cx="106362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RoBaMF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vs. Competitor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RoBaMF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모형의 경우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Annotation-Fusion baseline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평균적으로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갖는데 반해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Competitor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모형의 경우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Article-Fusion baseline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평균적으로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28%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갖는다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다시 설명하면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Fusion Model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에서 가져오는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Information Gain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적으니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성능도 저조할 수 밖에 없는 것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B1056E-77BF-4FDE-8553-2A7053AE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6" y="1597918"/>
            <a:ext cx="5476875" cy="2886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E292A0-F020-4082-B750-E282A4031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71" y="1606796"/>
            <a:ext cx="5429250" cy="28098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D39D3-F333-4F7B-89F0-17488D04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3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90AC8-7B8E-4DC6-B754-B3DBC219AA9B}"/>
              </a:ext>
            </a:extLst>
          </p:cNvPr>
          <p:cNvSpPr/>
          <p:nvPr/>
        </p:nvSpPr>
        <p:spPr>
          <a:xfrm>
            <a:off x="14191" y="2027833"/>
            <a:ext cx="12192000" cy="287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F5B76-5A17-422B-9678-9120D4BA4173}"/>
              </a:ext>
            </a:extLst>
          </p:cNvPr>
          <p:cNvGrpSpPr/>
          <p:nvPr/>
        </p:nvGrpSpPr>
        <p:grpSpPr>
          <a:xfrm>
            <a:off x="5605020" y="3272235"/>
            <a:ext cx="9273965" cy="1124904"/>
            <a:chOff x="1361225" y="3429000"/>
            <a:chExt cx="9273965" cy="11249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0AE6F0D-5A4A-4D89-B6A5-CAF3FA1E92C0}"/>
                </a:ext>
              </a:extLst>
            </p:cNvPr>
            <p:cNvGrpSpPr/>
            <p:nvPr/>
          </p:nvGrpSpPr>
          <p:grpSpPr>
            <a:xfrm>
              <a:off x="1361225" y="3429000"/>
              <a:ext cx="1005403" cy="1124904"/>
              <a:chOff x="3921057" y="2524307"/>
              <a:chExt cx="1005403" cy="11249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46F01CC-39BA-4BCE-9890-7343B92E280F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381836" cy="523220"/>
                <a:chOff x="4209971" y="2524307"/>
                <a:chExt cx="381836" cy="523220"/>
              </a:xfrm>
            </p:grpSpPr>
            <p:sp>
              <p:nvSpPr>
                <p:cNvPr id="2" name="평행 사변형 1">
                  <a:extLst>
                    <a:ext uri="{FF2B5EF4-FFF2-40B4-BE49-F238E27FC236}">
                      <a16:creationId xmlns:a16="http://schemas.microsoft.com/office/drawing/2014/main" id="{3A3A690C-63D0-4D85-9C4F-6E6E4674EA9E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D80EE27-A1BC-426D-8594-86C4E05009BA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3818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6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D9E6C-36DB-436A-AB05-1BCC357D2E2E}"/>
                  </a:ext>
                </a:extLst>
              </p:cNvPr>
              <p:cNvSpPr/>
              <p:nvPr/>
            </p:nvSpPr>
            <p:spPr>
              <a:xfrm>
                <a:off x="3921057" y="3064436"/>
                <a:ext cx="10054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한겨레결체" panose="02010504000101010101"/>
                  </a:rPr>
                  <a:t>결론</a:t>
                </a:r>
                <a:endParaRPr lang="en-US" altLang="ko-KR" sz="3200" dirty="0">
                  <a:solidFill>
                    <a:schemeClr val="bg2">
                      <a:lumMod val="10000"/>
                    </a:schemeClr>
                  </a:solidFill>
                  <a:ea typeface="한겨레결체" panose="02010504000101010101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0BE2FB-008B-4B05-B4B1-9B9F2E7FB316}"/>
                </a:ext>
              </a:extLst>
            </p:cNvPr>
            <p:cNvSpPr/>
            <p:nvPr/>
          </p:nvSpPr>
          <p:spPr>
            <a:xfrm>
              <a:off x="4342615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E20188-4449-43F0-8CCE-77E9F8D76D49}"/>
                </a:ext>
              </a:extLst>
            </p:cNvPr>
            <p:cNvGrpSpPr/>
            <p:nvPr/>
          </p:nvGrpSpPr>
          <p:grpSpPr>
            <a:xfrm>
              <a:off x="7291572" y="3429000"/>
              <a:ext cx="409086" cy="1124904"/>
              <a:chOff x="4209971" y="2524307"/>
              <a:chExt cx="409086" cy="112490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3DED173-0D02-47B7-9440-BA2864F25E74}"/>
                  </a:ext>
                </a:extLst>
              </p:cNvPr>
              <p:cNvSpPr/>
              <p:nvPr/>
            </p:nvSpPr>
            <p:spPr>
              <a:xfrm>
                <a:off x="4209971" y="2524307"/>
                <a:ext cx="4090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3</a:t>
                </a:r>
                <a:endParaRPr lang="ko-KR" altLang="en-US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62F1C1C-2572-495F-99F3-EDDC7FF2FA22}"/>
                  </a:ext>
                </a:extLst>
              </p:cNvPr>
              <p:cNvSpPr/>
              <p:nvPr/>
            </p:nvSpPr>
            <p:spPr>
              <a:xfrm>
                <a:off x="4331385" y="3064436"/>
                <a:ext cx="184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3200" dirty="0">
                  <a:solidFill>
                    <a:schemeClr val="bg2">
                      <a:lumMod val="10000"/>
                    </a:schemeClr>
                  </a:solidFill>
                  <a:ea typeface="Black Han Sans" pitchFamily="2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57D56E9-E678-4A13-B65C-0CFC29DADEB3}"/>
                </a:ext>
              </a:extLst>
            </p:cNvPr>
            <p:cNvSpPr/>
            <p:nvPr/>
          </p:nvSpPr>
          <p:spPr>
            <a:xfrm>
              <a:off x="10226104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7D9944-8DF7-4A35-B0A9-DB1090EBB9A2}"/>
              </a:ext>
            </a:extLst>
          </p:cNvPr>
          <p:cNvSpPr/>
          <p:nvPr/>
        </p:nvSpPr>
        <p:spPr>
          <a:xfrm>
            <a:off x="3601050" y="2408814"/>
            <a:ext cx="4989900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E X T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0021A-A791-4634-B79B-145D0343CC8D}"/>
              </a:ext>
            </a:extLst>
          </p:cNvPr>
          <p:cNvSpPr/>
          <p:nvPr/>
        </p:nvSpPr>
        <p:spPr>
          <a:xfrm>
            <a:off x="-2038" y="1868053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F8094-495F-4A10-8C7C-5F0CA4445677}"/>
              </a:ext>
            </a:extLst>
          </p:cNvPr>
          <p:cNvSpPr/>
          <p:nvPr/>
        </p:nvSpPr>
        <p:spPr>
          <a:xfrm>
            <a:off x="0" y="5006268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3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8BB5FF7-E0FC-A931-C27E-ED312FE93C44}"/>
              </a:ext>
            </a:extLst>
          </p:cNvPr>
          <p:cNvGrpSpPr/>
          <p:nvPr/>
        </p:nvGrpSpPr>
        <p:grpSpPr>
          <a:xfrm>
            <a:off x="554584" y="1581440"/>
            <a:ext cx="10870336" cy="1957776"/>
            <a:chOff x="791308" y="1171518"/>
            <a:chExt cx="10870336" cy="195777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AF23EAA-EF0D-4186-9D5D-B880FA100A9D}"/>
                </a:ext>
              </a:extLst>
            </p:cNvPr>
            <p:cNvGrpSpPr/>
            <p:nvPr/>
          </p:nvGrpSpPr>
          <p:grpSpPr>
            <a:xfrm>
              <a:off x="791308" y="1171518"/>
              <a:ext cx="2360207" cy="387328"/>
              <a:chOff x="791308" y="1022785"/>
              <a:chExt cx="2360207" cy="38732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3BE9DB-D7B5-5EB6-7297-1706718B6D60}"/>
                  </a:ext>
                </a:extLst>
              </p:cNvPr>
              <p:cNvSpPr/>
              <p:nvPr/>
            </p:nvSpPr>
            <p:spPr>
              <a:xfrm>
                <a:off x="863327" y="1096836"/>
                <a:ext cx="2288188" cy="31327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7FA50C8-20FF-9C09-E6E2-D6016A96D420}"/>
                  </a:ext>
                </a:extLst>
              </p:cNvPr>
              <p:cNvGrpSpPr/>
              <p:nvPr/>
            </p:nvGrpSpPr>
            <p:grpSpPr>
              <a:xfrm>
                <a:off x="791308" y="1022785"/>
                <a:ext cx="2288188" cy="313277"/>
                <a:chOff x="4051300" y="1649191"/>
                <a:chExt cx="2288188" cy="313277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C638A0DF-8C48-47E9-496D-8600706F88A6}"/>
                    </a:ext>
                  </a:extLst>
                </p:cNvPr>
                <p:cNvSpPr/>
                <p:nvPr/>
              </p:nvSpPr>
              <p:spPr>
                <a:xfrm>
                  <a:off x="4051300" y="1649191"/>
                  <a:ext cx="891188" cy="31327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pc="-150" dirty="0">
                      <a:solidFill>
                        <a:schemeClr val="bg1"/>
                      </a:solidFill>
                      <a:latin typeface="아리따-돋움4.0(TTF)-SemiBold" panose="02020603020101020101" pitchFamily="18" charset="-127"/>
                      <a:ea typeface="아리따-돋움4.0(TTF)-SemiBold" panose="02020603020101020101" pitchFamily="18" charset="-127"/>
                    </a:rPr>
                    <a:t>1st</a:t>
                  </a:r>
                  <a:endParaRPr lang="ko-KR" altLang="en-US" sz="2000" spc="-150" dirty="0">
                    <a:solidFill>
                      <a:schemeClr val="bg1"/>
                    </a:solidFill>
                    <a:latin typeface="아리따-돋움4.0(TTF)-SemiBold" panose="02020603020101020101" pitchFamily="18" charset="-127"/>
                    <a:ea typeface="아리따-돋움4.0(TTF)-SemiBold" panose="02020603020101020101" pitchFamily="18" charset="-127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428E63C-80CF-F6F5-0EEC-FF9101EA55A8}"/>
                    </a:ext>
                  </a:extLst>
                </p:cNvPr>
                <p:cNvSpPr/>
                <p:nvPr/>
              </p:nvSpPr>
              <p:spPr>
                <a:xfrm>
                  <a:off x="4942488" y="1649191"/>
                  <a:ext cx="1397000" cy="3132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실험 결과</a:t>
                  </a:r>
                  <a:endPara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EF9DC5E-CDC2-A82E-328A-ECE3D3E49C18}"/>
                </a:ext>
              </a:extLst>
            </p:cNvPr>
            <p:cNvGrpSpPr/>
            <p:nvPr/>
          </p:nvGrpSpPr>
          <p:grpSpPr>
            <a:xfrm>
              <a:off x="791308" y="1484164"/>
              <a:ext cx="10870336" cy="1645130"/>
              <a:chOff x="791308" y="1472250"/>
              <a:chExt cx="10870336" cy="164513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6BA5DE4-EBE6-310D-9AB4-C70329719472}"/>
                  </a:ext>
                </a:extLst>
              </p:cNvPr>
              <p:cNvSpPr/>
              <p:nvPr/>
            </p:nvSpPr>
            <p:spPr>
              <a:xfrm>
                <a:off x="863328" y="1576278"/>
                <a:ext cx="10798316" cy="4121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FA3CE-849B-53F9-25AD-9DDB62E0873D}"/>
                  </a:ext>
                </a:extLst>
              </p:cNvPr>
              <p:cNvSpPr txBox="1"/>
              <p:nvPr/>
            </p:nvSpPr>
            <p:spPr>
              <a:xfrm>
                <a:off x="791308" y="1472250"/>
                <a:ext cx="10798313" cy="16451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이미지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분류기의 낮은 결정력</a:t>
                </a: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Fusion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분류기의 특성 융합 과정에서의 문제</a:t>
                </a: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6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RoBaMF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모형의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Competitor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모형과 비교한 낮은 성능</a:t>
                </a: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080E14"/>
                  </a:solidFill>
                  <a:latin typeface="한겨레결체" panose="02010504000101010101" pitchFamily="2" charset="-127"/>
                  <a:ea typeface="한겨레결체" panose="02010504000101010101" pitchFamily="2" charset="-127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747A96-D198-CC02-A1A5-1470B26C90F8}"/>
              </a:ext>
            </a:extLst>
          </p:cNvPr>
          <p:cNvGrpSpPr/>
          <p:nvPr/>
        </p:nvGrpSpPr>
        <p:grpSpPr>
          <a:xfrm>
            <a:off x="554584" y="3347971"/>
            <a:ext cx="10870336" cy="2788773"/>
            <a:chOff x="791308" y="1171518"/>
            <a:chExt cx="10870336" cy="27887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D59523-A8D8-ED3D-BB34-53E87D1FBD6E}"/>
                </a:ext>
              </a:extLst>
            </p:cNvPr>
            <p:cNvGrpSpPr/>
            <p:nvPr/>
          </p:nvGrpSpPr>
          <p:grpSpPr>
            <a:xfrm>
              <a:off x="791308" y="1171518"/>
              <a:ext cx="2505345" cy="387328"/>
              <a:chOff x="791308" y="1022785"/>
              <a:chExt cx="2505345" cy="38732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089902F-5767-A9CC-5945-78E909CF0488}"/>
                  </a:ext>
                </a:extLst>
              </p:cNvPr>
              <p:cNvSpPr/>
              <p:nvPr/>
            </p:nvSpPr>
            <p:spPr>
              <a:xfrm>
                <a:off x="863326" y="1096836"/>
                <a:ext cx="2433327" cy="31327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299D445-EF02-B046-985E-9765F8155246}"/>
                  </a:ext>
                </a:extLst>
              </p:cNvPr>
              <p:cNvGrpSpPr/>
              <p:nvPr/>
            </p:nvGrpSpPr>
            <p:grpSpPr>
              <a:xfrm>
                <a:off x="791308" y="1022785"/>
                <a:ext cx="2420872" cy="313277"/>
                <a:chOff x="4051300" y="1649191"/>
                <a:chExt cx="2420872" cy="313277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9D36E3C-01FC-4B2D-F52A-C3B6F6B3B684}"/>
                    </a:ext>
                  </a:extLst>
                </p:cNvPr>
                <p:cNvSpPr/>
                <p:nvPr/>
              </p:nvSpPr>
              <p:spPr>
                <a:xfrm>
                  <a:off x="4051300" y="1649191"/>
                  <a:ext cx="891188" cy="31327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pc="-150" dirty="0">
                      <a:solidFill>
                        <a:schemeClr val="bg1"/>
                      </a:solidFill>
                      <a:latin typeface="아리따-돋움4.0(TTF)-SemiBold" panose="02020603020101020101" pitchFamily="18" charset="-127"/>
                      <a:ea typeface="아리따-돋움4.0(TTF)-SemiBold" panose="02020603020101020101" pitchFamily="18" charset="-127"/>
                    </a:rPr>
                    <a:t>2nd</a:t>
                  </a:r>
                  <a:endParaRPr lang="ko-KR" altLang="en-US" sz="2000" spc="-150" dirty="0">
                    <a:solidFill>
                      <a:schemeClr val="bg1"/>
                    </a:solidFill>
                    <a:latin typeface="아리따-돋움4.0(TTF)-SemiBold" panose="02020603020101020101" pitchFamily="18" charset="-127"/>
                    <a:ea typeface="아리따-돋움4.0(TTF)-SemiBold" panose="02020603020101020101" pitchFamily="18" charset="-127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6AD8926-D69E-19D4-07EF-EF390247CD79}"/>
                    </a:ext>
                  </a:extLst>
                </p:cNvPr>
                <p:cNvSpPr/>
                <p:nvPr/>
              </p:nvSpPr>
              <p:spPr>
                <a:xfrm>
                  <a:off x="4942488" y="1649191"/>
                  <a:ext cx="1529684" cy="3132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spc="-150" dirty="0">
                      <a:solidFill>
                        <a:schemeClr val="bg2">
                          <a:lumMod val="10000"/>
                        </a:schemeClr>
                      </a:solidFill>
                      <a:latin typeface="아리따-돋움4.0(TTF)-SemiBold" panose="02020603020101020101" pitchFamily="18" charset="-127"/>
                      <a:ea typeface="아리따-돋움4.0(TTF)-SemiBold" panose="02020603020101020101" pitchFamily="18" charset="-127"/>
                    </a:rPr>
                    <a:t>개선해야 할 사항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DC1DA0E-78DA-7112-C45D-3754EC9E5AF0}"/>
                </a:ext>
              </a:extLst>
            </p:cNvPr>
            <p:cNvGrpSpPr/>
            <p:nvPr/>
          </p:nvGrpSpPr>
          <p:grpSpPr>
            <a:xfrm>
              <a:off x="791308" y="1484164"/>
              <a:ext cx="10870336" cy="2476127"/>
              <a:chOff x="791308" y="1472250"/>
              <a:chExt cx="10870336" cy="247612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19E142-6FD3-92E3-4E4C-DFEB8FE7FD4A}"/>
                  </a:ext>
                </a:extLst>
              </p:cNvPr>
              <p:cNvSpPr/>
              <p:nvPr/>
            </p:nvSpPr>
            <p:spPr>
              <a:xfrm>
                <a:off x="863327" y="1576277"/>
                <a:ext cx="10798317" cy="7579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59A51-3F43-62A9-578E-CDBC99AB2AD6}"/>
                  </a:ext>
                </a:extLst>
              </p:cNvPr>
              <p:cNvSpPr txBox="1"/>
              <p:nvPr/>
            </p:nvSpPr>
            <p:spPr>
              <a:xfrm>
                <a:off x="791308" y="1472250"/>
                <a:ext cx="10798315" cy="24761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향후 연구에서는 뉴스 데이터에서 두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모달리티의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고유한 결정력을 저해하지 않고 </a:t>
                </a: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특징을 </a:t>
                </a: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융합할 수 있는 방법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을 고려해야 한다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또한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altLang="ko-KR" sz="1600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kluebert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와 같이 뉴스에 특화된 사전 학습을 거친다면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주석의 제한적인 정보로 인한 결정력 저해를 극복할 수 있는지도 연구해야 한다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ko-KR" alt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080E14"/>
                  </a:solidFill>
                  <a:latin typeface="한겨레결체" panose="02010504000101010101" pitchFamily="2" charset="-127"/>
                  <a:ea typeface="한겨레결체" panose="02010504000101010101" pitchFamily="2" charset="-127"/>
                </a:endParaRPr>
              </a:p>
            </p:txBody>
          </p:sp>
        </p:grpSp>
      </p:grpSp>
      <p:sp>
        <p:nvSpPr>
          <p:cNvPr id="32" name="제목 1">
            <a:extLst>
              <a:ext uri="{FF2B5EF4-FFF2-40B4-BE49-F238E27FC236}">
                <a16:creationId xmlns:a16="http://schemas.microsoft.com/office/drawing/2014/main" id="{C22032E9-E2E9-4BA1-8DA7-DDD40E72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prediction</a:t>
            </a:r>
            <a:r>
              <a:rPr lang="ko-KR" altLang="en-US" dirty="0"/>
              <a:t>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16FA49-5C2A-4B53-8D91-989D8195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90AC8-7B8E-4DC6-B754-B3DBC219AA9B}"/>
              </a:ext>
            </a:extLst>
          </p:cNvPr>
          <p:cNvSpPr/>
          <p:nvPr/>
        </p:nvSpPr>
        <p:spPr>
          <a:xfrm>
            <a:off x="14191" y="2027833"/>
            <a:ext cx="12192000" cy="287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F5B76-5A17-422B-9678-9120D4BA4173}"/>
              </a:ext>
            </a:extLst>
          </p:cNvPr>
          <p:cNvGrpSpPr/>
          <p:nvPr/>
        </p:nvGrpSpPr>
        <p:grpSpPr>
          <a:xfrm>
            <a:off x="5605010" y="3272235"/>
            <a:ext cx="9273975" cy="1124904"/>
            <a:chOff x="1361215" y="3429000"/>
            <a:chExt cx="9273975" cy="11249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0AE6F0D-5A4A-4D89-B6A5-CAF3FA1E92C0}"/>
                </a:ext>
              </a:extLst>
            </p:cNvPr>
            <p:cNvGrpSpPr/>
            <p:nvPr/>
          </p:nvGrpSpPr>
          <p:grpSpPr>
            <a:xfrm>
              <a:off x="1361215" y="3429000"/>
              <a:ext cx="1005403" cy="1124904"/>
              <a:chOff x="3921047" y="2524307"/>
              <a:chExt cx="1005403" cy="11249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46F01CC-39BA-4BCE-9890-7343B92E280F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409086" cy="523220"/>
                <a:chOff x="4209971" y="2524307"/>
                <a:chExt cx="409086" cy="523220"/>
              </a:xfrm>
            </p:grpSpPr>
            <p:sp>
              <p:nvSpPr>
                <p:cNvPr id="2" name="평행 사변형 1">
                  <a:extLst>
                    <a:ext uri="{FF2B5EF4-FFF2-40B4-BE49-F238E27FC236}">
                      <a16:creationId xmlns:a16="http://schemas.microsoft.com/office/drawing/2014/main" id="{3A3A690C-63D0-4D85-9C4F-6E6E4674EA9E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D80EE27-A1BC-426D-8594-86C4E05009BA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40908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1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D9E6C-36DB-436A-AB05-1BCC357D2E2E}"/>
                  </a:ext>
                </a:extLst>
              </p:cNvPr>
              <p:cNvSpPr/>
              <p:nvPr/>
            </p:nvSpPr>
            <p:spPr>
              <a:xfrm>
                <a:off x="3921047" y="3064436"/>
                <a:ext cx="10054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한겨레결체" panose="02010504000101010101"/>
                  </a:rPr>
                  <a:t>소개</a:t>
                </a:r>
                <a:endParaRPr lang="en-US" altLang="ko-KR" sz="3200" dirty="0">
                  <a:solidFill>
                    <a:schemeClr val="bg2">
                      <a:lumMod val="10000"/>
                    </a:schemeClr>
                  </a:solidFill>
                  <a:ea typeface="한겨레결체" panose="02010504000101010101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0BE2FB-008B-4B05-B4B1-9B9F2E7FB316}"/>
                </a:ext>
              </a:extLst>
            </p:cNvPr>
            <p:cNvSpPr/>
            <p:nvPr/>
          </p:nvSpPr>
          <p:spPr>
            <a:xfrm>
              <a:off x="4342615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E20188-4449-43F0-8CCE-77E9F8D76D49}"/>
                </a:ext>
              </a:extLst>
            </p:cNvPr>
            <p:cNvGrpSpPr/>
            <p:nvPr/>
          </p:nvGrpSpPr>
          <p:grpSpPr>
            <a:xfrm>
              <a:off x="7291572" y="3429000"/>
              <a:ext cx="409086" cy="1124904"/>
              <a:chOff x="4209971" y="2524307"/>
              <a:chExt cx="409086" cy="112490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3DED173-0D02-47B7-9440-BA2864F25E74}"/>
                  </a:ext>
                </a:extLst>
              </p:cNvPr>
              <p:cNvSpPr/>
              <p:nvPr/>
            </p:nvSpPr>
            <p:spPr>
              <a:xfrm>
                <a:off x="4209971" y="2524307"/>
                <a:ext cx="4090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3</a:t>
                </a:r>
                <a:endParaRPr lang="ko-KR" altLang="en-US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62F1C1C-2572-495F-99F3-EDDC7FF2FA22}"/>
                  </a:ext>
                </a:extLst>
              </p:cNvPr>
              <p:cNvSpPr/>
              <p:nvPr/>
            </p:nvSpPr>
            <p:spPr>
              <a:xfrm>
                <a:off x="4331385" y="3064436"/>
                <a:ext cx="184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3200" dirty="0">
                  <a:solidFill>
                    <a:schemeClr val="bg2">
                      <a:lumMod val="10000"/>
                    </a:schemeClr>
                  </a:solidFill>
                  <a:ea typeface="Black Han Sans" pitchFamily="2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57D56E9-E678-4A13-B65C-0CFC29DADEB3}"/>
                </a:ext>
              </a:extLst>
            </p:cNvPr>
            <p:cNvSpPr/>
            <p:nvPr/>
          </p:nvSpPr>
          <p:spPr>
            <a:xfrm>
              <a:off x="10226104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7D9944-8DF7-4A35-B0A9-DB1090EBB9A2}"/>
              </a:ext>
            </a:extLst>
          </p:cNvPr>
          <p:cNvSpPr/>
          <p:nvPr/>
        </p:nvSpPr>
        <p:spPr>
          <a:xfrm>
            <a:off x="3601050" y="2408814"/>
            <a:ext cx="4989900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E X T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0021A-A791-4634-B79B-145D0343CC8D}"/>
              </a:ext>
            </a:extLst>
          </p:cNvPr>
          <p:cNvSpPr/>
          <p:nvPr/>
        </p:nvSpPr>
        <p:spPr>
          <a:xfrm>
            <a:off x="-2038" y="1868053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F8094-495F-4A10-8C7C-5F0CA4445677}"/>
              </a:ext>
            </a:extLst>
          </p:cNvPr>
          <p:cNvSpPr/>
          <p:nvPr/>
        </p:nvSpPr>
        <p:spPr>
          <a:xfrm>
            <a:off x="0" y="5006268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07F65-DE28-6437-84E1-3B5C419F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/>
              </a:rPr>
              <a:t>연구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AB839-B2A7-A6CE-91EB-210151E7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51FBFB-208C-0C96-77F4-EDF61C0392B7}"/>
              </a:ext>
            </a:extLst>
          </p:cNvPr>
          <p:cNvSpPr/>
          <p:nvPr/>
        </p:nvSpPr>
        <p:spPr>
          <a:xfrm>
            <a:off x="429908" y="1477108"/>
            <a:ext cx="11296517" cy="487345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VS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0ED70A4-8441-3131-513C-8BB44D242989}"/>
              </a:ext>
            </a:extLst>
          </p:cNvPr>
          <p:cNvGrpSpPr/>
          <p:nvPr/>
        </p:nvGrpSpPr>
        <p:grpSpPr>
          <a:xfrm>
            <a:off x="1879370" y="1825625"/>
            <a:ext cx="2874325" cy="4248778"/>
            <a:chOff x="1276698" y="1789444"/>
            <a:chExt cx="2874325" cy="424877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64797E-A07A-CA69-099D-84BB3BAA9864}"/>
                </a:ext>
              </a:extLst>
            </p:cNvPr>
            <p:cNvGrpSpPr/>
            <p:nvPr/>
          </p:nvGrpSpPr>
          <p:grpSpPr>
            <a:xfrm>
              <a:off x="1276698" y="1789444"/>
              <a:ext cx="2874325" cy="4248778"/>
              <a:chOff x="923952" y="1789444"/>
              <a:chExt cx="2874325" cy="424877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13F2F1A-79B0-2626-610E-E907B10475FE}"/>
                  </a:ext>
                </a:extLst>
              </p:cNvPr>
              <p:cNvSpPr/>
              <p:nvPr/>
            </p:nvSpPr>
            <p:spPr>
              <a:xfrm>
                <a:off x="923952" y="1789444"/>
                <a:ext cx="2874325" cy="424877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B3D2CF4-F8DF-538B-055A-42ACEDF8AE23}"/>
                  </a:ext>
                </a:extLst>
              </p:cNvPr>
              <p:cNvCxnSpPr/>
              <p:nvPr/>
            </p:nvCxnSpPr>
            <p:spPr>
              <a:xfrm>
                <a:off x="1170384" y="2029766"/>
                <a:ext cx="23814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8A7462-224C-FEBF-F403-EAA64CDA43A3}"/>
                  </a:ext>
                </a:extLst>
              </p:cNvPr>
              <p:cNvSpPr/>
              <p:nvPr/>
            </p:nvSpPr>
            <p:spPr>
              <a:xfrm>
                <a:off x="1170384" y="2481525"/>
                <a:ext cx="2381460" cy="1186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A40429F-464B-3E70-ED97-81C87A64903C}"/>
                  </a:ext>
                </a:extLst>
              </p:cNvPr>
              <p:cNvCxnSpPr/>
              <p:nvPr/>
            </p:nvCxnSpPr>
            <p:spPr>
              <a:xfrm>
                <a:off x="1170384" y="4022067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85F0293A-1114-639C-6F3A-9E92F95B1784}"/>
                  </a:ext>
                </a:extLst>
              </p:cNvPr>
              <p:cNvCxnSpPr/>
              <p:nvPr/>
            </p:nvCxnSpPr>
            <p:spPr>
              <a:xfrm>
                <a:off x="1170384" y="4264902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74FD6D6-A44A-FE9C-D431-4EED5D7AD390}"/>
                  </a:ext>
                </a:extLst>
              </p:cNvPr>
              <p:cNvCxnSpPr/>
              <p:nvPr/>
            </p:nvCxnSpPr>
            <p:spPr>
              <a:xfrm>
                <a:off x="1170384" y="4485966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F6A0BB2-5FE9-7833-B127-DD3DAFDFD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384" y="4727127"/>
                <a:ext cx="1713493" cy="0"/>
              </a:xfrm>
              <a:prstGeom prst="line">
                <a:avLst/>
              </a:prstGeom>
              <a:ln w="38100">
                <a:solidFill>
                  <a:schemeClr val="tx1"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864AB23-9DA8-F948-AB90-235EB5DA6EF1}"/>
                  </a:ext>
                </a:extLst>
              </p:cNvPr>
              <p:cNvCxnSpPr/>
              <p:nvPr/>
            </p:nvCxnSpPr>
            <p:spPr>
              <a:xfrm>
                <a:off x="1170384" y="4969962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CA6E020-653D-323C-B705-902DCB207744}"/>
                  </a:ext>
                </a:extLst>
              </p:cNvPr>
              <p:cNvCxnSpPr/>
              <p:nvPr/>
            </p:nvCxnSpPr>
            <p:spPr>
              <a:xfrm>
                <a:off x="1170384" y="5191026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ECBC2C2-AF7C-B1E9-BDE6-DC2C2AF02EB8}"/>
                  </a:ext>
                </a:extLst>
              </p:cNvPr>
              <p:cNvCxnSpPr/>
              <p:nvPr/>
            </p:nvCxnSpPr>
            <p:spPr>
              <a:xfrm>
                <a:off x="1170384" y="5410414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52A1BF4-3A38-BEA6-315D-D07A144CCBE0}"/>
                  </a:ext>
                </a:extLst>
              </p:cNvPr>
              <p:cNvCxnSpPr/>
              <p:nvPr/>
            </p:nvCxnSpPr>
            <p:spPr>
              <a:xfrm>
                <a:off x="1170384" y="5653249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C23F66B-7F5B-F852-52DD-41791D8A3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384" y="3817019"/>
                <a:ext cx="206518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6D9806B-F911-CC43-3EBE-7103A991C8F9}"/>
                  </a:ext>
                </a:extLst>
              </p:cNvPr>
              <p:cNvCxnSpPr/>
              <p:nvPr/>
            </p:nvCxnSpPr>
            <p:spPr>
              <a:xfrm>
                <a:off x="1170384" y="2212311"/>
                <a:ext cx="23814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A31C52C-2790-DB44-3B70-EC5895965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384" y="2029766"/>
                <a:ext cx="0" cy="182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B00BDF9-A99F-8DD8-56B9-510BBC4F0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844" y="2029766"/>
                <a:ext cx="0" cy="182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ED64DB1-822D-5CE3-9687-111AF183A142}"/>
                </a:ext>
              </a:extLst>
            </p:cNvPr>
            <p:cNvSpPr/>
            <p:nvPr/>
          </p:nvSpPr>
          <p:spPr>
            <a:xfrm>
              <a:off x="1709634" y="3926707"/>
              <a:ext cx="2008452" cy="20084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</a:rPr>
                <a:t>Text Only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7BBCCCA-5615-57C7-242F-BCF91D54559D}"/>
              </a:ext>
            </a:extLst>
          </p:cNvPr>
          <p:cNvGrpSpPr/>
          <p:nvPr/>
        </p:nvGrpSpPr>
        <p:grpSpPr>
          <a:xfrm>
            <a:off x="7414938" y="1825625"/>
            <a:ext cx="4313849" cy="4248778"/>
            <a:chOff x="7872138" y="1789444"/>
            <a:chExt cx="4313849" cy="424877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3B5E76B-CA53-5566-D9CE-2764CA0C6849}"/>
                </a:ext>
              </a:extLst>
            </p:cNvPr>
            <p:cNvGrpSpPr/>
            <p:nvPr/>
          </p:nvGrpSpPr>
          <p:grpSpPr>
            <a:xfrm>
              <a:off x="7872138" y="1789444"/>
              <a:ext cx="2874325" cy="4248778"/>
              <a:chOff x="923952" y="1789444"/>
              <a:chExt cx="2874325" cy="424877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E80092C-10D5-964B-8339-9ECD23C3DC38}"/>
                  </a:ext>
                </a:extLst>
              </p:cNvPr>
              <p:cNvSpPr/>
              <p:nvPr/>
            </p:nvSpPr>
            <p:spPr>
              <a:xfrm>
                <a:off x="923952" y="1789444"/>
                <a:ext cx="2874325" cy="424877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8FD8AFC-7B72-E6E9-D90D-D852A5959445}"/>
                  </a:ext>
                </a:extLst>
              </p:cNvPr>
              <p:cNvCxnSpPr/>
              <p:nvPr/>
            </p:nvCxnSpPr>
            <p:spPr>
              <a:xfrm>
                <a:off x="1170384" y="2029766"/>
                <a:ext cx="23814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A204DAA-29F7-BA92-D66A-65611E9E158F}"/>
                  </a:ext>
                </a:extLst>
              </p:cNvPr>
              <p:cNvSpPr/>
              <p:nvPr/>
            </p:nvSpPr>
            <p:spPr>
              <a:xfrm>
                <a:off x="1170384" y="2481525"/>
                <a:ext cx="2381460" cy="1186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E92A5EC6-294E-4FA5-5AAE-9A42A086A765}"/>
                  </a:ext>
                </a:extLst>
              </p:cNvPr>
              <p:cNvCxnSpPr/>
              <p:nvPr/>
            </p:nvCxnSpPr>
            <p:spPr>
              <a:xfrm>
                <a:off x="1170384" y="4211560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AA9228B-023A-C73E-5CBA-9F768A7F21DA}"/>
                  </a:ext>
                </a:extLst>
              </p:cNvPr>
              <p:cNvCxnSpPr/>
              <p:nvPr/>
            </p:nvCxnSpPr>
            <p:spPr>
              <a:xfrm>
                <a:off x="1170384" y="4454395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C686720-3748-D1EF-06E5-3339BD229271}"/>
                  </a:ext>
                </a:extLst>
              </p:cNvPr>
              <p:cNvCxnSpPr/>
              <p:nvPr/>
            </p:nvCxnSpPr>
            <p:spPr>
              <a:xfrm>
                <a:off x="1170384" y="4675459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ACFEFC-039B-B050-1841-FD692F943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384" y="4916620"/>
                <a:ext cx="1713493" cy="0"/>
              </a:xfrm>
              <a:prstGeom prst="line">
                <a:avLst/>
              </a:prstGeom>
              <a:ln w="381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88BF69F-2B2B-4116-80F9-42C9AF53BFB5}"/>
                  </a:ext>
                </a:extLst>
              </p:cNvPr>
              <p:cNvCxnSpPr/>
              <p:nvPr/>
            </p:nvCxnSpPr>
            <p:spPr>
              <a:xfrm>
                <a:off x="1170384" y="5159455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DF009A4B-5524-9807-1070-73DACC7DBD65}"/>
                  </a:ext>
                </a:extLst>
              </p:cNvPr>
              <p:cNvCxnSpPr/>
              <p:nvPr/>
            </p:nvCxnSpPr>
            <p:spPr>
              <a:xfrm>
                <a:off x="1170384" y="5380519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8CCC52F-F6CE-656D-3AFA-7010CC1091AD}"/>
                  </a:ext>
                </a:extLst>
              </p:cNvPr>
              <p:cNvCxnSpPr/>
              <p:nvPr/>
            </p:nvCxnSpPr>
            <p:spPr>
              <a:xfrm>
                <a:off x="1170384" y="5599907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76017B8-B20F-B442-9E2E-51DB16EE3AEB}"/>
                  </a:ext>
                </a:extLst>
              </p:cNvPr>
              <p:cNvCxnSpPr/>
              <p:nvPr/>
            </p:nvCxnSpPr>
            <p:spPr>
              <a:xfrm>
                <a:off x="1170384" y="5842742"/>
                <a:ext cx="2381460" cy="0"/>
              </a:xfrm>
              <a:prstGeom prst="line">
                <a:avLst/>
              </a:prstGeom>
              <a:ln w="381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4C2A3F6-C5FB-6424-25A1-F2F99BF2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384" y="3953367"/>
                <a:ext cx="206518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9633544-9342-D81B-E53F-EA01CCFFFD5E}"/>
                  </a:ext>
                </a:extLst>
              </p:cNvPr>
              <p:cNvCxnSpPr/>
              <p:nvPr/>
            </p:nvCxnSpPr>
            <p:spPr>
              <a:xfrm>
                <a:off x="1170384" y="2212311"/>
                <a:ext cx="23814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0B7346D3-FA33-15CE-693F-A43CA5BCD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384" y="2029766"/>
                <a:ext cx="0" cy="182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DD95AE3-6B77-4B8F-5156-790DD74FB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844" y="2029766"/>
                <a:ext cx="0" cy="182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46BEF70-2AD1-7104-D8A0-A6F3122EEDE2}"/>
                </a:ext>
              </a:extLst>
            </p:cNvPr>
            <p:cNvSpPr/>
            <p:nvPr/>
          </p:nvSpPr>
          <p:spPr>
            <a:xfrm>
              <a:off x="8586206" y="2394856"/>
              <a:ext cx="1358027" cy="13580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</a:rPr>
                <a:t>Image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65C874C-0EB8-1C68-391D-BE8698B8FA69}"/>
                </a:ext>
              </a:extLst>
            </p:cNvPr>
            <p:cNvSpPr/>
            <p:nvPr/>
          </p:nvSpPr>
          <p:spPr>
            <a:xfrm>
              <a:off x="8630286" y="4363298"/>
              <a:ext cx="1358027" cy="13580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Text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7AF8410-8899-762E-ED60-46D93A739534}"/>
                </a:ext>
              </a:extLst>
            </p:cNvPr>
            <p:cNvSpPr/>
            <p:nvPr/>
          </p:nvSpPr>
          <p:spPr>
            <a:xfrm>
              <a:off x="10863295" y="3232104"/>
              <a:ext cx="1322692" cy="11303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</a:rPr>
                <a:t>Annot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.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2E4B0FF3-6764-4793-85F7-C4161A0E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7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9592C4-743E-75DC-9FBC-F6F60551FDC9}"/>
              </a:ext>
            </a:extLst>
          </p:cNvPr>
          <p:cNvSpPr/>
          <p:nvPr/>
        </p:nvSpPr>
        <p:spPr>
          <a:xfrm>
            <a:off x="447741" y="1505146"/>
            <a:ext cx="11373471" cy="487345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solidFill>
                  <a:schemeClr val="tx1"/>
                </a:solidFill>
              </a:rPr>
              <a:t>ㅁ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49E0CE1-7FB1-099A-01C4-66B2CD788A74}"/>
              </a:ext>
            </a:extLst>
          </p:cNvPr>
          <p:cNvGrpSpPr/>
          <p:nvPr/>
        </p:nvGrpSpPr>
        <p:grpSpPr>
          <a:xfrm>
            <a:off x="4645117" y="1774833"/>
            <a:ext cx="2874325" cy="4248778"/>
            <a:chOff x="923952" y="1789444"/>
            <a:chExt cx="2874325" cy="424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EB0C742-3D74-7271-D2A6-F1FDDC58FFA4}"/>
                </a:ext>
              </a:extLst>
            </p:cNvPr>
            <p:cNvSpPr/>
            <p:nvPr/>
          </p:nvSpPr>
          <p:spPr>
            <a:xfrm>
              <a:off x="923952" y="1789444"/>
              <a:ext cx="2874325" cy="424877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0323615-7BB8-A09A-9E58-BB6C51C3611C}"/>
                </a:ext>
              </a:extLst>
            </p:cNvPr>
            <p:cNvCxnSpPr/>
            <p:nvPr/>
          </p:nvCxnSpPr>
          <p:spPr>
            <a:xfrm>
              <a:off x="1170384" y="2029766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2B4F37-AAAD-3BD2-C73F-B5A0DE9583AC}"/>
                </a:ext>
              </a:extLst>
            </p:cNvPr>
            <p:cNvSpPr/>
            <p:nvPr/>
          </p:nvSpPr>
          <p:spPr>
            <a:xfrm>
              <a:off x="1170384" y="2481525"/>
              <a:ext cx="2381460" cy="1186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828DD02-2C75-5746-048D-7E515DF89AEC}"/>
                </a:ext>
              </a:extLst>
            </p:cNvPr>
            <p:cNvCxnSpPr/>
            <p:nvPr/>
          </p:nvCxnSpPr>
          <p:spPr>
            <a:xfrm>
              <a:off x="1170384" y="4192696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EFB97B8-F92C-EC67-F816-737C7AD84353}"/>
                </a:ext>
              </a:extLst>
            </p:cNvPr>
            <p:cNvCxnSpPr/>
            <p:nvPr/>
          </p:nvCxnSpPr>
          <p:spPr>
            <a:xfrm>
              <a:off x="1170384" y="4435531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7E7B107-E702-C6E0-D674-C92AA374A781}"/>
                </a:ext>
              </a:extLst>
            </p:cNvPr>
            <p:cNvCxnSpPr/>
            <p:nvPr/>
          </p:nvCxnSpPr>
          <p:spPr>
            <a:xfrm>
              <a:off x="1170384" y="4656595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24003C2-E735-9A5F-35D7-B0B8EF7DE508}"/>
                </a:ext>
              </a:extLst>
            </p:cNvPr>
            <p:cNvCxnSpPr>
              <a:cxnSpLocks/>
            </p:cNvCxnSpPr>
            <p:nvPr/>
          </p:nvCxnSpPr>
          <p:spPr>
            <a:xfrm>
              <a:off x="1170384" y="4897756"/>
              <a:ext cx="17134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EFCF517-BB08-0243-49C9-E0632B705CA0}"/>
                </a:ext>
              </a:extLst>
            </p:cNvPr>
            <p:cNvCxnSpPr/>
            <p:nvPr/>
          </p:nvCxnSpPr>
          <p:spPr>
            <a:xfrm>
              <a:off x="1170384" y="5140591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608560F-3608-1336-49EF-740583B6D1E6}"/>
                </a:ext>
              </a:extLst>
            </p:cNvPr>
            <p:cNvCxnSpPr/>
            <p:nvPr/>
          </p:nvCxnSpPr>
          <p:spPr>
            <a:xfrm>
              <a:off x="1170384" y="5361655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C8062F-4BA5-176E-15A6-A798621B0943}"/>
                </a:ext>
              </a:extLst>
            </p:cNvPr>
            <p:cNvCxnSpPr/>
            <p:nvPr/>
          </p:nvCxnSpPr>
          <p:spPr>
            <a:xfrm>
              <a:off x="1170384" y="5581043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28776E6-4B27-BC16-54A7-BD916B557109}"/>
                </a:ext>
              </a:extLst>
            </p:cNvPr>
            <p:cNvCxnSpPr/>
            <p:nvPr/>
          </p:nvCxnSpPr>
          <p:spPr>
            <a:xfrm>
              <a:off x="1170384" y="5823878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624BB86-D4F8-A616-51D0-3AED05258ABF}"/>
                </a:ext>
              </a:extLst>
            </p:cNvPr>
            <p:cNvCxnSpPr>
              <a:cxnSpLocks/>
            </p:cNvCxnSpPr>
            <p:nvPr/>
          </p:nvCxnSpPr>
          <p:spPr>
            <a:xfrm>
              <a:off x="1170384" y="3924189"/>
              <a:ext cx="206518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A508E3A-966E-47BE-42D5-11B69CD4F3A3}"/>
                </a:ext>
              </a:extLst>
            </p:cNvPr>
            <p:cNvCxnSpPr/>
            <p:nvPr/>
          </p:nvCxnSpPr>
          <p:spPr>
            <a:xfrm>
              <a:off x="1170384" y="2212311"/>
              <a:ext cx="23814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D532893-42B4-3BF7-DA52-E5B718E7817B}"/>
                </a:ext>
              </a:extLst>
            </p:cNvPr>
            <p:cNvCxnSpPr>
              <a:cxnSpLocks/>
            </p:cNvCxnSpPr>
            <p:nvPr/>
          </p:nvCxnSpPr>
          <p:spPr>
            <a:xfrm>
              <a:off x="1170384" y="2029766"/>
              <a:ext cx="0" cy="1825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E96D21C-ADC1-337F-E317-006E2225D66B}"/>
                </a:ext>
              </a:extLst>
            </p:cNvPr>
            <p:cNvCxnSpPr>
              <a:cxnSpLocks/>
            </p:cNvCxnSpPr>
            <p:nvPr/>
          </p:nvCxnSpPr>
          <p:spPr>
            <a:xfrm>
              <a:off x="3551844" y="2029766"/>
              <a:ext cx="0" cy="1825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79A5699C-32E5-7E13-7941-92729391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21880"/>
              </p:ext>
            </p:extLst>
          </p:nvPr>
        </p:nvGraphicFramePr>
        <p:xfrm>
          <a:off x="1233696" y="2656701"/>
          <a:ext cx="2020475" cy="248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75">
                  <a:extLst>
                    <a:ext uri="{9D8B030D-6E8A-4147-A177-3AD203B41FA5}">
                      <a16:colId xmlns:a16="http://schemas.microsoft.com/office/drawing/2014/main" val="3652744694"/>
                    </a:ext>
                  </a:extLst>
                </a:gridCol>
              </a:tblGrid>
              <a:tr h="32699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0" kern="1200" dirty="0">
                          <a:solidFill>
                            <a:srgbClr val="080E14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News Section</a:t>
                      </a:r>
                    </a:p>
                  </a:txBody>
                  <a:tcPr marL="106215" marR="106215" marT="29365" marB="2936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55869"/>
                  </a:ext>
                </a:extLst>
              </a:tr>
              <a:tr h="2158047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      economy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한겨레결체" panose="02010504000101010101" pitchFamily="2" charset="-127"/>
                        <a:ea typeface="한겨레결체"/>
                        <a:cs typeface="+mn-c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      life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      </a:t>
                      </a:r>
                      <a:r>
                        <a:rPr lang="en-US" altLang="ko-KR" sz="2000" b="0" kern="1200" dirty="0">
                          <a:solidFill>
                            <a:srgbClr val="FF0000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politics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      science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      society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      world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한겨레결체" panose="02010504000101010101" pitchFamily="2" charset="-127"/>
                        <a:ea typeface="한겨레결체"/>
                        <a:cs typeface="+mn-cs"/>
                      </a:endParaRPr>
                    </a:p>
                  </a:txBody>
                  <a:tcPr marL="106215" marR="106215" marT="29365" marB="2936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09106"/>
                  </a:ext>
                </a:extLst>
              </a:tr>
            </a:tbl>
          </a:graphicData>
        </a:graphic>
      </p:graphicFrame>
      <p:pic>
        <p:nvPicPr>
          <p:cNvPr id="47" name="그래픽 46" descr="열린 폴더 단색으로 채워진">
            <a:extLst>
              <a:ext uri="{FF2B5EF4-FFF2-40B4-BE49-F238E27FC236}">
                <a16:creationId xmlns:a16="http://schemas.microsoft.com/office/drawing/2014/main" id="{CCE4A466-27A5-A5A5-9D66-5704007C2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570" y="3801128"/>
            <a:ext cx="276997" cy="276997"/>
          </a:xfrm>
          <a:prstGeom prst="rect">
            <a:avLst/>
          </a:prstGeom>
        </p:spPr>
      </p:pic>
      <p:pic>
        <p:nvPicPr>
          <p:cNvPr id="53" name="그래픽 52" descr="폴더 단색으로 채워진">
            <a:extLst>
              <a:ext uri="{FF2B5EF4-FFF2-40B4-BE49-F238E27FC236}">
                <a16:creationId xmlns:a16="http://schemas.microsoft.com/office/drawing/2014/main" id="{74296FF5-8D13-6071-1A21-8E9CC80AB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6138" y="3154871"/>
            <a:ext cx="277200" cy="277200"/>
          </a:xfrm>
          <a:prstGeom prst="rect">
            <a:avLst/>
          </a:prstGeom>
        </p:spPr>
      </p:pic>
      <p:pic>
        <p:nvPicPr>
          <p:cNvPr id="54" name="그래픽 53" descr="폴더 단색으로 채워진">
            <a:extLst>
              <a:ext uri="{FF2B5EF4-FFF2-40B4-BE49-F238E27FC236}">
                <a16:creationId xmlns:a16="http://schemas.microsoft.com/office/drawing/2014/main" id="{AB51521C-BBBB-A682-52E0-16E6CCA19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6138" y="3477999"/>
            <a:ext cx="277200" cy="277200"/>
          </a:xfrm>
          <a:prstGeom prst="rect">
            <a:avLst/>
          </a:prstGeom>
        </p:spPr>
      </p:pic>
      <p:pic>
        <p:nvPicPr>
          <p:cNvPr id="55" name="그래픽 54" descr="폴더 단색으로 채워진">
            <a:extLst>
              <a:ext uri="{FF2B5EF4-FFF2-40B4-BE49-F238E27FC236}">
                <a16:creationId xmlns:a16="http://schemas.microsoft.com/office/drawing/2014/main" id="{894FDF84-97C0-E74D-01F0-855EF52EF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3984" y="4078125"/>
            <a:ext cx="277200" cy="277200"/>
          </a:xfrm>
          <a:prstGeom prst="rect">
            <a:avLst/>
          </a:prstGeom>
        </p:spPr>
      </p:pic>
      <p:pic>
        <p:nvPicPr>
          <p:cNvPr id="56" name="그래픽 55" descr="폴더 단색으로 채워진">
            <a:extLst>
              <a:ext uri="{FF2B5EF4-FFF2-40B4-BE49-F238E27FC236}">
                <a16:creationId xmlns:a16="http://schemas.microsoft.com/office/drawing/2014/main" id="{5FF37FAA-D755-F254-D5CD-B8F229450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3984" y="4413444"/>
            <a:ext cx="277200" cy="277200"/>
          </a:xfrm>
          <a:prstGeom prst="rect">
            <a:avLst/>
          </a:prstGeom>
        </p:spPr>
      </p:pic>
      <p:pic>
        <p:nvPicPr>
          <p:cNvPr id="57" name="그래픽 56" descr="폴더 단색으로 채워진">
            <a:extLst>
              <a:ext uri="{FF2B5EF4-FFF2-40B4-BE49-F238E27FC236}">
                <a16:creationId xmlns:a16="http://schemas.microsoft.com/office/drawing/2014/main" id="{4A80D45F-3A75-A58E-228A-6FC5F1E09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3984" y="4714895"/>
            <a:ext cx="277200" cy="277200"/>
          </a:xfrm>
          <a:prstGeom prst="rect">
            <a:avLst/>
          </a:prstGeom>
        </p:spPr>
      </p:pic>
      <p:graphicFrame>
        <p:nvGraphicFramePr>
          <p:cNvPr id="62" name="표 8">
            <a:extLst>
              <a:ext uri="{FF2B5EF4-FFF2-40B4-BE49-F238E27FC236}">
                <a16:creationId xmlns:a16="http://schemas.microsoft.com/office/drawing/2014/main" id="{4EE0FF17-946F-D664-73C8-C699AE30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70526"/>
              </p:ext>
            </p:extLst>
          </p:nvPr>
        </p:nvGraphicFramePr>
        <p:xfrm>
          <a:off x="8647268" y="1998051"/>
          <a:ext cx="1834489" cy="203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89">
                  <a:extLst>
                    <a:ext uri="{9D8B030D-6E8A-4147-A177-3AD203B41FA5}">
                      <a16:colId xmlns:a16="http://schemas.microsoft.com/office/drawing/2014/main" val="3652744694"/>
                    </a:ext>
                  </a:extLst>
                </a:gridCol>
              </a:tblGrid>
              <a:tr h="308029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한겨레결체"/>
                          <a:ea typeface="한겨레결체"/>
                          <a:cs typeface="+mn-cs"/>
                        </a:rPr>
                        <a:t>Text</a:t>
                      </a:r>
                      <a:endParaRPr lang="ko-KR" altLang="en-US" sz="1800" b="0" kern="1200" dirty="0" err="1">
                        <a:solidFill>
                          <a:schemeClr val="tx1"/>
                        </a:solidFill>
                        <a:latin typeface="한겨레결체"/>
                        <a:ea typeface="한겨레결체"/>
                        <a:cs typeface="+mn-cs"/>
                      </a:endParaRPr>
                    </a:p>
                  </a:txBody>
                  <a:tcPr marL="88358" marR="88358" marT="24428" marB="2442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55869"/>
                  </a:ext>
                </a:extLst>
              </a:tr>
              <a:tr h="171354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title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Body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한겨레결체" panose="02010504000101010101" pitchFamily="2" charset="-127"/>
                          <a:ea typeface="한겨레결체"/>
                          <a:cs typeface="+mn-cs"/>
                        </a:rPr>
                        <a:t>annotation</a:t>
                      </a:r>
                    </a:p>
                  </a:txBody>
                  <a:tcPr marL="88358" marR="88358" marT="24428" marB="2442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09106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DD100B-36B2-7018-BA89-06FE1E1FE93A}"/>
              </a:ext>
            </a:extLst>
          </p:cNvPr>
          <p:cNvSpPr/>
          <p:nvPr/>
        </p:nvSpPr>
        <p:spPr>
          <a:xfrm>
            <a:off x="8373783" y="4818646"/>
            <a:ext cx="2381460" cy="118612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Image.jpg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48" name="원호 2047">
            <a:extLst>
              <a:ext uri="{FF2B5EF4-FFF2-40B4-BE49-F238E27FC236}">
                <a16:creationId xmlns:a16="http://schemas.microsoft.com/office/drawing/2014/main" id="{FA3BBF7D-ACB7-FDAB-ADCF-3D488D00BF6C}"/>
              </a:ext>
            </a:extLst>
          </p:cNvPr>
          <p:cNvSpPr/>
          <p:nvPr/>
        </p:nvSpPr>
        <p:spPr>
          <a:xfrm rot="467646">
            <a:off x="6776053" y="4116021"/>
            <a:ext cx="601611" cy="3471323"/>
          </a:xfrm>
          <a:prstGeom prst="arc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9" name="화살표: 오른쪽 2048">
            <a:extLst>
              <a:ext uri="{FF2B5EF4-FFF2-40B4-BE49-F238E27FC236}">
                <a16:creationId xmlns:a16="http://schemas.microsoft.com/office/drawing/2014/main" id="{A2940DE0-C334-0BA4-C08E-426FFA8ED76C}"/>
              </a:ext>
            </a:extLst>
          </p:cNvPr>
          <p:cNvSpPr/>
          <p:nvPr/>
        </p:nvSpPr>
        <p:spPr>
          <a:xfrm>
            <a:off x="3507624" y="3653037"/>
            <a:ext cx="738648" cy="3817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3" name="직선 화살표 연결선 2052">
            <a:extLst>
              <a:ext uri="{FF2B5EF4-FFF2-40B4-BE49-F238E27FC236}">
                <a16:creationId xmlns:a16="http://schemas.microsoft.com/office/drawing/2014/main" id="{930F2A89-966E-54D1-3ECE-7E13E65CDCBF}"/>
              </a:ext>
            </a:extLst>
          </p:cNvPr>
          <p:cNvCxnSpPr>
            <a:cxnSpLocks/>
          </p:cNvCxnSpPr>
          <p:nvPr/>
        </p:nvCxnSpPr>
        <p:spPr>
          <a:xfrm>
            <a:off x="7307469" y="2141452"/>
            <a:ext cx="1948291" cy="72366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연결선: 구부러짐 2060">
            <a:extLst>
              <a:ext uri="{FF2B5EF4-FFF2-40B4-BE49-F238E27FC236}">
                <a16:creationId xmlns:a16="http://schemas.microsoft.com/office/drawing/2014/main" id="{A9739321-F50D-1B87-860C-1343D49E1170}"/>
              </a:ext>
            </a:extLst>
          </p:cNvPr>
          <p:cNvCxnSpPr>
            <a:cxnSpLocks/>
          </p:cNvCxnSpPr>
          <p:nvPr/>
        </p:nvCxnSpPr>
        <p:spPr>
          <a:xfrm flipV="1">
            <a:off x="7476704" y="3154871"/>
            <a:ext cx="1779056" cy="1106644"/>
          </a:xfrm>
          <a:prstGeom prst="curved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연결선: 구부러짐 2062">
            <a:extLst>
              <a:ext uri="{FF2B5EF4-FFF2-40B4-BE49-F238E27FC236}">
                <a16:creationId xmlns:a16="http://schemas.microsoft.com/office/drawing/2014/main" id="{B433651F-6D4A-A4DC-83DE-7AA75CD07087}"/>
              </a:ext>
            </a:extLst>
          </p:cNvPr>
          <p:cNvCxnSpPr>
            <a:cxnSpLocks/>
          </p:cNvCxnSpPr>
          <p:nvPr/>
        </p:nvCxnSpPr>
        <p:spPr>
          <a:xfrm flipV="1">
            <a:off x="7203166" y="3511666"/>
            <a:ext cx="1733748" cy="374621"/>
          </a:xfrm>
          <a:prstGeom prst="curved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TextBox 2063">
            <a:extLst>
              <a:ext uri="{FF2B5EF4-FFF2-40B4-BE49-F238E27FC236}">
                <a16:creationId xmlns:a16="http://schemas.microsoft.com/office/drawing/2014/main" id="{F4DD424F-E629-C736-A2FA-7E0C5AC63DD9}"/>
              </a:ext>
            </a:extLst>
          </p:cNvPr>
          <p:cNvSpPr txBox="1"/>
          <p:nvPr/>
        </p:nvSpPr>
        <p:spPr>
          <a:xfrm>
            <a:off x="658921" y="23111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데이터 설명</a:t>
            </a:r>
          </a:p>
        </p:txBody>
      </p:sp>
      <p:cxnSp>
        <p:nvCxnSpPr>
          <p:cNvPr id="2071" name="직선 연결선 2070">
            <a:extLst>
              <a:ext uri="{FF2B5EF4-FFF2-40B4-BE49-F238E27FC236}">
                <a16:creationId xmlns:a16="http://schemas.microsoft.com/office/drawing/2014/main" id="{752322A4-A850-F0D8-4651-C5C06F2E1537}"/>
              </a:ext>
            </a:extLst>
          </p:cNvPr>
          <p:cNvCxnSpPr>
            <a:cxnSpLocks/>
          </p:cNvCxnSpPr>
          <p:nvPr/>
        </p:nvCxnSpPr>
        <p:spPr>
          <a:xfrm>
            <a:off x="8936914" y="3616599"/>
            <a:ext cx="1285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>
            <a:extLst>
              <a:ext uri="{FF2B5EF4-FFF2-40B4-BE49-F238E27FC236}">
                <a16:creationId xmlns:a16="http://schemas.microsoft.com/office/drawing/2014/main" id="{197055FB-6754-7316-3DBB-D4C37ED5D47D}"/>
              </a:ext>
            </a:extLst>
          </p:cNvPr>
          <p:cNvCxnSpPr/>
          <p:nvPr/>
        </p:nvCxnSpPr>
        <p:spPr>
          <a:xfrm>
            <a:off x="9310512" y="2968909"/>
            <a:ext cx="508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>
            <a:extLst>
              <a:ext uri="{FF2B5EF4-FFF2-40B4-BE49-F238E27FC236}">
                <a16:creationId xmlns:a16="http://schemas.microsoft.com/office/drawing/2014/main" id="{B34D3E15-E6D9-F6BB-706E-2443D2CAF501}"/>
              </a:ext>
            </a:extLst>
          </p:cNvPr>
          <p:cNvCxnSpPr/>
          <p:nvPr/>
        </p:nvCxnSpPr>
        <p:spPr>
          <a:xfrm>
            <a:off x="9198752" y="3293471"/>
            <a:ext cx="731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46F6FC-D3F6-4561-ABD2-1011DC6206A0}"/>
              </a:ext>
            </a:extLst>
          </p:cNvPr>
          <p:cNvSpPr/>
          <p:nvPr/>
        </p:nvSpPr>
        <p:spPr>
          <a:xfrm>
            <a:off x="8936914" y="2727790"/>
            <a:ext cx="1258656" cy="63023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22CE9C3-16A6-4D94-A973-5991EF5DEDE7}"/>
              </a:ext>
            </a:extLst>
          </p:cNvPr>
          <p:cNvSpPr/>
          <p:nvPr/>
        </p:nvSpPr>
        <p:spPr>
          <a:xfrm>
            <a:off x="10157180" y="2968909"/>
            <a:ext cx="598063" cy="18596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6D57B-ADE6-4E2C-B299-BB4B64FB9989}"/>
              </a:ext>
            </a:extLst>
          </p:cNvPr>
          <p:cNvSpPr txBox="1"/>
          <p:nvPr/>
        </p:nvSpPr>
        <p:spPr>
          <a:xfrm>
            <a:off x="10749124" y="2906086"/>
            <a:ext cx="107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Article text</a:t>
            </a:r>
            <a:endParaRPr lang="ko-KR" altLang="en-US" sz="1400" dirty="0"/>
          </a:p>
        </p:txBody>
      </p:sp>
      <p:pic>
        <p:nvPicPr>
          <p:cNvPr id="1026" name="Picture 2" descr="https://imgnews.pstatic.net/image/025/2023/12/06/0003326558_001_20231206075206308.jpg?type=w647">
            <a:extLst>
              <a:ext uri="{FF2B5EF4-FFF2-40B4-BE49-F238E27FC236}">
                <a16:creationId xmlns:a16="http://schemas.microsoft.com/office/drawing/2014/main" id="{F559B32A-ED26-4B2B-83EC-419D2E9F1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57" y="2469745"/>
            <a:ext cx="2375551" cy="117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FB8A678-DC5A-45C4-879B-D01E3726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4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90AC8-7B8E-4DC6-B754-B3DBC219AA9B}"/>
              </a:ext>
            </a:extLst>
          </p:cNvPr>
          <p:cNvSpPr/>
          <p:nvPr/>
        </p:nvSpPr>
        <p:spPr>
          <a:xfrm>
            <a:off x="14191" y="2027833"/>
            <a:ext cx="12192000" cy="287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F5B76-5A17-422B-9678-9120D4BA4173}"/>
              </a:ext>
            </a:extLst>
          </p:cNvPr>
          <p:cNvGrpSpPr/>
          <p:nvPr/>
        </p:nvGrpSpPr>
        <p:grpSpPr>
          <a:xfrm>
            <a:off x="5194641" y="3272235"/>
            <a:ext cx="9684344" cy="1124904"/>
            <a:chOff x="950846" y="3429000"/>
            <a:chExt cx="9684344" cy="11249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0AE6F0D-5A4A-4D89-B6A5-CAF3FA1E92C0}"/>
                </a:ext>
              </a:extLst>
            </p:cNvPr>
            <p:cNvGrpSpPr/>
            <p:nvPr/>
          </p:nvGrpSpPr>
          <p:grpSpPr>
            <a:xfrm>
              <a:off x="950846" y="3429000"/>
              <a:ext cx="1826141" cy="1124904"/>
              <a:chOff x="3510678" y="2524307"/>
              <a:chExt cx="1826141" cy="11249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46F01CC-39BA-4BCE-9890-7343B92E280F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381836" cy="523220"/>
                <a:chOff x="4209971" y="2524307"/>
                <a:chExt cx="381836" cy="523220"/>
              </a:xfrm>
            </p:grpSpPr>
            <p:sp>
              <p:nvSpPr>
                <p:cNvPr id="2" name="평행 사변형 1">
                  <a:extLst>
                    <a:ext uri="{FF2B5EF4-FFF2-40B4-BE49-F238E27FC236}">
                      <a16:creationId xmlns:a16="http://schemas.microsoft.com/office/drawing/2014/main" id="{3A3A690C-63D0-4D85-9C4F-6E6E4674EA9E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D80EE27-A1BC-426D-8594-86C4E05009BA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3818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2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D9E6C-36DB-436A-AB05-1BCC357D2E2E}"/>
                  </a:ext>
                </a:extLst>
              </p:cNvPr>
              <p:cNvSpPr/>
              <p:nvPr/>
            </p:nvSpPr>
            <p:spPr>
              <a:xfrm>
                <a:off x="3510678" y="3064436"/>
                <a:ext cx="18261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한겨레결체" panose="02010504000101010101"/>
                  </a:rPr>
                  <a:t>선행연구</a:t>
                </a:r>
                <a:endParaRPr lang="en-US" altLang="ko-KR" sz="3200" dirty="0">
                  <a:solidFill>
                    <a:schemeClr val="bg2">
                      <a:lumMod val="10000"/>
                    </a:schemeClr>
                  </a:solidFill>
                  <a:ea typeface="한겨레결체" panose="02010504000101010101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0BE2FB-008B-4B05-B4B1-9B9F2E7FB316}"/>
                </a:ext>
              </a:extLst>
            </p:cNvPr>
            <p:cNvSpPr/>
            <p:nvPr/>
          </p:nvSpPr>
          <p:spPr>
            <a:xfrm>
              <a:off x="4342615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E20188-4449-43F0-8CCE-77E9F8D76D49}"/>
                </a:ext>
              </a:extLst>
            </p:cNvPr>
            <p:cNvGrpSpPr/>
            <p:nvPr/>
          </p:nvGrpSpPr>
          <p:grpSpPr>
            <a:xfrm>
              <a:off x="7291572" y="3429000"/>
              <a:ext cx="409086" cy="1124904"/>
              <a:chOff x="4209971" y="2524307"/>
              <a:chExt cx="409086" cy="112490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3DED173-0D02-47B7-9440-BA2864F25E74}"/>
                  </a:ext>
                </a:extLst>
              </p:cNvPr>
              <p:cNvSpPr/>
              <p:nvPr/>
            </p:nvSpPr>
            <p:spPr>
              <a:xfrm>
                <a:off x="4209971" y="2524307"/>
                <a:ext cx="4090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3</a:t>
                </a:r>
                <a:endParaRPr lang="ko-KR" altLang="en-US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62F1C1C-2572-495F-99F3-EDDC7FF2FA22}"/>
                  </a:ext>
                </a:extLst>
              </p:cNvPr>
              <p:cNvSpPr/>
              <p:nvPr/>
            </p:nvSpPr>
            <p:spPr>
              <a:xfrm>
                <a:off x="4331385" y="3064436"/>
                <a:ext cx="184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3200" dirty="0">
                  <a:solidFill>
                    <a:schemeClr val="bg2">
                      <a:lumMod val="10000"/>
                    </a:schemeClr>
                  </a:solidFill>
                  <a:ea typeface="Black Han Sans" pitchFamily="2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57D56E9-E678-4A13-B65C-0CFC29DADEB3}"/>
                </a:ext>
              </a:extLst>
            </p:cNvPr>
            <p:cNvSpPr/>
            <p:nvPr/>
          </p:nvSpPr>
          <p:spPr>
            <a:xfrm>
              <a:off x="10226104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7D9944-8DF7-4A35-B0A9-DB1090EBB9A2}"/>
              </a:ext>
            </a:extLst>
          </p:cNvPr>
          <p:cNvSpPr/>
          <p:nvPr/>
        </p:nvSpPr>
        <p:spPr>
          <a:xfrm>
            <a:off x="3601050" y="2408814"/>
            <a:ext cx="4989900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E X T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0021A-A791-4634-B79B-145D0343CC8D}"/>
              </a:ext>
            </a:extLst>
          </p:cNvPr>
          <p:cNvSpPr/>
          <p:nvPr/>
        </p:nvSpPr>
        <p:spPr>
          <a:xfrm>
            <a:off x="-2038" y="1868053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F8094-495F-4A10-8C7C-5F0CA4445677}"/>
              </a:ext>
            </a:extLst>
          </p:cNvPr>
          <p:cNvSpPr/>
          <p:nvPr/>
        </p:nvSpPr>
        <p:spPr>
          <a:xfrm>
            <a:off x="0" y="5006268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8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31BD406-14C3-5354-C235-3CFAB63A1045}"/>
              </a:ext>
            </a:extLst>
          </p:cNvPr>
          <p:cNvSpPr/>
          <p:nvPr/>
        </p:nvSpPr>
        <p:spPr>
          <a:xfrm>
            <a:off x="962890" y="978133"/>
            <a:ext cx="10266218" cy="372297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FBD9-ED62-03DF-0BB3-AA5FC4BA4665}"/>
              </a:ext>
            </a:extLst>
          </p:cNvPr>
          <p:cNvSpPr txBox="1"/>
          <p:nvPr/>
        </p:nvSpPr>
        <p:spPr>
          <a:xfrm>
            <a:off x="4289704" y="6386389"/>
            <a:ext cx="36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Unlabeled two sentence</a:t>
            </a:r>
            <a:r>
              <a:rPr lang="ko-KR" altLang="en-US" dirty="0"/>
              <a:t> </a:t>
            </a:r>
            <a:r>
              <a:rPr lang="en-US" altLang="ko-KR" dirty="0"/>
              <a:t>A,B pair</a:t>
            </a: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B92F1D44-926F-9367-30BE-ECAEBB60B473}"/>
              </a:ext>
            </a:extLst>
          </p:cNvPr>
          <p:cNvSpPr/>
          <p:nvPr/>
        </p:nvSpPr>
        <p:spPr>
          <a:xfrm>
            <a:off x="5898572" y="5711115"/>
            <a:ext cx="394855" cy="564139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1F51A1-11BB-A1C0-560B-318A752C1DD0}"/>
              </a:ext>
            </a:extLst>
          </p:cNvPr>
          <p:cNvGrpSpPr/>
          <p:nvPr/>
        </p:nvGrpSpPr>
        <p:grpSpPr>
          <a:xfrm>
            <a:off x="1244838" y="4870423"/>
            <a:ext cx="2195945" cy="550718"/>
            <a:chOff x="1773381" y="4842164"/>
            <a:chExt cx="2195945" cy="550718"/>
          </a:xfrm>
        </p:grpSpPr>
        <p:sp>
          <p:nvSpPr>
            <p:cNvPr id="10" name="사각형: 잘린 위쪽 모서리 9">
              <a:extLst>
                <a:ext uri="{FF2B5EF4-FFF2-40B4-BE49-F238E27FC236}">
                  <a16:creationId xmlns:a16="http://schemas.microsoft.com/office/drawing/2014/main" id="{124960C5-A5BE-2150-6253-01C3BE143AE8}"/>
                </a:ext>
              </a:extLst>
            </p:cNvPr>
            <p:cNvSpPr/>
            <p:nvPr/>
          </p:nvSpPr>
          <p:spPr>
            <a:xfrm>
              <a:off x="1773381" y="4842164"/>
              <a:ext cx="938645" cy="550718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[CLS]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잘린 위쪽 모서리 11">
              <a:extLst>
                <a:ext uri="{FF2B5EF4-FFF2-40B4-BE49-F238E27FC236}">
                  <a16:creationId xmlns:a16="http://schemas.microsoft.com/office/drawing/2014/main" id="{6947112D-EF97-8D60-CB2B-8342977B1E30}"/>
                </a:ext>
              </a:extLst>
            </p:cNvPr>
            <p:cNvSpPr/>
            <p:nvPr/>
          </p:nvSpPr>
          <p:spPr>
            <a:xfrm>
              <a:off x="3030681" y="4842164"/>
              <a:ext cx="938645" cy="550718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Tok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81D829-0D09-1A67-7E93-A0360C44CCF1}"/>
              </a:ext>
            </a:extLst>
          </p:cNvPr>
          <p:cNvGrpSpPr/>
          <p:nvPr/>
        </p:nvGrpSpPr>
        <p:grpSpPr>
          <a:xfrm>
            <a:off x="4855678" y="4864596"/>
            <a:ext cx="3581739" cy="550718"/>
            <a:chOff x="6303817" y="4842164"/>
            <a:chExt cx="3581739" cy="550718"/>
          </a:xfrm>
        </p:grpSpPr>
        <p:sp>
          <p:nvSpPr>
            <p:cNvPr id="14" name="사각형: 잘린 위쪽 모서리 13">
              <a:extLst>
                <a:ext uri="{FF2B5EF4-FFF2-40B4-BE49-F238E27FC236}">
                  <a16:creationId xmlns:a16="http://schemas.microsoft.com/office/drawing/2014/main" id="{37DE8EAE-C137-6E6B-8FE8-999DE59D69C2}"/>
                </a:ext>
              </a:extLst>
            </p:cNvPr>
            <p:cNvSpPr/>
            <p:nvPr/>
          </p:nvSpPr>
          <p:spPr>
            <a:xfrm>
              <a:off x="6303817" y="4842164"/>
              <a:ext cx="938645" cy="550718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Tok 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잘린 위쪽 모서리 14">
              <a:extLst>
                <a:ext uri="{FF2B5EF4-FFF2-40B4-BE49-F238E27FC236}">
                  <a16:creationId xmlns:a16="http://schemas.microsoft.com/office/drawing/2014/main" id="{2BBAE4CE-732C-58A9-94DB-91F3D247C382}"/>
                </a:ext>
              </a:extLst>
            </p:cNvPr>
            <p:cNvSpPr/>
            <p:nvPr/>
          </p:nvSpPr>
          <p:spPr>
            <a:xfrm>
              <a:off x="7625364" y="4842164"/>
              <a:ext cx="938645" cy="550718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[SEP]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잘린 위쪽 모서리 15">
              <a:extLst>
                <a:ext uri="{FF2B5EF4-FFF2-40B4-BE49-F238E27FC236}">
                  <a16:creationId xmlns:a16="http://schemas.microsoft.com/office/drawing/2014/main" id="{B70E0145-6345-CCA3-14F7-5E958A7AE8A8}"/>
                </a:ext>
              </a:extLst>
            </p:cNvPr>
            <p:cNvSpPr/>
            <p:nvPr/>
          </p:nvSpPr>
          <p:spPr>
            <a:xfrm>
              <a:off x="8946911" y="4842164"/>
              <a:ext cx="938645" cy="550718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Tok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사각형: 잘린 위쪽 모서리 16">
            <a:extLst>
              <a:ext uri="{FF2B5EF4-FFF2-40B4-BE49-F238E27FC236}">
                <a16:creationId xmlns:a16="http://schemas.microsoft.com/office/drawing/2014/main" id="{B4D83F6F-3DE1-EB1E-A28E-C6741E6AC940}"/>
              </a:ext>
            </a:extLst>
          </p:cNvPr>
          <p:cNvSpPr/>
          <p:nvPr/>
        </p:nvSpPr>
        <p:spPr>
          <a:xfrm>
            <a:off x="9852313" y="4870423"/>
            <a:ext cx="938645" cy="550718"/>
          </a:xfrm>
          <a:prstGeom prst="snip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Tok 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D6FB788-6979-ED2F-28C1-BDC559E1995B}"/>
              </a:ext>
            </a:extLst>
          </p:cNvPr>
          <p:cNvGrpSpPr/>
          <p:nvPr/>
        </p:nvGrpSpPr>
        <p:grpSpPr>
          <a:xfrm>
            <a:off x="2971460" y="5415314"/>
            <a:ext cx="2353541" cy="486722"/>
            <a:chOff x="2971460" y="5415314"/>
            <a:chExt cx="2353541" cy="48672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D4861D5-C6AF-BCE6-D565-3ADB828ABC6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971460" y="5421141"/>
              <a:ext cx="1" cy="480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A1FB587-99EB-019C-979B-F5E9A79EC8A0}"/>
                </a:ext>
              </a:extLst>
            </p:cNvPr>
            <p:cNvCxnSpPr>
              <a:cxnSpLocks/>
            </p:cNvCxnSpPr>
            <p:nvPr/>
          </p:nvCxnSpPr>
          <p:spPr>
            <a:xfrm>
              <a:off x="2971460" y="5902036"/>
              <a:ext cx="23535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8EFF721-4B6F-439F-23B5-7BBDF974D4D6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5325000" y="5415314"/>
              <a:ext cx="1" cy="486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25DAA3-DF86-F4DD-1272-D5B39B97554A}"/>
              </a:ext>
            </a:extLst>
          </p:cNvPr>
          <p:cNvGrpSpPr/>
          <p:nvPr/>
        </p:nvGrpSpPr>
        <p:grpSpPr>
          <a:xfrm>
            <a:off x="7968094" y="5414129"/>
            <a:ext cx="2353541" cy="486722"/>
            <a:chOff x="2971460" y="5415314"/>
            <a:chExt cx="2353541" cy="48672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270B6A7-ED0F-0AB0-4D8F-D422AA23D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460" y="5421141"/>
              <a:ext cx="1" cy="480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5EBF156-01DC-CF53-D32A-300857F4A18F}"/>
                </a:ext>
              </a:extLst>
            </p:cNvPr>
            <p:cNvCxnSpPr>
              <a:cxnSpLocks/>
            </p:cNvCxnSpPr>
            <p:nvPr/>
          </p:nvCxnSpPr>
          <p:spPr>
            <a:xfrm>
              <a:off x="2971460" y="5902036"/>
              <a:ext cx="23535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1CC977B-6CD1-1244-A8F6-8583D52F8F75}"/>
                </a:ext>
              </a:extLst>
            </p:cNvPr>
            <p:cNvCxnSpPr/>
            <p:nvPr/>
          </p:nvCxnSpPr>
          <p:spPr>
            <a:xfrm flipV="1">
              <a:off x="5325000" y="5415314"/>
              <a:ext cx="1" cy="486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C30ECE0-5DDC-6249-A4C7-46319B5E0C98}"/>
              </a:ext>
            </a:extLst>
          </p:cNvPr>
          <p:cNvSpPr txBox="1"/>
          <p:nvPr/>
        </p:nvSpPr>
        <p:spPr>
          <a:xfrm>
            <a:off x="3096256" y="5879867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Masked Sentence A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34E300-5211-9B84-4BAA-B22B47874F55}"/>
              </a:ext>
            </a:extLst>
          </p:cNvPr>
          <p:cNvSpPr txBox="1"/>
          <p:nvPr/>
        </p:nvSpPr>
        <p:spPr>
          <a:xfrm>
            <a:off x="7994646" y="5871283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Masked Sentence B</a:t>
            </a:r>
            <a:endParaRPr lang="ko-KR" altLang="en-US" dirty="0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FE214A38-7E85-7F56-2235-7D82288639F3}"/>
              </a:ext>
            </a:extLst>
          </p:cNvPr>
          <p:cNvSpPr/>
          <p:nvPr/>
        </p:nvSpPr>
        <p:spPr>
          <a:xfrm>
            <a:off x="1540540" y="4227267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73AB8FE1-2D97-60EC-67D4-A4727D5311F1}"/>
              </a:ext>
            </a:extLst>
          </p:cNvPr>
          <p:cNvSpPr/>
          <p:nvPr/>
        </p:nvSpPr>
        <p:spPr>
          <a:xfrm>
            <a:off x="2815911" y="4227267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E635CA6D-28EA-EBCF-4D8E-95F05FE1C1BA}"/>
              </a:ext>
            </a:extLst>
          </p:cNvPr>
          <p:cNvSpPr/>
          <p:nvPr/>
        </p:nvSpPr>
        <p:spPr>
          <a:xfrm>
            <a:off x="5198078" y="4223579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C0BEFA78-6870-D467-8D58-7E8E8B2349BE}"/>
              </a:ext>
            </a:extLst>
          </p:cNvPr>
          <p:cNvSpPr/>
          <p:nvPr/>
        </p:nvSpPr>
        <p:spPr>
          <a:xfrm>
            <a:off x="6463377" y="4230181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쪽 40">
            <a:extLst>
              <a:ext uri="{FF2B5EF4-FFF2-40B4-BE49-F238E27FC236}">
                <a16:creationId xmlns:a16="http://schemas.microsoft.com/office/drawing/2014/main" id="{6B9B4091-6366-3333-D614-693FBF837D03}"/>
              </a:ext>
            </a:extLst>
          </p:cNvPr>
          <p:cNvSpPr/>
          <p:nvPr/>
        </p:nvSpPr>
        <p:spPr>
          <a:xfrm>
            <a:off x="7761898" y="4230180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위쪽 41">
            <a:extLst>
              <a:ext uri="{FF2B5EF4-FFF2-40B4-BE49-F238E27FC236}">
                <a16:creationId xmlns:a16="http://schemas.microsoft.com/office/drawing/2014/main" id="{151FEB17-AE17-A0A9-0B67-1796CA9ED6F4}"/>
              </a:ext>
            </a:extLst>
          </p:cNvPr>
          <p:cNvSpPr/>
          <p:nvPr/>
        </p:nvSpPr>
        <p:spPr>
          <a:xfrm>
            <a:off x="10099473" y="4230180"/>
            <a:ext cx="347240" cy="555585"/>
          </a:xfrm>
          <a:prstGeom prst="up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547311-367F-C55B-D41F-BD2D5FFA27B4}"/>
              </a:ext>
            </a:extLst>
          </p:cNvPr>
          <p:cNvSpPr txBox="1"/>
          <p:nvPr/>
        </p:nvSpPr>
        <p:spPr>
          <a:xfrm>
            <a:off x="4976013" y="2609954"/>
            <a:ext cx="2239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/>
              <a:t>KoBERT</a:t>
            </a:r>
            <a:endParaRPr lang="ko-KR" altLang="en-US" sz="4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7DF407-5725-46A3-F277-3EE0423C4BC2}"/>
              </a:ext>
            </a:extLst>
          </p:cNvPr>
          <p:cNvSpPr/>
          <p:nvPr/>
        </p:nvSpPr>
        <p:spPr>
          <a:xfrm>
            <a:off x="1243883" y="3573720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[CLS]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517529-C485-D5FA-3226-34721EB84E8D}"/>
              </a:ext>
            </a:extLst>
          </p:cNvPr>
          <p:cNvSpPr/>
          <p:nvPr/>
        </p:nvSpPr>
        <p:spPr>
          <a:xfrm>
            <a:off x="1266055" y="1377367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D119E6-621E-91BA-0531-20FD1785048D}"/>
              </a:ext>
            </a:extLst>
          </p:cNvPr>
          <p:cNvSpPr/>
          <p:nvPr/>
        </p:nvSpPr>
        <p:spPr>
          <a:xfrm>
            <a:off x="2501183" y="3573720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A422DF-6AF3-9D2C-252C-6D2CBEB0626D}"/>
              </a:ext>
            </a:extLst>
          </p:cNvPr>
          <p:cNvSpPr/>
          <p:nvPr/>
        </p:nvSpPr>
        <p:spPr>
          <a:xfrm>
            <a:off x="4881753" y="3573720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3567304-8F01-7764-6ACF-717A004B3C78}"/>
              </a:ext>
            </a:extLst>
          </p:cNvPr>
          <p:cNvSpPr/>
          <p:nvPr/>
        </p:nvSpPr>
        <p:spPr>
          <a:xfrm>
            <a:off x="6167197" y="3568246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[SEP]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0991BE-933C-12C5-BD8D-A4C26623F437}"/>
              </a:ext>
            </a:extLst>
          </p:cNvPr>
          <p:cNvSpPr/>
          <p:nvPr/>
        </p:nvSpPr>
        <p:spPr>
          <a:xfrm>
            <a:off x="7428769" y="3568246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</a:rPr>
              <a:t>’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93A49E-EEF2-7D1F-7A05-9DACEA528A1A}"/>
              </a:ext>
            </a:extLst>
          </p:cNvPr>
          <p:cNvSpPr/>
          <p:nvPr/>
        </p:nvSpPr>
        <p:spPr>
          <a:xfrm>
            <a:off x="9763554" y="3568246"/>
            <a:ext cx="939600" cy="55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sz="1000" b="1" dirty="0">
                <a:solidFill>
                  <a:schemeClr val="tx1"/>
                </a:solidFill>
              </a:rPr>
              <a:t>N</a:t>
            </a:r>
            <a:r>
              <a:rPr lang="en-US" altLang="ko-KR" sz="1800" b="1" dirty="0">
                <a:solidFill>
                  <a:schemeClr val="tx1"/>
                </a:solidFill>
              </a:rPr>
              <a:t>’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434E2EE-5FAB-8F3A-C077-FACC9F62552A}"/>
              </a:ext>
            </a:extLst>
          </p:cNvPr>
          <p:cNvGrpSpPr/>
          <p:nvPr/>
        </p:nvGrpSpPr>
        <p:grpSpPr>
          <a:xfrm>
            <a:off x="3695360" y="5109266"/>
            <a:ext cx="760267" cy="145474"/>
            <a:chOff x="3695360" y="5109266"/>
            <a:chExt cx="760267" cy="14547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623DFF8-F81F-6371-D0EB-26D1D3302DD8}"/>
                </a:ext>
              </a:extLst>
            </p:cNvPr>
            <p:cNvSpPr/>
            <p:nvPr/>
          </p:nvSpPr>
          <p:spPr>
            <a:xfrm>
              <a:off x="3695360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82B6FA2-7CAA-6C03-48D9-C32950DFE312}"/>
                </a:ext>
              </a:extLst>
            </p:cNvPr>
            <p:cNvSpPr/>
            <p:nvPr/>
          </p:nvSpPr>
          <p:spPr>
            <a:xfrm>
              <a:off x="4002757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A187503-D0BD-211E-FFAE-CAB7B16EF8AB}"/>
                </a:ext>
              </a:extLst>
            </p:cNvPr>
            <p:cNvSpPr/>
            <p:nvPr/>
          </p:nvSpPr>
          <p:spPr>
            <a:xfrm>
              <a:off x="4310154" y="5109266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82B8051-95B2-4238-B80B-26A3684416B9}"/>
              </a:ext>
            </a:extLst>
          </p:cNvPr>
          <p:cNvGrpSpPr/>
          <p:nvPr/>
        </p:nvGrpSpPr>
        <p:grpSpPr>
          <a:xfrm>
            <a:off x="8764731" y="5078514"/>
            <a:ext cx="760267" cy="145474"/>
            <a:chOff x="3695360" y="5109266"/>
            <a:chExt cx="760267" cy="14547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D258994-36B2-2AA0-4581-20327340BE3E}"/>
                </a:ext>
              </a:extLst>
            </p:cNvPr>
            <p:cNvSpPr/>
            <p:nvPr/>
          </p:nvSpPr>
          <p:spPr>
            <a:xfrm>
              <a:off x="3695360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E61A607-59C4-DA3D-97B8-3F1984DAEB40}"/>
                </a:ext>
              </a:extLst>
            </p:cNvPr>
            <p:cNvSpPr/>
            <p:nvPr/>
          </p:nvSpPr>
          <p:spPr>
            <a:xfrm>
              <a:off x="4002757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F4968EE-299B-7488-03F9-4114F25AB0E3}"/>
                </a:ext>
              </a:extLst>
            </p:cNvPr>
            <p:cNvSpPr/>
            <p:nvPr/>
          </p:nvSpPr>
          <p:spPr>
            <a:xfrm>
              <a:off x="4310154" y="5109266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E863890-B03E-6259-67BB-6BE55D50496F}"/>
              </a:ext>
            </a:extLst>
          </p:cNvPr>
          <p:cNvGrpSpPr/>
          <p:nvPr/>
        </p:nvGrpSpPr>
        <p:grpSpPr>
          <a:xfrm>
            <a:off x="3695360" y="3840081"/>
            <a:ext cx="760267" cy="145474"/>
            <a:chOff x="3695360" y="5109266"/>
            <a:chExt cx="760267" cy="14547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DA31085-9A4B-4C30-9558-47A643367EAD}"/>
                </a:ext>
              </a:extLst>
            </p:cNvPr>
            <p:cNvSpPr/>
            <p:nvPr/>
          </p:nvSpPr>
          <p:spPr>
            <a:xfrm>
              <a:off x="3695360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8E9996F-6DE1-AD95-F4FC-9ECC342D97F6}"/>
                </a:ext>
              </a:extLst>
            </p:cNvPr>
            <p:cNvSpPr/>
            <p:nvPr/>
          </p:nvSpPr>
          <p:spPr>
            <a:xfrm>
              <a:off x="4002757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6880C34-6B36-0DFC-B2C6-D6FD81AE25F3}"/>
                </a:ext>
              </a:extLst>
            </p:cNvPr>
            <p:cNvSpPr/>
            <p:nvPr/>
          </p:nvSpPr>
          <p:spPr>
            <a:xfrm>
              <a:off x="4310154" y="5109266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133A2D7-AFB7-4B86-8DD6-6D175F7F26FB}"/>
              </a:ext>
            </a:extLst>
          </p:cNvPr>
          <p:cNvGrpSpPr/>
          <p:nvPr/>
        </p:nvGrpSpPr>
        <p:grpSpPr>
          <a:xfrm>
            <a:off x="8763979" y="3775955"/>
            <a:ext cx="760267" cy="145474"/>
            <a:chOff x="3695360" y="5109266"/>
            <a:chExt cx="760267" cy="14547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E7EA23A-6949-97DE-AA86-761738BCA883}"/>
                </a:ext>
              </a:extLst>
            </p:cNvPr>
            <p:cNvSpPr/>
            <p:nvPr/>
          </p:nvSpPr>
          <p:spPr>
            <a:xfrm>
              <a:off x="3695360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2BCBFA1-D7BC-3E4C-A353-10A6BD38F7DA}"/>
                </a:ext>
              </a:extLst>
            </p:cNvPr>
            <p:cNvSpPr/>
            <p:nvPr/>
          </p:nvSpPr>
          <p:spPr>
            <a:xfrm>
              <a:off x="4002757" y="5109267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C326136-6000-D658-4F70-20D73550DA52}"/>
                </a:ext>
              </a:extLst>
            </p:cNvPr>
            <p:cNvSpPr/>
            <p:nvPr/>
          </p:nvSpPr>
          <p:spPr>
            <a:xfrm>
              <a:off x="4310154" y="5109266"/>
              <a:ext cx="145473" cy="1454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C2252E-7B67-948C-54DD-CB7E887659E0}"/>
              </a:ext>
            </a:extLst>
          </p:cNvPr>
          <p:cNvSpPr/>
          <p:nvPr/>
        </p:nvSpPr>
        <p:spPr>
          <a:xfrm>
            <a:off x="2501183" y="1377367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D21C747-C0B2-EAAA-3D06-E901A11A3A5B}"/>
              </a:ext>
            </a:extLst>
          </p:cNvPr>
          <p:cNvSpPr/>
          <p:nvPr/>
        </p:nvSpPr>
        <p:spPr>
          <a:xfrm>
            <a:off x="4855678" y="1377367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614B9B0-B571-9074-B6C2-8AA9E8B2AFA4}"/>
              </a:ext>
            </a:extLst>
          </p:cNvPr>
          <p:cNvSpPr/>
          <p:nvPr/>
        </p:nvSpPr>
        <p:spPr>
          <a:xfrm>
            <a:off x="6167197" y="1377367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sz="1000" dirty="0">
                <a:solidFill>
                  <a:schemeClr val="tx1"/>
                </a:solidFill>
              </a:rPr>
              <a:t>[SEP]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5D915C7-938E-E35F-33AA-B1429695602A}"/>
              </a:ext>
            </a:extLst>
          </p:cNvPr>
          <p:cNvSpPr/>
          <p:nvPr/>
        </p:nvSpPr>
        <p:spPr>
          <a:xfrm>
            <a:off x="7428769" y="1377367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E86C37-15CD-D69D-1729-58C96A9E731F}"/>
              </a:ext>
            </a:extLst>
          </p:cNvPr>
          <p:cNvSpPr/>
          <p:nvPr/>
        </p:nvSpPr>
        <p:spPr>
          <a:xfrm>
            <a:off x="9851358" y="1377367"/>
            <a:ext cx="939600" cy="55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sz="1000" dirty="0">
                <a:solidFill>
                  <a:schemeClr val="tx1"/>
                </a:solidFill>
              </a:rPr>
              <a:t>M</a:t>
            </a:r>
            <a:r>
              <a:rPr lang="en-US" altLang="ko-KR" dirty="0">
                <a:solidFill>
                  <a:schemeClr val="tx1"/>
                </a:solidFill>
              </a:rPr>
              <a:t>'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827A5371-828D-C38E-C5FF-C5372859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KoBERT</a:t>
            </a:r>
            <a:r>
              <a:rPr lang="en-US" altLang="ko-KR" sz="3200" dirty="0"/>
              <a:t> – Text</a:t>
            </a:r>
            <a:r>
              <a:rPr lang="ko-KR" altLang="en-US" sz="3200" dirty="0"/>
              <a:t> </a:t>
            </a:r>
            <a:r>
              <a:rPr lang="en-US" altLang="ko-KR" sz="3200" dirty="0"/>
              <a:t>Inputs</a:t>
            </a:r>
            <a:endParaRPr lang="ko-KR" altLang="en-US" sz="3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00A161-ADD5-4031-B7E8-D021CC6D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B733-6A27-9B6D-89B6-AB91329D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MobileNetV2 – Image Inputs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2CAFD8-7C15-840C-9254-FBF0C3200388}"/>
              </a:ext>
            </a:extLst>
          </p:cNvPr>
          <p:cNvSpPr/>
          <p:nvPr/>
        </p:nvSpPr>
        <p:spPr>
          <a:xfrm>
            <a:off x="2672081" y="5679123"/>
            <a:ext cx="1930400" cy="4978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62FDF5-951D-030E-25F4-9480D5052CDC}"/>
              </a:ext>
            </a:extLst>
          </p:cNvPr>
          <p:cNvSpPr/>
          <p:nvPr/>
        </p:nvSpPr>
        <p:spPr>
          <a:xfrm>
            <a:off x="7752081" y="5679123"/>
            <a:ext cx="1930400" cy="4978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F181AA-277A-E1ED-B2B1-AF99C0754F53}"/>
              </a:ext>
            </a:extLst>
          </p:cNvPr>
          <p:cNvSpPr/>
          <p:nvPr/>
        </p:nvSpPr>
        <p:spPr>
          <a:xfrm>
            <a:off x="2509521" y="4670853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1x1, Relu6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98B83D-FE8F-021A-4C3C-DF4221DE13AD}"/>
              </a:ext>
            </a:extLst>
          </p:cNvPr>
          <p:cNvSpPr/>
          <p:nvPr/>
        </p:nvSpPr>
        <p:spPr>
          <a:xfrm>
            <a:off x="7589521" y="4261961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1x1, Relu6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DF62F-9B26-F600-03A5-90559343A9AE}"/>
              </a:ext>
            </a:extLst>
          </p:cNvPr>
          <p:cNvSpPr/>
          <p:nvPr/>
        </p:nvSpPr>
        <p:spPr>
          <a:xfrm>
            <a:off x="2509519" y="3563313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Dwise</a:t>
            </a:r>
            <a:r>
              <a:rPr lang="en-US" altLang="ko-KR" dirty="0">
                <a:solidFill>
                  <a:schemeClr val="tx1"/>
                </a:solidFill>
              </a:rPr>
              <a:t> 3x3, Relu6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F1A29F-4E00-661B-A916-5A606EE9BAC7}"/>
              </a:ext>
            </a:extLst>
          </p:cNvPr>
          <p:cNvSpPr/>
          <p:nvPr/>
        </p:nvSpPr>
        <p:spPr>
          <a:xfrm>
            <a:off x="2509519" y="2758243"/>
            <a:ext cx="2255520" cy="350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1x1, 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5268CE-2DAB-7C59-104A-4E1940F4C619}"/>
              </a:ext>
            </a:extLst>
          </p:cNvPr>
          <p:cNvSpPr/>
          <p:nvPr/>
        </p:nvSpPr>
        <p:spPr>
          <a:xfrm>
            <a:off x="2509519" y="1660405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8A189-BD3A-0225-311D-5F8FFF39997F}"/>
              </a:ext>
            </a:extLst>
          </p:cNvPr>
          <p:cNvSpPr/>
          <p:nvPr/>
        </p:nvSpPr>
        <p:spPr>
          <a:xfrm>
            <a:off x="7589521" y="3177074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Dwise</a:t>
            </a:r>
            <a:r>
              <a:rPr lang="en-US" altLang="ko-KR" dirty="0">
                <a:solidFill>
                  <a:schemeClr val="tx1"/>
                </a:solidFill>
              </a:rPr>
              <a:t> 3x3,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Stride = 2, Relu6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0CEC0B-4F40-3CD7-32F6-2561FBADEF7A}"/>
              </a:ext>
            </a:extLst>
          </p:cNvPr>
          <p:cNvSpPr/>
          <p:nvPr/>
        </p:nvSpPr>
        <p:spPr>
          <a:xfrm>
            <a:off x="7589521" y="2010925"/>
            <a:ext cx="2255520" cy="701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 1x1, 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9A1E0E8F-A8C5-91B8-4F21-B8EC34CF1893}"/>
              </a:ext>
            </a:extLst>
          </p:cNvPr>
          <p:cNvSpPr/>
          <p:nvPr/>
        </p:nvSpPr>
        <p:spPr>
          <a:xfrm>
            <a:off x="3505198" y="5396210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AA4DA79A-9909-7F80-AD7C-9612544AAB86}"/>
              </a:ext>
            </a:extLst>
          </p:cNvPr>
          <p:cNvSpPr/>
          <p:nvPr/>
        </p:nvSpPr>
        <p:spPr>
          <a:xfrm>
            <a:off x="3505197" y="4349969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A49C1E21-4525-0275-0890-010AC7EB5EE2}"/>
              </a:ext>
            </a:extLst>
          </p:cNvPr>
          <p:cNvSpPr/>
          <p:nvPr/>
        </p:nvSpPr>
        <p:spPr>
          <a:xfrm>
            <a:off x="3505197" y="3194379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BA31058E-0335-AD0C-C944-52CFA2A6F63C}"/>
              </a:ext>
            </a:extLst>
          </p:cNvPr>
          <p:cNvSpPr/>
          <p:nvPr/>
        </p:nvSpPr>
        <p:spPr>
          <a:xfrm>
            <a:off x="3504790" y="2428588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10C840B4-A988-E5FE-47FD-1EF422C57E49}"/>
              </a:ext>
            </a:extLst>
          </p:cNvPr>
          <p:cNvSpPr/>
          <p:nvPr/>
        </p:nvSpPr>
        <p:spPr>
          <a:xfrm>
            <a:off x="8630054" y="5215592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559A0BE5-4A88-0F99-F982-2435BCE49F7C}"/>
              </a:ext>
            </a:extLst>
          </p:cNvPr>
          <p:cNvSpPr/>
          <p:nvPr/>
        </p:nvSpPr>
        <p:spPr>
          <a:xfrm>
            <a:off x="8630053" y="3957110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DB737770-6C27-E7E0-D83A-35BB9423BEEC}"/>
              </a:ext>
            </a:extLst>
          </p:cNvPr>
          <p:cNvSpPr/>
          <p:nvPr/>
        </p:nvSpPr>
        <p:spPr>
          <a:xfrm>
            <a:off x="8630052" y="2814053"/>
            <a:ext cx="174453" cy="262512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C2A4AAC-8D07-D908-CDC6-48C141478121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4602481" y="2010925"/>
            <a:ext cx="162558" cy="3917118"/>
          </a:xfrm>
          <a:prstGeom prst="curvedConnector3">
            <a:avLst>
              <a:gd name="adj1" fmla="val 240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C9CCAE-D804-4216-C5AF-40E1EFBBDCBF}"/>
              </a:ext>
            </a:extLst>
          </p:cNvPr>
          <p:cNvSpPr txBox="1"/>
          <p:nvPr/>
        </p:nvSpPr>
        <p:spPr>
          <a:xfrm>
            <a:off x="2736653" y="63890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Stride=1 block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C1366D-A433-06EF-00F7-AD38047C19CD}"/>
              </a:ext>
            </a:extLst>
          </p:cNvPr>
          <p:cNvSpPr txBox="1"/>
          <p:nvPr/>
        </p:nvSpPr>
        <p:spPr>
          <a:xfrm>
            <a:off x="7861915" y="637798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Stride=2 block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B0ECCE-68ED-4808-8BB5-EDF8FAA6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D72F-8A2F-4F84-8BA0-05E75E706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8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90AC8-7B8E-4DC6-B754-B3DBC219AA9B}"/>
              </a:ext>
            </a:extLst>
          </p:cNvPr>
          <p:cNvSpPr/>
          <p:nvPr/>
        </p:nvSpPr>
        <p:spPr>
          <a:xfrm>
            <a:off x="14191" y="2027833"/>
            <a:ext cx="12192000" cy="287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F5B76-5A17-422B-9678-9120D4BA4173}"/>
              </a:ext>
            </a:extLst>
          </p:cNvPr>
          <p:cNvGrpSpPr/>
          <p:nvPr/>
        </p:nvGrpSpPr>
        <p:grpSpPr>
          <a:xfrm>
            <a:off x="5399825" y="3272235"/>
            <a:ext cx="9479160" cy="1124904"/>
            <a:chOff x="1156030" y="3429000"/>
            <a:chExt cx="9479160" cy="11249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0AE6F0D-5A4A-4D89-B6A5-CAF3FA1E92C0}"/>
                </a:ext>
              </a:extLst>
            </p:cNvPr>
            <p:cNvGrpSpPr/>
            <p:nvPr/>
          </p:nvGrpSpPr>
          <p:grpSpPr>
            <a:xfrm>
              <a:off x="1156030" y="3429000"/>
              <a:ext cx="1415773" cy="1124904"/>
              <a:chOff x="3715862" y="2524307"/>
              <a:chExt cx="1415773" cy="112490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46F01CC-39BA-4BCE-9890-7343B92E280F}"/>
                  </a:ext>
                </a:extLst>
              </p:cNvPr>
              <p:cNvGrpSpPr/>
              <p:nvPr/>
            </p:nvGrpSpPr>
            <p:grpSpPr>
              <a:xfrm>
                <a:off x="4209971" y="2524307"/>
                <a:ext cx="381836" cy="523220"/>
                <a:chOff x="4209971" y="2524307"/>
                <a:chExt cx="381836" cy="523220"/>
              </a:xfrm>
            </p:grpSpPr>
            <p:sp>
              <p:nvSpPr>
                <p:cNvPr id="2" name="평행 사변형 1">
                  <a:extLst>
                    <a:ext uri="{FF2B5EF4-FFF2-40B4-BE49-F238E27FC236}">
                      <a16:creationId xmlns:a16="http://schemas.microsoft.com/office/drawing/2014/main" id="{3A3A690C-63D0-4D85-9C4F-6E6E4674EA9E}"/>
                    </a:ext>
                  </a:extLst>
                </p:cNvPr>
                <p:cNvSpPr/>
                <p:nvPr/>
              </p:nvSpPr>
              <p:spPr>
                <a:xfrm>
                  <a:off x="4257027" y="2560782"/>
                  <a:ext cx="333446" cy="450273"/>
                </a:xfrm>
                <a:prstGeom prst="parallelogram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8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5D80EE27-A1BC-426D-8594-86C4E05009BA}"/>
                    </a:ext>
                  </a:extLst>
                </p:cNvPr>
                <p:cNvSpPr/>
                <p:nvPr/>
              </p:nvSpPr>
              <p:spPr>
                <a:xfrm>
                  <a:off x="4209971" y="2524307"/>
                  <a:ext cx="3818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chemeClr val="lt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3</a:t>
                  </a:r>
                  <a:endParaRPr lang="ko-KR" altLang="en-US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D9E6C-36DB-436A-AB05-1BCC357D2E2E}"/>
                  </a:ext>
                </a:extLst>
              </p:cNvPr>
              <p:cNvSpPr/>
              <p:nvPr/>
            </p:nvSpPr>
            <p:spPr>
              <a:xfrm>
                <a:off x="3715862" y="3064436"/>
                <a:ext cx="14157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2">
                        <a:lumMod val="10000"/>
                      </a:schemeClr>
                    </a:solidFill>
                    <a:ea typeface="한겨레결체" panose="02010504000101010101"/>
                  </a:rPr>
                  <a:t>방법론</a:t>
                </a:r>
                <a:endParaRPr lang="en-US" altLang="ko-KR" sz="3200" dirty="0">
                  <a:solidFill>
                    <a:schemeClr val="bg2">
                      <a:lumMod val="10000"/>
                    </a:schemeClr>
                  </a:solidFill>
                  <a:ea typeface="한겨레결체" panose="02010504000101010101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90BE2FB-008B-4B05-B4B1-9B9F2E7FB316}"/>
                </a:ext>
              </a:extLst>
            </p:cNvPr>
            <p:cNvSpPr/>
            <p:nvPr/>
          </p:nvSpPr>
          <p:spPr>
            <a:xfrm>
              <a:off x="4342615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E20188-4449-43F0-8CCE-77E9F8D76D49}"/>
                </a:ext>
              </a:extLst>
            </p:cNvPr>
            <p:cNvGrpSpPr/>
            <p:nvPr/>
          </p:nvGrpSpPr>
          <p:grpSpPr>
            <a:xfrm>
              <a:off x="7291572" y="3429000"/>
              <a:ext cx="409086" cy="1124904"/>
              <a:chOff x="4209971" y="2524307"/>
              <a:chExt cx="409086" cy="112490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3DED173-0D02-47B7-9440-BA2864F25E74}"/>
                  </a:ext>
                </a:extLst>
              </p:cNvPr>
              <p:cNvSpPr/>
              <p:nvPr/>
            </p:nvSpPr>
            <p:spPr>
              <a:xfrm>
                <a:off x="4209971" y="2524307"/>
                <a:ext cx="4090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lt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3</a:t>
                </a:r>
                <a:endParaRPr lang="ko-KR" altLang="en-US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62F1C1C-2572-495F-99F3-EDDC7FF2FA22}"/>
                  </a:ext>
                </a:extLst>
              </p:cNvPr>
              <p:cNvSpPr/>
              <p:nvPr/>
            </p:nvSpPr>
            <p:spPr>
              <a:xfrm>
                <a:off x="4331385" y="3064436"/>
                <a:ext cx="184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3200" dirty="0">
                  <a:solidFill>
                    <a:schemeClr val="bg2">
                      <a:lumMod val="10000"/>
                    </a:schemeClr>
                  </a:solidFill>
                  <a:ea typeface="Black Han Sans" pitchFamily="2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57D56E9-E678-4A13-B65C-0CFC29DADEB3}"/>
                </a:ext>
              </a:extLst>
            </p:cNvPr>
            <p:cNvSpPr/>
            <p:nvPr/>
          </p:nvSpPr>
          <p:spPr>
            <a:xfrm>
              <a:off x="10226104" y="3429000"/>
              <a:ext cx="40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</a:t>
              </a:r>
              <a:endParaRPr lang="ko-KR" altLang="en-US" sz="28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7D9944-8DF7-4A35-B0A9-DB1090EBB9A2}"/>
              </a:ext>
            </a:extLst>
          </p:cNvPr>
          <p:cNvSpPr/>
          <p:nvPr/>
        </p:nvSpPr>
        <p:spPr>
          <a:xfrm>
            <a:off x="3601050" y="2408814"/>
            <a:ext cx="4989900" cy="360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E X T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0021A-A791-4634-B79B-145D0343CC8D}"/>
              </a:ext>
            </a:extLst>
          </p:cNvPr>
          <p:cNvSpPr/>
          <p:nvPr/>
        </p:nvSpPr>
        <p:spPr>
          <a:xfrm>
            <a:off x="-2038" y="1868053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DF8094-495F-4A10-8C7C-5F0CA4445677}"/>
              </a:ext>
            </a:extLst>
          </p:cNvPr>
          <p:cNvSpPr/>
          <p:nvPr/>
        </p:nvSpPr>
        <p:spPr>
          <a:xfrm>
            <a:off x="0" y="5006268"/>
            <a:ext cx="12194038" cy="89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1451</Words>
  <Application>Microsoft Macintosh PowerPoint</Application>
  <PresentationFormat>와이드스크린</PresentationFormat>
  <Paragraphs>432</Paragraphs>
  <Slides>29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나눔스퀘어 ExtraBold</vt:lpstr>
      <vt:lpstr>맑은 고딕</vt:lpstr>
      <vt:lpstr>아리따-돋움4.0(TTF)-SemiBold</vt:lpstr>
      <vt:lpstr>에스코어 드림 6 Bold</vt:lpstr>
      <vt:lpstr>조선일보명조</vt:lpstr>
      <vt:lpstr>한겨레결체</vt:lpstr>
      <vt:lpstr>Black Han Sans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연구 목표</vt:lpstr>
      <vt:lpstr>PowerPoint 프레젠테이션</vt:lpstr>
      <vt:lpstr>PowerPoint 프레젠테이션</vt:lpstr>
      <vt:lpstr>KoBERT – Text Inputs</vt:lpstr>
      <vt:lpstr>MobileNetV2 – Image Inputs</vt:lpstr>
      <vt:lpstr>PowerPoint 프레젠테이션</vt:lpstr>
      <vt:lpstr>KoBERT – Text Inputs</vt:lpstr>
      <vt:lpstr>MobileNetV2 – Image Inputs</vt:lpstr>
      <vt:lpstr>Image, Article Baselines</vt:lpstr>
      <vt:lpstr>Annotation / Article Fusion Baselines</vt:lpstr>
      <vt:lpstr>PowerPoint 프레젠테이션</vt:lpstr>
      <vt:lpstr>PowerPoint 프레젠테이션</vt:lpstr>
      <vt:lpstr>PowerPoint 프레젠테이션</vt:lpstr>
      <vt:lpstr>5-fold CV Accuracy</vt:lpstr>
      <vt:lpstr>Test data prediction Accuracy</vt:lpstr>
      <vt:lpstr>Test data prediction Accuracy</vt:lpstr>
      <vt:lpstr>PowerPoint 프레젠테이션</vt:lpstr>
      <vt:lpstr>PowerPoint 프레젠테이션</vt:lpstr>
      <vt:lpstr>5-fold CV Accuracy for Baselines</vt:lpstr>
      <vt:lpstr>5-fold CV Accuracy for Baselines</vt:lpstr>
      <vt:lpstr>5-fold CV Accuracy for Baselines</vt:lpstr>
      <vt:lpstr>Test data prediction accuracy</vt:lpstr>
      <vt:lpstr>Test data prediction accuracy</vt:lpstr>
      <vt:lpstr>Test data prediction accuracy</vt:lpstr>
      <vt:lpstr>PowerPoint 프레젠테이션</vt:lpstr>
      <vt:lpstr>Test data prediction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록인 차</dc:creator>
  <cp:lastModifiedBy>윤이상</cp:lastModifiedBy>
  <cp:revision>84</cp:revision>
  <dcterms:created xsi:type="dcterms:W3CDTF">2023-11-30T11:18:28Z</dcterms:created>
  <dcterms:modified xsi:type="dcterms:W3CDTF">2024-09-06T05:55:58Z</dcterms:modified>
</cp:coreProperties>
</file>