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55"/>
  </p:notesMasterIdLst>
  <p:sldIdLst>
    <p:sldId id="256" r:id="rId2"/>
    <p:sldId id="257" r:id="rId3"/>
    <p:sldId id="258" r:id="rId4"/>
    <p:sldId id="294" r:id="rId5"/>
    <p:sldId id="295" r:id="rId6"/>
    <p:sldId id="296" r:id="rId7"/>
    <p:sldId id="297" r:id="rId8"/>
    <p:sldId id="291" r:id="rId9"/>
    <p:sldId id="292" r:id="rId10"/>
    <p:sldId id="293" r:id="rId11"/>
    <p:sldId id="298" r:id="rId12"/>
    <p:sldId id="299" r:id="rId13"/>
    <p:sldId id="300" r:id="rId14"/>
    <p:sldId id="301" r:id="rId15"/>
    <p:sldId id="302" r:id="rId16"/>
    <p:sldId id="303" r:id="rId17"/>
    <p:sldId id="304" r:id="rId18"/>
    <p:sldId id="269" r:id="rId19"/>
    <p:sldId id="262" r:id="rId20"/>
    <p:sldId id="263" r:id="rId21"/>
    <p:sldId id="305" r:id="rId22"/>
    <p:sldId id="306" r:id="rId23"/>
    <p:sldId id="307" r:id="rId24"/>
    <p:sldId id="276" r:id="rId25"/>
    <p:sldId id="277" r:id="rId26"/>
    <p:sldId id="278" r:id="rId27"/>
    <p:sldId id="279" r:id="rId28"/>
    <p:sldId id="280" r:id="rId29"/>
    <p:sldId id="282" r:id="rId30"/>
    <p:sldId id="308" r:id="rId31"/>
    <p:sldId id="284" r:id="rId32"/>
    <p:sldId id="309" r:id="rId33"/>
    <p:sldId id="285" r:id="rId34"/>
    <p:sldId id="286" r:id="rId35"/>
    <p:sldId id="287" r:id="rId36"/>
    <p:sldId id="310" r:id="rId37"/>
    <p:sldId id="311" r:id="rId38"/>
    <p:sldId id="319" r:id="rId39"/>
    <p:sldId id="312" r:id="rId40"/>
    <p:sldId id="320" r:id="rId41"/>
    <p:sldId id="313" r:id="rId42"/>
    <p:sldId id="321" r:id="rId43"/>
    <p:sldId id="314" r:id="rId44"/>
    <p:sldId id="322" r:id="rId45"/>
    <p:sldId id="315" r:id="rId46"/>
    <p:sldId id="316" r:id="rId47"/>
    <p:sldId id="317" r:id="rId48"/>
    <p:sldId id="318" r:id="rId49"/>
    <p:sldId id="323" r:id="rId50"/>
    <p:sldId id="288" r:id="rId51"/>
    <p:sldId id="324" r:id="rId52"/>
    <p:sldId id="325" r:id="rId53"/>
    <p:sldId id="28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6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63405" autoAdjust="0"/>
  </p:normalViewPr>
  <p:slideViewPr>
    <p:cSldViewPr snapToGrid="0" snapToObjects="1">
      <p:cViewPr>
        <p:scale>
          <a:sx n="76" d="100"/>
          <a:sy n="76" d="100"/>
        </p:scale>
        <p:origin x="-1064" y="360"/>
      </p:cViewPr>
      <p:guideLst>
        <p:guide orient="horz" pos="2160"/>
        <p:guide pos="2880"/>
      </p:guideLst>
    </p:cSldViewPr>
  </p:slideViewPr>
  <p:outlineViewPr>
    <p:cViewPr>
      <p:scale>
        <a:sx n="33" d="100"/>
        <a:sy n="33" d="100"/>
      </p:scale>
      <p:origin x="96" y="95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C0DDF-A255-FA45-A581-ACC778E51285}" type="datetimeFigureOut">
              <a:rPr kumimoji="1" lang="zh-TW" altLang="en-US" smtClean="0"/>
              <a:t>13/6/26</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5C697-375A-E745-B68E-978ACE03F67F}" type="slidenum">
              <a:rPr kumimoji="1" lang="zh-TW" altLang="en-US" smtClean="0"/>
              <a:t>‹#›</a:t>
            </a:fld>
            <a:endParaRPr kumimoji="1" lang="zh-TW" altLang="en-US"/>
          </a:p>
        </p:txBody>
      </p:sp>
    </p:spTree>
    <p:extLst>
      <p:ext uri="{BB962C8B-B14F-4D97-AF65-F5344CB8AC3E}">
        <p14:creationId xmlns:p14="http://schemas.microsoft.com/office/powerpoint/2010/main" val="8053516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6</a:t>
            </a:fld>
            <a:endParaRPr kumimoji="1" lang="zh-TW" altLang="en-US"/>
          </a:p>
        </p:txBody>
      </p:sp>
    </p:spTree>
    <p:extLst>
      <p:ext uri="{BB962C8B-B14F-4D97-AF65-F5344CB8AC3E}">
        <p14:creationId xmlns:p14="http://schemas.microsoft.com/office/powerpoint/2010/main" val="108486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確定研究動機與範圍</a:t>
            </a:r>
          </a:p>
          <a:p>
            <a:r>
              <a:rPr lang="zh-TW" altLang="en-US" dirty="0" smtClean="0"/>
              <a:t>本研究目的主要目的要探討品牌知覺、品牌聲望、與網路消費者購買行為之關係，研究範圍界定於台灣地區的網路消費者在網路購物中於鈦鍺時尚精品之交易行為</a:t>
            </a:r>
          </a:p>
          <a:p>
            <a:r>
              <a:rPr lang="en-US" altLang="zh-TW" dirty="0" smtClean="0"/>
              <a:t>2-1.</a:t>
            </a:r>
            <a:r>
              <a:rPr lang="zh-TW" altLang="en-US" dirty="0" smtClean="0"/>
              <a:t>文獻收集與研讀</a:t>
            </a:r>
          </a:p>
          <a:p>
            <a:r>
              <a:rPr lang="zh-TW" altLang="en-US" dirty="0" smtClean="0"/>
              <a:t>瞭解本研究的界定主範圍後</a:t>
            </a:r>
            <a:r>
              <a:rPr lang="en-US" altLang="zh-TW" dirty="0" smtClean="0"/>
              <a:t>,</a:t>
            </a:r>
            <a:r>
              <a:rPr lang="zh-TW" altLang="en-US" dirty="0" smtClean="0"/>
              <a:t>開始收集品牌知覺、品牌聲望、網路消費者購買行為、鈦鍺時尚精品等相關文獻</a:t>
            </a:r>
            <a:r>
              <a:rPr lang="en-US" altLang="zh-TW" dirty="0" smtClean="0"/>
              <a:t>,</a:t>
            </a:r>
            <a:r>
              <a:rPr lang="zh-TW" altLang="en-US" dirty="0" smtClean="0"/>
              <a:t>作為研究的基本理論。</a:t>
            </a:r>
          </a:p>
          <a:p>
            <a:r>
              <a:rPr lang="en-US" altLang="zh-TW" dirty="0" smtClean="0"/>
              <a:t>2-2. </a:t>
            </a:r>
            <a:r>
              <a:rPr lang="zh-TW" altLang="en-US" dirty="0" smtClean="0"/>
              <a:t>進行實地訪談</a:t>
            </a:r>
          </a:p>
          <a:p>
            <a:r>
              <a:rPr lang="zh-TW" altLang="en-US" dirty="0" smtClean="0"/>
              <a:t>為了瞭解本研究的鈦鍺時尚精品，相關公司所遇到的問題與消費者行為，前往</a:t>
            </a:r>
            <a:r>
              <a:rPr lang="en-US" altLang="zh-TW" dirty="0" smtClean="0"/>
              <a:t>La Jolla </a:t>
            </a:r>
            <a:r>
              <a:rPr lang="zh-TW" altLang="en-US" dirty="0" smtClean="0"/>
              <a:t>樂活雅 鈦鍺精品公司實地訪談。</a:t>
            </a:r>
          </a:p>
          <a:p>
            <a:r>
              <a:rPr lang="en-US" altLang="zh-TW" dirty="0" smtClean="0"/>
              <a:t>3-1.</a:t>
            </a:r>
            <a:r>
              <a:rPr lang="zh-TW" altLang="en-US" dirty="0" smtClean="0"/>
              <a:t>發展問卷架構</a:t>
            </a:r>
          </a:p>
          <a:p>
            <a:r>
              <a:rPr lang="zh-TW" altLang="en-US" dirty="0" smtClean="0"/>
              <a:t>本研究經過文獻資料與整理及研究探討之後，根據文獻資料與本研究的方向，建立其問卷研發與架構及研究變數，再來針對各個本研究的變數建立研究假設與操作性定義。</a:t>
            </a:r>
          </a:p>
          <a:p>
            <a:r>
              <a:rPr lang="en-US" altLang="zh-TW" dirty="0" smtClean="0"/>
              <a:t>3-2.</a:t>
            </a:r>
            <a:r>
              <a:rPr lang="zh-TW" altLang="en-US" dirty="0" smtClean="0"/>
              <a:t>客群分析與訪查</a:t>
            </a:r>
          </a:p>
          <a:p>
            <a:r>
              <a:rPr lang="zh-TW" altLang="en-US" dirty="0" smtClean="0"/>
              <a:t>經過實地親自探訪收集</a:t>
            </a:r>
            <a:r>
              <a:rPr lang="en-US" altLang="zh-TW" dirty="0" smtClean="0"/>
              <a:t>La Jolla </a:t>
            </a:r>
            <a:r>
              <a:rPr lang="zh-TW" altLang="en-US" dirty="0" smtClean="0"/>
              <a:t>樂活雅 鈦鍺精品公司，所得知的相關客群資料後開始客群分析與訪查本研究相關資料。</a:t>
            </a:r>
          </a:p>
          <a:p>
            <a:r>
              <a:rPr lang="en-US" altLang="zh-TW" dirty="0" smtClean="0"/>
              <a:t>4.</a:t>
            </a:r>
            <a:r>
              <a:rPr lang="zh-TW" altLang="en-US" dirty="0" smtClean="0"/>
              <a:t>問卷制作與發放</a:t>
            </a:r>
          </a:p>
          <a:p>
            <a:r>
              <a:rPr lang="zh-TW" altLang="en-US" dirty="0" smtClean="0"/>
              <a:t>本研究方式是採用發放問卷的研究方式，對研究對象進行相關資料的調查</a:t>
            </a:r>
            <a:r>
              <a:rPr lang="en-US" altLang="zh-TW" dirty="0" smtClean="0"/>
              <a:t>;</a:t>
            </a:r>
            <a:r>
              <a:rPr lang="zh-TW" altLang="en-US" dirty="0" smtClean="0"/>
              <a:t>根據研究資料與本研究主題下去研究設計製做問卷，依據本研究該需要的變數去設計選題，即可以開始發放本研究正式的調查問卷，其問卷為網際網路發放方式為收集為主，研究流程如圖所示。</a:t>
            </a:r>
          </a:p>
          <a:p>
            <a:r>
              <a:rPr lang="en-US" altLang="zh-TW" dirty="0" smtClean="0"/>
              <a:t>5.</a:t>
            </a:r>
            <a:r>
              <a:rPr lang="zh-TW" altLang="en-US" dirty="0" smtClean="0"/>
              <a:t>問卷整理與數據分析</a:t>
            </a:r>
          </a:p>
          <a:p>
            <a:r>
              <a:rPr lang="zh-TW" altLang="en-US" dirty="0" smtClean="0"/>
              <a:t>首先針對本研究收回的問卷樣本作敘述性統計分析，了解問卷樣本的基本特性</a:t>
            </a:r>
          </a:p>
          <a:p>
            <a:r>
              <a:rPr lang="en-US" altLang="zh-TW" dirty="0" smtClean="0"/>
              <a:t>6.</a:t>
            </a:r>
            <a:r>
              <a:rPr lang="zh-TW" altLang="en-US" dirty="0" smtClean="0"/>
              <a:t>結論與探討</a:t>
            </a:r>
          </a:p>
          <a:p>
            <a:r>
              <a:rPr lang="zh-TW" altLang="en-US" dirty="0" smtClean="0"/>
              <a:t>依據本研究分析後研究出的結果</a:t>
            </a:r>
            <a:r>
              <a:rPr lang="en-US" altLang="zh-TW" dirty="0" smtClean="0"/>
              <a:t>,</a:t>
            </a:r>
            <a:r>
              <a:rPr lang="zh-TW" altLang="en-US" dirty="0" smtClean="0"/>
              <a:t>統整成文後作研究結論與探討，以作為後續與本文相關研究學者與人員參考之文獻</a:t>
            </a:r>
          </a:p>
          <a:p>
            <a:endParaRPr kumimoji="1" lang="zh-TW" altLang="en-US" dirty="0" smtClean="0"/>
          </a:p>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7</a:t>
            </a:fld>
            <a:endParaRPr kumimoji="1" lang="zh-TW" altLang="en-US"/>
          </a:p>
        </p:txBody>
      </p:sp>
    </p:spTree>
    <p:extLst>
      <p:ext uri="{BB962C8B-B14F-4D97-AF65-F5344CB8AC3E}">
        <p14:creationId xmlns:p14="http://schemas.microsoft.com/office/powerpoint/2010/main" val="181243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9</a:t>
            </a:fld>
            <a:endParaRPr kumimoji="1" lang="zh-TW" altLang="en-US"/>
          </a:p>
        </p:txBody>
      </p:sp>
    </p:spTree>
    <p:extLst>
      <p:ext uri="{BB962C8B-B14F-4D97-AF65-F5344CB8AC3E}">
        <p14:creationId xmlns:p14="http://schemas.microsoft.com/office/powerpoint/2010/main" val="313868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一、 問題認知 </a:t>
            </a:r>
            <a:endParaRPr lang="en-US" altLang="zh-TW" sz="1200" kern="1200" dirty="0" smtClean="0">
              <a:solidFill>
                <a:schemeClr val="tx1"/>
              </a:solidFill>
              <a:effectLst/>
              <a:latin typeface="+mn-lt"/>
              <a:ea typeface="+mn-ea"/>
              <a:cs typeface="+mn-cs"/>
            </a:endParaRPr>
          </a:p>
          <a:p>
            <a:endParaRPr lang="zh-TW" altLang="en-US" dirty="0" smtClean="0"/>
          </a:p>
          <a:p>
            <a:r>
              <a:rPr lang="zh-TW" altLang="en-US" sz="1200" kern="1200" dirty="0" smtClean="0">
                <a:solidFill>
                  <a:schemeClr val="tx1"/>
                </a:solidFill>
                <a:effectLst/>
                <a:latin typeface="+mn-lt"/>
                <a:ea typeface="+mn-ea"/>
                <a:cs typeface="+mn-cs"/>
              </a:rPr>
              <a:t>購物過程開始時於消費者觀察自身需求與問題來源的認知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消費者在問題認知方面會 受到外在因素影響</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文化</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人口統計變數</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慘考群體</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與個人因刺激</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引起消費者產生 動機 </a:t>
            </a:r>
            <a:endParaRPr lang="en-US" altLang="zh-TW" sz="1200" kern="1200" dirty="0" smtClean="0">
              <a:solidFill>
                <a:schemeClr val="tx1"/>
              </a:solidFill>
              <a:effectLst/>
              <a:latin typeface="+mn-lt"/>
              <a:ea typeface="+mn-ea"/>
              <a:cs typeface="+mn-cs"/>
            </a:endParaRPr>
          </a:p>
          <a:p>
            <a:endParaRPr lang="zh-TW" altLang="en-US" dirty="0" smtClean="0"/>
          </a:p>
          <a:p>
            <a:r>
              <a:rPr lang="zh-TW" altLang="en-US" sz="1200" kern="1200" dirty="0" smtClean="0">
                <a:solidFill>
                  <a:schemeClr val="tx1"/>
                </a:solidFill>
                <a:effectLst/>
                <a:latin typeface="+mn-lt"/>
                <a:ea typeface="+mn-ea"/>
                <a:cs typeface="+mn-cs"/>
              </a:rPr>
              <a:t>二、 尋求 </a:t>
            </a:r>
            <a:endParaRPr lang="zh-TW" altLang="en-US" dirty="0" smtClean="0"/>
          </a:p>
          <a:p>
            <a:r>
              <a:rPr lang="zh-TW" altLang="en-US" sz="1200" kern="1200" dirty="0" smtClean="0">
                <a:solidFill>
                  <a:schemeClr val="tx1"/>
                </a:solidFill>
                <a:effectLst/>
                <a:latin typeface="+mn-lt"/>
                <a:ea typeface="+mn-ea"/>
                <a:cs typeface="+mn-cs"/>
              </a:rPr>
              <a:t>消費者在確定自己本身所需後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會根據自身所需或是問題來尋求相關資訊</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以進行購 物決策。一般的消費者收集資訊通常都分為兩種來源</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內部搜尋與外部搜尋</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通常會先從自身的記憶中搜尋所需的相關資訊</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如過記憶中沒有相關記憶就會改以外 部搜尋</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獲得協助決策的相關資訊</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外部搜尋的資訊如</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家人</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朋友</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廣告</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網路等。 </a:t>
            </a:r>
            <a:endParaRPr lang="zh-TW" altLang="en-US" dirty="0" smtClean="0"/>
          </a:p>
          <a:p>
            <a:r>
              <a:rPr lang="zh-TW" altLang="en-US" sz="1200" kern="1200" dirty="0" smtClean="0">
                <a:solidFill>
                  <a:schemeClr val="tx1"/>
                </a:solidFill>
                <a:effectLst/>
                <a:latin typeface="+mn-lt"/>
                <a:ea typeface="+mn-ea"/>
                <a:cs typeface="+mn-cs"/>
              </a:rPr>
              <a:t>三、 方案評估 </a:t>
            </a:r>
            <a:endParaRPr lang="zh-TW" altLang="en-US" dirty="0" smtClean="0"/>
          </a:p>
          <a:p>
            <a:r>
              <a:rPr lang="zh-TW" altLang="en-US" sz="1200" kern="1200" dirty="0" smtClean="0">
                <a:solidFill>
                  <a:schemeClr val="tx1"/>
                </a:solidFill>
                <a:effectLst/>
                <a:latin typeface="+mn-lt"/>
                <a:ea typeface="+mn-ea"/>
                <a:cs typeface="+mn-cs"/>
              </a:rPr>
              <a:t>搜尋資料完後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就可以對所需要的選著方案做評估與最後的決策。通常消費者都是透 過各項評估的標準與尺度來評定購買的方案。 </a:t>
            </a:r>
            <a:endParaRPr lang="zh-TW" altLang="en-US" dirty="0" smtClean="0"/>
          </a:p>
          <a:p>
            <a:r>
              <a:rPr lang="zh-TW" altLang="en-US" sz="1200" kern="1200" dirty="0" smtClean="0">
                <a:solidFill>
                  <a:schemeClr val="tx1"/>
                </a:solidFill>
                <a:effectLst/>
                <a:latin typeface="+mn-lt"/>
                <a:ea typeface="+mn-ea"/>
                <a:cs typeface="+mn-cs"/>
              </a:rPr>
              <a:t>四、 選擇 </a:t>
            </a:r>
            <a:endParaRPr lang="zh-TW" altLang="en-US" dirty="0" smtClean="0"/>
          </a:p>
          <a:p>
            <a:r>
              <a:rPr lang="zh-TW" altLang="en-US" sz="1200" kern="1200" dirty="0" smtClean="0">
                <a:solidFill>
                  <a:schemeClr val="tx1"/>
                </a:solidFill>
                <a:effectLst/>
                <a:latin typeface="+mn-lt"/>
                <a:ea typeface="+mn-ea"/>
                <a:cs typeface="+mn-cs"/>
              </a:rPr>
              <a:t>經過以上敘述方案評估過程後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消費者會以全部方案中選擇最適合的方案</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並購買的 行動。 </a:t>
            </a:r>
            <a:endParaRPr lang="zh-TW" altLang="en-US" dirty="0" smtClean="0"/>
          </a:p>
          <a:p>
            <a:r>
              <a:rPr lang="zh-TW" altLang="en-US" sz="1200" kern="1200" dirty="0" smtClean="0">
                <a:solidFill>
                  <a:schemeClr val="tx1"/>
                </a:solidFill>
                <a:effectLst/>
                <a:latin typeface="+mn-lt"/>
                <a:ea typeface="+mn-ea"/>
                <a:cs typeface="+mn-cs"/>
              </a:rPr>
              <a:t>五、 結果 </a:t>
            </a:r>
            <a:endParaRPr lang="zh-TW" altLang="en-US" dirty="0" smtClean="0"/>
          </a:p>
          <a:p>
            <a:r>
              <a:rPr lang="zh-TW" altLang="en-US" sz="1200" kern="1200" dirty="0" smtClean="0">
                <a:solidFill>
                  <a:schemeClr val="tx1"/>
                </a:solidFill>
                <a:effectLst/>
                <a:latin typeface="+mn-lt"/>
                <a:ea typeface="+mn-ea"/>
                <a:cs typeface="+mn-cs"/>
              </a:rPr>
              <a:t>當消費者購買產品後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因為本身對產品的期望結果與實際使用的結果</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兩種之間的感 覺受差異。一般消費者購買的商品使用後心裡的感受主要有三中結果 </a:t>
            </a:r>
            <a:endParaRPr lang="zh-TW" altLang="en-US" dirty="0" smtClean="0"/>
          </a:p>
          <a:p>
            <a:r>
              <a:rPr lang="en-US" altLang="zh-TW" sz="1200" kern="1200" dirty="0" smtClean="0">
                <a:solidFill>
                  <a:schemeClr val="tx1"/>
                </a:solidFill>
                <a:effectLst/>
                <a:latin typeface="+mn-lt"/>
                <a:ea typeface="+mn-ea"/>
                <a:cs typeface="+mn-cs"/>
              </a:rPr>
              <a:t>16 </a:t>
            </a:r>
            <a:endParaRPr lang="zh-TW" altLang="en-US" dirty="0" smtClean="0"/>
          </a:p>
          <a:p>
            <a:r>
              <a:rPr lang="zh-TW" altLang="en-US" sz="1200" kern="1200" dirty="0" smtClean="0">
                <a:solidFill>
                  <a:schemeClr val="tx1"/>
                </a:solidFill>
                <a:effectLst/>
                <a:latin typeface="+mn-lt"/>
                <a:ea typeface="+mn-ea"/>
                <a:cs typeface="+mn-cs"/>
              </a:rPr>
              <a:t>符合期望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消費者使用購買的產品後的結果表現符合預期的期望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沒有特別好或壞的 感覺 </a:t>
            </a:r>
            <a:endParaRPr lang="zh-TW" altLang="en-US" dirty="0" smtClean="0"/>
          </a:p>
          <a:p>
            <a:r>
              <a:rPr lang="zh-TW" altLang="en-US" sz="1200" kern="1200" dirty="0" smtClean="0">
                <a:solidFill>
                  <a:schemeClr val="tx1"/>
                </a:solidFill>
                <a:effectLst/>
                <a:latin typeface="+mn-lt"/>
                <a:ea typeface="+mn-ea"/>
                <a:cs typeface="+mn-cs"/>
              </a:rPr>
              <a:t>非常滿意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消費者使用購買的產品後的結果表現超過預期的期望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導致心裡的感覺很 滿意 </a:t>
            </a:r>
            <a:endParaRPr lang="zh-TW" altLang="en-US" dirty="0" smtClean="0"/>
          </a:p>
          <a:p>
            <a:r>
              <a:rPr lang="zh-TW" altLang="en-US" sz="1200" kern="1200" dirty="0" smtClean="0">
                <a:solidFill>
                  <a:schemeClr val="tx1"/>
                </a:solidFill>
                <a:effectLst/>
                <a:latin typeface="+mn-lt"/>
                <a:ea typeface="+mn-ea"/>
                <a:cs typeface="+mn-cs"/>
              </a:rPr>
              <a:t>不滿意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消費者使用購買的產品後的結果表現低於預期的期望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導致心裡的感覺很不 滿意的反應 </a:t>
            </a:r>
            <a:endParaRPr lang="zh-TW" altLang="en-US" dirty="0" smtClean="0"/>
          </a:p>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14</a:t>
            </a:fld>
            <a:endParaRPr kumimoji="1" lang="zh-TW" altLang="en-US"/>
          </a:p>
        </p:txBody>
      </p:sp>
    </p:spTree>
    <p:extLst>
      <p:ext uri="{BB962C8B-B14F-4D97-AF65-F5344CB8AC3E}">
        <p14:creationId xmlns:p14="http://schemas.microsoft.com/office/powerpoint/2010/main" val="91324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18</a:t>
            </a:fld>
            <a:endParaRPr kumimoji="1" lang="zh-TW" altLang="en-US"/>
          </a:p>
        </p:txBody>
      </p:sp>
    </p:spTree>
    <p:extLst>
      <p:ext uri="{BB962C8B-B14F-4D97-AF65-F5344CB8AC3E}">
        <p14:creationId xmlns:p14="http://schemas.microsoft.com/office/powerpoint/2010/main" val="405905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 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pPr algn="ctr" eaLnBrk="1" latinLnBrk="0" hangingPunct="1"/>
            <a:fld id="{23A271A1-F6D6-438B-A432-4747EE7ECD40}" type="datetimeFigureOut">
              <a:rPr lang="en-US" smtClean="0"/>
              <a:pPr algn="ctr" eaLnBrk="1" latinLnBrk="0" hangingPunct="1"/>
              <a:t>13/6/26</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a:xfrm>
            <a:off x="7991475" y="6429375"/>
            <a:ext cx="876300" cy="292100"/>
          </a:xfrm>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zh-TW" altLang="en-US" smtClean="0"/>
              <a:t>按一下以編輯母片標題樣式</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pPr eaLnBrk="1" latinLnBrk="0" hangingPunct="1"/>
            <a:fld id="{23A271A1-F6D6-438B-A432-4747EE7ECD40}" type="datetimeFigureOut">
              <a:rPr lang="en-US" smtClean="0"/>
              <a:pPr eaLnBrk="1" latinLnBrk="0" hangingPunct="1"/>
              <a:t>13/6/26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 按一下以編輯母片子標題樣式</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zh-TW" altLang="en-US" smtClean="0"/>
              <a:t>按一下以編輯母片標題樣式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A6734C-E115-4BC5-9FB0-F9BF6FABFDA0}" type="datetimeFigureOut">
              <a:rPr lang="en-US" smtClean="0"/>
              <a:t>13/6/26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4A6734C-E115-4BC5-9FB0-F9BF6FABFDA0}" type="datetimeFigureOut">
              <a:rPr lang="en-US" smtClean="0"/>
              <a:t>13/6/26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A4A6734C-E115-4BC5-9FB0-F9BF6FABFDA0}" type="datetimeFigureOut">
              <a:rPr lang="en-US" smtClean="0"/>
              <a:t>13/6/26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13/6/26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A4A6734C-E115-4BC5-9FB0-F9BF6FABFDA0}" type="datetimeFigureOut">
              <a:rPr lang="en-US" smtClean="0"/>
              <a:t>13/6/26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TW" altLang="en-US" smtClean="0"/>
              <a:t>按一下以編輯母片標題樣式</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A4A6734C-E115-4BC5-9FB0-F9BF6FABFDA0}" type="datetimeFigureOut">
              <a:rPr lang="en-US" smtClean="0"/>
              <a:t>13/6/26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TW" altLang="en-US" smtClean="0"/>
              <a:t>按一下以編輯母片標題樣式</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A4A6734C-E115-4BC5-9FB0-F9BF6FABFDA0}" type="datetimeFigureOut">
              <a:rPr lang="en-US" smtClean="0"/>
              <a:t>13/6/26</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D739C4FB-7D33-419B-8833-D1372BFD11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子標題 2"/>
          <p:cNvSpPr>
            <a:spLocks noGrp="1"/>
          </p:cNvSpPr>
          <p:nvPr>
            <p:ph type="subTitle" idx="1"/>
          </p:nvPr>
        </p:nvSpPr>
        <p:spPr/>
        <p:txBody>
          <a:bodyPr>
            <a:normAutofit/>
          </a:bodyPr>
          <a:lstStyle/>
          <a:p>
            <a:r>
              <a:rPr kumimoji="1" lang="zh-TW" altLang="en-US" dirty="0" smtClean="0"/>
              <a:t>指導教授：林慶昌</a:t>
            </a:r>
            <a:endParaRPr kumimoji="1" lang="en-US" altLang="zh-TW" dirty="0" smtClean="0"/>
          </a:p>
          <a:p>
            <a:r>
              <a:rPr kumimoji="1" lang="zh-TW" altLang="en-US" dirty="0" smtClean="0"/>
              <a:t>研究生：盧建章</a:t>
            </a:r>
            <a:endParaRPr kumimoji="1" lang="zh-TW" altLang="en-US" dirty="0"/>
          </a:p>
        </p:txBody>
      </p:sp>
      <p:sp>
        <p:nvSpPr>
          <p:cNvPr id="2" name="標題 1"/>
          <p:cNvSpPr>
            <a:spLocks noGrp="1"/>
          </p:cNvSpPr>
          <p:nvPr>
            <p:ph type="title"/>
          </p:nvPr>
        </p:nvSpPr>
        <p:spPr/>
        <p:txBody>
          <a:bodyPr>
            <a:normAutofit fontScale="90000"/>
          </a:bodyPr>
          <a:lstStyle/>
          <a:p>
            <a:r>
              <a:rPr lang="zh-TW" altLang="en-US" sz="4000" dirty="0"/>
              <a:t>品牌聲望及品牌知覺對</a:t>
            </a:r>
            <a:r>
              <a:rPr lang="zh-TW" altLang="en-US" sz="4000" dirty="0" smtClean="0"/>
              <a:t>消費者決策與</a:t>
            </a:r>
            <a:r>
              <a:rPr lang="zh-TW" altLang="en-US" sz="4000" dirty="0"/>
              <a:t>消費者滿意度影響之研究</a:t>
            </a:r>
            <a:r>
              <a:rPr lang="en-US" altLang="zh-TW" sz="4000" dirty="0"/>
              <a:t>-</a:t>
            </a:r>
            <a:r>
              <a:rPr lang="zh-TW" altLang="en-US" sz="4000" dirty="0"/>
              <a:t>以飾品業 </a:t>
            </a:r>
            <a:r>
              <a:rPr lang="en-US" altLang="zh-TW" sz="4000" dirty="0"/>
              <a:t>La Jolla</a:t>
            </a:r>
            <a:r>
              <a:rPr lang="zh-TW" altLang="en-US" sz="4000" dirty="0"/>
              <a:t>公司為例</a:t>
            </a:r>
            <a:endParaRPr lang="zh-TW" altLang="en-US" sz="4000" dirty="0">
              <a:effectLst/>
            </a:endParaRPr>
          </a:p>
        </p:txBody>
      </p:sp>
    </p:spTree>
    <p:extLst>
      <p:ext uri="{BB962C8B-B14F-4D97-AF65-F5344CB8AC3E}">
        <p14:creationId xmlns:p14="http://schemas.microsoft.com/office/powerpoint/2010/main" val="7715068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文獻探討品牌</a:t>
            </a:r>
            <a:endParaRPr kumimoji="1" lang="zh-TW" altLang="en-US" dirty="0"/>
          </a:p>
        </p:txBody>
      </p:sp>
      <p:sp>
        <p:nvSpPr>
          <p:cNvPr id="3" name="內容版面配置區 2"/>
          <p:cNvSpPr>
            <a:spLocks noGrp="1"/>
          </p:cNvSpPr>
          <p:nvPr>
            <p:ph sz="quarter" idx="13"/>
          </p:nvPr>
        </p:nvSpPr>
        <p:spPr/>
        <p:txBody>
          <a:bodyPr/>
          <a:lstStyle/>
          <a:p>
            <a:endParaRPr lang="en-US" altLang="zh-TW" dirty="0" smtClean="0"/>
          </a:p>
          <a:p>
            <a:r>
              <a:rPr lang="zh-TW" altLang="en-US" dirty="0" smtClean="0"/>
              <a:t>據學</a:t>
            </a:r>
            <a:r>
              <a:rPr lang="zh-TW" altLang="en-US" dirty="0"/>
              <a:t>者對於「品牌」的定義可以瞭解</a:t>
            </a:r>
            <a:r>
              <a:rPr lang="en-US" altLang="zh-TW" dirty="0"/>
              <a:t>,</a:t>
            </a:r>
            <a:r>
              <a:rPr lang="zh-TW" altLang="en-US" dirty="0"/>
              <a:t>許多學者舉出的品牌定義並不一致</a:t>
            </a:r>
            <a:r>
              <a:rPr lang="en-US" altLang="zh-TW" dirty="0"/>
              <a:t>,</a:t>
            </a:r>
            <a:r>
              <a:rPr lang="zh-TW" altLang="en-US" dirty="0"/>
              <a:t>但可以 瞭解出品牌是公司無形有力的資產</a:t>
            </a:r>
            <a:r>
              <a:rPr lang="en-US" altLang="zh-TW" dirty="0"/>
              <a:t>,</a:t>
            </a:r>
            <a:r>
              <a:rPr lang="zh-TW" altLang="en-US" dirty="0"/>
              <a:t>由以上可看出品牌對公司來說非常的重要不但能提</a:t>
            </a:r>
            <a:r>
              <a:rPr lang="zh-TW" altLang="en-US" dirty="0" smtClean="0"/>
              <a:t>升公司的營運與</a:t>
            </a:r>
            <a:r>
              <a:rPr lang="zh-TW" altLang="en-US" dirty="0"/>
              <a:t>消費者對公司的認知 </a:t>
            </a:r>
          </a:p>
        </p:txBody>
      </p:sp>
    </p:spTree>
    <p:extLst>
      <p:ext uri="{BB962C8B-B14F-4D97-AF65-F5344CB8AC3E}">
        <p14:creationId xmlns:p14="http://schemas.microsoft.com/office/powerpoint/2010/main" val="23716348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zh-TW" altLang="en-US" dirty="0" smtClean="0"/>
              <a:t>文獻探討</a:t>
            </a:r>
            <a:r>
              <a:rPr kumimoji="1" lang="en-US" altLang="zh-TW" dirty="0" smtClean="0"/>
              <a:t>-</a:t>
            </a:r>
            <a:r>
              <a:rPr lang="zh-TW" altLang="en-US" dirty="0" smtClean="0"/>
              <a:t>品牌知覺 </a:t>
            </a:r>
            <a:endParaRPr kumimoji="1" lang="zh-TW" altLang="en-US" dirty="0"/>
          </a:p>
        </p:txBody>
      </p:sp>
      <p:sp>
        <p:nvSpPr>
          <p:cNvPr id="3" name="內容版面配置區 2"/>
          <p:cNvSpPr>
            <a:spLocks noGrp="1"/>
          </p:cNvSpPr>
          <p:nvPr>
            <p:ph sz="quarter" idx="13"/>
          </p:nvPr>
        </p:nvSpPr>
        <p:spPr/>
        <p:txBody>
          <a:bodyPr/>
          <a:lstStyle/>
          <a:p>
            <a:r>
              <a:rPr lang="en-US" altLang="zh-TW" dirty="0" err="1"/>
              <a:t>Aaker</a:t>
            </a:r>
            <a:r>
              <a:rPr lang="en-US" altLang="zh-TW" dirty="0"/>
              <a:t> (1991) </a:t>
            </a:r>
            <a:r>
              <a:rPr lang="zh-TW" altLang="en-US" dirty="0" smtClean="0"/>
              <a:t>消費</a:t>
            </a:r>
            <a:r>
              <a:rPr lang="zh-TW" altLang="en-US" dirty="0"/>
              <a:t>者對於某一項品牌產品整體</a:t>
            </a:r>
            <a:r>
              <a:rPr lang="zh-TW" altLang="en-US" dirty="0" smtClean="0"/>
              <a:t>品質的認</a:t>
            </a:r>
            <a:r>
              <a:rPr lang="zh-TW" altLang="en-US" dirty="0"/>
              <a:t>為水準</a:t>
            </a:r>
            <a:r>
              <a:rPr lang="en-US" altLang="zh-TW" dirty="0"/>
              <a:t>,</a:t>
            </a:r>
            <a:r>
              <a:rPr lang="zh-TW" altLang="en-US" dirty="0"/>
              <a:t>或消費者對在特定目的下相對於其他品牌</a:t>
            </a:r>
            <a:r>
              <a:rPr lang="en-US" altLang="zh-TW" dirty="0"/>
              <a:t>,</a:t>
            </a:r>
            <a:r>
              <a:rPr lang="zh-TW" altLang="en-US" dirty="0"/>
              <a:t>對某品牌產品或服務全面</a:t>
            </a:r>
            <a:r>
              <a:rPr lang="zh-TW" altLang="en-US" dirty="0" smtClean="0"/>
              <a:t>品質的主觀滿</a:t>
            </a:r>
            <a:r>
              <a:rPr lang="zh-TW" altLang="en-US" dirty="0"/>
              <a:t>意程度</a:t>
            </a:r>
            <a:r>
              <a:rPr lang="zh-TW" altLang="en-US" dirty="0" smtClean="0"/>
              <a:t>。</a:t>
            </a:r>
            <a:r>
              <a:rPr lang="en-US" altLang="zh-TW" dirty="0" smtClean="0"/>
              <a:t> </a:t>
            </a:r>
          </a:p>
          <a:p>
            <a:endParaRPr lang="zh-TW" altLang="en-US" dirty="0"/>
          </a:p>
          <a:p>
            <a:r>
              <a:rPr lang="en-US" altLang="zh-TW" dirty="0" err="1"/>
              <a:t>kelle</a:t>
            </a:r>
            <a:r>
              <a:rPr lang="en-US" altLang="zh-TW" dirty="0"/>
              <a:t>(1993) </a:t>
            </a:r>
            <a:r>
              <a:rPr lang="zh-TW" altLang="en-US" dirty="0"/>
              <a:t>認為品牌認知是指在消費者記憶中較強的品牌聯想與連接。將品牌知覺的 衡量主要分成三種 </a:t>
            </a:r>
            <a:r>
              <a:rPr lang="zh-TW" altLang="en-US" dirty="0" smtClean="0"/>
              <a:t>，敘述如下</a:t>
            </a:r>
            <a:r>
              <a:rPr lang="en-US" altLang="zh-TW" dirty="0" smtClean="0"/>
              <a:t>:</a:t>
            </a:r>
          </a:p>
          <a:p>
            <a:r>
              <a:rPr lang="zh-TW" altLang="en-US" dirty="0" smtClean="0"/>
              <a:t>屬</a:t>
            </a:r>
            <a:r>
              <a:rPr lang="zh-TW" altLang="en-US" dirty="0"/>
              <a:t>性</a:t>
            </a:r>
            <a:r>
              <a:rPr lang="en-US" altLang="zh-TW" dirty="0"/>
              <a:t>:</a:t>
            </a:r>
            <a:r>
              <a:rPr lang="zh-TW" altLang="en-US" dirty="0"/>
              <a:t>消費者在消費之餘所認知的品牌是什麼、品牌有什麼</a:t>
            </a:r>
            <a:r>
              <a:rPr lang="zh-TW" altLang="en-US" dirty="0" smtClean="0"/>
              <a:t>。</a:t>
            </a:r>
            <a:endParaRPr lang="en-US" altLang="zh-TW" dirty="0" smtClean="0"/>
          </a:p>
          <a:p>
            <a:r>
              <a:rPr lang="zh-TW" altLang="en-US" dirty="0" smtClean="0"/>
              <a:t> 利益</a:t>
            </a:r>
            <a:r>
              <a:rPr lang="en-US" altLang="zh-TW" dirty="0"/>
              <a:t>:</a:t>
            </a:r>
            <a:r>
              <a:rPr lang="zh-TW" altLang="en-US" dirty="0"/>
              <a:t>指消費者個人價值</a:t>
            </a:r>
            <a:r>
              <a:rPr lang="zh-TW" altLang="en-US" dirty="0" smtClean="0"/>
              <a:t>。</a:t>
            </a:r>
            <a:endParaRPr lang="en-US" altLang="zh-TW" dirty="0"/>
          </a:p>
          <a:p>
            <a:r>
              <a:rPr lang="zh-TW" altLang="en-US" dirty="0" smtClean="0"/>
              <a:t>態度</a:t>
            </a:r>
            <a:r>
              <a:rPr lang="en-US" altLang="zh-TW" dirty="0"/>
              <a:t>:</a:t>
            </a:r>
            <a:r>
              <a:rPr lang="zh-TW" altLang="en-US" dirty="0"/>
              <a:t>指消費者對品牌整體的評價 </a:t>
            </a:r>
          </a:p>
          <a:p>
            <a:endParaRPr kumimoji="1" lang="zh-TW" altLang="en-US" dirty="0"/>
          </a:p>
        </p:txBody>
      </p:sp>
    </p:spTree>
    <p:extLst>
      <p:ext uri="{BB962C8B-B14F-4D97-AF65-F5344CB8AC3E}">
        <p14:creationId xmlns:p14="http://schemas.microsoft.com/office/powerpoint/2010/main" val="10492700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文獻探討</a:t>
            </a:r>
            <a:r>
              <a:rPr kumimoji="1" lang="en-US" altLang="zh-TW" dirty="0"/>
              <a:t>-</a:t>
            </a:r>
            <a:r>
              <a:rPr lang="zh-TW" altLang="en-US" dirty="0"/>
              <a:t>品牌知覺 </a:t>
            </a:r>
            <a:endParaRPr kumimoji="1" lang="zh-TW" altLang="en-US" dirty="0"/>
          </a:p>
        </p:txBody>
      </p:sp>
      <p:sp>
        <p:nvSpPr>
          <p:cNvPr id="3" name="內容版面配置區 2"/>
          <p:cNvSpPr>
            <a:spLocks noGrp="1"/>
          </p:cNvSpPr>
          <p:nvPr>
            <p:ph sz="quarter" idx="13"/>
          </p:nvPr>
        </p:nvSpPr>
        <p:spPr/>
        <p:txBody>
          <a:bodyPr/>
          <a:lstStyle/>
          <a:p>
            <a:r>
              <a:rPr lang="en-US" altLang="zh-TW" dirty="0" err="1"/>
              <a:t>keller</a:t>
            </a:r>
            <a:r>
              <a:rPr lang="en-US" altLang="zh-TW" dirty="0"/>
              <a:t> (1998) </a:t>
            </a:r>
            <a:r>
              <a:rPr lang="zh-TW" altLang="en-US" dirty="0"/>
              <a:t>提出品牌的意義與功能可以從四種角度來說明 </a:t>
            </a:r>
          </a:p>
          <a:p>
            <a:r>
              <a:rPr lang="zh-TW" altLang="en-US" dirty="0" smtClean="0"/>
              <a:t>品牌可以用圖案來辨</a:t>
            </a:r>
            <a:r>
              <a:rPr lang="zh-TW" altLang="en-US" dirty="0"/>
              <a:t>別</a:t>
            </a:r>
            <a:r>
              <a:rPr lang="en-US" altLang="zh-TW" dirty="0"/>
              <a:t>,</a:t>
            </a:r>
            <a:r>
              <a:rPr lang="zh-TW" altLang="en-US" dirty="0"/>
              <a:t>可用來與競爭者來區別 </a:t>
            </a:r>
          </a:p>
          <a:p>
            <a:r>
              <a:rPr lang="zh-TW" altLang="en-US" dirty="0" smtClean="0"/>
              <a:t>品</a:t>
            </a:r>
            <a:r>
              <a:rPr lang="zh-TW" altLang="en-US" dirty="0"/>
              <a:t>牌一致的保證與承諾</a:t>
            </a:r>
            <a:r>
              <a:rPr lang="en-US" altLang="zh-TW" dirty="0"/>
              <a:t>,</a:t>
            </a:r>
            <a:r>
              <a:rPr lang="zh-TW" altLang="en-US" dirty="0"/>
              <a:t>是消費者在購買或使用之前的感覺產品的價值與品質 </a:t>
            </a:r>
          </a:p>
          <a:p>
            <a:r>
              <a:rPr lang="zh-TW" altLang="en-US" dirty="0" smtClean="0"/>
              <a:t>品牌是可以</a:t>
            </a:r>
            <a:r>
              <a:rPr lang="zh-TW" altLang="en-US" dirty="0"/>
              <a:t>自我投射形象</a:t>
            </a:r>
            <a:r>
              <a:rPr lang="en-US" altLang="zh-TW" dirty="0"/>
              <a:t>,</a:t>
            </a:r>
            <a:r>
              <a:rPr lang="zh-TW" altLang="en-US" dirty="0"/>
              <a:t>品牌個性的傳達 </a:t>
            </a:r>
          </a:p>
          <a:p>
            <a:r>
              <a:rPr lang="zh-TW" altLang="en-US" dirty="0" smtClean="0"/>
              <a:t>品</a:t>
            </a:r>
            <a:r>
              <a:rPr lang="zh-TW" altLang="en-US" dirty="0"/>
              <a:t>牌不僅是一組有關產品的定位</a:t>
            </a:r>
            <a:r>
              <a:rPr lang="en-US" altLang="zh-TW" dirty="0"/>
              <a:t>,</a:t>
            </a:r>
            <a:r>
              <a:rPr lang="zh-TW" altLang="en-US" dirty="0"/>
              <a:t>代表一致性品質與功能性的集合</a:t>
            </a:r>
            <a:r>
              <a:rPr lang="en-US" altLang="zh-TW" dirty="0"/>
              <a:t>,</a:t>
            </a:r>
            <a:r>
              <a:rPr lang="zh-TW" altLang="en-US" dirty="0"/>
              <a:t>也可作為消費者 決策購買時的線索 </a:t>
            </a:r>
            <a:endParaRPr lang="en-US" altLang="zh-TW" dirty="0" smtClean="0"/>
          </a:p>
          <a:p>
            <a:endParaRPr lang="zh-TW" altLang="en-US" dirty="0"/>
          </a:p>
          <a:p>
            <a:r>
              <a:rPr lang="zh-TW" altLang="en-US" dirty="0" smtClean="0"/>
              <a:t>其學</a:t>
            </a:r>
            <a:r>
              <a:rPr lang="zh-TW" altLang="en-US" dirty="0"/>
              <a:t>者對於「品牌知覺」的定義可以瞭解</a:t>
            </a:r>
            <a:r>
              <a:rPr lang="en-US" altLang="zh-TW" dirty="0"/>
              <a:t>,</a:t>
            </a:r>
            <a:r>
              <a:rPr lang="zh-TW" altLang="en-US" dirty="0"/>
              <a:t>許多學者舉出的品牌知覺定義可瞭解出</a:t>
            </a:r>
            <a:r>
              <a:rPr lang="en-US" altLang="zh-TW" dirty="0"/>
              <a:t>, </a:t>
            </a:r>
            <a:r>
              <a:rPr lang="zh-TW" altLang="en-US" dirty="0"/>
              <a:t>品牌知覺是消費者對於公司品牌的第一知覺投射的映像</a:t>
            </a:r>
            <a:r>
              <a:rPr lang="en-US" altLang="zh-TW" dirty="0"/>
              <a:t>,</a:t>
            </a:r>
            <a:r>
              <a:rPr lang="zh-TW" altLang="en-US" dirty="0"/>
              <a:t>消費者由於品牌知覺好壞所影響一 個公司的品牌定位。 </a:t>
            </a:r>
          </a:p>
          <a:p>
            <a:endParaRPr kumimoji="1" lang="zh-TW" altLang="en-US" dirty="0"/>
          </a:p>
        </p:txBody>
      </p:sp>
    </p:spTree>
    <p:extLst>
      <p:ext uri="{BB962C8B-B14F-4D97-AF65-F5344CB8AC3E}">
        <p14:creationId xmlns:p14="http://schemas.microsoft.com/office/powerpoint/2010/main" val="14552391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zh-TW" altLang="en-US" dirty="0" smtClean="0"/>
              <a:t>文獻探討</a:t>
            </a:r>
            <a:r>
              <a:rPr kumimoji="1" lang="en-US" altLang="zh-TW" dirty="0" smtClean="0"/>
              <a:t>-</a:t>
            </a:r>
            <a:r>
              <a:rPr lang="zh-TW" altLang="en-US" dirty="0" smtClean="0"/>
              <a:t>消費者決策</a:t>
            </a:r>
            <a:endParaRPr kumimoji="1" lang="zh-TW" altLang="en-US" dirty="0"/>
          </a:p>
        </p:txBody>
      </p:sp>
      <p:sp>
        <p:nvSpPr>
          <p:cNvPr id="3" name="內容版面配置區 2"/>
          <p:cNvSpPr>
            <a:spLocks noGrp="1"/>
          </p:cNvSpPr>
          <p:nvPr>
            <p:ph sz="quarter" idx="13"/>
          </p:nvPr>
        </p:nvSpPr>
        <p:spPr/>
        <p:txBody>
          <a:bodyPr>
            <a:normAutofit fontScale="85000" lnSpcReduction="20000"/>
          </a:bodyPr>
          <a:lstStyle/>
          <a:p>
            <a:r>
              <a:rPr kumimoji="1" lang="zh-TW" altLang="en-US" dirty="0" smtClean="0"/>
              <a:t>在</a:t>
            </a:r>
            <a:r>
              <a:rPr lang="en-US" altLang="zh-TW" dirty="0"/>
              <a:t>EBK </a:t>
            </a:r>
            <a:r>
              <a:rPr lang="zh-TW" altLang="en-US" dirty="0"/>
              <a:t>消費者行為</a:t>
            </a:r>
            <a:r>
              <a:rPr lang="zh-TW" altLang="en-US" dirty="0" smtClean="0"/>
              <a:t>定義中</a:t>
            </a:r>
            <a:r>
              <a:rPr lang="zh-TW" altLang="en-US" dirty="0"/>
              <a:t>決策</a:t>
            </a:r>
            <a:r>
              <a:rPr lang="zh-TW" altLang="en-US" dirty="0" smtClean="0"/>
              <a:t>過程唯最</a:t>
            </a:r>
            <a:r>
              <a:rPr lang="zh-TW" altLang="en-US" dirty="0"/>
              <a:t>主要的</a:t>
            </a:r>
            <a:r>
              <a:rPr lang="zh-TW" altLang="en-US" dirty="0" smtClean="0"/>
              <a:t>部分</a:t>
            </a:r>
            <a:endParaRPr lang="en-US" altLang="zh-TW" dirty="0" smtClean="0"/>
          </a:p>
          <a:p>
            <a:r>
              <a:rPr lang="zh-TW" altLang="en-US" dirty="0" smtClean="0"/>
              <a:t>決策過程可分為五個階段敘述如下</a:t>
            </a:r>
            <a:r>
              <a:rPr lang="en-US" altLang="zh-TW" dirty="0"/>
              <a:t>: </a:t>
            </a:r>
            <a:endParaRPr lang="zh-TW" altLang="en-US" dirty="0"/>
          </a:p>
          <a:p>
            <a:r>
              <a:rPr lang="zh-TW" altLang="en-US" dirty="0" smtClean="0"/>
              <a:t>需</a:t>
            </a:r>
            <a:r>
              <a:rPr lang="zh-TW" altLang="en-US" dirty="0"/>
              <a:t>求確認 </a:t>
            </a:r>
            <a:r>
              <a:rPr lang="en-US" altLang="zh-TW" dirty="0" smtClean="0"/>
              <a:t>: </a:t>
            </a:r>
            <a:r>
              <a:rPr lang="zh-TW" altLang="en-US" dirty="0"/>
              <a:t>是消費者決策過程中的第一個階段</a:t>
            </a:r>
            <a:r>
              <a:rPr lang="en-US" altLang="zh-TW" dirty="0"/>
              <a:t>,</a:t>
            </a:r>
            <a:r>
              <a:rPr lang="zh-TW" altLang="en-US" dirty="0"/>
              <a:t>當消費者認知 到現實與理想狀態存在著差距時</a:t>
            </a:r>
            <a:r>
              <a:rPr lang="en-US" altLang="zh-TW" dirty="0"/>
              <a:t>,</a:t>
            </a:r>
            <a:r>
              <a:rPr lang="zh-TW" altLang="en-US" dirty="0"/>
              <a:t>就會意識到需求的存在</a:t>
            </a:r>
            <a:r>
              <a:rPr lang="en-US" altLang="zh-TW" dirty="0"/>
              <a:t>,</a:t>
            </a:r>
            <a:r>
              <a:rPr lang="zh-TW" altLang="en-US" dirty="0"/>
              <a:t>而這些需求有可能會被外 部的或內</a:t>
            </a:r>
            <a:r>
              <a:rPr lang="zh-TW" altLang="en-US" dirty="0" smtClean="0"/>
              <a:t>部的因素所觸發。</a:t>
            </a:r>
            <a:endParaRPr lang="en-US" altLang="zh-TW" dirty="0" smtClean="0"/>
          </a:p>
          <a:p>
            <a:endParaRPr lang="zh-TW" altLang="en-US" dirty="0"/>
          </a:p>
          <a:p>
            <a:r>
              <a:rPr lang="zh-TW" altLang="en-US" dirty="0" smtClean="0"/>
              <a:t>資訊搜</a:t>
            </a:r>
            <a:r>
              <a:rPr lang="zh-TW" altLang="en-US" dirty="0"/>
              <a:t>尋 </a:t>
            </a:r>
            <a:r>
              <a:rPr lang="en-US" altLang="zh-TW" dirty="0" smtClean="0"/>
              <a:t>: </a:t>
            </a:r>
            <a:r>
              <a:rPr lang="zh-TW" altLang="en-US" dirty="0"/>
              <a:t>消費者在確認了需求動機後</a:t>
            </a:r>
            <a:r>
              <a:rPr lang="en-US" altLang="zh-TW" dirty="0"/>
              <a:t>,</a:t>
            </a:r>
            <a:r>
              <a:rPr lang="zh-TW" altLang="en-US" dirty="0"/>
              <a:t>就會開始搜尋資訊</a:t>
            </a:r>
            <a:r>
              <a:rPr lang="en-US" altLang="zh-TW" dirty="0"/>
              <a:t>, </a:t>
            </a:r>
            <a:r>
              <a:rPr lang="zh-TW" altLang="en-US" dirty="0"/>
              <a:t>搜尋的範圍包括了記憶中的知識及外部的環境</a:t>
            </a:r>
            <a:r>
              <a:rPr lang="en-US" altLang="zh-TW" dirty="0"/>
              <a:t>,</a:t>
            </a:r>
            <a:r>
              <a:rPr lang="zh-TW" altLang="en-US" dirty="0"/>
              <a:t>前者稱為內部搜尋</a:t>
            </a:r>
            <a:r>
              <a:rPr lang="en-US" altLang="zh-TW" dirty="0"/>
              <a:t>,</a:t>
            </a:r>
            <a:r>
              <a:rPr lang="zh-TW" altLang="en-US" dirty="0"/>
              <a:t>後者則稱為外部 搜尋。 </a:t>
            </a:r>
            <a:endParaRPr lang="en-US" altLang="zh-TW" dirty="0" smtClean="0"/>
          </a:p>
          <a:p>
            <a:endParaRPr lang="zh-TW" altLang="en-US" dirty="0"/>
          </a:p>
          <a:p>
            <a:r>
              <a:rPr lang="zh-TW" altLang="en-US" dirty="0" smtClean="0"/>
              <a:t>選擇評估 </a:t>
            </a:r>
            <a:r>
              <a:rPr lang="en-US" altLang="zh-TW" dirty="0" smtClean="0"/>
              <a:t>: </a:t>
            </a:r>
            <a:r>
              <a:rPr lang="zh-TW" altLang="en-US" dirty="0"/>
              <a:t>當消費者取得了足夠的資訊後</a:t>
            </a:r>
            <a:r>
              <a:rPr lang="en-US" altLang="zh-TW" dirty="0"/>
              <a:t>,</a:t>
            </a:r>
            <a:r>
              <a:rPr lang="zh-TW" altLang="en-US" dirty="0"/>
              <a:t>即會對可能的選 擇方案加以分析與評估</a:t>
            </a:r>
            <a:r>
              <a:rPr lang="en-US" altLang="zh-TW" dirty="0"/>
              <a:t>,</a:t>
            </a:r>
            <a:r>
              <a:rPr lang="zh-TW" altLang="en-US" dirty="0"/>
              <a:t>來做為後續制訂購買決策的依據。 </a:t>
            </a:r>
            <a:endParaRPr lang="en-US" altLang="zh-TW" dirty="0" smtClean="0"/>
          </a:p>
          <a:p>
            <a:endParaRPr lang="zh-TW" altLang="en-US" dirty="0"/>
          </a:p>
          <a:p>
            <a:r>
              <a:rPr lang="zh-TW" altLang="en-US" dirty="0" smtClean="0"/>
              <a:t>購買 </a:t>
            </a:r>
            <a:r>
              <a:rPr lang="en-US" altLang="zh-TW" dirty="0" smtClean="0"/>
              <a:t>: </a:t>
            </a:r>
            <a:r>
              <a:rPr lang="zh-TW" altLang="en-US" dirty="0"/>
              <a:t>經過審慎的分析與評估後</a:t>
            </a:r>
            <a:r>
              <a:rPr lang="en-US" altLang="zh-TW" dirty="0"/>
              <a:t>,</a:t>
            </a:r>
            <a:r>
              <a:rPr lang="zh-TW" altLang="en-US" dirty="0"/>
              <a:t>消費者會從選擇方案中選擇其一購買</a:t>
            </a:r>
            <a:r>
              <a:rPr lang="en-US" altLang="zh-TW" dirty="0"/>
              <a:t>; </a:t>
            </a:r>
            <a:r>
              <a:rPr lang="zh-TW" altLang="en-US" dirty="0"/>
              <a:t>消費者在這階段中</a:t>
            </a:r>
            <a:r>
              <a:rPr lang="en-US" altLang="zh-TW" dirty="0"/>
              <a:t>, </a:t>
            </a:r>
            <a:r>
              <a:rPr lang="zh-TW" altLang="en-US" dirty="0"/>
              <a:t>也必須決定從何處以及如何購買。 </a:t>
            </a:r>
            <a:endParaRPr lang="en-US" altLang="zh-TW" dirty="0" smtClean="0"/>
          </a:p>
          <a:p>
            <a:endParaRPr lang="zh-TW" altLang="en-US" dirty="0"/>
          </a:p>
          <a:p>
            <a:r>
              <a:rPr lang="zh-TW" altLang="en-US" dirty="0" smtClean="0"/>
              <a:t>購後</a:t>
            </a:r>
            <a:r>
              <a:rPr lang="zh-TW" altLang="en-US" dirty="0" smtClean="0"/>
              <a:t>行為</a:t>
            </a:r>
            <a:r>
              <a:rPr lang="en-US" altLang="zh-TW" dirty="0" smtClean="0"/>
              <a:t>  : </a:t>
            </a:r>
            <a:r>
              <a:rPr lang="zh-TW" altLang="en-US" dirty="0"/>
              <a:t>消費者在使用或消費所選擇的商品或服務後</a:t>
            </a:r>
            <a:r>
              <a:rPr lang="en-US" altLang="zh-TW" dirty="0"/>
              <a:t>,</a:t>
            </a:r>
            <a:r>
              <a:rPr lang="zh-TW" altLang="en-US" dirty="0"/>
              <a:t>會對其做出 評估</a:t>
            </a:r>
            <a:r>
              <a:rPr lang="en-US" altLang="zh-TW" dirty="0"/>
              <a:t>,</a:t>
            </a:r>
            <a:r>
              <a:rPr lang="zh-TW" altLang="en-US" dirty="0"/>
              <a:t>以做為下此購買的參考。 </a:t>
            </a:r>
          </a:p>
          <a:p>
            <a:endParaRPr lang="zh-TW" altLang="en-US" dirty="0"/>
          </a:p>
          <a:p>
            <a:pPr marL="0" indent="0">
              <a:buNone/>
            </a:pPr>
            <a:endParaRPr kumimoji="1" lang="zh-TW" altLang="en-US" dirty="0"/>
          </a:p>
        </p:txBody>
      </p:sp>
    </p:spTree>
    <p:extLst>
      <p:ext uri="{BB962C8B-B14F-4D97-AF65-F5344CB8AC3E}">
        <p14:creationId xmlns:p14="http://schemas.microsoft.com/office/powerpoint/2010/main" val="41231401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r>
              <a:rPr kumimoji="1" lang="en-US" altLang="zh-TW" dirty="0" smtClean="0"/>
              <a:t>-</a:t>
            </a:r>
            <a:r>
              <a:rPr kumimoji="1" lang="zh-TW" altLang="en-US" dirty="0" smtClean="0"/>
              <a:t>消費者決策</a:t>
            </a:r>
            <a:endParaRPr kumimoji="1" lang="zh-TW" altLang="en-US" dirty="0"/>
          </a:p>
        </p:txBody>
      </p:sp>
      <p:sp>
        <p:nvSpPr>
          <p:cNvPr id="3" name="內容版面配置區 2"/>
          <p:cNvSpPr>
            <a:spLocks noGrp="1"/>
          </p:cNvSpPr>
          <p:nvPr>
            <p:ph sz="quarter" idx="13"/>
          </p:nvPr>
        </p:nvSpPr>
        <p:spPr/>
        <p:txBody>
          <a:bodyPr>
            <a:normAutofit/>
          </a:bodyPr>
          <a:lstStyle/>
          <a:p>
            <a:r>
              <a:rPr lang="en-US" altLang="zh-TW" dirty="0" smtClean="0"/>
              <a:t>Engel</a:t>
            </a:r>
            <a:r>
              <a:rPr lang="en-US" altLang="zh-TW" dirty="0"/>
              <a:t>, et al (2001) </a:t>
            </a:r>
            <a:r>
              <a:rPr lang="zh-TW" altLang="en-US" dirty="0"/>
              <a:t>認為</a:t>
            </a:r>
            <a:r>
              <a:rPr lang="en-US" altLang="zh-TW" dirty="0"/>
              <a:t>,</a:t>
            </a:r>
            <a:r>
              <a:rPr lang="zh-TW" altLang="en-US" dirty="0"/>
              <a:t>消費者決策過程的五個重要階段 </a:t>
            </a:r>
          </a:p>
          <a:p>
            <a:pPr marL="0" indent="0">
              <a:buNone/>
            </a:pPr>
            <a:endParaRPr lang="zh-TW" altLang="en-US" dirty="0"/>
          </a:p>
        </p:txBody>
      </p:sp>
      <p:pic>
        <p:nvPicPr>
          <p:cNvPr id="9" name="圖片 8" descr="Engel 拷貝.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18" y="2093375"/>
            <a:ext cx="6629400" cy="2832100"/>
          </a:xfrm>
          <a:prstGeom prst="rect">
            <a:avLst/>
          </a:prstGeom>
        </p:spPr>
      </p:pic>
    </p:spTree>
    <p:extLst>
      <p:ext uri="{BB962C8B-B14F-4D97-AF65-F5344CB8AC3E}">
        <p14:creationId xmlns:p14="http://schemas.microsoft.com/office/powerpoint/2010/main" val="12934618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文獻探討</a:t>
            </a:r>
            <a:r>
              <a:rPr kumimoji="1" lang="en-US" altLang="zh-TW" dirty="0"/>
              <a:t>-</a:t>
            </a:r>
            <a:r>
              <a:rPr kumimoji="1" lang="zh-TW" altLang="en-US" dirty="0"/>
              <a:t>消費者決策</a:t>
            </a:r>
          </a:p>
        </p:txBody>
      </p:sp>
      <p:sp>
        <p:nvSpPr>
          <p:cNvPr id="3" name="內容版面配置區 2"/>
          <p:cNvSpPr>
            <a:spLocks noGrp="1"/>
          </p:cNvSpPr>
          <p:nvPr>
            <p:ph sz="quarter" idx="13"/>
          </p:nvPr>
        </p:nvSpPr>
        <p:spPr/>
        <p:txBody>
          <a:bodyPr/>
          <a:lstStyle/>
          <a:p>
            <a:r>
              <a:rPr lang="zh-TW" altLang="en-US" dirty="0"/>
              <a:t>據以上學者所對消費者行為定義</a:t>
            </a:r>
            <a:r>
              <a:rPr lang="en-US" altLang="zh-TW" dirty="0"/>
              <a:t>,</a:t>
            </a:r>
            <a:r>
              <a:rPr lang="zh-TW" altLang="en-US" dirty="0"/>
              <a:t>因此可解釋消費者行為分為</a:t>
            </a:r>
            <a:r>
              <a:rPr lang="en-US" altLang="zh-TW" dirty="0"/>
              <a:t>:</a:t>
            </a:r>
            <a:r>
              <a:rPr lang="zh-TW" altLang="en-US" dirty="0"/>
              <a:t>消費者在搜尋、評估、 購買、使用和處理一項產品、服務、和理念</a:t>
            </a:r>
            <a:r>
              <a:rPr lang="en-US" altLang="zh-TW" dirty="0"/>
              <a:t>(ideas)</a:t>
            </a:r>
            <a:r>
              <a:rPr lang="zh-TW" altLang="en-US" dirty="0"/>
              <a:t>時表現的行為。 </a:t>
            </a:r>
          </a:p>
          <a:p>
            <a:endParaRPr kumimoji="1" lang="zh-TW" altLang="en-US" dirty="0"/>
          </a:p>
        </p:txBody>
      </p:sp>
    </p:spTree>
    <p:extLst>
      <p:ext uri="{BB962C8B-B14F-4D97-AF65-F5344CB8AC3E}">
        <p14:creationId xmlns:p14="http://schemas.microsoft.com/office/powerpoint/2010/main" val="38402090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文獻探討</a:t>
            </a:r>
            <a:r>
              <a:rPr lang="en-US" altLang="zh-TW" dirty="0" smtClean="0"/>
              <a:t>-</a:t>
            </a:r>
            <a:r>
              <a:rPr lang="zh-TW" altLang="en-US" dirty="0" smtClean="0"/>
              <a:t>消費</a:t>
            </a:r>
            <a:r>
              <a:rPr lang="zh-TW" altLang="en-US" dirty="0"/>
              <a:t>者滿意度 </a:t>
            </a:r>
            <a:endParaRPr kumimoji="1" lang="zh-TW" altLang="en-US" dirty="0"/>
          </a:p>
        </p:txBody>
      </p:sp>
      <p:sp>
        <p:nvSpPr>
          <p:cNvPr id="3" name="內容版面配置區 2"/>
          <p:cNvSpPr>
            <a:spLocks noGrp="1"/>
          </p:cNvSpPr>
          <p:nvPr>
            <p:ph sz="quarter" idx="13"/>
          </p:nvPr>
        </p:nvSpPr>
        <p:spPr/>
        <p:txBody>
          <a:bodyPr>
            <a:normAutofit/>
          </a:bodyPr>
          <a:lstStyle/>
          <a:p>
            <a:r>
              <a:rPr lang="en-US" altLang="zh-TW" dirty="0"/>
              <a:t>Turner(2011) </a:t>
            </a:r>
            <a:r>
              <a:rPr lang="zh-TW" altLang="en-US" dirty="0"/>
              <a:t>則提到</a:t>
            </a:r>
            <a:r>
              <a:rPr lang="en-US" altLang="zh-TW" dirty="0"/>
              <a:t>, </a:t>
            </a:r>
            <a:r>
              <a:rPr lang="zh-TW" altLang="en-US" dirty="0"/>
              <a:t>顧客滿意度包含了幾項影響因子</a:t>
            </a:r>
            <a:r>
              <a:rPr lang="en-US" altLang="zh-TW" dirty="0"/>
              <a:t>, </a:t>
            </a:r>
            <a:r>
              <a:rPr lang="zh-TW" altLang="en-US" dirty="0"/>
              <a:t>分別為產品 </a:t>
            </a:r>
            <a:r>
              <a:rPr lang="en-US" altLang="zh-TW" dirty="0"/>
              <a:t>(</a:t>
            </a:r>
            <a:r>
              <a:rPr lang="zh-TW" altLang="en-US" dirty="0"/>
              <a:t>特色、品質、獨</a:t>
            </a:r>
            <a:r>
              <a:rPr lang="zh-TW" altLang="en-US" dirty="0" smtClean="0"/>
              <a:t>特性</a:t>
            </a:r>
            <a:r>
              <a:rPr lang="en-US" altLang="zh-TW" dirty="0" smtClean="0"/>
              <a:t>)</a:t>
            </a:r>
          </a:p>
          <a:p>
            <a:endParaRPr lang="en-US" altLang="zh-TW" dirty="0" smtClean="0"/>
          </a:p>
          <a:p>
            <a:r>
              <a:rPr lang="en-US" altLang="zh-TW" dirty="0"/>
              <a:t>Oliver (1977, 1980,1981) </a:t>
            </a:r>
            <a:r>
              <a:rPr lang="zh-TW" altLang="en-US" dirty="0"/>
              <a:t>滿意度的基礎框架</a:t>
            </a:r>
            <a:r>
              <a:rPr lang="en-US" altLang="zh-TW" dirty="0"/>
              <a:t>. </a:t>
            </a:r>
            <a:r>
              <a:rPr lang="zh-TW" altLang="en-US" dirty="0"/>
              <a:t>是指消費者在購買產品或使用</a:t>
            </a:r>
            <a:r>
              <a:rPr lang="zh-TW" altLang="en-US" dirty="0" smtClean="0"/>
              <a:t>服務前會先產生期</a:t>
            </a:r>
            <a:r>
              <a:rPr lang="zh-TW" altLang="en-US" dirty="0"/>
              <a:t>望</a:t>
            </a:r>
            <a:r>
              <a:rPr lang="en-US" altLang="zh-TW" dirty="0"/>
              <a:t>,</a:t>
            </a:r>
            <a:r>
              <a:rPr lang="zh-TW" altLang="en-US" dirty="0"/>
              <a:t>而在使用產品或服務後</a:t>
            </a:r>
            <a:r>
              <a:rPr lang="en-US" altLang="zh-TW" dirty="0"/>
              <a:t>,</a:t>
            </a:r>
            <a:r>
              <a:rPr lang="zh-TW" altLang="en-US" dirty="0"/>
              <a:t>實際效果表現會與先前的期望互相比較</a:t>
            </a:r>
            <a:r>
              <a:rPr lang="en-US" altLang="zh-TW" dirty="0"/>
              <a:t>,</a:t>
            </a:r>
            <a:r>
              <a:rPr lang="zh-TW" altLang="en-US" dirty="0"/>
              <a:t>造成滿意程度 上的差別</a:t>
            </a:r>
            <a:r>
              <a:rPr lang="en-US" altLang="zh-TW" dirty="0"/>
              <a:t>,</a:t>
            </a:r>
            <a:r>
              <a:rPr lang="zh-TW" altLang="en-US" dirty="0"/>
              <a:t>當時實際效果表現高於期望時</a:t>
            </a:r>
            <a:r>
              <a:rPr lang="en-US" altLang="zh-TW" dirty="0"/>
              <a:t>,</a:t>
            </a:r>
            <a:r>
              <a:rPr lang="zh-TW" altLang="en-US" dirty="0"/>
              <a:t>稱之為正向</a:t>
            </a:r>
            <a:r>
              <a:rPr lang="en-US" altLang="zh-TW" dirty="0"/>
              <a:t>,</a:t>
            </a:r>
            <a:r>
              <a:rPr lang="zh-TW" altLang="en-US" dirty="0"/>
              <a:t>而當實際效果表現低於期望時</a:t>
            </a:r>
            <a:r>
              <a:rPr lang="en-US" altLang="zh-TW" dirty="0"/>
              <a:t>,</a:t>
            </a:r>
            <a:r>
              <a:rPr lang="zh-TW" altLang="en-US" dirty="0"/>
              <a:t>稱 為負向</a:t>
            </a:r>
            <a:r>
              <a:rPr lang="en-US" altLang="zh-TW" dirty="0"/>
              <a:t>. </a:t>
            </a:r>
            <a:r>
              <a:rPr lang="zh-TW" altLang="en-US" dirty="0"/>
              <a:t>當正向值越高即代表滿意度越高</a:t>
            </a:r>
            <a:r>
              <a:rPr lang="en-US" altLang="zh-TW" dirty="0"/>
              <a:t>,</a:t>
            </a:r>
            <a:r>
              <a:rPr lang="zh-TW" altLang="en-US" dirty="0"/>
              <a:t>消費者持續購買產品或使用服務的機會交高</a:t>
            </a:r>
            <a:r>
              <a:rPr lang="en-US" altLang="zh-TW" dirty="0"/>
              <a:t>,</a:t>
            </a:r>
            <a:r>
              <a:rPr lang="zh-TW" altLang="en-US" dirty="0" smtClean="0"/>
              <a:t>而當負</a:t>
            </a:r>
            <a:r>
              <a:rPr lang="zh-TW" altLang="en-US" dirty="0"/>
              <a:t>向越高即滿意度越低</a:t>
            </a:r>
            <a:r>
              <a:rPr lang="en-US" altLang="zh-TW" dirty="0"/>
              <a:t>,</a:t>
            </a:r>
            <a:r>
              <a:rPr lang="zh-TW" altLang="en-US" dirty="0"/>
              <a:t>會減少消費者持續購買產品或使用服務的意願 </a:t>
            </a:r>
            <a:r>
              <a:rPr lang="zh-TW" altLang="en-US" dirty="0" smtClean="0"/>
              <a:t>。 </a:t>
            </a:r>
            <a:endParaRPr lang="zh-TW" altLang="en-US" dirty="0"/>
          </a:p>
          <a:p>
            <a:endParaRPr lang="zh-TW" altLang="en-US" dirty="0"/>
          </a:p>
        </p:txBody>
      </p:sp>
    </p:spTree>
    <p:extLst>
      <p:ext uri="{BB962C8B-B14F-4D97-AF65-F5344CB8AC3E}">
        <p14:creationId xmlns:p14="http://schemas.microsoft.com/office/powerpoint/2010/main" val="19587794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文獻探討</a:t>
            </a:r>
            <a:r>
              <a:rPr lang="en-US" altLang="zh-TW" dirty="0"/>
              <a:t>-</a:t>
            </a:r>
            <a:r>
              <a:rPr lang="zh-TW" altLang="en-US" dirty="0"/>
              <a:t>消費者滿意度 </a:t>
            </a:r>
            <a:endParaRPr kumimoji="1" lang="zh-TW" altLang="en-US" dirty="0"/>
          </a:p>
        </p:txBody>
      </p:sp>
      <p:sp>
        <p:nvSpPr>
          <p:cNvPr id="3" name="內容版面配置區 2"/>
          <p:cNvSpPr>
            <a:spLocks noGrp="1"/>
          </p:cNvSpPr>
          <p:nvPr>
            <p:ph sz="quarter" idx="13"/>
          </p:nvPr>
        </p:nvSpPr>
        <p:spPr/>
        <p:txBody>
          <a:bodyPr/>
          <a:lstStyle/>
          <a:p>
            <a:r>
              <a:rPr lang="zh-TW" altLang="en-US" dirty="0" smtClean="0"/>
              <a:t>根據以上學</a:t>
            </a:r>
            <a:r>
              <a:rPr lang="zh-TW" altLang="en-US" dirty="0"/>
              <a:t>者對於「消費者滿意度」的定義可以瞭解</a:t>
            </a:r>
            <a:r>
              <a:rPr lang="en-US" altLang="zh-TW" dirty="0"/>
              <a:t>,</a:t>
            </a:r>
            <a:r>
              <a:rPr lang="zh-TW" altLang="en-US" dirty="0"/>
              <a:t>雖然個學者們沒有一致的定義</a:t>
            </a:r>
            <a:r>
              <a:rPr lang="en-US" altLang="zh-TW" dirty="0"/>
              <a:t>,</a:t>
            </a:r>
            <a:r>
              <a:rPr lang="zh-TW" altLang="en-US" dirty="0" smtClean="0"/>
              <a:t>但都有提</a:t>
            </a:r>
            <a:r>
              <a:rPr lang="zh-TW" altLang="en-US" dirty="0"/>
              <a:t>到消費者滿意度度乃建構在購買前消費者對商品與服務的預期與購買獲得的效益</a:t>
            </a:r>
            <a:r>
              <a:rPr lang="zh-TW" altLang="en-US" dirty="0" smtClean="0"/>
              <a:t>認知差異</a:t>
            </a:r>
            <a:r>
              <a:rPr lang="en-US" altLang="zh-TW" dirty="0"/>
              <a:t>,</a:t>
            </a:r>
            <a:r>
              <a:rPr lang="zh-TW" altLang="en-US" dirty="0"/>
              <a:t>兩者差距用大時顧客對於滿意與不滿意越明顯。 </a:t>
            </a:r>
          </a:p>
          <a:p>
            <a:endParaRPr kumimoji="1" lang="zh-TW" altLang="en-US" dirty="0"/>
          </a:p>
        </p:txBody>
      </p:sp>
    </p:spTree>
    <p:extLst>
      <p:ext uri="{BB962C8B-B14F-4D97-AF65-F5344CB8AC3E}">
        <p14:creationId xmlns:p14="http://schemas.microsoft.com/office/powerpoint/2010/main" val="40498776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相關</a:t>
            </a:r>
            <a:r>
              <a:rPr lang="zh-TW" altLang="en-US" dirty="0" smtClean="0"/>
              <a:t>研究</a:t>
            </a:r>
            <a:endParaRPr kumimoji="1" lang="zh-TW" altLang="en-US" dirty="0"/>
          </a:p>
        </p:txBody>
      </p:sp>
      <p:sp>
        <p:nvSpPr>
          <p:cNvPr id="3" name="內容版面配置區 2"/>
          <p:cNvSpPr>
            <a:spLocks noGrp="1"/>
          </p:cNvSpPr>
          <p:nvPr>
            <p:ph sz="quarter" idx="13"/>
          </p:nvPr>
        </p:nvSpPr>
        <p:spPr/>
        <p:txBody>
          <a:bodyPr>
            <a:normAutofit/>
          </a:bodyPr>
          <a:lstStyle/>
          <a:p>
            <a:r>
              <a:rPr kumimoji="1" lang="zh-TW" altLang="en-US" dirty="0" smtClean="0"/>
              <a:t>案例公司：</a:t>
            </a:r>
            <a:r>
              <a:rPr lang="fi-FI" altLang="zh-TW" dirty="0"/>
              <a:t>La </a:t>
            </a:r>
            <a:r>
              <a:rPr lang="fi-FI" altLang="zh-TW" dirty="0" smtClean="0"/>
              <a:t>Jolla </a:t>
            </a:r>
            <a:r>
              <a:rPr lang="zh-TW" altLang="fi-FI" dirty="0" smtClean="0"/>
              <a:t>樂</a:t>
            </a:r>
            <a:r>
              <a:rPr lang="zh-TW" altLang="fi-FI" dirty="0"/>
              <a:t>活</a:t>
            </a:r>
            <a:r>
              <a:rPr lang="zh-TW" altLang="fi-FI" dirty="0" smtClean="0"/>
              <a:t>雅</a:t>
            </a:r>
            <a:r>
              <a:rPr lang="en-US" altLang="zh-TW" dirty="0"/>
              <a:t> </a:t>
            </a:r>
            <a:r>
              <a:rPr lang="zh-TW" altLang="en-US" dirty="0" smtClean="0"/>
              <a:t>鈦鍺精品</a:t>
            </a:r>
            <a:endParaRPr lang="en-US" altLang="zh-TW" dirty="0" smtClean="0"/>
          </a:p>
          <a:p>
            <a:pPr marL="0" indent="0">
              <a:buNone/>
            </a:pPr>
            <a:r>
              <a:rPr lang="en-US" altLang="zh-TW" dirty="0"/>
              <a:t> </a:t>
            </a:r>
            <a:r>
              <a:rPr lang="en-US" altLang="zh-TW" dirty="0" smtClean="0"/>
              <a:t>                         </a:t>
            </a:r>
            <a:r>
              <a:rPr lang="zh-TW" altLang="en-US" dirty="0" smtClean="0"/>
              <a:t>富紳國際實業有限公司</a:t>
            </a:r>
            <a:endParaRPr lang="en-US" altLang="zh-TW" dirty="0"/>
          </a:p>
          <a:p>
            <a:r>
              <a:rPr lang="zh-TW" altLang="en-US" dirty="0" smtClean="0"/>
              <a:t>公司介紹：</a:t>
            </a:r>
            <a:r>
              <a:rPr lang="zh-TW" altLang="en-US" dirty="0"/>
              <a:t>富紳國際實業有限公司主要從事首飾及貴金屬零售業</a:t>
            </a:r>
            <a:r>
              <a:rPr lang="zh-TW" altLang="en-US" dirty="0" smtClean="0"/>
              <a:t>；</a:t>
            </a:r>
            <a:r>
              <a:rPr lang="zh-TW" altLang="en-US" dirty="0"/>
              <a:t>以生產設計鈦鍺精品為主的富紳國際，也接受客戶</a:t>
            </a:r>
            <a:r>
              <a:rPr lang="en-US" altLang="zh-TW" dirty="0"/>
              <a:t>OEM</a:t>
            </a:r>
            <a:r>
              <a:rPr lang="zh-TW" altLang="en-US" dirty="0"/>
              <a:t>及</a:t>
            </a:r>
            <a:r>
              <a:rPr lang="en-US" altLang="zh-TW" dirty="0"/>
              <a:t>ODM</a:t>
            </a:r>
            <a:r>
              <a:rPr lang="zh-TW" altLang="en-US" dirty="0"/>
              <a:t>訂單。舉凡項鍊、手鍊、戒指、袖扣等商品，並供貨給日本、美國等客戶及珠寶精品業者。</a:t>
            </a:r>
          </a:p>
          <a:p>
            <a:r>
              <a:rPr lang="zh-TW" altLang="en-US" dirty="0"/>
              <a:t>另外，富紳國際亦提供客製化服務，承接結合鈦飾品及頂級鑽石之客製化訂單，為消費</a:t>
            </a:r>
            <a:r>
              <a:rPr lang="zh-TW" altLang="en-US" dirty="0" smtClean="0"/>
              <a:t>者提供獨一</a:t>
            </a:r>
            <a:r>
              <a:rPr lang="zh-TW" altLang="en-US" dirty="0"/>
              <a:t>無二的商品訂製服務。</a:t>
            </a:r>
          </a:p>
          <a:p>
            <a:endParaRPr lang="zh-TW" altLang="en-US" dirty="0"/>
          </a:p>
          <a:p>
            <a:endParaRPr lang="en-US" altLang="zh-TW" dirty="0" smtClean="0"/>
          </a:p>
        </p:txBody>
      </p:sp>
    </p:spTree>
    <p:extLst>
      <p:ext uri="{BB962C8B-B14F-4D97-AF65-F5344CB8AC3E}">
        <p14:creationId xmlns:p14="http://schemas.microsoft.com/office/powerpoint/2010/main" val="29156377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架構</a:t>
            </a:r>
            <a:endParaRPr kumimoji="1" lang="zh-TW" altLang="en-US" dirty="0"/>
          </a:p>
        </p:txBody>
      </p:sp>
      <p:sp>
        <p:nvSpPr>
          <p:cNvPr id="11" name="橢圓 10"/>
          <p:cNvSpPr/>
          <p:nvPr/>
        </p:nvSpPr>
        <p:spPr>
          <a:xfrm>
            <a:off x="1290170" y="1014134"/>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 name="文字方塊 11"/>
          <p:cNvSpPr txBox="1"/>
          <p:nvPr/>
        </p:nvSpPr>
        <p:spPr>
          <a:xfrm>
            <a:off x="1465431" y="1622010"/>
            <a:ext cx="1418216"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400" kern="100" dirty="0">
                <a:effectLst/>
                <a:ea typeface="新細明體"/>
                <a:cs typeface="Times New Roman"/>
              </a:rPr>
              <a:t>品牌知覺</a:t>
            </a:r>
          </a:p>
        </p:txBody>
      </p:sp>
      <p:sp>
        <p:nvSpPr>
          <p:cNvPr id="18" name="橢圓 17"/>
          <p:cNvSpPr/>
          <p:nvPr/>
        </p:nvSpPr>
        <p:spPr>
          <a:xfrm>
            <a:off x="1290170" y="4328459"/>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9" name="文字方塊 18"/>
          <p:cNvSpPr txBox="1"/>
          <p:nvPr/>
        </p:nvSpPr>
        <p:spPr>
          <a:xfrm>
            <a:off x="1465431" y="4941939"/>
            <a:ext cx="1418216"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400" kern="100" dirty="0" smtClean="0">
                <a:effectLst/>
                <a:ea typeface="新細明體"/>
                <a:cs typeface="Times New Roman"/>
              </a:rPr>
              <a:t>品牌</a:t>
            </a:r>
            <a:r>
              <a:rPr lang="zh-TW" altLang="en-US" sz="2400" kern="100" dirty="0" smtClean="0">
                <a:ea typeface="新細明體"/>
                <a:cs typeface="Times New Roman"/>
              </a:rPr>
              <a:t>聲望</a:t>
            </a:r>
            <a:endParaRPr lang="zh-TW" sz="2400" kern="100" dirty="0">
              <a:effectLst/>
              <a:ea typeface="新細明體"/>
              <a:cs typeface="Times New Roman"/>
            </a:endParaRPr>
          </a:p>
        </p:txBody>
      </p:sp>
      <p:sp>
        <p:nvSpPr>
          <p:cNvPr id="20" name="橢圓 19"/>
          <p:cNvSpPr/>
          <p:nvPr/>
        </p:nvSpPr>
        <p:spPr>
          <a:xfrm>
            <a:off x="4095066" y="2859218"/>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1" name="文字方塊 20"/>
          <p:cNvSpPr txBox="1"/>
          <p:nvPr/>
        </p:nvSpPr>
        <p:spPr>
          <a:xfrm>
            <a:off x="4172772" y="3467094"/>
            <a:ext cx="1609773"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altLang="en-US" sz="2400" kern="100" dirty="0" smtClean="0">
                <a:ea typeface="新細明體"/>
                <a:cs typeface="Times New Roman"/>
              </a:rPr>
              <a:t>消費者決策</a:t>
            </a:r>
            <a:endParaRPr lang="zh-TW" sz="2400" kern="100" dirty="0">
              <a:effectLst/>
              <a:ea typeface="新細明體"/>
              <a:cs typeface="Times New Roman"/>
            </a:endParaRPr>
          </a:p>
        </p:txBody>
      </p:sp>
      <p:sp>
        <p:nvSpPr>
          <p:cNvPr id="22" name="橢圓 21"/>
          <p:cNvSpPr/>
          <p:nvPr/>
        </p:nvSpPr>
        <p:spPr>
          <a:xfrm>
            <a:off x="7105590" y="2859218"/>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3" name="文字方塊 22"/>
          <p:cNvSpPr txBox="1"/>
          <p:nvPr/>
        </p:nvSpPr>
        <p:spPr>
          <a:xfrm>
            <a:off x="7011913" y="3467094"/>
            <a:ext cx="1855862"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altLang="en-US" sz="2400" kern="100" dirty="0" smtClean="0">
                <a:ea typeface="新細明體"/>
                <a:cs typeface="Times New Roman"/>
              </a:rPr>
              <a:t>消費者滿意度</a:t>
            </a:r>
            <a:endParaRPr lang="zh-TW" sz="2400" kern="100" dirty="0">
              <a:effectLst/>
              <a:ea typeface="新細明體"/>
              <a:cs typeface="Times New Roman"/>
            </a:endParaRPr>
          </a:p>
        </p:txBody>
      </p:sp>
      <p:cxnSp>
        <p:nvCxnSpPr>
          <p:cNvPr id="26" name="直線箭頭接點 25"/>
          <p:cNvCxnSpPr>
            <a:stCxn id="11" idx="6"/>
            <a:endCxn id="20" idx="0"/>
          </p:cNvCxnSpPr>
          <p:nvPr/>
        </p:nvCxnSpPr>
        <p:spPr>
          <a:xfrm>
            <a:off x="3097178" y="1860476"/>
            <a:ext cx="1901392" cy="998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箭頭接點 28"/>
          <p:cNvCxnSpPr/>
          <p:nvPr/>
        </p:nvCxnSpPr>
        <p:spPr>
          <a:xfrm flipV="1">
            <a:off x="2462615" y="2706818"/>
            <a:ext cx="0" cy="1621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文字方塊 30"/>
          <p:cNvSpPr txBox="1"/>
          <p:nvPr/>
        </p:nvSpPr>
        <p:spPr>
          <a:xfrm>
            <a:off x="3431667" y="4551902"/>
            <a:ext cx="538579" cy="369332"/>
          </a:xfrm>
          <a:prstGeom prst="rect">
            <a:avLst/>
          </a:prstGeom>
          <a:noFill/>
        </p:spPr>
        <p:txBody>
          <a:bodyPr wrap="none" rtlCol="0">
            <a:spAutoFit/>
          </a:bodyPr>
          <a:lstStyle/>
          <a:p>
            <a:r>
              <a:rPr kumimoji="1" lang="zh-TW" altLang="en-US" dirty="0" smtClean="0"/>
              <a:t>Ｈ</a:t>
            </a:r>
            <a:r>
              <a:rPr kumimoji="1" lang="en-US" altLang="zh-TW" dirty="0"/>
              <a:t>4</a:t>
            </a:r>
            <a:endParaRPr kumimoji="1" lang="zh-TW" altLang="en-US" dirty="0"/>
          </a:p>
        </p:txBody>
      </p:sp>
      <p:sp>
        <p:nvSpPr>
          <p:cNvPr id="32" name="文字方塊 31"/>
          <p:cNvSpPr txBox="1"/>
          <p:nvPr/>
        </p:nvSpPr>
        <p:spPr>
          <a:xfrm>
            <a:off x="2644591" y="3339848"/>
            <a:ext cx="441760" cy="406265"/>
          </a:xfrm>
          <a:prstGeom prst="rect">
            <a:avLst/>
          </a:prstGeom>
          <a:noFill/>
        </p:spPr>
        <p:txBody>
          <a:bodyPr wrap="none" rtlCol="0">
            <a:spAutoFit/>
          </a:bodyPr>
          <a:lstStyle/>
          <a:p>
            <a:r>
              <a:rPr kumimoji="1" lang="en-US" altLang="zh-TW" dirty="0" smtClean="0"/>
              <a:t>H2</a:t>
            </a:r>
            <a:endParaRPr kumimoji="1" lang="zh-TW" altLang="en-US" dirty="0"/>
          </a:p>
        </p:txBody>
      </p:sp>
      <p:cxnSp>
        <p:nvCxnSpPr>
          <p:cNvPr id="33" name="直線箭頭接點 32"/>
          <p:cNvCxnSpPr/>
          <p:nvPr/>
        </p:nvCxnSpPr>
        <p:spPr>
          <a:xfrm>
            <a:off x="1972545" y="2724749"/>
            <a:ext cx="0" cy="1621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文字方塊 33"/>
          <p:cNvSpPr txBox="1"/>
          <p:nvPr/>
        </p:nvSpPr>
        <p:spPr>
          <a:xfrm>
            <a:off x="1302870" y="3499966"/>
            <a:ext cx="496200" cy="369332"/>
          </a:xfrm>
          <a:prstGeom prst="rect">
            <a:avLst/>
          </a:prstGeom>
          <a:noFill/>
        </p:spPr>
        <p:txBody>
          <a:bodyPr wrap="none" rtlCol="0">
            <a:spAutoFit/>
          </a:bodyPr>
          <a:lstStyle/>
          <a:p>
            <a:r>
              <a:rPr kumimoji="1" lang="zh-TW" altLang="en-US" dirty="0" smtClean="0"/>
              <a:t>Ｈ</a:t>
            </a:r>
            <a:r>
              <a:rPr kumimoji="1" lang="en-US" altLang="zh-TW" dirty="0" smtClean="0"/>
              <a:t>1</a:t>
            </a:r>
            <a:endParaRPr kumimoji="1" lang="zh-TW" altLang="en-US" dirty="0"/>
          </a:p>
        </p:txBody>
      </p:sp>
      <p:cxnSp>
        <p:nvCxnSpPr>
          <p:cNvPr id="37" name="直線箭頭接點 36"/>
          <p:cNvCxnSpPr/>
          <p:nvPr/>
        </p:nvCxnSpPr>
        <p:spPr>
          <a:xfrm flipV="1">
            <a:off x="3144370" y="4551902"/>
            <a:ext cx="1901392" cy="622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文字方塊 39"/>
          <p:cNvSpPr txBox="1"/>
          <p:nvPr/>
        </p:nvSpPr>
        <p:spPr>
          <a:xfrm>
            <a:off x="6186758" y="3097762"/>
            <a:ext cx="538579" cy="369332"/>
          </a:xfrm>
          <a:prstGeom prst="rect">
            <a:avLst/>
          </a:prstGeom>
          <a:noFill/>
        </p:spPr>
        <p:txBody>
          <a:bodyPr wrap="square" rtlCol="0">
            <a:spAutoFit/>
          </a:bodyPr>
          <a:lstStyle/>
          <a:p>
            <a:r>
              <a:rPr kumimoji="1" lang="zh-TW" altLang="en-US" dirty="0" smtClean="0"/>
              <a:t>Ｈ</a:t>
            </a:r>
            <a:r>
              <a:rPr kumimoji="1" lang="en-US" altLang="zh-TW" dirty="0" smtClean="0"/>
              <a:t>7</a:t>
            </a:r>
            <a:endParaRPr kumimoji="1" lang="zh-TW" altLang="en-US" dirty="0"/>
          </a:p>
        </p:txBody>
      </p:sp>
      <p:cxnSp>
        <p:nvCxnSpPr>
          <p:cNvPr id="41" name="直線箭頭接點 40"/>
          <p:cNvCxnSpPr>
            <a:stCxn id="11" idx="6"/>
            <a:endCxn id="22" idx="0"/>
          </p:cNvCxnSpPr>
          <p:nvPr/>
        </p:nvCxnSpPr>
        <p:spPr>
          <a:xfrm>
            <a:off x="3097178" y="1860476"/>
            <a:ext cx="4911916" cy="998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線箭頭接點 45"/>
          <p:cNvCxnSpPr>
            <a:stCxn id="20" idx="6"/>
            <a:endCxn id="23" idx="1"/>
          </p:cNvCxnSpPr>
          <p:nvPr/>
        </p:nvCxnSpPr>
        <p:spPr>
          <a:xfrm flipV="1">
            <a:off x="5902074" y="3702269"/>
            <a:ext cx="1109839" cy="3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箭頭接點 46"/>
          <p:cNvCxnSpPr>
            <a:stCxn id="18" idx="6"/>
            <a:endCxn id="22" idx="4"/>
          </p:cNvCxnSpPr>
          <p:nvPr/>
        </p:nvCxnSpPr>
        <p:spPr>
          <a:xfrm flipV="1">
            <a:off x="3097178" y="4551902"/>
            <a:ext cx="4911916" cy="622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文字方塊 53"/>
          <p:cNvSpPr txBox="1"/>
          <p:nvPr/>
        </p:nvSpPr>
        <p:spPr>
          <a:xfrm>
            <a:off x="6186758" y="4932453"/>
            <a:ext cx="538579" cy="369332"/>
          </a:xfrm>
          <a:prstGeom prst="rect">
            <a:avLst/>
          </a:prstGeom>
          <a:noFill/>
        </p:spPr>
        <p:txBody>
          <a:bodyPr wrap="square" rtlCol="0">
            <a:spAutoFit/>
          </a:bodyPr>
          <a:lstStyle/>
          <a:p>
            <a:r>
              <a:rPr kumimoji="1" lang="zh-TW" altLang="en-US" dirty="0" smtClean="0"/>
              <a:t>Ｈ</a:t>
            </a:r>
            <a:r>
              <a:rPr kumimoji="1" lang="en-US" altLang="zh-TW" dirty="0"/>
              <a:t>6</a:t>
            </a:r>
            <a:endParaRPr kumimoji="1" lang="zh-TW" altLang="en-US" dirty="0"/>
          </a:p>
        </p:txBody>
      </p:sp>
      <p:sp>
        <p:nvSpPr>
          <p:cNvPr id="55" name="文字方塊 54"/>
          <p:cNvSpPr txBox="1"/>
          <p:nvPr/>
        </p:nvSpPr>
        <p:spPr>
          <a:xfrm>
            <a:off x="6186758" y="1907694"/>
            <a:ext cx="538579" cy="369332"/>
          </a:xfrm>
          <a:prstGeom prst="rect">
            <a:avLst/>
          </a:prstGeom>
          <a:noFill/>
        </p:spPr>
        <p:txBody>
          <a:bodyPr wrap="square" rtlCol="0">
            <a:spAutoFit/>
          </a:bodyPr>
          <a:lstStyle/>
          <a:p>
            <a:r>
              <a:rPr kumimoji="1" lang="zh-TW" altLang="en-US" dirty="0" smtClean="0"/>
              <a:t>Ｈ</a:t>
            </a:r>
            <a:r>
              <a:rPr kumimoji="1" lang="en-US" altLang="zh-TW" dirty="0"/>
              <a:t>5</a:t>
            </a:r>
            <a:endParaRPr kumimoji="1" lang="zh-TW" altLang="en-US" dirty="0"/>
          </a:p>
        </p:txBody>
      </p:sp>
      <p:sp>
        <p:nvSpPr>
          <p:cNvPr id="56" name="文字方塊 55"/>
          <p:cNvSpPr txBox="1"/>
          <p:nvPr/>
        </p:nvSpPr>
        <p:spPr>
          <a:xfrm>
            <a:off x="3431667" y="2489886"/>
            <a:ext cx="538579" cy="369332"/>
          </a:xfrm>
          <a:prstGeom prst="rect">
            <a:avLst/>
          </a:prstGeom>
          <a:noFill/>
        </p:spPr>
        <p:txBody>
          <a:bodyPr wrap="square" rtlCol="0">
            <a:spAutoFit/>
          </a:bodyPr>
          <a:lstStyle/>
          <a:p>
            <a:r>
              <a:rPr kumimoji="1" lang="zh-TW" altLang="en-US" dirty="0" smtClean="0"/>
              <a:t>Ｈ</a:t>
            </a:r>
            <a:r>
              <a:rPr kumimoji="1" lang="en-US" altLang="zh-TW" dirty="0" smtClean="0"/>
              <a:t>3</a:t>
            </a:r>
            <a:endParaRPr kumimoji="1" lang="zh-TW" altLang="en-US" dirty="0"/>
          </a:p>
        </p:txBody>
      </p:sp>
    </p:spTree>
    <p:extLst>
      <p:ext uri="{BB962C8B-B14F-4D97-AF65-F5344CB8AC3E}">
        <p14:creationId xmlns:p14="http://schemas.microsoft.com/office/powerpoint/2010/main" val="1144920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down)">
                                      <p:cBhvr>
                                        <p:cTn id="8" dur="500"/>
                                        <p:tgtEl>
                                          <p:spTgt spid="33"/>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ppt_y</p:attrName>
                                        </p:attrNameLst>
                                      </p:cBhvr>
                                      <p:tavLst>
                                        <p:tav tm="0">
                                          <p:val>
                                            <p:strVal val="#ppt_y-#ppt_h*1.125000"/>
                                          </p:val>
                                        </p:tav>
                                        <p:tav tm="100000">
                                          <p:val>
                                            <p:strVal val="#ppt_y"/>
                                          </p:val>
                                        </p:tav>
                                      </p:tavLst>
                                    </p:anim>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ppt_y</p:attrName>
                                        </p:attrNameLst>
                                      </p:cBhvr>
                                      <p:tavLst>
                                        <p:tav tm="0">
                                          <p:val>
                                            <p:strVal val="#ppt_y+#ppt_h*1.125000"/>
                                          </p:val>
                                        </p:tav>
                                        <p:tav tm="100000">
                                          <p:val>
                                            <p:strVal val="#ppt_y"/>
                                          </p:val>
                                        </p:tav>
                                      </p:tavLst>
                                    </p:anim>
                                    <p:animEffect transition="in" filter="wipe(up)">
                                      <p:cBhvr>
                                        <p:cTn id="18" dur="500"/>
                                        <p:tgtEl>
                                          <p:spTgt spid="2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ppt_y</p:attrName>
                                        </p:attrNameLst>
                                      </p:cBhvr>
                                      <p:tavLst>
                                        <p:tav tm="0">
                                          <p:val>
                                            <p:strVal val="#ppt_y+#ppt_h*1.125000"/>
                                          </p:val>
                                        </p:tav>
                                        <p:tav tm="100000">
                                          <p:val>
                                            <p:strVal val="#ppt_y"/>
                                          </p:val>
                                        </p:tav>
                                      </p:tavLst>
                                    </p:anim>
                                    <p:animEffect transition="in" filter="wipe(up)">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p:tgtEl>
                                          <p:spTgt spid="56"/>
                                        </p:tgtEl>
                                        <p:attrNameLst>
                                          <p:attrName>ppt_x</p:attrName>
                                        </p:attrNameLst>
                                      </p:cBhvr>
                                      <p:tavLst>
                                        <p:tav tm="0">
                                          <p:val>
                                            <p:strVal val="#ppt_x-#ppt_w*1.125000"/>
                                          </p:val>
                                        </p:tav>
                                        <p:tav tm="100000">
                                          <p:val>
                                            <p:strVal val="#ppt_x"/>
                                          </p:val>
                                        </p:tav>
                                      </p:tavLst>
                                    </p:anim>
                                    <p:animEffect transition="in" filter="wipe(right)">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ppt_x</p:attrName>
                                        </p:attrNameLst>
                                      </p:cBhvr>
                                      <p:tavLst>
                                        <p:tav tm="0">
                                          <p:val>
                                            <p:strVal val="#ppt_x-#ppt_w*1.125000"/>
                                          </p:val>
                                        </p:tav>
                                        <p:tav tm="100000">
                                          <p:val>
                                            <p:strVal val="#ppt_x"/>
                                          </p:val>
                                        </p:tav>
                                      </p:tavLst>
                                    </p:anim>
                                    <p:animEffect transition="in" filter="wipe(right)">
                                      <p:cBhvr>
                                        <p:cTn id="38" dur="500"/>
                                        <p:tgtEl>
                                          <p:spTgt spid="37"/>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p:tgtEl>
                                          <p:spTgt spid="31"/>
                                        </p:tgtEl>
                                        <p:attrNameLst>
                                          <p:attrName>ppt_x</p:attrName>
                                        </p:attrNameLst>
                                      </p:cBhvr>
                                      <p:tavLst>
                                        <p:tav tm="0">
                                          <p:val>
                                            <p:strVal val="#ppt_x-#ppt_w*1.125000"/>
                                          </p:val>
                                        </p:tav>
                                        <p:tav tm="100000">
                                          <p:val>
                                            <p:strVal val="#ppt_x"/>
                                          </p:val>
                                        </p:tav>
                                      </p:tavLst>
                                    </p:anim>
                                    <p:animEffect transition="in" filter="wipe(righ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p:tgtEl>
                                          <p:spTgt spid="55"/>
                                        </p:tgtEl>
                                        <p:attrNameLst>
                                          <p:attrName>ppt_x</p:attrName>
                                        </p:attrNameLst>
                                      </p:cBhvr>
                                      <p:tavLst>
                                        <p:tav tm="0">
                                          <p:val>
                                            <p:strVal val="#ppt_x-#ppt_w*1.125000"/>
                                          </p:val>
                                        </p:tav>
                                        <p:tav tm="100000">
                                          <p:val>
                                            <p:strVal val="#ppt_x"/>
                                          </p:val>
                                        </p:tav>
                                      </p:tavLst>
                                    </p:anim>
                                    <p:animEffect transition="in" filter="wipe(right)">
                                      <p:cBhvr>
                                        <p:cTn id="48" dur="500"/>
                                        <p:tgtEl>
                                          <p:spTgt spid="55"/>
                                        </p:tgtEl>
                                      </p:cBhvr>
                                    </p:animEffect>
                                  </p:childTnLst>
                                </p:cTn>
                              </p:par>
                              <p:par>
                                <p:cTn id="49" presetID="12" presetClass="entr" presetSubtype="8"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ppt_x</p:attrName>
                                        </p:attrNameLst>
                                      </p:cBhvr>
                                      <p:tavLst>
                                        <p:tav tm="0">
                                          <p:val>
                                            <p:strVal val="#ppt_x-#ppt_w*1.125000"/>
                                          </p:val>
                                        </p:tav>
                                        <p:tav tm="100000">
                                          <p:val>
                                            <p:strVal val="#ppt_x"/>
                                          </p:val>
                                        </p:tav>
                                      </p:tavLst>
                                    </p:anim>
                                    <p:animEffect transition="in" filter="wipe(right)">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p:tgtEl>
                                          <p:spTgt spid="47"/>
                                        </p:tgtEl>
                                        <p:attrNameLst>
                                          <p:attrName>ppt_x</p:attrName>
                                        </p:attrNameLst>
                                      </p:cBhvr>
                                      <p:tavLst>
                                        <p:tav tm="0">
                                          <p:val>
                                            <p:strVal val="#ppt_x-#ppt_w*1.125000"/>
                                          </p:val>
                                        </p:tav>
                                        <p:tav tm="100000">
                                          <p:val>
                                            <p:strVal val="#ppt_x"/>
                                          </p:val>
                                        </p:tav>
                                      </p:tavLst>
                                    </p:anim>
                                    <p:animEffect transition="in" filter="wipe(right)">
                                      <p:cBhvr>
                                        <p:cTn id="58" dur="500"/>
                                        <p:tgtEl>
                                          <p:spTgt spid="4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p:tgtEl>
                                          <p:spTgt spid="54"/>
                                        </p:tgtEl>
                                        <p:attrNameLst>
                                          <p:attrName>ppt_x</p:attrName>
                                        </p:attrNameLst>
                                      </p:cBhvr>
                                      <p:tavLst>
                                        <p:tav tm="0">
                                          <p:val>
                                            <p:strVal val="#ppt_x-#ppt_w*1.125000"/>
                                          </p:val>
                                        </p:tav>
                                        <p:tav tm="100000">
                                          <p:val>
                                            <p:strVal val="#ppt_x"/>
                                          </p:val>
                                        </p:tav>
                                      </p:tavLst>
                                    </p:anim>
                                    <p:animEffect transition="in" filter="wipe(right)">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p:tgtEl>
                                          <p:spTgt spid="46"/>
                                        </p:tgtEl>
                                        <p:attrNameLst>
                                          <p:attrName>ppt_x</p:attrName>
                                        </p:attrNameLst>
                                      </p:cBhvr>
                                      <p:tavLst>
                                        <p:tav tm="0">
                                          <p:val>
                                            <p:strVal val="#ppt_x-#ppt_w*1.125000"/>
                                          </p:val>
                                        </p:tav>
                                        <p:tav tm="100000">
                                          <p:val>
                                            <p:strVal val="#ppt_x"/>
                                          </p:val>
                                        </p:tav>
                                      </p:tavLst>
                                    </p:anim>
                                    <p:animEffect transition="in" filter="wipe(right)">
                                      <p:cBhvr>
                                        <p:cTn id="68" dur="500"/>
                                        <p:tgtEl>
                                          <p:spTgt spid="46"/>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p:tgtEl>
                                          <p:spTgt spid="40"/>
                                        </p:tgtEl>
                                        <p:attrNameLst>
                                          <p:attrName>ppt_x</p:attrName>
                                        </p:attrNameLst>
                                      </p:cBhvr>
                                      <p:tavLst>
                                        <p:tav tm="0">
                                          <p:val>
                                            <p:strVal val="#ppt_x-#ppt_w*1.125000"/>
                                          </p:val>
                                        </p:tav>
                                        <p:tav tm="100000">
                                          <p:val>
                                            <p:strVal val="#ppt_x"/>
                                          </p:val>
                                        </p:tav>
                                      </p:tavLst>
                                    </p:anim>
                                    <p:animEffect transition="in" filter="wipe(right)">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P spid="40" grpId="0"/>
      <p:bldP spid="54" grpId="0"/>
      <p:bldP spid="55" grpId="0"/>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大綱</a:t>
            </a:r>
            <a:endParaRPr kumimoji="1" lang="zh-TW" altLang="en-US" dirty="0"/>
          </a:p>
        </p:txBody>
      </p:sp>
      <p:sp>
        <p:nvSpPr>
          <p:cNvPr id="3" name="內容版面配置區 2"/>
          <p:cNvSpPr>
            <a:spLocks noGrp="1"/>
          </p:cNvSpPr>
          <p:nvPr>
            <p:ph sz="quarter" idx="13"/>
          </p:nvPr>
        </p:nvSpPr>
        <p:spPr/>
        <p:txBody>
          <a:bodyPr>
            <a:normAutofit/>
          </a:bodyPr>
          <a:lstStyle/>
          <a:p>
            <a:r>
              <a:rPr kumimoji="1" lang="zh-TW" altLang="en-US" dirty="0" smtClean="0"/>
              <a:t>摘要</a:t>
            </a:r>
            <a:endParaRPr kumimoji="1" lang="en-US" altLang="zh-TW" dirty="0" smtClean="0"/>
          </a:p>
          <a:p>
            <a:r>
              <a:rPr kumimoji="1" lang="zh-TW" altLang="en-US" dirty="0" smtClean="0"/>
              <a:t>緒論</a:t>
            </a:r>
            <a:endParaRPr kumimoji="1" lang="en-US" altLang="zh-TW" dirty="0" smtClean="0"/>
          </a:p>
          <a:p>
            <a:r>
              <a:rPr kumimoji="1" lang="zh-TW" altLang="en-US" dirty="0" smtClean="0"/>
              <a:t>流程</a:t>
            </a:r>
            <a:endParaRPr kumimoji="1" lang="en-US" altLang="zh-TW" dirty="0" smtClean="0"/>
          </a:p>
          <a:p>
            <a:r>
              <a:rPr kumimoji="1" lang="zh-TW" altLang="en-US" dirty="0" smtClean="0"/>
              <a:t>架構</a:t>
            </a:r>
            <a:endParaRPr kumimoji="1" lang="en-US" altLang="zh-TW" dirty="0" smtClean="0"/>
          </a:p>
          <a:p>
            <a:r>
              <a:rPr kumimoji="1" lang="zh-TW" altLang="en-US" dirty="0" smtClean="0"/>
              <a:t>文獻</a:t>
            </a:r>
            <a:endParaRPr kumimoji="1" lang="en-US" altLang="zh-TW" dirty="0" smtClean="0"/>
          </a:p>
          <a:p>
            <a:r>
              <a:rPr kumimoji="1" lang="zh-TW" altLang="en-US" dirty="0" smtClean="0"/>
              <a:t>相關研究</a:t>
            </a:r>
            <a:endParaRPr kumimoji="1" lang="en-US" altLang="zh-TW" dirty="0" smtClean="0"/>
          </a:p>
          <a:p>
            <a:r>
              <a:rPr kumimoji="1" lang="zh-TW" altLang="en-US" dirty="0" smtClean="0"/>
              <a:t>研究結果與分析</a:t>
            </a:r>
            <a:endParaRPr kumimoji="1" lang="en-US" altLang="zh-TW" dirty="0" smtClean="0"/>
          </a:p>
          <a:p>
            <a:r>
              <a:rPr kumimoji="1" lang="zh-TW" altLang="en-US" dirty="0" smtClean="0"/>
              <a:t>結論與建議</a:t>
            </a:r>
            <a:endParaRPr kumimoji="1" lang="en-US" altLang="zh-TW" dirty="0" smtClean="0"/>
          </a:p>
          <a:p>
            <a:endParaRPr kumimoji="1" lang="zh-TW" altLang="en-US" dirty="0"/>
          </a:p>
        </p:txBody>
      </p:sp>
    </p:spTree>
    <p:extLst>
      <p:ext uri="{BB962C8B-B14F-4D97-AF65-F5344CB8AC3E}">
        <p14:creationId xmlns:p14="http://schemas.microsoft.com/office/powerpoint/2010/main" val="7554108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研究假設</a:t>
            </a:r>
            <a:endParaRPr kumimoji="1" lang="zh-TW" altLang="en-US" b="1" dirty="0"/>
          </a:p>
        </p:txBody>
      </p:sp>
      <p:sp>
        <p:nvSpPr>
          <p:cNvPr id="3" name="內容版面配置區 2"/>
          <p:cNvSpPr>
            <a:spLocks noGrp="1"/>
          </p:cNvSpPr>
          <p:nvPr>
            <p:ph sz="quarter" idx="13"/>
          </p:nvPr>
        </p:nvSpPr>
        <p:spPr/>
        <p:txBody>
          <a:bodyPr>
            <a:normAutofit/>
          </a:bodyPr>
          <a:lstStyle/>
          <a:p>
            <a:r>
              <a:rPr lang="en-US" altLang="zh-TW" dirty="0" smtClean="0"/>
              <a:t>H1</a:t>
            </a:r>
            <a:r>
              <a:rPr lang="zh-TW" altLang="en-US" dirty="0" smtClean="0"/>
              <a:t>品牌知覺會正向影響品牌聲</a:t>
            </a:r>
            <a:r>
              <a:rPr lang="zh-TW" altLang="en-US" dirty="0"/>
              <a:t>望有顯著的關係</a:t>
            </a:r>
          </a:p>
          <a:p>
            <a:r>
              <a:rPr lang="en-US" altLang="zh-TW" dirty="0" smtClean="0"/>
              <a:t>H2</a:t>
            </a:r>
            <a:r>
              <a:rPr lang="zh-TW" altLang="en-US" dirty="0" smtClean="0"/>
              <a:t>品牌聲望會正向影響品牌知覺有顯著</a:t>
            </a:r>
            <a:r>
              <a:rPr lang="zh-TW" altLang="en-US" dirty="0"/>
              <a:t>的關係</a:t>
            </a:r>
          </a:p>
          <a:p>
            <a:r>
              <a:rPr lang="en-US" altLang="zh-TW" dirty="0" smtClean="0"/>
              <a:t>H3</a:t>
            </a:r>
            <a:r>
              <a:rPr lang="zh-TW" altLang="en-US" dirty="0" smtClean="0"/>
              <a:t>品牌知覺會</a:t>
            </a:r>
            <a:r>
              <a:rPr lang="zh-TW" altLang="en-US" dirty="0"/>
              <a:t>正向影響消費者決策有顯著的關係</a:t>
            </a:r>
          </a:p>
          <a:p>
            <a:r>
              <a:rPr lang="en-US" altLang="zh-TW" dirty="0" smtClean="0"/>
              <a:t>H4</a:t>
            </a:r>
            <a:r>
              <a:rPr lang="zh-TW" altLang="en-US" dirty="0" smtClean="0"/>
              <a:t>品牌聲望會</a:t>
            </a:r>
            <a:r>
              <a:rPr lang="zh-TW" altLang="en-US" dirty="0"/>
              <a:t>正向影響消費者決策有顯著的關係</a:t>
            </a:r>
          </a:p>
          <a:p>
            <a:r>
              <a:rPr lang="en-US" altLang="zh-TW" dirty="0" smtClean="0"/>
              <a:t>H5</a:t>
            </a:r>
            <a:r>
              <a:rPr lang="zh-TW" altLang="en-US" dirty="0" smtClean="0"/>
              <a:t>品牌知覺會</a:t>
            </a:r>
            <a:r>
              <a:rPr lang="zh-TW" altLang="en-US" dirty="0"/>
              <a:t>正向影響消費者滿意度有顯著</a:t>
            </a:r>
            <a:r>
              <a:rPr lang="zh-TW" altLang="en-US" dirty="0" smtClean="0"/>
              <a:t>的關係</a:t>
            </a:r>
            <a:endParaRPr lang="en-US" altLang="zh-TW" dirty="0" smtClean="0"/>
          </a:p>
          <a:p>
            <a:r>
              <a:rPr lang="en-US" altLang="zh-TW" dirty="0" smtClean="0"/>
              <a:t>H6</a:t>
            </a:r>
            <a:r>
              <a:rPr lang="zh-TW" altLang="en-US" dirty="0" smtClean="0"/>
              <a:t>品牌聲望會</a:t>
            </a:r>
            <a:r>
              <a:rPr lang="zh-TW" altLang="en-US" dirty="0"/>
              <a:t>正向影響消費者滿意度有顯著的關係</a:t>
            </a:r>
          </a:p>
          <a:p>
            <a:r>
              <a:rPr lang="en-US" altLang="zh-TW" dirty="0" smtClean="0"/>
              <a:t>H7</a:t>
            </a:r>
            <a:r>
              <a:rPr lang="zh-TW" altLang="en-US" dirty="0" smtClean="0"/>
              <a:t>消費</a:t>
            </a:r>
            <a:r>
              <a:rPr lang="zh-TW" altLang="en-US" dirty="0"/>
              <a:t>者決策會正向影響消費者滿意度有顯著的關係</a:t>
            </a:r>
          </a:p>
          <a:p>
            <a:endParaRPr lang="zh-TW" altLang="en-US" dirty="0"/>
          </a:p>
        </p:txBody>
      </p:sp>
    </p:spTree>
    <p:extLst>
      <p:ext uri="{BB962C8B-B14F-4D97-AF65-F5344CB8AC3E}">
        <p14:creationId xmlns:p14="http://schemas.microsoft.com/office/powerpoint/2010/main" val="26907590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研究對象與抽樣方法 </a:t>
            </a:r>
            <a:endParaRPr kumimoji="1" lang="zh-TW" altLang="en-US" dirty="0"/>
          </a:p>
        </p:txBody>
      </p:sp>
      <p:sp>
        <p:nvSpPr>
          <p:cNvPr id="3" name="內容版面配置區 2"/>
          <p:cNvSpPr>
            <a:spLocks noGrp="1"/>
          </p:cNvSpPr>
          <p:nvPr>
            <p:ph sz="quarter" idx="13"/>
          </p:nvPr>
        </p:nvSpPr>
        <p:spPr/>
        <p:txBody>
          <a:bodyPr/>
          <a:lstStyle/>
          <a:p>
            <a:r>
              <a:rPr lang="zh-TW" altLang="en-US" dirty="0"/>
              <a:t>本研究目的主要探討品牌知覺</a:t>
            </a:r>
            <a:r>
              <a:rPr lang="en-US" altLang="zh-TW" dirty="0"/>
              <a:t>,</a:t>
            </a:r>
            <a:r>
              <a:rPr lang="zh-TW" altLang="en-US" dirty="0"/>
              <a:t>品牌聲望對消費者決策與消費者滿意度之關係</a:t>
            </a:r>
            <a:r>
              <a:rPr lang="en-US" altLang="zh-TW" dirty="0"/>
              <a:t>,</a:t>
            </a:r>
            <a:r>
              <a:rPr lang="zh-TW" altLang="en-US" dirty="0"/>
              <a:t>並提 出對公司意見與建議</a:t>
            </a:r>
            <a:r>
              <a:rPr lang="en-US" altLang="zh-TW" dirty="0"/>
              <a:t>,</a:t>
            </a:r>
            <a:r>
              <a:rPr lang="zh-TW" altLang="en-US" dirty="0"/>
              <a:t>以網路使用者為受訪為樣本</a:t>
            </a:r>
            <a:r>
              <a:rPr lang="en-US" altLang="zh-TW" dirty="0"/>
              <a:t>,</a:t>
            </a:r>
            <a:r>
              <a:rPr lang="zh-TW" altLang="en-US" dirty="0"/>
              <a:t>問卷蒐集方式採用 </a:t>
            </a:r>
            <a:r>
              <a:rPr lang="en-US" altLang="zh-TW" dirty="0"/>
              <a:t>Google Docs</a:t>
            </a:r>
            <a:r>
              <a:rPr lang="zh-TW" altLang="en-US" dirty="0"/>
              <a:t>「網路 問卷調查表」以網路散播方式發放。 </a:t>
            </a:r>
          </a:p>
          <a:p>
            <a:endParaRPr kumimoji="1" lang="en-US" altLang="zh-TW" dirty="0" smtClean="0"/>
          </a:p>
          <a:p>
            <a:r>
              <a:rPr lang="zh-TW" altLang="en-US" dirty="0"/>
              <a:t>本研究共有五大部份</a:t>
            </a:r>
            <a:r>
              <a:rPr lang="en-US" altLang="zh-TW" dirty="0"/>
              <a:t>,</a:t>
            </a:r>
            <a:r>
              <a:rPr lang="zh-TW" altLang="en-US" dirty="0"/>
              <a:t>第一部分蒐集樣本的性別、年齡等人口統計變數資料</a:t>
            </a:r>
            <a:r>
              <a:rPr lang="en-US" altLang="zh-TW" dirty="0"/>
              <a:t>,</a:t>
            </a:r>
            <a:r>
              <a:rPr lang="zh-TW" altLang="en-US" dirty="0"/>
              <a:t>後前四 部分均以李克特 </a:t>
            </a:r>
            <a:r>
              <a:rPr lang="en-US" altLang="zh-TW" dirty="0"/>
              <a:t>(</a:t>
            </a:r>
            <a:r>
              <a:rPr lang="en-US" altLang="zh-TW" dirty="0" err="1"/>
              <a:t>Lilert</a:t>
            </a:r>
            <a:r>
              <a:rPr lang="en-US" altLang="zh-TW" dirty="0"/>
              <a:t>) </a:t>
            </a:r>
            <a:r>
              <a:rPr lang="zh-TW" altLang="en-US" dirty="0"/>
              <a:t>五點尺度量表來衡量 </a:t>
            </a:r>
            <a:r>
              <a:rPr lang="en-US" altLang="zh-TW" dirty="0"/>
              <a:t>(1= </a:t>
            </a:r>
            <a:r>
              <a:rPr lang="zh-TW" altLang="en-US" dirty="0"/>
              <a:t>非常不同意</a:t>
            </a:r>
            <a:r>
              <a:rPr lang="en-US" altLang="zh-TW" dirty="0"/>
              <a:t>,2= </a:t>
            </a:r>
            <a:r>
              <a:rPr lang="zh-TW" altLang="en-US" dirty="0"/>
              <a:t>不同意</a:t>
            </a:r>
            <a:r>
              <a:rPr lang="en-US" altLang="zh-TW" dirty="0"/>
              <a:t>,3= </a:t>
            </a:r>
            <a:r>
              <a:rPr lang="zh-TW" altLang="en-US" dirty="0"/>
              <a:t>不同意也非不 同意</a:t>
            </a:r>
            <a:r>
              <a:rPr lang="en-US" altLang="zh-TW" dirty="0"/>
              <a:t>,4= </a:t>
            </a:r>
            <a:r>
              <a:rPr lang="zh-TW" altLang="en-US" dirty="0"/>
              <a:t>同意</a:t>
            </a:r>
            <a:r>
              <a:rPr lang="en-US" altLang="zh-TW" dirty="0"/>
              <a:t>,5= </a:t>
            </a:r>
            <a:r>
              <a:rPr lang="zh-TW" altLang="en-US" dirty="0"/>
              <a:t>非常同意</a:t>
            </a:r>
            <a:r>
              <a:rPr lang="en-US" altLang="zh-TW" dirty="0"/>
              <a:t>)</a:t>
            </a:r>
            <a:r>
              <a:rPr lang="zh-TW" altLang="en-US" dirty="0"/>
              <a:t>。第二部分衡量消費者決策共 </a:t>
            </a:r>
            <a:r>
              <a:rPr lang="en-US" altLang="zh-TW" dirty="0"/>
              <a:t>10 </a:t>
            </a:r>
            <a:r>
              <a:rPr lang="zh-TW" altLang="en-US" dirty="0"/>
              <a:t>題</a:t>
            </a:r>
            <a:r>
              <a:rPr lang="en-US" altLang="zh-TW" dirty="0"/>
              <a:t>,</a:t>
            </a:r>
            <a:r>
              <a:rPr lang="zh-TW" altLang="en-US" dirty="0"/>
              <a:t>第三部分衡量品牌知覺共 有 </a:t>
            </a:r>
            <a:r>
              <a:rPr lang="en-US" altLang="zh-TW" dirty="0"/>
              <a:t>8 </a:t>
            </a:r>
            <a:r>
              <a:rPr lang="zh-TW" altLang="en-US" dirty="0"/>
              <a:t>題</a:t>
            </a:r>
            <a:r>
              <a:rPr lang="en-US" altLang="zh-TW" dirty="0"/>
              <a:t>,</a:t>
            </a:r>
            <a:r>
              <a:rPr lang="zh-TW" altLang="en-US" dirty="0"/>
              <a:t>第四部分衡量品牌聲望共有 </a:t>
            </a:r>
            <a:r>
              <a:rPr lang="en-US" altLang="zh-TW" dirty="0"/>
              <a:t>10 </a:t>
            </a:r>
            <a:r>
              <a:rPr lang="zh-TW" altLang="en-US" dirty="0"/>
              <a:t>題</a:t>
            </a:r>
            <a:r>
              <a:rPr lang="en-US" altLang="zh-TW" dirty="0"/>
              <a:t>,</a:t>
            </a:r>
            <a:r>
              <a:rPr lang="zh-TW" altLang="en-US" dirty="0"/>
              <a:t>第五部分衡量消費者滿意度共有 </a:t>
            </a:r>
            <a:r>
              <a:rPr lang="en-US" altLang="zh-TW" dirty="0"/>
              <a:t>10 </a:t>
            </a:r>
            <a:r>
              <a:rPr lang="zh-TW" altLang="en-US" dirty="0"/>
              <a:t>題 </a:t>
            </a:r>
          </a:p>
          <a:p>
            <a:endParaRPr kumimoji="1" lang="en-US" altLang="zh-TW" dirty="0" smtClean="0"/>
          </a:p>
          <a:p>
            <a:endParaRPr kumimoji="1" lang="zh-TW" altLang="en-US" dirty="0"/>
          </a:p>
        </p:txBody>
      </p:sp>
    </p:spTree>
    <p:extLst>
      <p:ext uri="{BB962C8B-B14F-4D97-AF65-F5344CB8AC3E}">
        <p14:creationId xmlns:p14="http://schemas.microsoft.com/office/powerpoint/2010/main" val="1228005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變數的定義與衡量 </a:t>
            </a:r>
            <a:endParaRPr kumimoji="1" lang="zh-TW" altLang="en-US" dirty="0"/>
          </a:p>
        </p:txBody>
      </p:sp>
      <p:sp>
        <p:nvSpPr>
          <p:cNvPr id="3" name="內容版面配置區 2"/>
          <p:cNvSpPr>
            <a:spLocks noGrp="1"/>
          </p:cNvSpPr>
          <p:nvPr>
            <p:ph sz="quarter" idx="13"/>
          </p:nvPr>
        </p:nvSpPr>
        <p:spPr/>
        <p:txBody>
          <a:bodyPr>
            <a:normAutofit fontScale="92500" lnSpcReduction="10000"/>
          </a:bodyPr>
          <a:lstStyle/>
          <a:p>
            <a:r>
              <a:rPr lang="zh-TW" altLang="en-US" dirty="0"/>
              <a:t>一、 網路消費者決策共有 </a:t>
            </a:r>
            <a:r>
              <a:rPr lang="en-US" altLang="zh-TW" dirty="0"/>
              <a:t>10 </a:t>
            </a:r>
            <a:r>
              <a:rPr lang="zh-TW" altLang="en-US" dirty="0"/>
              <a:t>個題目在網路上選購精品、珠寶商品時會參考的因素</a:t>
            </a:r>
            <a:r>
              <a:rPr lang="en-US" altLang="zh-TW" dirty="0"/>
              <a:t>:</a:t>
            </a:r>
            <a:r>
              <a:rPr lang="zh-TW" altLang="en-US" dirty="0"/>
              <a:t>價錢、 品牌形象、製造材料與特性、其他顧客反應度、商品認證保證、售後服務、交貨服務、 整體商品的價值、品牌知名度、</a:t>
            </a:r>
            <a:r>
              <a:rPr lang="zh-TW" altLang="en-US" dirty="0" smtClean="0"/>
              <a:t>設計感</a:t>
            </a:r>
            <a:endParaRPr lang="en-US" altLang="zh-TW" dirty="0" smtClean="0"/>
          </a:p>
          <a:p>
            <a:r>
              <a:rPr lang="zh-TW" altLang="en-US" dirty="0" smtClean="0"/>
              <a:t> </a:t>
            </a:r>
            <a:endParaRPr lang="zh-TW" altLang="en-US" dirty="0"/>
          </a:p>
          <a:p>
            <a:r>
              <a:rPr lang="zh-TW" altLang="en-US" dirty="0"/>
              <a:t>二、 品牌知覺共有 </a:t>
            </a:r>
            <a:r>
              <a:rPr lang="en-US" altLang="zh-TW" dirty="0"/>
              <a:t>7 </a:t>
            </a:r>
            <a:r>
              <a:rPr lang="zh-TW" altLang="en-US" dirty="0"/>
              <a:t>個題目知覺對鈦鍺的所產生出來的狀況</a:t>
            </a:r>
            <a:r>
              <a:rPr lang="en-US" altLang="zh-TW" dirty="0"/>
              <a:t>:</a:t>
            </a:r>
            <a:r>
              <a:rPr lang="zh-TW" altLang="en-US" dirty="0"/>
              <a:t>商品的品質良好、鈦鍺品牌 形象、製作材料 </a:t>
            </a:r>
            <a:r>
              <a:rPr lang="en-US" altLang="zh-TW" dirty="0"/>
              <a:t>(</a:t>
            </a:r>
            <a:r>
              <a:rPr lang="zh-TW" altLang="en-US" dirty="0"/>
              <a:t>與特性</a:t>
            </a:r>
            <a:r>
              <a:rPr lang="en-US" altLang="zh-TW" dirty="0"/>
              <a:t>)</a:t>
            </a:r>
            <a:r>
              <a:rPr lang="zh-TW" altLang="en-US" dirty="0"/>
              <a:t>、商品外觀設計很滿意、商品的廣告或名稱很滿意、整體商品 的價值、品牌知名度 </a:t>
            </a:r>
            <a:endParaRPr lang="en-US" altLang="zh-TW" dirty="0" smtClean="0"/>
          </a:p>
          <a:p>
            <a:endParaRPr lang="zh-TW" altLang="en-US" dirty="0"/>
          </a:p>
          <a:p>
            <a:r>
              <a:rPr lang="zh-TW" altLang="en-US" dirty="0"/>
              <a:t>三、 品牌聲望共有 </a:t>
            </a:r>
            <a:r>
              <a:rPr lang="en-US" altLang="zh-TW" dirty="0"/>
              <a:t>10 </a:t>
            </a:r>
            <a:r>
              <a:rPr lang="zh-TW" altLang="en-US" dirty="0"/>
              <a:t>個題目得到相關資訊是否有幫助您了解 </a:t>
            </a:r>
            <a:r>
              <a:rPr lang="en-US" altLang="zh-TW" dirty="0" err="1"/>
              <a:t>LaJolla</a:t>
            </a:r>
            <a:r>
              <a:rPr lang="en-US" altLang="zh-TW" dirty="0"/>
              <a:t> </a:t>
            </a:r>
            <a:r>
              <a:rPr lang="zh-TW" altLang="en-US" dirty="0"/>
              <a:t>鈦鍺精品</a:t>
            </a:r>
            <a:r>
              <a:rPr lang="en-US" altLang="zh-TW" dirty="0"/>
              <a:t>:</a:t>
            </a:r>
            <a:r>
              <a:rPr lang="zh-TW" altLang="en-US" dirty="0"/>
              <a:t>價錢、品 牌形象、製作材料 </a:t>
            </a:r>
            <a:r>
              <a:rPr lang="en-US" altLang="zh-TW" dirty="0"/>
              <a:t>(</a:t>
            </a:r>
            <a:r>
              <a:rPr lang="zh-TW" altLang="en-US" dirty="0"/>
              <a:t>與特性</a:t>
            </a:r>
            <a:r>
              <a:rPr lang="en-US" altLang="zh-TW" dirty="0"/>
              <a:t>)</a:t>
            </a:r>
            <a:r>
              <a:rPr lang="zh-TW" altLang="en-US" dirty="0"/>
              <a:t>、其他顧客反應、商品認證保證、售後服務、交貨服務、整 體商品的價值、品牌知名度、</a:t>
            </a:r>
            <a:r>
              <a:rPr lang="zh-TW" altLang="en-US" dirty="0" smtClean="0"/>
              <a:t>設計感</a:t>
            </a:r>
            <a:endParaRPr lang="en-US" altLang="zh-TW" dirty="0" smtClean="0"/>
          </a:p>
          <a:p>
            <a:r>
              <a:rPr lang="zh-TW" altLang="en-US" dirty="0" smtClean="0"/>
              <a:t> </a:t>
            </a:r>
            <a:endParaRPr lang="zh-TW" altLang="en-US" dirty="0"/>
          </a:p>
          <a:p>
            <a:r>
              <a:rPr lang="zh-TW" altLang="en-US" dirty="0"/>
              <a:t>四、 消費者滿意度共有 </a:t>
            </a:r>
            <a:r>
              <a:rPr lang="en-US" altLang="zh-TW" dirty="0"/>
              <a:t>10 </a:t>
            </a:r>
            <a:r>
              <a:rPr lang="zh-TW" altLang="en-US" dirty="0"/>
              <a:t>題目購買相關 </a:t>
            </a:r>
            <a:r>
              <a:rPr lang="en-US" altLang="zh-TW" dirty="0" err="1"/>
              <a:t>LaJolla</a:t>
            </a:r>
            <a:r>
              <a:rPr lang="en-US" altLang="zh-TW" dirty="0"/>
              <a:t> </a:t>
            </a:r>
            <a:r>
              <a:rPr lang="zh-TW" altLang="en-US" dirty="0"/>
              <a:t>鈦鍺精品的滿意度</a:t>
            </a:r>
            <a:r>
              <a:rPr lang="en-US" altLang="zh-TW" dirty="0"/>
              <a:t>:</a:t>
            </a:r>
            <a:r>
              <a:rPr lang="zh-TW" altLang="en-US" dirty="0"/>
              <a:t>價錢、品牌形象、製 作材料 </a:t>
            </a:r>
            <a:r>
              <a:rPr lang="en-US" altLang="zh-TW" dirty="0"/>
              <a:t>(</a:t>
            </a:r>
            <a:r>
              <a:rPr lang="zh-TW" altLang="en-US" dirty="0"/>
              <a:t>與特性</a:t>
            </a:r>
            <a:r>
              <a:rPr lang="en-US" altLang="zh-TW" dirty="0"/>
              <a:t>)</a:t>
            </a:r>
            <a:r>
              <a:rPr lang="zh-TW" altLang="en-US" dirty="0"/>
              <a:t>、其他顧客反應、商品認證保證、售後服務、交貨服務、整體商品的價 值、品牌知名度、設計感 </a:t>
            </a:r>
          </a:p>
          <a:p>
            <a:endParaRPr kumimoji="1" lang="zh-TW" altLang="en-US" dirty="0"/>
          </a:p>
        </p:txBody>
      </p:sp>
    </p:spTree>
    <p:extLst>
      <p:ext uri="{BB962C8B-B14F-4D97-AF65-F5344CB8AC3E}">
        <p14:creationId xmlns:p14="http://schemas.microsoft.com/office/powerpoint/2010/main" val="29170765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資料分析</a:t>
            </a:r>
            <a:r>
              <a:rPr lang="zh-TW" altLang="en-US" dirty="0" smtClean="0"/>
              <a:t>方法</a:t>
            </a:r>
            <a:endParaRPr kumimoji="1" lang="zh-TW" altLang="en-US" dirty="0"/>
          </a:p>
        </p:txBody>
      </p:sp>
      <p:sp>
        <p:nvSpPr>
          <p:cNvPr id="3" name="內容版面配置區 2"/>
          <p:cNvSpPr>
            <a:spLocks noGrp="1"/>
          </p:cNvSpPr>
          <p:nvPr>
            <p:ph sz="quarter" idx="13"/>
          </p:nvPr>
        </p:nvSpPr>
        <p:spPr/>
        <p:txBody>
          <a:bodyPr/>
          <a:lstStyle/>
          <a:p>
            <a:r>
              <a:rPr lang="zh-TW" altLang="en-US" dirty="0"/>
              <a:t>本研究利用統計分析套件軟體 </a:t>
            </a:r>
            <a:r>
              <a:rPr lang="en-US" altLang="zh-TW" dirty="0"/>
              <a:t>SPSS 20 </a:t>
            </a:r>
            <a:r>
              <a:rPr lang="zh-TW" altLang="en-US" dirty="0"/>
              <a:t>進行相關分析</a:t>
            </a:r>
            <a:r>
              <a:rPr lang="en-US" altLang="zh-TW" dirty="0"/>
              <a:t>, </a:t>
            </a:r>
            <a:r>
              <a:rPr lang="zh-TW" altLang="en-US" dirty="0"/>
              <a:t>使用的分析如下 </a:t>
            </a:r>
            <a:endParaRPr lang="en-US" altLang="zh-TW" dirty="0" smtClean="0"/>
          </a:p>
          <a:p>
            <a:r>
              <a:rPr lang="zh-TW" altLang="en-US" dirty="0" smtClean="0"/>
              <a:t> </a:t>
            </a:r>
            <a:r>
              <a:rPr lang="zh-TW" altLang="en-US" dirty="0"/>
              <a:t>描述性統計</a:t>
            </a:r>
            <a:r>
              <a:rPr lang="en-US" altLang="zh-TW" dirty="0"/>
              <a:t>:</a:t>
            </a:r>
            <a:r>
              <a:rPr lang="zh-TW" altLang="en-US" dirty="0"/>
              <a:t>分析樣本結構中性別</a:t>
            </a:r>
            <a:r>
              <a:rPr lang="en-US" altLang="zh-TW" dirty="0"/>
              <a:t>,</a:t>
            </a:r>
            <a:r>
              <a:rPr lang="zh-TW" altLang="en-US" dirty="0"/>
              <a:t>年紀教育</a:t>
            </a:r>
            <a:r>
              <a:rPr lang="en-US" altLang="zh-TW" dirty="0"/>
              <a:t>,</a:t>
            </a:r>
            <a:r>
              <a:rPr lang="zh-TW" altLang="en-US" dirty="0"/>
              <a:t>程度工作性質的百分比 </a:t>
            </a:r>
          </a:p>
          <a:p>
            <a:r>
              <a:rPr lang="zh-TW" altLang="en-US" dirty="0" smtClean="0"/>
              <a:t>信度</a:t>
            </a:r>
            <a:r>
              <a:rPr lang="zh-TW" altLang="en-US" dirty="0"/>
              <a:t>分析</a:t>
            </a:r>
            <a:r>
              <a:rPr lang="en-US" altLang="zh-TW" dirty="0"/>
              <a:t>:</a:t>
            </a:r>
            <a:r>
              <a:rPr lang="zh-TW" altLang="en-US" dirty="0"/>
              <a:t>以 </a:t>
            </a:r>
            <a:r>
              <a:rPr lang="en-US" altLang="zh-TW" dirty="0" err="1"/>
              <a:t>Cronbach’s</a:t>
            </a:r>
            <a:r>
              <a:rPr lang="en-US" altLang="zh-TW" dirty="0"/>
              <a:t> </a:t>
            </a:r>
            <a:r>
              <a:rPr lang="zh-TW" altLang="en-US" dirty="0"/>
              <a:t>值來鑑定各量表的內部一致性 </a:t>
            </a:r>
          </a:p>
          <a:p>
            <a:r>
              <a:rPr lang="zh-TW" altLang="en-US" dirty="0" smtClean="0"/>
              <a:t>因素</a:t>
            </a:r>
            <a:r>
              <a:rPr lang="zh-TW" altLang="en-US" dirty="0"/>
              <a:t>分析</a:t>
            </a:r>
            <a:r>
              <a:rPr lang="en-US" altLang="zh-TW" dirty="0"/>
              <a:t>:</a:t>
            </a:r>
            <a:r>
              <a:rPr lang="zh-TW" altLang="en-US" dirty="0"/>
              <a:t>主要目的將原有很多變數</a:t>
            </a:r>
            <a:r>
              <a:rPr lang="en-US" altLang="zh-TW" dirty="0"/>
              <a:t>(</a:t>
            </a:r>
            <a:r>
              <a:rPr lang="zh-TW" altLang="en-US" dirty="0"/>
              <a:t>維度</a:t>
            </a:r>
            <a:r>
              <a:rPr lang="en-US" altLang="zh-TW" dirty="0"/>
              <a:t>)</a:t>
            </a:r>
            <a:r>
              <a:rPr lang="zh-TW" altLang="en-US" dirty="0"/>
              <a:t>之資料</a:t>
            </a:r>
            <a:r>
              <a:rPr lang="en-US" altLang="zh-TW" dirty="0"/>
              <a:t>,</a:t>
            </a:r>
            <a:r>
              <a:rPr lang="zh-TW" altLang="en-US" dirty="0"/>
              <a:t>縮減成較少的維度數</a:t>
            </a:r>
            <a:r>
              <a:rPr lang="en-US" altLang="zh-TW" dirty="0"/>
              <a:t>,</a:t>
            </a:r>
            <a:r>
              <a:rPr lang="zh-TW" altLang="en-US" dirty="0"/>
              <a:t>但有保持 原本所提供的資料 </a:t>
            </a:r>
          </a:p>
          <a:p>
            <a:r>
              <a:rPr lang="zh-TW" altLang="en-US" dirty="0" smtClean="0"/>
              <a:t>簡單迴歸</a:t>
            </a:r>
            <a:r>
              <a:rPr lang="en-US" altLang="zh-TW" dirty="0"/>
              <a:t>:</a:t>
            </a:r>
            <a:r>
              <a:rPr lang="zh-TW" altLang="en-US" dirty="0"/>
              <a:t>分析進行假設的驗證 </a:t>
            </a:r>
            <a:endParaRPr lang="en-US" altLang="zh-TW" dirty="0" smtClean="0"/>
          </a:p>
          <a:p>
            <a:r>
              <a:rPr lang="zh-TW" altLang="en-US" dirty="0"/>
              <a:t>多元迴歸</a:t>
            </a:r>
            <a:r>
              <a:rPr lang="zh-TW" altLang="en-US" dirty="0" smtClean="0"/>
              <a:t>：各因子共同作用時，是否對應變數項產生獨立影響，與其影響程度</a:t>
            </a:r>
            <a:endParaRPr lang="en-US" altLang="zh-TW" dirty="0" smtClean="0"/>
          </a:p>
          <a:p>
            <a:r>
              <a:rPr lang="zh-TW" altLang="en-US" dirty="0" smtClean="0"/>
              <a:t>路徑分析（復迴歸分析）：驗證路徑</a:t>
            </a:r>
            <a:endParaRPr lang="zh-TW" altLang="en-US" dirty="0"/>
          </a:p>
          <a:p>
            <a:endParaRPr kumimoji="1" lang="zh-TW" altLang="en-US" dirty="0"/>
          </a:p>
        </p:txBody>
      </p:sp>
    </p:spTree>
    <p:extLst>
      <p:ext uri="{BB962C8B-B14F-4D97-AF65-F5344CB8AC3E}">
        <p14:creationId xmlns:p14="http://schemas.microsoft.com/office/powerpoint/2010/main" val="42646616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分析</a:t>
            </a:r>
            <a:r>
              <a:rPr lang="zh-TW" altLang="en-US" dirty="0" smtClean="0"/>
              <a:t>結果</a:t>
            </a:r>
            <a:endParaRPr kumimoji="1" lang="zh-TW" altLang="en-US" dirty="0"/>
          </a:p>
        </p:txBody>
      </p:sp>
      <p:sp>
        <p:nvSpPr>
          <p:cNvPr id="3" name="內容版面配置區 2"/>
          <p:cNvSpPr>
            <a:spLocks noGrp="1"/>
          </p:cNvSpPr>
          <p:nvPr>
            <p:ph sz="quarter" idx="13"/>
          </p:nvPr>
        </p:nvSpPr>
        <p:spPr/>
        <p:txBody>
          <a:bodyPr/>
          <a:lstStyle/>
          <a:p>
            <a:endParaRPr lang="en-US" altLang="zh-TW" dirty="0" smtClean="0"/>
          </a:p>
          <a:p>
            <a:r>
              <a:rPr lang="zh-TW" altLang="en-US" dirty="0" smtClean="0"/>
              <a:t>本研究採用網路發</a:t>
            </a:r>
            <a:r>
              <a:rPr lang="zh-TW" altLang="en-US" dirty="0"/>
              <a:t>放方式</a:t>
            </a:r>
            <a:r>
              <a:rPr lang="en-US" altLang="zh-TW" dirty="0"/>
              <a:t>,</a:t>
            </a:r>
            <a:r>
              <a:rPr lang="zh-TW" altLang="en-US" dirty="0"/>
              <a:t>針對可能聽過鈦鍺精品的人進行問卷調查供調查</a:t>
            </a:r>
            <a:r>
              <a:rPr lang="en-US" altLang="zh-TW" dirty="0"/>
              <a:t>603</a:t>
            </a:r>
            <a:r>
              <a:rPr lang="zh-TW" altLang="en-US" dirty="0"/>
              <a:t>份剔除重複填寫與漏填</a:t>
            </a:r>
            <a:r>
              <a:rPr lang="en-US" altLang="zh-TW" dirty="0"/>
              <a:t>,</a:t>
            </a:r>
            <a:r>
              <a:rPr lang="zh-TW" altLang="en-US" dirty="0"/>
              <a:t>有效問卷</a:t>
            </a:r>
            <a:r>
              <a:rPr lang="en-US" altLang="zh-TW" dirty="0"/>
              <a:t>599</a:t>
            </a:r>
            <a:r>
              <a:rPr lang="zh-TW" altLang="en-US" dirty="0"/>
              <a:t>份 </a:t>
            </a:r>
          </a:p>
          <a:p>
            <a:pPr marL="0" indent="0">
              <a:buNone/>
            </a:pPr>
            <a:endParaRPr kumimoji="1" lang="zh-TW" altLang="en-US" dirty="0"/>
          </a:p>
        </p:txBody>
      </p:sp>
    </p:spTree>
    <p:extLst>
      <p:ext uri="{BB962C8B-B14F-4D97-AF65-F5344CB8AC3E}">
        <p14:creationId xmlns:p14="http://schemas.microsoft.com/office/powerpoint/2010/main" val="5202363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a:t>
            </a:r>
            <a:r>
              <a:rPr lang="zh-TW" altLang="en-US" dirty="0" smtClean="0"/>
              <a:t>統計</a:t>
            </a:r>
            <a:r>
              <a:rPr lang="en-US" altLang="zh-TW" dirty="0" smtClean="0"/>
              <a:t>-</a:t>
            </a:r>
            <a:r>
              <a:rPr kumimoji="1" lang="zh-TW" altLang="en-US" dirty="0" smtClean="0"/>
              <a:t>性別</a:t>
            </a:r>
            <a:endParaRPr kumimoji="1" lang="zh-TW" altLang="en-US" dirty="0"/>
          </a:p>
        </p:txBody>
      </p:sp>
      <p:graphicFrame>
        <p:nvGraphicFramePr>
          <p:cNvPr id="8" name="內容版面配置區 7"/>
          <p:cNvGraphicFramePr>
            <a:graphicFrameLocks noGrp="1"/>
          </p:cNvGraphicFramePr>
          <p:nvPr>
            <p:ph sz="quarter" idx="13"/>
            <p:extLst>
              <p:ext uri="{D42A27DB-BD31-4B8C-83A1-F6EECF244321}">
                <p14:modId xmlns:p14="http://schemas.microsoft.com/office/powerpoint/2010/main" val="1074044204"/>
              </p:ext>
            </p:extLst>
          </p:nvPr>
        </p:nvGraphicFramePr>
        <p:xfrm>
          <a:off x="571500" y="1905000"/>
          <a:ext cx="7774905" cy="3156600"/>
        </p:xfrm>
        <a:graphic>
          <a:graphicData uri="http://schemas.openxmlformats.org/drawingml/2006/table">
            <a:tbl>
              <a:tblPr firstRow="1" bandRow="1">
                <a:tableStyleId>{5C22544A-7EE6-4342-B048-85BDC9FD1C3A}</a:tableStyleId>
              </a:tblPr>
              <a:tblGrid>
                <a:gridCol w="2591635"/>
                <a:gridCol w="2591635"/>
                <a:gridCol w="2591635"/>
              </a:tblGrid>
              <a:tr h="789150">
                <a:tc>
                  <a:txBody>
                    <a:bodyPr/>
                    <a:lstStyle/>
                    <a:p>
                      <a:endParaRPr lang="zh-TW" altLang="en-US" sz="2400" dirty="0"/>
                    </a:p>
                  </a:txBody>
                  <a:tcPr/>
                </a:tc>
                <a:tc>
                  <a:txBody>
                    <a:bodyPr/>
                    <a:lstStyle/>
                    <a:p>
                      <a:r>
                        <a:rPr lang="zh-TW" altLang="en-US" sz="2400" dirty="0" smtClean="0"/>
                        <a:t>次數</a:t>
                      </a:r>
                      <a:endParaRPr lang="zh-TW" altLang="en-US" sz="2400" dirty="0"/>
                    </a:p>
                  </a:txBody>
                  <a:tcPr/>
                </a:tc>
                <a:tc>
                  <a:txBody>
                    <a:bodyPr/>
                    <a:lstStyle/>
                    <a:p>
                      <a:r>
                        <a:rPr lang="zh-TW" altLang="en-US" sz="2400" dirty="0" smtClean="0"/>
                        <a:t>百分比</a:t>
                      </a:r>
                      <a:endParaRPr lang="zh-TW" altLang="en-US" sz="2400" dirty="0"/>
                    </a:p>
                  </a:txBody>
                  <a:tcPr/>
                </a:tc>
              </a:tr>
              <a:tr h="789150">
                <a:tc>
                  <a:txBody>
                    <a:bodyPr/>
                    <a:lstStyle/>
                    <a:p>
                      <a:r>
                        <a:rPr lang="zh-TW" altLang="en-US" sz="2400" dirty="0" smtClean="0"/>
                        <a:t>男性</a:t>
                      </a:r>
                      <a:endParaRPr lang="zh-TW" altLang="en-US" sz="2400" dirty="0"/>
                    </a:p>
                  </a:txBody>
                  <a:tcPr/>
                </a:tc>
                <a:tc>
                  <a:txBody>
                    <a:bodyPr/>
                    <a:lstStyle/>
                    <a:p>
                      <a:r>
                        <a:rPr lang="en-US" altLang="zh-TW" sz="2400" dirty="0" smtClean="0"/>
                        <a:t>302</a:t>
                      </a:r>
                      <a:endParaRPr lang="zh-TW" altLang="en-US" sz="2400" dirty="0"/>
                    </a:p>
                  </a:txBody>
                  <a:tcPr/>
                </a:tc>
                <a:tc>
                  <a:txBody>
                    <a:bodyPr/>
                    <a:lstStyle/>
                    <a:p>
                      <a:r>
                        <a:rPr lang="en-US" altLang="zh-TW" sz="2400" dirty="0" smtClean="0"/>
                        <a:t>50.4</a:t>
                      </a:r>
                      <a:endParaRPr lang="zh-TW" altLang="en-US" sz="2400" dirty="0"/>
                    </a:p>
                  </a:txBody>
                  <a:tcPr/>
                </a:tc>
              </a:tr>
              <a:tr h="789150">
                <a:tc>
                  <a:txBody>
                    <a:bodyPr/>
                    <a:lstStyle/>
                    <a:p>
                      <a:r>
                        <a:rPr lang="zh-TW" altLang="en-US" sz="2400" dirty="0" smtClean="0"/>
                        <a:t>女性</a:t>
                      </a:r>
                      <a:endParaRPr lang="zh-TW" altLang="en-US" sz="2400" dirty="0"/>
                    </a:p>
                  </a:txBody>
                  <a:tcPr/>
                </a:tc>
                <a:tc>
                  <a:txBody>
                    <a:bodyPr/>
                    <a:lstStyle/>
                    <a:p>
                      <a:r>
                        <a:rPr lang="en-US" altLang="zh-TW" sz="2400" dirty="0" smtClean="0"/>
                        <a:t>297</a:t>
                      </a:r>
                      <a:endParaRPr lang="zh-TW" altLang="en-US" sz="2400" dirty="0"/>
                    </a:p>
                  </a:txBody>
                  <a:tcPr/>
                </a:tc>
                <a:tc>
                  <a:txBody>
                    <a:bodyPr/>
                    <a:lstStyle/>
                    <a:p>
                      <a:r>
                        <a:rPr lang="en-US" altLang="zh-TW" sz="2400" dirty="0" smtClean="0"/>
                        <a:t>49.6</a:t>
                      </a:r>
                      <a:endParaRPr lang="zh-TW" altLang="en-US" sz="2400" dirty="0"/>
                    </a:p>
                  </a:txBody>
                  <a:tcPr/>
                </a:tc>
              </a:tr>
              <a:tr h="789150">
                <a:tc>
                  <a:txBody>
                    <a:bodyPr/>
                    <a:lstStyle/>
                    <a:p>
                      <a:r>
                        <a:rPr lang="zh-TW" altLang="en-US" sz="2400" dirty="0" smtClean="0"/>
                        <a:t>總和</a:t>
                      </a:r>
                      <a:endParaRPr lang="zh-TW" altLang="en-US" sz="2400" dirty="0"/>
                    </a:p>
                  </a:txBody>
                  <a:tcPr/>
                </a:tc>
                <a:tc>
                  <a:txBody>
                    <a:bodyPr/>
                    <a:lstStyle/>
                    <a:p>
                      <a:r>
                        <a:rPr lang="en-US" altLang="zh-TW" sz="2400" dirty="0" smtClean="0"/>
                        <a:t>599</a:t>
                      </a:r>
                      <a:endParaRPr lang="zh-TW" altLang="en-US" sz="2400" dirty="0"/>
                    </a:p>
                  </a:txBody>
                  <a:tcPr/>
                </a:tc>
                <a:tc>
                  <a:txBody>
                    <a:bodyPr/>
                    <a:lstStyle/>
                    <a:p>
                      <a:r>
                        <a:rPr lang="en-US" altLang="zh-TW" sz="2400" dirty="0" smtClean="0"/>
                        <a:t>100</a:t>
                      </a:r>
                      <a:endParaRPr lang="zh-TW" altLang="en-US" sz="2400" dirty="0"/>
                    </a:p>
                  </a:txBody>
                  <a:tcPr/>
                </a:tc>
              </a:tr>
            </a:tbl>
          </a:graphicData>
        </a:graphic>
      </p:graphicFrame>
    </p:spTree>
    <p:extLst>
      <p:ext uri="{BB962C8B-B14F-4D97-AF65-F5344CB8AC3E}">
        <p14:creationId xmlns:p14="http://schemas.microsoft.com/office/powerpoint/2010/main" val="28074760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年齡</a:t>
            </a:r>
            <a:endParaRPr kumimoji="1" lang="zh-TW" altLang="en-US" dirty="0"/>
          </a:p>
        </p:txBody>
      </p:sp>
      <p:graphicFrame>
        <p:nvGraphicFramePr>
          <p:cNvPr id="6" name="內容版面配置區 5"/>
          <p:cNvGraphicFramePr>
            <a:graphicFrameLocks noGrp="1"/>
          </p:cNvGraphicFramePr>
          <p:nvPr>
            <p:ph sz="quarter" idx="13"/>
            <p:extLst>
              <p:ext uri="{D42A27DB-BD31-4B8C-83A1-F6EECF244321}">
                <p14:modId xmlns:p14="http://schemas.microsoft.com/office/powerpoint/2010/main" val="1538055630"/>
              </p:ext>
            </p:extLst>
          </p:nvPr>
        </p:nvGraphicFramePr>
        <p:xfrm>
          <a:off x="812717" y="1920116"/>
          <a:ext cx="7503447" cy="3373160"/>
        </p:xfrm>
        <a:graphic>
          <a:graphicData uri="http://schemas.openxmlformats.org/drawingml/2006/table">
            <a:tbl>
              <a:tblPr firstRow="1" bandRow="1">
                <a:tableStyleId>{5C22544A-7EE6-4342-B048-85BDC9FD1C3A}</a:tableStyleId>
              </a:tblPr>
              <a:tblGrid>
                <a:gridCol w="2501149"/>
                <a:gridCol w="2501149"/>
                <a:gridCol w="2501149"/>
              </a:tblGrid>
              <a:tr h="481880">
                <a:tc>
                  <a:txBody>
                    <a:bodyPr/>
                    <a:lstStyle/>
                    <a:p>
                      <a:endParaRPr lang="zh-TW" altLang="en-US" sz="2400" dirty="0"/>
                    </a:p>
                  </a:txBody>
                  <a:tcPr/>
                </a:tc>
                <a:tc>
                  <a:txBody>
                    <a:bodyPr/>
                    <a:lstStyle/>
                    <a:p>
                      <a:r>
                        <a:rPr lang="zh-TW" altLang="en-US" sz="2400" dirty="0" smtClean="0"/>
                        <a:t>次數</a:t>
                      </a:r>
                      <a:endParaRPr lang="zh-TW" altLang="en-US" sz="2400" dirty="0"/>
                    </a:p>
                  </a:txBody>
                  <a:tcPr/>
                </a:tc>
                <a:tc>
                  <a:txBody>
                    <a:bodyPr/>
                    <a:lstStyle/>
                    <a:p>
                      <a:r>
                        <a:rPr lang="zh-TW" altLang="en-US" sz="2400" dirty="0" smtClean="0"/>
                        <a:t>百分比</a:t>
                      </a:r>
                      <a:endParaRPr lang="zh-TW" altLang="en-US" sz="2400" dirty="0"/>
                    </a:p>
                  </a:txBody>
                  <a:tcPr/>
                </a:tc>
              </a:tr>
              <a:tr h="481880">
                <a:tc>
                  <a:txBody>
                    <a:bodyPr/>
                    <a:lstStyle/>
                    <a:p>
                      <a:r>
                        <a:rPr lang="zh-TW" altLang="en-US" sz="2400" dirty="0" smtClean="0"/>
                        <a:t>1</a:t>
                      </a:r>
                      <a:r>
                        <a:rPr lang="zh-TW" altLang="zh-TW" sz="2400" dirty="0" smtClean="0"/>
                        <a:t>8</a:t>
                      </a:r>
                      <a:r>
                        <a:rPr lang="zh-TW" altLang="en-US" sz="2400" dirty="0" smtClean="0"/>
                        <a:t>歲以下</a:t>
                      </a:r>
                      <a:endParaRPr lang="zh-TW" altLang="en-US" sz="2400" dirty="0"/>
                    </a:p>
                  </a:txBody>
                  <a:tcPr/>
                </a:tc>
                <a:tc>
                  <a:txBody>
                    <a:bodyPr/>
                    <a:lstStyle/>
                    <a:p>
                      <a:r>
                        <a:rPr lang="en-US" altLang="zh-TW" sz="2400" dirty="0" smtClean="0"/>
                        <a:t>58</a:t>
                      </a:r>
                      <a:endParaRPr lang="zh-TW" altLang="en-US" sz="2400" dirty="0"/>
                    </a:p>
                  </a:txBody>
                  <a:tcPr/>
                </a:tc>
                <a:tc>
                  <a:txBody>
                    <a:bodyPr/>
                    <a:lstStyle/>
                    <a:p>
                      <a:r>
                        <a:rPr lang="zh-TW" altLang="zh-TW" sz="2400" dirty="0" smtClean="0"/>
                        <a:t>9</a:t>
                      </a:r>
                      <a:r>
                        <a:rPr lang="en-US" altLang="zh-TW" sz="2400" dirty="0" smtClean="0"/>
                        <a:t>.7</a:t>
                      </a:r>
                      <a:endParaRPr lang="zh-TW" altLang="en-US" sz="2400" dirty="0"/>
                    </a:p>
                  </a:txBody>
                  <a:tcPr/>
                </a:tc>
              </a:tr>
              <a:tr h="481880">
                <a:tc>
                  <a:txBody>
                    <a:bodyPr/>
                    <a:lstStyle/>
                    <a:p>
                      <a:r>
                        <a:rPr lang="en-US" altLang="zh-TW" sz="2400" dirty="0" smtClean="0"/>
                        <a:t>1</a:t>
                      </a:r>
                      <a:r>
                        <a:rPr lang="zh-TW" altLang="zh-TW" sz="2400" dirty="0" smtClean="0"/>
                        <a:t>9</a:t>
                      </a:r>
                      <a:r>
                        <a:rPr lang="zh-TW" altLang="en-US" sz="2400" dirty="0" smtClean="0"/>
                        <a:t>～</a:t>
                      </a:r>
                      <a:r>
                        <a:rPr lang="en-US" altLang="zh-TW" sz="2400" dirty="0" smtClean="0"/>
                        <a:t>25</a:t>
                      </a:r>
                      <a:r>
                        <a:rPr lang="zh-TW" altLang="en-US" sz="2400" dirty="0" smtClean="0"/>
                        <a:t>歲</a:t>
                      </a:r>
                      <a:endParaRPr lang="zh-TW" altLang="en-US" sz="2400" dirty="0"/>
                    </a:p>
                  </a:txBody>
                  <a:tcPr/>
                </a:tc>
                <a:tc>
                  <a:txBody>
                    <a:bodyPr/>
                    <a:lstStyle/>
                    <a:p>
                      <a:r>
                        <a:rPr lang="en-US" altLang="zh-TW" sz="2400" dirty="0" smtClean="0"/>
                        <a:t>4</a:t>
                      </a:r>
                      <a:r>
                        <a:rPr lang="zh-TW" altLang="zh-TW" sz="2400" dirty="0" smtClean="0"/>
                        <a:t>3</a:t>
                      </a:r>
                      <a:r>
                        <a:rPr lang="en-US" altLang="zh-TW" sz="2400" dirty="0" smtClean="0"/>
                        <a:t>1</a:t>
                      </a:r>
                      <a:endParaRPr lang="zh-TW" altLang="en-US" sz="2400" dirty="0"/>
                    </a:p>
                  </a:txBody>
                  <a:tcPr/>
                </a:tc>
                <a:tc>
                  <a:txBody>
                    <a:bodyPr/>
                    <a:lstStyle/>
                    <a:p>
                      <a:r>
                        <a:rPr lang="en-US" altLang="zh-TW" sz="2400" dirty="0" smtClean="0"/>
                        <a:t>72</a:t>
                      </a:r>
                      <a:endParaRPr lang="zh-TW" altLang="en-US" sz="2400" dirty="0"/>
                    </a:p>
                  </a:txBody>
                  <a:tcPr/>
                </a:tc>
              </a:tr>
              <a:tr h="481880">
                <a:tc>
                  <a:txBody>
                    <a:bodyPr/>
                    <a:lstStyle/>
                    <a:p>
                      <a:r>
                        <a:rPr lang="en-US" altLang="zh-TW" sz="2400" dirty="0" smtClean="0"/>
                        <a:t>26</a:t>
                      </a:r>
                      <a:r>
                        <a:rPr lang="zh-TW" altLang="en-US" sz="2400" dirty="0" smtClean="0"/>
                        <a:t>～</a:t>
                      </a:r>
                      <a:r>
                        <a:rPr lang="en-US" altLang="zh-TW" sz="2400" dirty="0" smtClean="0"/>
                        <a:t>35</a:t>
                      </a:r>
                      <a:r>
                        <a:rPr lang="zh-TW" altLang="en-US" sz="2400" dirty="0" smtClean="0"/>
                        <a:t>歲</a:t>
                      </a:r>
                      <a:endParaRPr lang="zh-TW" altLang="en-US" sz="2400" dirty="0"/>
                    </a:p>
                  </a:txBody>
                  <a:tcPr/>
                </a:tc>
                <a:tc>
                  <a:txBody>
                    <a:bodyPr/>
                    <a:lstStyle/>
                    <a:p>
                      <a:r>
                        <a:rPr lang="en-US" altLang="zh-TW" sz="2400" dirty="0" smtClean="0"/>
                        <a:t>59</a:t>
                      </a:r>
                      <a:endParaRPr lang="zh-TW" altLang="en-US" sz="2400" dirty="0"/>
                    </a:p>
                  </a:txBody>
                  <a:tcPr/>
                </a:tc>
                <a:tc>
                  <a:txBody>
                    <a:bodyPr/>
                    <a:lstStyle/>
                    <a:p>
                      <a:r>
                        <a:rPr lang="en-US" altLang="zh-TW" sz="2400" dirty="0" smtClean="0"/>
                        <a:t>9.8</a:t>
                      </a:r>
                      <a:endParaRPr lang="zh-TW" altLang="en-US" sz="2400" dirty="0"/>
                    </a:p>
                  </a:txBody>
                  <a:tcPr/>
                </a:tc>
              </a:tr>
              <a:tr h="481880">
                <a:tc>
                  <a:txBody>
                    <a:bodyPr/>
                    <a:lstStyle/>
                    <a:p>
                      <a:r>
                        <a:rPr lang="en-US" altLang="zh-TW" sz="2400" dirty="0" smtClean="0"/>
                        <a:t>36</a:t>
                      </a:r>
                      <a:r>
                        <a:rPr lang="zh-TW" altLang="en-US" sz="2400" dirty="0" smtClean="0"/>
                        <a:t>～</a:t>
                      </a:r>
                      <a:r>
                        <a:rPr lang="zh-TW" altLang="zh-TW" sz="2400" dirty="0" smtClean="0"/>
                        <a:t>4</a:t>
                      </a:r>
                      <a:r>
                        <a:rPr lang="en-US" altLang="zh-TW" sz="2400" dirty="0" smtClean="0"/>
                        <a:t>0</a:t>
                      </a:r>
                      <a:r>
                        <a:rPr lang="zh-TW" altLang="en-US" sz="2400" dirty="0" smtClean="0"/>
                        <a:t>歲</a:t>
                      </a:r>
                      <a:endParaRPr lang="zh-TW" altLang="en-US" sz="2400" dirty="0"/>
                    </a:p>
                  </a:txBody>
                  <a:tcPr/>
                </a:tc>
                <a:tc>
                  <a:txBody>
                    <a:bodyPr/>
                    <a:lstStyle/>
                    <a:p>
                      <a:r>
                        <a:rPr lang="en-US" altLang="zh-TW" sz="2400" dirty="0" smtClean="0"/>
                        <a:t>16</a:t>
                      </a:r>
                      <a:endParaRPr lang="zh-TW" altLang="en-US" sz="2400" dirty="0"/>
                    </a:p>
                  </a:txBody>
                  <a:tcPr/>
                </a:tc>
                <a:tc>
                  <a:txBody>
                    <a:bodyPr/>
                    <a:lstStyle/>
                    <a:p>
                      <a:r>
                        <a:rPr lang="en-US" altLang="zh-TW" sz="2400" dirty="0" smtClean="0"/>
                        <a:t>2.7</a:t>
                      </a:r>
                      <a:endParaRPr lang="zh-TW" altLang="en-US" sz="2400" dirty="0"/>
                    </a:p>
                  </a:txBody>
                  <a:tcPr/>
                </a:tc>
              </a:tr>
              <a:tr h="481880">
                <a:tc>
                  <a:txBody>
                    <a:bodyPr/>
                    <a:lstStyle/>
                    <a:p>
                      <a:r>
                        <a:rPr lang="en-US" altLang="zh-TW" sz="2400" dirty="0" smtClean="0"/>
                        <a:t>40</a:t>
                      </a:r>
                      <a:r>
                        <a:rPr lang="zh-TW" altLang="en-US" sz="2400" dirty="0" smtClean="0"/>
                        <a:t>歲</a:t>
                      </a:r>
                      <a:endParaRPr lang="zh-TW" altLang="en-US" sz="2400" dirty="0"/>
                    </a:p>
                  </a:txBody>
                  <a:tcPr/>
                </a:tc>
                <a:tc>
                  <a:txBody>
                    <a:bodyPr/>
                    <a:lstStyle/>
                    <a:p>
                      <a:r>
                        <a:rPr lang="en-US" altLang="zh-TW" sz="2400" dirty="0" smtClean="0"/>
                        <a:t>35</a:t>
                      </a:r>
                      <a:endParaRPr lang="zh-TW" altLang="en-US" sz="2400" dirty="0"/>
                    </a:p>
                  </a:txBody>
                  <a:tcPr/>
                </a:tc>
                <a:tc>
                  <a:txBody>
                    <a:bodyPr/>
                    <a:lstStyle/>
                    <a:p>
                      <a:r>
                        <a:rPr lang="en-US" altLang="zh-TW" sz="2400" dirty="0" smtClean="0"/>
                        <a:t>5.8</a:t>
                      </a:r>
                      <a:endParaRPr lang="zh-TW" altLang="en-US" sz="2400" dirty="0"/>
                    </a:p>
                  </a:txBody>
                  <a:tcPr/>
                </a:tc>
              </a:tr>
              <a:tr h="481880">
                <a:tc>
                  <a:txBody>
                    <a:bodyPr/>
                    <a:lstStyle/>
                    <a:p>
                      <a:r>
                        <a:rPr lang="zh-TW" altLang="en-US" sz="2400" dirty="0" smtClean="0"/>
                        <a:t>總和</a:t>
                      </a:r>
                      <a:endParaRPr lang="zh-TW" altLang="en-US" sz="2400" dirty="0"/>
                    </a:p>
                  </a:txBody>
                  <a:tcPr/>
                </a:tc>
                <a:tc>
                  <a:txBody>
                    <a:bodyPr/>
                    <a:lstStyle/>
                    <a:p>
                      <a:r>
                        <a:rPr lang="en-US" altLang="zh-TW" sz="2400" dirty="0" smtClean="0"/>
                        <a:t>599</a:t>
                      </a:r>
                      <a:endParaRPr lang="zh-TW" altLang="en-US" sz="2400" dirty="0"/>
                    </a:p>
                  </a:txBody>
                  <a:tcPr/>
                </a:tc>
                <a:tc>
                  <a:txBody>
                    <a:bodyPr/>
                    <a:lstStyle/>
                    <a:p>
                      <a:r>
                        <a:rPr lang="en-US" altLang="zh-TW" sz="2400" dirty="0" smtClean="0"/>
                        <a:t>100</a:t>
                      </a:r>
                      <a:endParaRPr lang="zh-TW" altLang="en-US" sz="2400" dirty="0"/>
                    </a:p>
                  </a:txBody>
                  <a:tcPr/>
                </a:tc>
              </a:tr>
            </a:tbl>
          </a:graphicData>
        </a:graphic>
      </p:graphicFrame>
    </p:spTree>
    <p:extLst>
      <p:ext uri="{BB962C8B-B14F-4D97-AF65-F5344CB8AC3E}">
        <p14:creationId xmlns:p14="http://schemas.microsoft.com/office/powerpoint/2010/main" val="4169023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學歷</a:t>
            </a:r>
            <a:endParaRPr kumimoji="1" lang="zh-TW" altLang="en-US" dirty="0"/>
          </a:p>
        </p:txBody>
      </p:sp>
      <p:graphicFrame>
        <p:nvGraphicFramePr>
          <p:cNvPr id="4" name="內容版面配置區 3"/>
          <p:cNvGraphicFramePr>
            <a:graphicFrameLocks noGrp="1"/>
          </p:cNvGraphicFramePr>
          <p:nvPr>
            <p:ph sz="quarter" idx="13"/>
            <p:extLst>
              <p:ext uri="{D42A27DB-BD31-4B8C-83A1-F6EECF244321}">
                <p14:modId xmlns:p14="http://schemas.microsoft.com/office/powerpoint/2010/main" val="1352125016"/>
              </p:ext>
            </p:extLst>
          </p:nvPr>
        </p:nvGraphicFramePr>
        <p:xfrm>
          <a:off x="274638" y="1298575"/>
          <a:ext cx="8594724" cy="3657600"/>
        </p:xfrm>
        <a:graphic>
          <a:graphicData uri="http://schemas.openxmlformats.org/drawingml/2006/table">
            <a:tbl>
              <a:tblPr firstRow="1" bandRow="1">
                <a:tableStyleId>{5C22544A-7EE6-4342-B048-85BDC9FD1C3A}</a:tableStyleId>
              </a:tblPr>
              <a:tblGrid>
                <a:gridCol w="2864908"/>
                <a:gridCol w="2864908"/>
                <a:gridCol w="2864908"/>
              </a:tblGrid>
              <a:tr h="370840">
                <a:tc>
                  <a:txBody>
                    <a:bodyPr/>
                    <a:lstStyle/>
                    <a:p>
                      <a:endParaRPr lang="zh-TW" altLang="en-US" sz="2400" dirty="0"/>
                    </a:p>
                  </a:txBody>
                  <a:tcPr marL="98223" marR="98223"/>
                </a:tc>
                <a:tc>
                  <a:txBody>
                    <a:bodyPr/>
                    <a:lstStyle/>
                    <a:p>
                      <a:r>
                        <a:rPr lang="zh-TW" altLang="en-US" sz="2400" dirty="0" smtClean="0"/>
                        <a:t>次數</a:t>
                      </a:r>
                      <a:endParaRPr lang="zh-TW" altLang="en-US" sz="2400" dirty="0"/>
                    </a:p>
                  </a:txBody>
                  <a:tcPr marL="98223" marR="98223"/>
                </a:tc>
                <a:tc>
                  <a:txBody>
                    <a:bodyPr/>
                    <a:lstStyle/>
                    <a:p>
                      <a:r>
                        <a:rPr lang="zh-TW" altLang="en-US" sz="2400" dirty="0" smtClean="0"/>
                        <a:t>百分比</a:t>
                      </a:r>
                      <a:endParaRPr lang="zh-TW" altLang="en-US" sz="2400" dirty="0"/>
                    </a:p>
                  </a:txBody>
                  <a:tcPr marL="98223" marR="98223"/>
                </a:tc>
              </a:tr>
              <a:tr h="370840">
                <a:tc>
                  <a:txBody>
                    <a:bodyPr/>
                    <a:lstStyle/>
                    <a:p>
                      <a:r>
                        <a:rPr lang="zh-TW" altLang="en-US" sz="2400" dirty="0" smtClean="0"/>
                        <a:t>高中（職）以下</a:t>
                      </a:r>
                      <a:endParaRPr lang="zh-TW" altLang="en-US" sz="2400" dirty="0"/>
                    </a:p>
                  </a:txBody>
                  <a:tcPr marL="98223" marR="98223"/>
                </a:tc>
                <a:tc>
                  <a:txBody>
                    <a:bodyPr/>
                    <a:lstStyle/>
                    <a:p>
                      <a:r>
                        <a:rPr lang="zh-TW" altLang="zh-TW" sz="2400" dirty="0" smtClean="0"/>
                        <a:t>2</a:t>
                      </a:r>
                      <a:r>
                        <a:rPr lang="en-US" altLang="zh-TW" sz="2400" dirty="0" smtClean="0"/>
                        <a:t>5</a:t>
                      </a:r>
                      <a:endParaRPr lang="zh-TW" altLang="en-US" sz="2400" dirty="0"/>
                    </a:p>
                  </a:txBody>
                  <a:tcPr marL="98223" marR="98223"/>
                </a:tc>
                <a:tc>
                  <a:txBody>
                    <a:bodyPr/>
                    <a:lstStyle/>
                    <a:p>
                      <a:r>
                        <a:rPr lang="zh-TW" altLang="zh-TW" sz="2400" dirty="0" smtClean="0"/>
                        <a:t>4</a:t>
                      </a:r>
                      <a:r>
                        <a:rPr lang="en-US" altLang="zh-TW" sz="2400" dirty="0" smtClean="0"/>
                        <a:t>.1</a:t>
                      </a:r>
                      <a:endParaRPr lang="zh-TW" altLang="en-US" sz="2400" dirty="0"/>
                    </a:p>
                  </a:txBody>
                  <a:tcPr marL="98223" marR="98223"/>
                </a:tc>
              </a:tr>
              <a:tr h="370840">
                <a:tc>
                  <a:txBody>
                    <a:bodyPr/>
                    <a:lstStyle/>
                    <a:p>
                      <a:r>
                        <a:rPr lang="zh-TW" altLang="en-US" sz="2400" dirty="0" smtClean="0"/>
                        <a:t>高中（職）</a:t>
                      </a:r>
                      <a:endParaRPr lang="en-US" altLang="zh-TW" sz="2400" dirty="0" smtClean="0"/>
                    </a:p>
                  </a:txBody>
                  <a:tcPr marL="98223" marR="98223"/>
                </a:tc>
                <a:tc>
                  <a:txBody>
                    <a:bodyPr/>
                    <a:lstStyle/>
                    <a:p>
                      <a:r>
                        <a:rPr lang="en-US" altLang="zh-TW" sz="2400" dirty="0" smtClean="0"/>
                        <a:t>116</a:t>
                      </a:r>
                      <a:endParaRPr lang="zh-TW" altLang="en-US" sz="2400" dirty="0"/>
                    </a:p>
                  </a:txBody>
                  <a:tcPr marL="98223" marR="98223"/>
                </a:tc>
                <a:tc>
                  <a:txBody>
                    <a:bodyPr/>
                    <a:lstStyle/>
                    <a:p>
                      <a:r>
                        <a:rPr lang="en-US" altLang="zh-TW" sz="2400" dirty="0" smtClean="0"/>
                        <a:t>19.2</a:t>
                      </a:r>
                      <a:endParaRPr lang="zh-TW" altLang="en-US" sz="2400" dirty="0"/>
                    </a:p>
                  </a:txBody>
                  <a:tcPr marL="98223" marR="98223"/>
                </a:tc>
              </a:tr>
              <a:tr h="370840">
                <a:tc>
                  <a:txBody>
                    <a:bodyPr/>
                    <a:lstStyle/>
                    <a:p>
                      <a:r>
                        <a:rPr lang="zh-TW" altLang="en-US" sz="2400" dirty="0" smtClean="0"/>
                        <a:t>專科</a:t>
                      </a:r>
                      <a:endParaRPr lang="zh-TW" altLang="en-US" sz="2400" dirty="0"/>
                    </a:p>
                  </a:txBody>
                  <a:tcPr marL="98223" marR="98223"/>
                </a:tc>
                <a:tc>
                  <a:txBody>
                    <a:bodyPr/>
                    <a:lstStyle/>
                    <a:p>
                      <a:r>
                        <a:rPr lang="en-US" altLang="zh-TW" sz="2400" dirty="0" smtClean="0"/>
                        <a:t>32</a:t>
                      </a:r>
                      <a:endParaRPr lang="zh-TW" altLang="en-US" sz="2400" dirty="0"/>
                    </a:p>
                  </a:txBody>
                  <a:tcPr marL="98223" marR="98223"/>
                </a:tc>
                <a:tc>
                  <a:txBody>
                    <a:bodyPr/>
                    <a:lstStyle/>
                    <a:p>
                      <a:r>
                        <a:rPr lang="en-US" altLang="zh-TW" sz="2400" dirty="0" smtClean="0"/>
                        <a:t>5.3</a:t>
                      </a:r>
                      <a:endParaRPr lang="zh-TW" altLang="en-US" sz="2400" dirty="0"/>
                    </a:p>
                  </a:txBody>
                  <a:tcPr marL="98223" marR="98223"/>
                </a:tc>
              </a:tr>
              <a:tr h="370840">
                <a:tc>
                  <a:txBody>
                    <a:bodyPr/>
                    <a:lstStyle/>
                    <a:p>
                      <a:r>
                        <a:rPr lang="zh-TW" altLang="en-US" sz="2400" dirty="0" smtClean="0"/>
                        <a:t>大學</a:t>
                      </a:r>
                      <a:endParaRPr lang="zh-TW" altLang="en-US" sz="2400" dirty="0"/>
                    </a:p>
                  </a:txBody>
                  <a:tcPr marL="98223" marR="98223"/>
                </a:tc>
                <a:tc>
                  <a:txBody>
                    <a:bodyPr/>
                    <a:lstStyle/>
                    <a:p>
                      <a:r>
                        <a:rPr lang="en-US" altLang="zh-TW" sz="2400" dirty="0" smtClean="0"/>
                        <a:t>384</a:t>
                      </a:r>
                      <a:endParaRPr lang="zh-TW" altLang="en-US" sz="2400" dirty="0"/>
                    </a:p>
                  </a:txBody>
                  <a:tcPr marL="98223" marR="98223"/>
                </a:tc>
                <a:tc>
                  <a:txBody>
                    <a:bodyPr/>
                    <a:lstStyle/>
                    <a:p>
                      <a:r>
                        <a:rPr lang="en-US" altLang="zh-TW" sz="2400" dirty="0" smtClean="0"/>
                        <a:t>63.7</a:t>
                      </a:r>
                      <a:endParaRPr lang="zh-TW" altLang="en-US" sz="2400" dirty="0"/>
                    </a:p>
                  </a:txBody>
                  <a:tcPr marL="98223" marR="98223"/>
                </a:tc>
              </a:tr>
              <a:tr h="370840">
                <a:tc>
                  <a:txBody>
                    <a:bodyPr/>
                    <a:lstStyle/>
                    <a:p>
                      <a:r>
                        <a:rPr lang="zh-TW" altLang="en-US" sz="2400" dirty="0" smtClean="0"/>
                        <a:t>碩士</a:t>
                      </a:r>
                      <a:endParaRPr lang="zh-TW" altLang="en-US" sz="2400" dirty="0"/>
                    </a:p>
                  </a:txBody>
                  <a:tcPr marL="98223" marR="98223"/>
                </a:tc>
                <a:tc>
                  <a:txBody>
                    <a:bodyPr/>
                    <a:lstStyle/>
                    <a:p>
                      <a:r>
                        <a:rPr lang="en-US" altLang="zh-TW" sz="2400" dirty="0" smtClean="0"/>
                        <a:t>32</a:t>
                      </a:r>
                      <a:endParaRPr lang="zh-TW" altLang="en-US" sz="2400" dirty="0"/>
                    </a:p>
                  </a:txBody>
                  <a:tcPr marL="98223" marR="98223"/>
                </a:tc>
                <a:tc>
                  <a:txBody>
                    <a:bodyPr/>
                    <a:lstStyle/>
                    <a:p>
                      <a:r>
                        <a:rPr lang="en-US" altLang="zh-TW" sz="2400" dirty="0" smtClean="0"/>
                        <a:t>5.3</a:t>
                      </a:r>
                      <a:endParaRPr lang="zh-TW" altLang="en-US" sz="2400" dirty="0"/>
                    </a:p>
                  </a:txBody>
                  <a:tcPr marL="98223" marR="98223"/>
                </a:tc>
              </a:tr>
              <a:tr h="370840">
                <a:tc>
                  <a:txBody>
                    <a:bodyPr/>
                    <a:lstStyle/>
                    <a:p>
                      <a:r>
                        <a:rPr lang="zh-TW" altLang="en-US" sz="2400" smtClean="0"/>
                        <a:t>博士</a:t>
                      </a:r>
                      <a:endParaRPr lang="zh-TW" altLang="en-US" sz="2400" dirty="0"/>
                    </a:p>
                  </a:txBody>
                  <a:tcPr marL="98223" marR="98223"/>
                </a:tc>
                <a:tc>
                  <a:txBody>
                    <a:bodyPr/>
                    <a:lstStyle/>
                    <a:p>
                      <a:r>
                        <a:rPr lang="en-US" altLang="zh-TW" sz="2400" dirty="0" smtClean="0"/>
                        <a:t>10</a:t>
                      </a:r>
                      <a:endParaRPr lang="zh-TW" altLang="en-US" sz="2400" dirty="0"/>
                    </a:p>
                  </a:txBody>
                  <a:tcPr marL="98223" marR="98223"/>
                </a:tc>
                <a:tc>
                  <a:txBody>
                    <a:bodyPr/>
                    <a:lstStyle/>
                    <a:p>
                      <a:r>
                        <a:rPr lang="en-US" altLang="zh-TW" sz="2400" dirty="0" smtClean="0"/>
                        <a:t>1.7</a:t>
                      </a:r>
                      <a:endParaRPr lang="zh-TW" altLang="en-US" sz="2400" dirty="0"/>
                    </a:p>
                  </a:txBody>
                  <a:tcPr marL="98223" marR="98223"/>
                </a:tc>
              </a:tr>
              <a:tr h="370840">
                <a:tc>
                  <a:txBody>
                    <a:bodyPr/>
                    <a:lstStyle/>
                    <a:p>
                      <a:r>
                        <a:rPr lang="zh-TW" altLang="en-US" sz="2400" smtClean="0"/>
                        <a:t>總和</a:t>
                      </a:r>
                      <a:endParaRPr lang="zh-TW" altLang="en-US" sz="2400" dirty="0"/>
                    </a:p>
                  </a:txBody>
                  <a:tcPr marL="98223" marR="98223"/>
                </a:tc>
                <a:tc>
                  <a:txBody>
                    <a:bodyPr/>
                    <a:lstStyle/>
                    <a:p>
                      <a:r>
                        <a:rPr lang="en-US" altLang="zh-TW" sz="2400" dirty="0" smtClean="0"/>
                        <a:t>599</a:t>
                      </a:r>
                      <a:endParaRPr lang="zh-TW" altLang="en-US" sz="2400" dirty="0"/>
                    </a:p>
                  </a:txBody>
                  <a:tcPr marL="98223" marR="98223"/>
                </a:tc>
                <a:tc>
                  <a:txBody>
                    <a:bodyPr/>
                    <a:lstStyle/>
                    <a:p>
                      <a:r>
                        <a:rPr lang="en-US" altLang="zh-TW" sz="2400" dirty="0" smtClean="0"/>
                        <a:t>100</a:t>
                      </a:r>
                      <a:endParaRPr lang="zh-TW" altLang="en-US" sz="2400" dirty="0"/>
                    </a:p>
                  </a:txBody>
                  <a:tcPr marL="98223" marR="98223"/>
                </a:tc>
              </a:tr>
            </a:tbl>
          </a:graphicData>
        </a:graphic>
      </p:graphicFrame>
    </p:spTree>
    <p:extLst>
      <p:ext uri="{BB962C8B-B14F-4D97-AF65-F5344CB8AC3E}">
        <p14:creationId xmlns:p14="http://schemas.microsoft.com/office/powerpoint/2010/main" val="28394849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工作性質</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3185679827"/>
              </p:ext>
            </p:extLst>
          </p:nvPr>
        </p:nvGraphicFramePr>
        <p:xfrm>
          <a:off x="274638" y="1298575"/>
          <a:ext cx="8594724" cy="3571240"/>
        </p:xfrm>
        <a:graphic>
          <a:graphicData uri="http://schemas.openxmlformats.org/drawingml/2006/table">
            <a:tbl>
              <a:tblPr firstRow="1" bandRow="1">
                <a:tableStyleId>{5C22544A-7EE6-4342-B048-85BDC9FD1C3A}</a:tableStyleId>
              </a:tblPr>
              <a:tblGrid>
                <a:gridCol w="2864908"/>
                <a:gridCol w="2864908"/>
                <a:gridCol w="2864908"/>
              </a:tblGrid>
              <a:tr h="370840">
                <a:tc>
                  <a:txBody>
                    <a:bodyPr/>
                    <a:lstStyle/>
                    <a:p>
                      <a:endParaRPr lang="zh-TW" altLang="en-US" dirty="0"/>
                    </a:p>
                  </a:txBody>
                  <a:tcPr marL="98223" marR="98223"/>
                </a:tc>
                <a:tc>
                  <a:txBody>
                    <a:bodyPr/>
                    <a:lstStyle/>
                    <a:p>
                      <a:r>
                        <a:rPr lang="zh-TW" altLang="en-US" dirty="0" smtClean="0"/>
                        <a:t>次數</a:t>
                      </a:r>
                      <a:endParaRPr lang="zh-TW" altLang="en-US" dirty="0"/>
                    </a:p>
                  </a:txBody>
                  <a:tcPr marL="98223" marR="98223"/>
                </a:tc>
                <a:tc>
                  <a:txBody>
                    <a:bodyPr/>
                    <a:lstStyle/>
                    <a:p>
                      <a:r>
                        <a:rPr lang="zh-TW" altLang="en-US" dirty="0" smtClean="0"/>
                        <a:t>百分比</a:t>
                      </a:r>
                      <a:endParaRPr lang="zh-TW" altLang="en-US" dirty="0"/>
                    </a:p>
                  </a:txBody>
                  <a:tcPr marL="98223" marR="98223"/>
                </a:tc>
              </a:tr>
              <a:tr h="370840">
                <a:tc>
                  <a:txBody>
                    <a:bodyPr/>
                    <a:lstStyle/>
                    <a:p>
                      <a:r>
                        <a:rPr lang="zh-TW" altLang="en-US" sz="2400" dirty="0" smtClean="0"/>
                        <a:t>學生</a:t>
                      </a:r>
                      <a:endParaRPr lang="zh-TW" altLang="en-US" sz="2400" dirty="0"/>
                    </a:p>
                  </a:txBody>
                  <a:tcPr marL="98223" marR="98223"/>
                </a:tc>
                <a:tc>
                  <a:txBody>
                    <a:bodyPr/>
                    <a:lstStyle/>
                    <a:p>
                      <a:r>
                        <a:rPr lang="zh-TW" altLang="zh-TW" sz="2400" dirty="0" smtClean="0"/>
                        <a:t>3</a:t>
                      </a:r>
                      <a:r>
                        <a:rPr lang="en-US" altLang="zh-TW" sz="2400" dirty="0" smtClean="0"/>
                        <a:t>16</a:t>
                      </a:r>
                      <a:endParaRPr lang="zh-TW" altLang="en-US" sz="2400" dirty="0"/>
                    </a:p>
                  </a:txBody>
                  <a:tcPr marL="98223" marR="98223"/>
                </a:tc>
                <a:tc>
                  <a:txBody>
                    <a:bodyPr/>
                    <a:lstStyle/>
                    <a:p>
                      <a:r>
                        <a:rPr lang="en-US" altLang="zh-TW" sz="2400" dirty="0" smtClean="0"/>
                        <a:t>52.8</a:t>
                      </a:r>
                      <a:endParaRPr lang="zh-TW" altLang="en-US" sz="2400" dirty="0"/>
                    </a:p>
                  </a:txBody>
                  <a:tcPr marL="98223" marR="98223"/>
                </a:tc>
              </a:tr>
              <a:tr h="370840">
                <a:tc>
                  <a:txBody>
                    <a:bodyPr/>
                    <a:lstStyle/>
                    <a:p>
                      <a:r>
                        <a:rPr lang="zh-TW" altLang="en-US" sz="2400" dirty="0" smtClean="0"/>
                        <a:t>服務業</a:t>
                      </a:r>
                      <a:endParaRPr lang="zh-TW" altLang="en-US" sz="2400" dirty="0"/>
                    </a:p>
                  </a:txBody>
                  <a:tcPr marL="98223" marR="98223"/>
                </a:tc>
                <a:tc>
                  <a:txBody>
                    <a:bodyPr/>
                    <a:lstStyle/>
                    <a:p>
                      <a:r>
                        <a:rPr lang="en-US" altLang="zh-TW" sz="2400" dirty="0" smtClean="0"/>
                        <a:t>1</a:t>
                      </a:r>
                      <a:r>
                        <a:rPr lang="zh-TW" altLang="zh-TW" sz="2400" dirty="0" smtClean="0"/>
                        <a:t>7</a:t>
                      </a:r>
                      <a:r>
                        <a:rPr lang="en-US" altLang="zh-TW" sz="2400" dirty="0" smtClean="0"/>
                        <a:t>7</a:t>
                      </a:r>
                      <a:endParaRPr lang="zh-TW" altLang="en-US" sz="2400" dirty="0"/>
                    </a:p>
                  </a:txBody>
                  <a:tcPr marL="98223" marR="98223"/>
                </a:tc>
                <a:tc>
                  <a:txBody>
                    <a:bodyPr/>
                    <a:lstStyle/>
                    <a:p>
                      <a:r>
                        <a:rPr lang="en-US" altLang="zh-TW" sz="2400" dirty="0" smtClean="0"/>
                        <a:t>29.5</a:t>
                      </a:r>
                      <a:endParaRPr lang="zh-TW" altLang="en-US" sz="2400" dirty="0"/>
                    </a:p>
                  </a:txBody>
                  <a:tcPr marL="98223" marR="98223"/>
                </a:tc>
              </a:tr>
              <a:tr h="217778">
                <a:tc>
                  <a:txBody>
                    <a:bodyPr/>
                    <a:lstStyle/>
                    <a:p>
                      <a:r>
                        <a:rPr lang="zh-TW" altLang="en-US" sz="2400" dirty="0" smtClean="0"/>
                        <a:t>製造業</a:t>
                      </a:r>
                      <a:endParaRPr lang="zh-TW" altLang="en-US" sz="2400" dirty="0"/>
                    </a:p>
                  </a:txBody>
                  <a:tcPr marL="98223" marR="98223"/>
                </a:tc>
                <a:tc>
                  <a:txBody>
                    <a:bodyPr/>
                    <a:lstStyle/>
                    <a:p>
                      <a:r>
                        <a:rPr lang="en-US" altLang="zh-TW" sz="2400" dirty="0" smtClean="0"/>
                        <a:t>21</a:t>
                      </a:r>
                      <a:endParaRPr lang="zh-TW" altLang="en-US" sz="2400" dirty="0"/>
                    </a:p>
                  </a:txBody>
                  <a:tcPr marL="98223" marR="98223"/>
                </a:tc>
                <a:tc>
                  <a:txBody>
                    <a:bodyPr/>
                    <a:lstStyle/>
                    <a:p>
                      <a:r>
                        <a:rPr lang="en-US" altLang="zh-TW" sz="2400" dirty="0" smtClean="0"/>
                        <a:t>3.5</a:t>
                      </a:r>
                      <a:endParaRPr lang="zh-TW" altLang="en-US" sz="2400" dirty="0"/>
                    </a:p>
                  </a:txBody>
                  <a:tcPr marL="98223" marR="98223"/>
                </a:tc>
              </a:tr>
              <a:tr h="370840">
                <a:tc>
                  <a:txBody>
                    <a:bodyPr/>
                    <a:lstStyle/>
                    <a:p>
                      <a:r>
                        <a:rPr lang="zh-TW" altLang="en-US" sz="2400" dirty="0" smtClean="0"/>
                        <a:t>軍公教</a:t>
                      </a:r>
                      <a:endParaRPr lang="zh-TW" altLang="en-US" sz="2400" dirty="0"/>
                    </a:p>
                  </a:txBody>
                  <a:tcPr marL="98223" marR="98223"/>
                </a:tc>
                <a:tc>
                  <a:txBody>
                    <a:bodyPr/>
                    <a:lstStyle/>
                    <a:p>
                      <a:r>
                        <a:rPr lang="en-US" altLang="zh-TW" sz="2400" dirty="0" smtClean="0"/>
                        <a:t>26</a:t>
                      </a:r>
                      <a:endParaRPr lang="zh-TW" altLang="en-US" sz="2400" dirty="0"/>
                    </a:p>
                  </a:txBody>
                  <a:tcPr marL="98223" marR="98223"/>
                </a:tc>
                <a:tc>
                  <a:txBody>
                    <a:bodyPr/>
                    <a:lstStyle/>
                    <a:p>
                      <a:r>
                        <a:rPr lang="en-US" altLang="zh-TW" sz="2400" dirty="0" smtClean="0"/>
                        <a:t>4.3</a:t>
                      </a:r>
                      <a:endParaRPr lang="zh-TW" altLang="en-US" sz="2400" dirty="0"/>
                    </a:p>
                  </a:txBody>
                  <a:tcPr marL="98223" marR="98223"/>
                </a:tc>
              </a:tr>
              <a:tr h="370840">
                <a:tc>
                  <a:txBody>
                    <a:bodyPr/>
                    <a:lstStyle/>
                    <a:p>
                      <a:r>
                        <a:rPr lang="zh-TW" altLang="en-US" sz="2400" dirty="0" smtClean="0"/>
                        <a:t>自由業</a:t>
                      </a:r>
                      <a:endParaRPr lang="zh-TW" altLang="en-US" sz="2400" dirty="0"/>
                    </a:p>
                  </a:txBody>
                  <a:tcPr marL="98223" marR="98223"/>
                </a:tc>
                <a:tc>
                  <a:txBody>
                    <a:bodyPr/>
                    <a:lstStyle/>
                    <a:p>
                      <a:r>
                        <a:rPr lang="en-US" altLang="zh-TW" sz="2400" dirty="0" smtClean="0"/>
                        <a:t>51</a:t>
                      </a:r>
                      <a:endParaRPr lang="zh-TW" altLang="en-US" sz="2400" dirty="0"/>
                    </a:p>
                  </a:txBody>
                  <a:tcPr marL="98223" marR="98223"/>
                </a:tc>
                <a:tc>
                  <a:txBody>
                    <a:bodyPr/>
                    <a:lstStyle/>
                    <a:p>
                      <a:r>
                        <a:rPr lang="en-US" altLang="zh-TW" sz="2400" dirty="0" smtClean="0"/>
                        <a:t>8.5</a:t>
                      </a:r>
                      <a:endParaRPr lang="zh-TW" altLang="en-US" sz="2400" dirty="0"/>
                    </a:p>
                  </a:txBody>
                  <a:tcPr marL="98223" marR="98223"/>
                </a:tc>
              </a:tr>
              <a:tr h="370840">
                <a:tc>
                  <a:txBody>
                    <a:bodyPr/>
                    <a:lstStyle/>
                    <a:p>
                      <a:r>
                        <a:rPr lang="zh-TW" altLang="en-US" sz="2400" dirty="0" smtClean="0"/>
                        <a:t>家管</a:t>
                      </a:r>
                      <a:endParaRPr lang="zh-TW" altLang="en-US" sz="2400" dirty="0"/>
                    </a:p>
                  </a:txBody>
                  <a:tcPr marL="98223" marR="98223"/>
                </a:tc>
                <a:tc>
                  <a:txBody>
                    <a:bodyPr/>
                    <a:lstStyle/>
                    <a:p>
                      <a:r>
                        <a:rPr lang="en-US" altLang="zh-TW" sz="2400" dirty="0" smtClean="0"/>
                        <a:t>8</a:t>
                      </a:r>
                      <a:endParaRPr lang="zh-TW" altLang="en-US" sz="2400" dirty="0"/>
                    </a:p>
                  </a:txBody>
                  <a:tcPr marL="98223" marR="98223"/>
                </a:tc>
                <a:tc>
                  <a:txBody>
                    <a:bodyPr/>
                    <a:lstStyle/>
                    <a:p>
                      <a:r>
                        <a:rPr lang="en-US" altLang="zh-TW" sz="2400" dirty="0" smtClean="0"/>
                        <a:t>13</a:t>
                      </a:r>
                      <a:endParaRPr lang="zh-TW" altLang="en-US" sz="2400" dirty="0"/>
                    </a:p>
                  </a:txBody>
                  <a:tcPr marL="98223" marR="98223"/>
                </a:tc>
              </a:tr>
              <a:tr h="370840">
                <a:tc>
                  <a:txBody>
                    <a:bodyPr/>
                    <a:lstStyle/>
                    <a:p>
                      <a:r>
                        <a:rPr lang="zh-TW" altLang="en-US" sz="2400" dirty="0" smtClean="0"/>
                        <a:t>總和</a:t>
                      </a:r>
                      <a:endParaRPr lang="zh-TW" altLang="en-US" sz="2400" dirty="0"/>
                    </a:p>
                  </a:txBody>
                  <a:tcPr marL="98223" marR="98223"/>
                </a:tc>
                <a:tc>
                  <a:txBody>
                    <a:bodyPr/>
                    <a:lstStyle/>
                    <a:p>
                      <a:r>
                        <a:rPr lang="en-US" altLang="zh-TW" sz="2400" dirty="0" smtClean="0"/>
                        <a:t>5</a:t>
                      </a:r>
                      <a:r>
                        <a:rPr lang="zh-TW" altLang="zh-TW" sz="2400" dirty="0" smtClean="0"/>
                        <a:t>9</a:t>
                      </a:r>
                      <a:r>
                        <a:rPr lang="en-US" altLang="zh-TW" sz="2400" dirty="0" smtClean="0"/>
                        <a:t>9</a:t>
                      </a:r>
                      <a:endParaRPr lang="zh-TW" altLang="en-US" sz="2400" dirty="0"/>
                    </a:p>
                  </a:txBody>
                  <a:tcPr marL="98223" marR="98223"/>
                </a:tc>
                <a:tc>
                  <a:txBody>
                    <a:bodyPr/>
                    <a:lstStyle/>
                    <a:p>
                      <a:r>
                        <a:rPr lang="en-US" altLang="zh-TW" sz="2400" dirty="0" smtClean="0"/>
                        <a:t>100</a:t>
                      </a:r>
                      <a:endParaRPr lang="zh-TW" altLang="en-US" sz="2400" dirty="0"/>
                    </a:p>
                  </a:txBody>
                  <a:tcPr marL="98223" marR="98223"/>
                </a:tc>
              </a:tr>
            </a:tbl>
          </a:graphicData>
        </a:graphic>
      </p:graphicFrame>
    </p:spTree>
    <p:extLst>
      <p:ext uri="{BB962C8B-B14F-4D97-AF65-F5344CB8AC3E}">
        <p14:creationId xmlns:p14="http://schemas.microsoft.com/office/powerpoint/2010/main" val="244173978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信度分析</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本研究共有 </a:t>
            </a:r>
            <a:r>
              <a:rPr lang="en-US" altLang="zh-TW" dirty="0"/>
              <a:t>3</a:t>
            </a:r>
            <a:r>
              <a:rPr lang="zh-TW" altLang="en-US" dirty="0"/>
              <a:t>個變數</a:t>
            </a:r>
            <a:r>
              <a:rPr lang="en-US" altLang="zh-TW" dirty="0"/>
              <a:t>,</a:t>
            </a:r>
            <a:r>
              <a:rPr lang="zh-TW" altLang="en-US" dirty="0"/>
              <a:t>信度分析結果顯示</a:t>
            </a:r>
          </a:p>
          <a:p>
            <a:r>
              <a:rPr lang="zh-CHT" altLang="en-US" dirty="0" smtClean="0"/>
              <a:t>消費</a:t>
            </a:r>
            <a:r>
              <a:rPr lang="zh-CHT" altLang="en-US" dirty="0"/>
              <a:t>者決策 </a:t>
            </a:r>
            <a:r>
              <a:rPr lang="en-US" altLang="zh-CHT" dirty="0" err="1"/>
              <a:t>Cronbach’s</a:t>
            </a:r>
            <a:r>
              <a:rPr lang="en-US" altLang="zh-CHT" dirty="0"/>
              <a:t> Alpha </a:t>
            </a:r>
            <a:r>
              <a:rPr lang="zh-CHT" altLang="en-US" dirty="0"/>
              <a:t>值 </a:t>
            </a:r>
            <a:r>
              <a:rPr lang="en-US" altLang="zh-CHT" dirty="0"/>
              <a:t>0.946 </a:t>
            </a:r>
            <a:endParaRPr lang="en-US" altLang="zh-CHT" dirty="0" smtClean="0"/>
          </a:p>
          <a:p>
            <a:r>
              <a:rPr lang="zh-CHT" altLang="en-US" dirty="0" smtClean="0"/>
              <a:t>品牌知覺 </a:t>
            </a:r>
            <a:r>
              <a:rPr lang="en-US" altLang="zh-CHT" dirty="0" err="1"/>
              <a:t>Cronbach’s</a:t>
            </a:r>
            <a:r>
              <a:rPr lang="en-US" altLang="zh-CHT" dirty="0"/>
              <a:t> Alpha </a:t>
            </a:r>
            <a:r>
              <a:rPr lang="zh-CHT" altLang="en-US" dirty="0"/>
              <a:t>值 </a:t>
            </a:r>
            <a:r>
              <a:rPr lang="en-US" altLang="zh-CHT" dirty="0"/>
              <a:t>0.936 </a:t>
            </a:r>
            <a:endParaRPr lang="en-US" altLang="zh-CHT" dirty="0" smtClean="0"/>
          </a:p>
          <a:p>
            <a:r>
              <a:rPr lang="zh-CHT" altLang="en-US" dirty="0" smtClean="0"/>
              <a:t>品牌聲</a:t>
            </a:r>
            <a:r>
              <a:rPr lang="zh-CHT" altLang="en-US" dirty="0"/>
              <a:t>望 </a:t>
            </a:r>
            <a:r>
              <a:rPr lang="en-US" altLang="zh-CHT" dirty="0" err="1"/>
              <a:t>Cronbach’s</a:t>
            </a:r>
            <a:r>
              <a:rPr lang="en-US" altLang="zh-CHT" dirty="0"/>
              <a:t> Alpha </a:t>
            </a:r>
            <a:r>
              <a:rPr lang="zh-CHT" altLang="en-US" dirty="0"/>
              <a:t>值 </a:t>
            </a:r>
            <a:r>
              <a:rPr lang="en-US" altLang="zh-CHT" dirty="0"/>
              <a:t>0.958 </a:t>
            </a:r>
            <a:endParaRPr lang="en-US" altLang="zh-CHT" dirty="0" smtClean="0"/>
          </a:p>
          <a:p>
            <a:r>
              <a:rPr lang="zh-CHT" altLang="en-US" dirty="0" smtClean="0"/>
              <a:t>消費</a:t>
            </a:r>
            <a:r>
              <a:rPr lang="zh-CHT" altLang="en-US" dirty="0"/>
              <a:t>者滿意度 </a:t>
            </a:r>
            <a:r>
              <a:rPr lang="en-US" altLang="zh-CHT" dirty="0" err="1"/>
              <a:t>Cronbach’s</a:t>
            </a:r>
            <a:r>
              <a:rPr lang="en-US" altLang="zh-CHT" dirty="0"/>
              <a:t> Alpha </a:t>
            </a:r>
            <a:r>
              <a:rPr lang="zh-CHT" altLang="en-US" dirty="0"/>
              <a:t>值 </a:t>
            </a:r>
            <a:r>
              <a:rPr lang="en-US" altLang="zh-CHT" dirty="0"/>
              <a:t>0.969 </a:t>
            </a:r>
            <a:endParaRPr lang="en-US" altLang="zh-CHT" dirty="0" smtClean="0"/>
          </a:p>
          <a:p>
            <a:r>
              <a:rPr lang="zh-CHT" altLang="en-US" dirty="0" smtClean="0"/>
              <a:t>以上</a:t>
            </a:r>
            <a:r>
              <a:rPr lang="zh-CHT" altLang="en-US" dirty="0"/>
              <a:t>信度 </a:t>
            </a:r>
            <a:r>
              <a:rPr lang="en-US" altLang="zh-CHT" dirty="0"/>
              <a:t>Alpha </a:t>
            </a:r>
            <a:r>
              <a:rPr lang="zh-CHT" altLang="en-US" dirty="0"/>
              <a:t>值 大於 </a:t>
            </a:r>
            <a:r>
              <a:rPr lang="en-US" altLang="zh-CHT" dirty="0"/>
              <a:t>0.7</a:t>
            </a:r>
            <a:r>
              <a:rPr lang="zh-CHT" altLang="en-US" dirty="0"/>
              <a:t>以上顯示本研究的變數具有不錯的可信度。</a:t>
            </a:r>
          </a:p>
          <a:p>
            <a:endParaRPr kumimoji="1" lang="zh-TW" altLang="en-US" dirty="0"/>
          </a:p>
        </p:txBody>
      </p:sp>
    </p:spTree>
    <p:extLst>
      <p:ext uri="{BB962C8B-B14F-4D97-AF65-F5344CB8AC3E}">
        <p14:creationId xmlns:p14="http://schemas.microsoft.com/office/powerpoint/2010/main" val="26746202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摘要</a:t>
            </a:r>
            <a:endParaRPr kumimoji="1" lang="zh-TW" altLang="en-US" dirty="0"/>
          </a:p>
        </p:txBody>
      </p:sp>
      <p:sp>
        <p:nvSpPr>
          <p:cNvPr id="3" name="內容版面配置區 2"/>
          <p:cNvSpPr>
            <a:spLocks noGrp="1"/>
          </p:cNvSpPr>
          <p:nvPr>
            <p:ph sz="quarter" idx="13"/>
          </p:nvPr>
        </p:nvSpPr>
        <p:spPr/>
        <p:txBody>
          <a:bodyPr>
            <a:normAutofit fontScale="85000" lnSpcReduction="20000"/>
          </a:bodyPr>
          <a:lstStyle/>
          <a:p>
            <a:r>
              <a:rPr lang="zh-TW" altLang="en-US" dirty="0"/>
              <a:t>因近年來隨著時代變遷網際網路盛行，導致網路購物興起源於實體通路商紛紛轉型向虛擬通路，</a:t>
            </a:r>
            <a:r>
              <a:rPr lang="en-US" altLang="zh-TW" dirty="0"/>
              <a:t>La Jolla </a:t>
            </a:r>
            <a:r>
              <a:rPr lang="zh-TW" altLang="en-US" dirty="0"/>
              <a:t>樂活雅鈦鍺精品公司一直保持實體店面的營運模式，但為了增加曝光率，採用網路行銷策略，創立官方網站</a:t>
            </a:r>
            <a:r>
              <a:rPr lang="en-US" altLang="zh-TW" dirty="0"/>
              <a:t>,</a:t>
            </a:r>
            <a:r>
              <a:rPr lang="zh-TW" altLang="en-US" dirty="0"/>
              <a:t>經營網路論壇以及加入各大網路通路，期望能提昇品牌知名度。</a:t>
            </a:r>
          </a:p>
          <a:p>
            <a:endParaRPr lang="zh-TW" altLang="en-US" dirty="0"/>
          </a:p>
          <a:p>
            <a:r>
              <a:rPr lang="zh-TW" altLang="en-US" dirty="0"/>
              <a:t>本研究以 </a:t>
            </a:r>
            <a:r>
              <a:rPr lang="en-US" altLang="zh-TW" dirty="0"/>
              <a:t>La Jolla </a:t>
            </a:r>
            <a:r>
              <a:rPr lang="zh-TW" altLang="en-US" dirty="0"/>
              <a:t>樂活雅鈦鍺精品公司為例，探討公司的經營在導入電子商務經營策略之後，品牌知覺及品牌聲望對消費者決策與消費者滿意度之研究，研究方式採網路問卷進行調查，共獲得</a:t>
            </a:r>
            <a:r>
              <a:rPr lang="en-US" altLang="zh-TW" dirty="0"/>
              <a:t>599</a:t>
            </a:r>
            <a:r>
              <a:rPr lang="zh-TW" altLang="en-US" dirty="0"/>
              <a:t>份有效問卷；並使用</a:t>
            </a:r>
            <a:r>
              <a:rPr lang="en-US" altLang="zh-TW" dirty="0"/>
              <a:t>SPSS 2.0</a:t>
            </a:r>
            <a:r>
              <a:rPr lang="zh-TW" altLang="en-US" dirty="0"/>
              <a:t>運用敘述統計、信度分析、因素分析、迴歸分析方法，進行研究結果描述與驗證假設。</a:t>
            </a:r>
          </a:p>
          <a:p>
            <a:endParaRPr lang="zh-TW" altLang="en-US" dirty="0"/>
          </a:p>
          <a:p>
            <a:r>
              <a:rPr lang="zh-TW" altLang="en-US" dirty="0"/>
              <a:t>分析結果得知，品牌知覺與品牌聲望會相互影響，而消費者對於品牌知覺與品牌聲望皆會影響消費者決策與影響消費者的滿意度，而消費的決策也會影響消費者滿意度。</a:t>
            </a:r>
          </a:p>
          <a:p>
            <a:endParaRPr lang="zh-TW" altLang="en-US" dirty="0"/>
          </a:p>
          <a:p>
            <a:r>
              <a:rPr lang="zh-TW" altLang="en-US" dirty="0"/>
              <a:t>關鍵字：品牌聲望、品牌知覺、消費者行為、消費者滿意度、消費者決策、</a:t>
            </a:r>
            <a:r>
              <a:rPr lang="en-US" altLang="zh-TW" dirty="0"/>
              <a:t>La </a:t>
            </a:r>
            <a:r>
              <a:rPr lang="en-US" altLang="zh-TW" dirty="0" err="1"/>
              <a:t>jolla</a:t>
            </a:r>
            <a:r>
              <a:rPr lang="zh-TW" altLang="en-US" dirty="0"/>
              <a:t>樂活雅</a:t>
            </a:r>
          </a:p>
          <a:p>
            <a:endParaRPr kumimoji="1" lang="zh-TW" altLang="en-US" dirty="0"/>
          </a:p>
        </p:txBody>
      </p:sp>
    </p:spTree>
    <p:extLst>
      <p:ext uri="{BB962C8B-B14F-4D97-AF65-F5344CB8AC3E}">
        <p14:creationId xmlns:p14="http://schemas.microsoft.com/office/powerpoint/2010/main" val="8123564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為了探討受訪者對主要考量因素</a:t>
            </a:r>
            <a:r>
              <a:rPr lang="en-US" altLang="zh-TW" dirty="0"/>
              <a:t>,</a:t>
            </a:r>
            <a:r>
              <a:rPr lang="zh-TW" altLang="en-US" dirty="0"/>
              <a:t>因此提出 </a:t>
            </a:r>
            <a:r>
              <a:rPr lang="en-US" altLang="zh-TW" dirty="0"/>
              <a:t>10 </a:t>
            </a:r>
            <a:r>
              <a:rPr lang="zh-TW" altLang="en-US" dirty="0"/>
              <a:t>提消費者行為</a:t>
            </a:r>
            <a:r>
              <a:rPr lang="zh-TW" altLang="en-US" dirty="0" smtClean="0"/>
              <a:t>、</a:t>
            </a:r>
            <a:r>
              <a:rPr lang="en-US" altLang="zh-TW" dirty="0"/>
              <a:t>7</a:t>
            </a:r>
            <a:r>
              <a:rPr lang="en-US" altLang="zh-TW" dirty="0" smtClean="0"/>
              <a:t> </a:t>
            </a:r>
            <a:r>
              <a:rPr lang="zh-TW" altLang="en-US" dirty="0"/>
              <a:t>題品牌知覺、</a:t>
            </a:r>
            <a:r>
              <a:rPr lang="en-US" altLang="zh-TW" dirty="0"/>
              <a:t>10 </a:t>
            </a:r>
            <a:r>
              <a:rPr lang="zh-TW" altLang="en-US" dirty="0"/>
              <a:t>題品 牌知覺、</a:t>
            </a:r>
            <a:r>
              <a:rPr lang="en-US" altLang="zh-TW" dirty="0"/>
              <a:t>10 </a:t>
            </a:r>
            <a:r>
              <a:rPr lang="zh-TW" altLang="en-US" dirty="0"/>
              <a:t>題消費者滿意度等變數以量表收集受訪者對每一變數之重視度</a:t>
            </a:r>
            <a:r>
              <a:rPr lang="en-US" altLang="zh-TW" dirty="0"/>
              <a:t>(</a:t>
            </a:r>
            <a:r>
              <a:rPr lang="zh-TW" altLang="en-US" dirty="0"/>
              <a:t>非常不同意</a:t>
            </a:r>
            <a:r>
              <a:rPr lang="en-US" altLang="zh-TW" dirty="0"/>
              <a:t>= 1</a:t>
            </a:r>
            <a:r>
              <a:rPr lang="zh-TW" altLang="en-US" dirty="0"/>
              <a:t>、 非常同意</a:t>
            </a:r>
            <a:r>
              <a:rPr lang="en-US" altLang="zh-TW" dirty="0"/>
              <a:t>= 5)</a:t>
            </a:r>
            <a:r>
              <a:rPr lang="zh-TW" altLang="en-US" dirty="0"/>
              <a:t>。將所獲得之資料</a:t>
            </a:r>
            <a:r>
              <a:rPr lang="en-US" altLang="zh-TW" dirty="0"/>
              <a:t>,</a:t>
            </a:r>
            <a:r>
              <a:rPr lang="zh-TW" altLang="en-US" dirty="0"/>
              <a:t>經過</a:t>
            </a:r>
            <a:r>
              <a:rPr lang="en-US" altLang="zh-TW" dirty="0"/>
              <a:t>KMO</a:t>
            </a:r>
            <a:r>
              <a:rPr lang="zh-TW" altLang="en-US" dirty="0"/>
              <a:t>取樣適當性及巴氏球形檢定</a:t>
            </a:r>
            <a:r>
              <a:rPr lang="en-US" altLang="zh-TW" dirty="0"/>
              <a:t>,KMO</a:t>
            </a:r>
            <a:r>
              <a:rPr lang="zh-TW" altLang="en-US" dirty="0"/>
              <a:t>值越高表 示進行因素分析的效果越好</a:t>
            </a:r>
            <a:r>
              <a:rPr lang="en-US" altLang="zh-TW" dirty="0"/>
              <a:t>,</a:t>
            </a:r>
            <a:r>
              <a:rPr lang="zh-TW" altLang="en-US" dirty="0"/>
              <a:t>其值在 </a:t>
            </a:r>
            <a:r>
              <a:rPr lang="en-US" altLang="zh-TW" dirty="0"/>
              <a:t>0.9 </a:t>
            </a:r>
            <a:r>
              <a:rPr lang="zh-TW" altLang="en-US" dirty="0"/>
              <a:t>以上表示效果極佳</a:t>
            </a:r>
            <a:r>
              <a:rPr lang="en-US" altLang="zh-TW" dirty="0"/>
              <a:t>,0.8 </a:t>
            </a:r>
            <a:r>
              <a:rPr lang="zh-TW" altLang="en-US" dirty="0"/>
              <a:t>以上表示是有價值的</a:t>
            </a:r>
            <a:r>
              <a:rPr lang="en-US" altLang="zh-TW" dirty="0"/>
              <a:t>,0.7 </a:t>
            </a:r>
            <a:r>
              <a:rPr lang="zh-TW" altLang="en-US" dirty="0"/>
              <a:t>以 上是中度的</a:t>
            </a:r>
            <a:r>
              <a:rPr lang="en-US" altLang="zh-TW" dirty="0"/>
              <a:t>,0.6 </a:t>
            </a:r>
            <a:r>
              <a:rPr lang="zh-TW" altLang="en-US" dirty="0"/>
              <a:t>以上是不好也不壞</a:t>
            </a:r>
            <a:r>
              <a:rPr lang="en-US" altLang="zh-TW" dirty="0"/>
              <a:t>,0.5 </a:t>
            </a:r>
            <a:r>
              <a:rPr lang="zh-TW" altLang="en-US" dirty="0"/>
              <a:t>以上是不太好</a:t>
            </a:r>
            <a:r>
              <a:rPr lang="en-US" altLang="zh-TW" dirty="0"/>
              <a:t>, </a:t>
            </a:r>
            <a:r>
              <a:rPr lang="zh-TW" altLang="en-US" dirty="0"/>
              <a:t>若值在 </a:t>
            </a:r>
            <a:r>
              <a:rPr lang="en-US" altLang="zh-TW" dirty="0"/>
              <a:t>0.5 </a:t>
            </a:r>
            <a:r>
              <a:rPr lang="zh-TW" altLang="en-US" dirty="0"/>
              <a:t>以下</a:t>
            </a:r>
            <a:r>
              <a:rPr lang="en-US" altLang="zh-TW" dirty="0"/>
              <a:t>, </a:t>
            </a:r>
            <a:r>
              <a:rPr lang="zh-TW" altLang="en-US" dirty="0"/>
              <a:t>就表示其效果是無法 接受的 </a:t>
            </a:r>
          </a:p>
          <a:p>
            <a:endParaRPr kumimoji="1" lang="zh-TW" altLang="en-US" dirty="0"/>
          </a:p>
        </p:txBody>
      </p:sp>
    </p:spTree>
    <p:extLst>
      <p:ext uri="{BB962C8B-B14F-4D97-AF65-F5344CB8AC3E}">
        <p14:creationId xmlns:p14="http://schemas.microsoft.com/office/powerpoint/2010/main" val="416866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消費者決</a:t>
            </a:r>
            <a:r>
              <a:rPr lang="zh-TW" altLang="en-US" dirty="0" smtClean="0"/>
              <a:t>策</a:t>
            </a:r>
            <a:endParaRPr lang="en-US" altLang="zh-TW" dirty="0" smtClean="0"/>
          </a:p>
          <a:p>
            <a:r>
              <a:rPr lang="zh-TW" altLang="en-US" dirty="0" smtClean="0"/>
              <a:t> </a:t>
            </a:r>
            <a:r>
              <a:rPr lang="en-US" altLang="zh-TW" dirty="0"/>
              <a:t>KMO=0.948 </a:t>
            </a:r>
            <a:r>
              <a:rPr lang="zh-TW" altLang="en-US" dirty="0"/>
              <a:t>大於 </a:t>
            </a:r>
            <a:r>
              <a:rPr lang="en-US" altLang="zh-TW" dirty="0"/>
              <a:t>0.9 </a:t>
            </a:r>
            <a:r>
              <a:rPr lang="zh-TW" altLang="en-US" dirty="0" smtClean="0"/>
              <a:t>表示分析效果極佳</a:t>
            </a:r>
            <a:endParaRPr lang="en-US" altLang="zh-TW" dirty="0" smtClean="0"/>
          </a:p>
          <a:p>
            <a:r>
              <a:rPr lang="zh-TW" altLang="en-US" dirty="0" smtClean="0"/>
              <a:t> </a:t>
            </a:r>
            <a:r>
              <a:rPr lang="en-US" altLang="zh-TW" dirty="0"/>
              <a:t>Bartlett </a:t>
            </a:r>
            <a:r>
              <a:rPr lang="zh-TW" altLang="en-US" dirty="0"/>
              <a:t>的球形檢值 </a:t>
            </a:r>
            <a:r>
              <a:rPr lang="en-US" altLang="zh-TW" dirty="0"/>
              <a:t>2427.156 </a:t>
            </a:r>
            <a:r>
              <a:rPr lang="zh-TW" altLang="en-US" dirty="0"/>
              <a:t>顯 著性</a:t>
            </a:r>
            <a:r>
              <a:rPr lang="en-US" altLang="zh-TW" dirty="0"/>
              <a:t>.000&lt; = 0.01 </a:t>
            </a:r>
            <a:r>
              <a:rPr lang="zh-TW" altLang="en-US" dirty="0" smtClean="0"/>
              <a:t>顯示資料非常適合因素分析</a:t>
            </a:r>
            <a:endParaRPr lang="en-US" altLang="zh-TW" dirty="0" smtClean="0"/>
          </a:p>
          <a:p>
            <a:r>
              <a:rPr lang="zh-TW" altLang="en-US" dirty="0" smtClean="0"/>
              <a:t>將 </a:t>
            </a:r>
            <a:r>
              <a:rPr lang="en-US" altLang="zh-TW" dirty="0" smtClean="0"/>
              <a:t>10 </a:t>
            </a:r>
            <a:r>
              <a:rPr lang="zh-TW" altLang="en-US" dirty="0" smtClean="0"/>
              <a:t>個變 數濃縮為 </a:t>
            </a:r>
            <a:r>
              <a:rPr lang="en-US" altLang="zh-TW" dirty="0" smtClean="0"/>
              <a:t>1 </a:t>
            </a:r>
            <a:r>
              <a:rPr lang="zh-TW" altLang="en-US" dirty="0" smtClean="0"/>
              <a:t>個因變數 </a:t>
            </a:r>
            <a:r>
              <a:rPr lang="en-US" altLang="zh-TW" dirty="0" smtClean="0"/>
              <a:t>(</a:t>
            </a:r>
            <a:r>
              <a:rPr lang="zh-TW" altLang="en-US" dirty="0" smtClean="0"/>
              <a:t>主成分</a:t>
            </a:r>
            <a:r>
              <a:rPr lang="en-US" altLang="zh-TW" dirty="0" smtClean="0"/>
              <a:t>) </a:t>
            </a:r>
            <a:r>
              <a:rPr lang="zh-TW" altLang="en-US" dirty="0" smtClean="0"/>
              <a:t>全部變異可解釋為 </a:t>
            </a:r>
            <a:r>
              <a:rPr lang="en-US" altLang="zh-TW" dirty="0" smtClean="0"/>
              <a:t>67.400%, </a:t>
            </a:r>
            <a:endParaRPr lang="zh-TW" altLang="en-US" dirty="0" smtClean="0"/>
          </a:p>
          <a:p>
            <a:endParaRPr kumimoji="1" lang="zh-TW" altLang="en-US" dirty="0"/>
          </a:p>
        </p:txBody>
      </p:sp>
    </p:spTree>
    <p:extLst>
      <p:ext uri="{BB962C8B-B14F-4D97-AF65-F5344CB8AC3E}">
        <p14:creationId xmlns:p14="http://schemas.microsoft.com/office/powerpoint/2010/main" val="38645232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smtClean="0"/>
              <a:t>品牌知覺</a:t>
            </a:r>
            <a:endParaRPr lang="en-US" altLang="zh-TW" dirty="0" smtClean="0"/>
          </a:p>
          <a:p>
            <a:r>
              <a:rPr lang="zh-TW" altLang="en-US" dirty="0" smtClean="0"/>
              <a:t> </a:t>
            </a:r>
            <a:r>
              <a:rPr lang="en-US" altLang="zh-TW" dirty="0"/>
              <a:t>KMO=0.926 </a:t>
            </a:r>
            <a:r>
              <a:rPr lang="zh-TW" altLang="en-US" dirty="0"/>
              <a:t>大於 </a:t>
            </a:r>
            <a:r>
              <a:rPr lang="en-US" altLang="zh-TW" dirty="0"/>
              <a:t>0.9 </a:t>
            </a:r>
            <a:r>
              <a:rPr lang="zh-TW" altLang="en-US" dirty="0" smtClean="0"/>
              <a:t>表示分析效果極佳</a:t>
            </a:r>
            <a:endParaRPr lang="en-US" altLang="zh-TW" dirty="0" smtClean="0"/>
          </a:p>
          <a:p>
            <a:r>
              <a:rPr lang="zh-TW" altLang="en-US" dirty="0" smtClean="0"/>
              <a:t> </a:t>
            </a:r>
            <a:r>
              <a:rPr lang="en-US" altLang="zh-TW" dirty="0"/>
              <a:t>Bartlett </a:t>
            </a:r>
            <a:r>
              <a:rPr lang="zh-TW" altLang="en-US" dirty="0"/>
              <a:t>的球形檢值 </a:t>
            </a:r>
            <a:r>
              <a:rPr lang="en-US" altLang="zh-TW" dirty="0"/>
              <a:t>3210.519 </a:t>
            </a:r>
            <a:r>
              <a:rPr lang="zh-TW" altLang="en-US" dirty="0"/>
              <a:t>顯著 性</a:t>
            </a:r>
            <a:r>
              <a:rPr lang="en-US" altLang="zh-TW" dirty="0"/>
              <a:t>.000&lt; = 0.01 </a:t>
            </a:r>
            <a:r>
              <a:rPr lang="zh-TW" altLang="en-US" dirty="0"/>
              <a:t>顯示資料非常適合因素</a:t>
            </a:r>
            <a:r>
              <a:rPr lang="zh-TW" altLang="en-US" dirty="0" smtClean="0"/>
              <a:t>分析</a:t>
            </a:r>
            <a:endParaRPr lang="en-US" altLang="zh-TW" dirty="0" smtClean="0"/>
          </a:p>
          <a:p>
            <a:r>
              <a:rPr lang="en-US" altLang="zh-TW" dirty="0" smtClean="0"/>
              <a:t>7 </a:t>
            </a:r>
            <a:r>
              <a:rPr lang="zh-TW" altLang="en-US" dirty="0"/>
              <a:t>個變數濃 縮為 </a:t>
            </a:r>
            <a:r>
              <a:rPr lang="en-US" altLang="zh-TW" dirty="0"/>
              <a:t>1 </a:t>
            </a:r>
            <a:r>
              <a:rPr lang="zh-TW" altLang="en-US" dirty="0"/>
              <a:t>個因變數 </a:t>
            </a:r>
            <a:r>
              <a:rPr lang="en-US" altLang="zh-TW" dirty="0"/>
              <a:t>(</a:t>
            </a:r>
            <a:r>
              <a:rPr lang="zh-TW" altLang="en-US" dirty="0"/>
              <a:t>主成分</a:t>
            </a:r>
            <a:r>
              <a:rPr lang="en-US" altLang="zh-TW" dirty="0"/>
              <a:t>) </a:t>
            </a:r>
            <a:r>
              <a:rPr lang="zh-TW" altLang="en-US" dirty="0"/>
              <a:t>全部變異可解釋為 </a:t>
            </a:r>
            <a:r>
              <a:rPr lang="en-US" altLang="zh-TW" dirty="0"/>
              <a:t>72.457%, </a:t>
            </a:r>
            <a:endParaRPr lang="zh-TW" altLang="en-US" dirty="0"/>
          </a:p>
          <a:p>
            <a:endParaRPr kumimoji="1" lang="zh-TW" altLang="en-US" dirty="0"/>
          </a:p>
        </p:txBody>
      </p:sp>
    </p:spTree>
    <p:extLst>
      <p:ext uri="{BB962C8B-B14F-4D97-AF65-F5344CB8AC3E}">
        <p14:creationId xmlns:p14="http://schemas.microsoft.com/office/powerpoint/2010/main" val="3910798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品牌聲</a:t>
            </a:r>
            <a:r>
              <a:rPr lang="zh-TW" altLang="en-US" dirty="0" smtClean="0"/>
              <a:t>望：</a:t>
            </a:r>
            <a:endParaRPr lang="zh-TW" altLang="en-US" dirty="0"/>
          </a:p>
          <a:p>
            <a:r>
              <a:rPr lang="en-US" altLang="zh-TW" dirty="0"/>
              <a:t>KMO=0.899 </a:t>
            </a:r>
            <a:r>
              <a:rPr lang="zh-TW" altLang="en-US" dirty="0"/>
              <a:t>大於</a:t>
            </a:r>
            <a:r>
              <a:rPr lang="en-US" altLang="zh-TW" dirty="0"/>
              <a:t>0.8</a:t>
            </a:r>
            <a:r>
              <a:rPr lang="zh-TW" altLang="en-US" dirty="0"/>
              <a:t>表示分析有價值 </a:t>
            </a:r>
            <a:endParaRPr lang="en-US" altLang="zh-TW" dirty="0" smtClean="0"/>
          </a:p>
          <a:p>
            <a:r>
              <a:rPr lang="zh-TW" altLang="en-US" dirty="0" smtClean="0"/>
              <a:t>巴氏球形檢值 </a:t>
            </a:r>
            <a:r>
              <a:rPr lang="en-US" altLang="zh-TW" dirty="0"/>
              <a:t>800.032 </a:t>
            </a:r>
            <a:endParaRPr lang="en-US" altLang="zh-TW" dirty="0" smtClean="0"/>
          </a:p>
          <a:p>
            <a:r>
              <a:rPr lang="en-US" altLang="zh-TW" dirty="0" smtClean="0"/>
              <a:t>10</a:t>
            </a:r>
            <a:r>
              <a:rPr lang="zh-TW" altLang="en-US" dirty="0"/>
              <a:t>個變數濃縮為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73.020</a:t>
            </a:r>
            <a:r>
              <a:rPr lang="zh-TW" altLang="en-US" dirty="0"/>
              <a:t>可解釋為</a:t>
            </a:r>
            <a:r>
              <a:rPr lang="en-US" altLang="zh-TW" dirty="0"/>
              <a:t>73.020</a:t>
            </a:r>
            <a:r>
              <a:rPr lang="zh-TW" altLang="en-US" dirty="0"/>
              <a:t>％</a:t>
            </a:r>
          </a:p>
          <a:p>
            <a:endParaRPr kumimoji="1" lang="zh-TW" altLang="en-US" dirty="0"/>
          </a:p>
        </p:txBody>
      </p:sp>
    </p:spTree>
    <p:extLst>
      <p:ext uri="{BB962C8B-B14F-4D97-AF65-F5344CB8AC3E}">
        <p14:creationId xmlns:p14="http://schemas.microsoft.com/office/powerpoint/2010/main" val="17888051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消費者滿</a:t>
            </a:r>
            <a:r>
              <a:rPr lang="zh-TW" altLang="en-US" dirty="0" smtClean="0"/>
              <a:t>意度：</a:t>
            </a:r>
            <a:endParaRPr lang="zh-TW" altLang="en-US" dirty="0"/>
          </a:p>
          <a:p>
            <a:r>
              <a:rPr lang="en-US" altLang="zh-TW" dirty="0"/>
              <a:t>KMO=0.788 </a:t>
            </a:r>
            <a:r>
              <a:rPr lang="zh-TW" altLang="en-US" dirty="0"/>
              <a:t>大於</a:t>
            </a:r>
            <a:r>
              <a:rPr lang="en-US" altLang="zh-TW" dirty="0"/>
              <a:t>0.7</a:t>
            </a:r>
            <a:r>
              <a:rPr lang="zh-TW" altLang="en-US" dirty="0"/>
              <a:t>表示分析中等 </a:t>
            </a:r>
            <a:endParaRPr lang="en-US" altLang="zh-TW" dirty="0" smtClean="0"/>
          </a:p>
          <a:p>
            <a:r>
              <a:rPr lang="zh-TW" altLang="en-US" dirty="0" smtClean="0"/>
              <a:t>巴氏球形檢值 </a:t>
            </a:r>
            <a:r>
              <a:rPr lang="en-US" altLang="zh-TW" dirty="0"/>
              <a:t>420.646 </a:t>
            </a:r>
            <a:endParaRPr lang="en-US" altLang="zh-TW" dirty="0" smtClean="0"/>
          </a:p>
          <a:p>
            <a:r>
              <a:rPr lang="zh-TW" altLang="en-US" dirty="0" smtClean="0"/>
              <a:t>將</a:t>
            </a:r>
            <a:r>
              <a:rPr lang="zh-TW" altLang="en-US" dirty="0"/>
              <a:t>個</a:t>
            </a:r>
            <a:r>
              <a:rPr lang="en-US" altLang="zh-TW" dirty="0"/>
              <a:t>10</a:t>
            </a:r>
            <a:r>
              <a:rPr lang="zh-TW" altLang="en-US" dirty="0"/>
              <a:t>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78.632</a:t>
            </a:r>
            <a:r>
              <a:rPr lang="zh-TW" altLang="en-US" dirty="0"/>
              <a:t>可解釋為</a:t>
            </a:r>
            <a:r>
              <a:rPr lang="en-US" altLang="zh-TW" dirty="0"/>
              <a:t>78.632</a:t>
            </a:r>
            <a:r>
              <a:rPr lang="zh-TW" altLang="en-US" dirty="0"/>
              <a:t>％</a:t>
            </a:r>
          </a:p>
          <a:p>
            <a:endParaRPr kumimoji="1" lang="zh-TW" altLang="en-US" dirty="0"/>
          </a:p>
        </p:txBody>
      </p:sp>
    </p:spTree>
    <p:extLst>
      <p:ext uri="{BB962C8B-B14F-4D97-AF65-F5344CB8AC3E}">
        <p14:creationId xmlns:p14="http://schemas.microsoft.com/office/powerpoint/2010/main" val="10362305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0"/>
            <a:ext cx="8591550" cy="606977"/>
          </a:xfrm>
        </p:spPr>
        <p:txBody>
          <a:bodyPr>
            <a:normAutofit fontScale="90000"/>
          </a:bodyPr>
          <a:lstStyle/>
          <a:p>
            <a:r>
              <a:rPr lang="zh-TW" altLang="en-US" dirty="0" smtClean="0"/>
              <a:t>假設之驗證</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1217517937"/>
              </p:ext>
            </p:extLst>
          </p:nvPr>
        </p:nvGraphicFramePr>
        <p:xfrm>
          <a:off x="571500" y="1086279"/>
          <a:ext cx="7813251" cy="4480560"/>
        </p:xfrm>
        <a:graphic>
          <a:graphicData uri="http://schemas.openxmlformats.org/drawingml/2006/table">
            <a:tbl>
              <a:tblPr firstRow="1" bandRow="1">
                <a:tableStyleId>{5C22544A-7EE6-4342-B048-85BDC9FD1C3A}</a:tableStyleId>
              </a:tblPr>
              <a:tblGrid>
                <a:gridCol w="715093"/>
                <a:gridCol w="1911578"/>
                <a:gridCol w="979079"/>
                <a:gridCol w="1052667"/>
                <a:gridCol w="1019249"/>
                <a:gridCol w="1433576"/>
                <a:gridCol w="702009"/>
              </a:tblGrid>
              <a:tr h="370840">
                <a:tc>
                  <a:txBody>
                    <a:bodyPr/>
                    <a:lstStyle/>
                    <a:p>
                      <a:r>
                        <a:rPr lang="zh-TW" altLang="en-US" sz="2400" dirty="0" smtClean="0"/>
                        <a:t>假設</a:t>
                      </a:r>
                      <a:endParaRPr lang="zh-TW" altLang="en-US" sz="2400" dirty="0"/>
                    </a:p>
                  </a:txBody>
                  <a:tcPr/>
                </a:tc>
                <a:tc>
                  <a:txBody>
                    <a:bodyPr/>
                    <a:lstStyle/>
                    <a:p>
                      <a:r>
                        <a:rPr lang="zh-TW" altLang="en-US" sz="2400" dirty="0" smtClean="0"/>
                        <a:t>模式路徑</a:t>
                      </a:r>
                      <a:endParaRPr lang="zh-TW" altLang="en-US" sz="2400" dirty="0"/>
                    </a:p>
                  </a:txBody>
                  <a:tcPr/>
                </a:tc>
                <a:tc>
                  <a:txBody>
                    <a:bodyPr/>
                    <a:lstStyle/>
                    <a:p>
                      <a:r>
                        <a:rPr lang="zh-TW" altLang="en-US" sz="2400" dirty="0" smtClean="0"/>
                        <a:t>Ｒ</a:t>
                      </a:r>
                      <a:endParaRPr lang="zh-TW" altLang="en-US" sz="2400" dirty="0"/>
                    </a:p>
                  </a:txBody>
                  <a:tcPr/>
                </a:tc>
                <a:tc>
                  <a:txBody>
                    <a:bodyPr/>
                    <a:lstStyle/>
                    <a:p>
                      <a:r>
                        <a:rPr lang="zh-TW" altLang="en-US" sz="2400" dirty="0" smtClean="0"/>
                        <a:t>Ｒ平方</a:t>
                      </a:r>
                      <a:endParaRPr lang="zh-TW" altLang="en-US" sz="2400" dirty="0"/>
                    </a:p>
                  </a:txBody>
                  <a:tcPr/>
                </a:tc>
                <a:tc>
                  <a:txBody>
                    <a:bodyPr/>
                    <a:lstStyle/>
                    <a:p>
                      <a:r>
                        <a:rPr lang="zh-TW" altLang="en-US" sz="2400" dirty="0" smtClean="0"/>
                        <a:t>Ｐ值</a:t>
                      </a:r>
                      <a:endParaRPr lang="zh-TW" altLang="en-US" sz="2400" dirty="0"/>
                    </a:p>
                  </a:txBody>
                  <a:tcPr/>
                </a:tc>
                <a:tc>
                  <a:txBody>
                    <a:bodyPr/>
                    <a:lstStyle/>
                    <a:p>
                      <a:r>
                        <a:rPr lang="en-US" altLang="zh-TW" sz="2400" dirty="0" smtClean="0"/>
                        <a:t>t</a:t>
                      </a:r>
                      <a:endParaRPr lang="zh-TW" altLang="en-US" sz="2400" dirty="0"/>
                    </a:p>
                  </a:txBody>
                  <a:tcPr/>
                </a:tc>
                <a:tc>
                  <a:txBody>
                    <a:bodyPr/>
                    <a:lstStyle/>
                    <a:p>
                      <a:r>
                        <a:rPr lang="zh-TW" altLang="en-US" sz="2400" dirty="0" smtClean="0"/>
                        <a:t>結果</a:t>
                      </a:r>
                      <a:endParaRPr lang="zh-TW" altLang="en-US" sz="2400" dirty="0"/>
                    </a:p>
                  </a:txBody>
                  <a:tcPr/>
                </a:tc>
              </a:tr>
              <a:tr h="370840">
                <a:tc>
                  <a:txBody>
                    <a:bodyPr/>
                    <a:lstStyle/>
                    <a:p>
                      <a:r>
                        <a:rPr lang="en-US" altLang="zh-TW" sz="2400" dirty="0" smtClean="0"/>
                        <a:t>H1</a:t>
                      </a:r>
                      <a:endParaRPr lang="zh-TW" altLang="en-US" sz="2400" dirty="0"/>
                    </a:p>
                  </a:txBody>
                  <a:tcPr/>
                </a:tc>
                <a:tc>
                  <a:txBody>
                    <a:bodyPr/>
                    <a:lstStyle/>
                    <a:p>
                      <a:r>
                        <a:rPr lang="zh-CHT" altLang="en-US" sz="2400" dirty="0" smtClean="0"/>
                        <a:t>品牌知覺</a:t>
                      </a:r>
                      <a:r>
                        <a:rPr lang="en-US" altLang="zh-CHT" sz="2400" dirty="0" smtClean="0"/>
                        <a:t>→</a:t>
                      </a:r>
                      <a:r>
                        <a:rPr lang="zh-CHT" altLang="en-US" sz="2400" dirty="0" smtClean="0"/>
                        <a:t>品牌聲望</a:t>
                      </a:r>
                      <a:endParaRPr lang="zh-TW" altLang="en-US" sz="2400" dirty="0"/>
                    </a:p>
                  </a:txBody>
                  <a:tcPr/>
                </a:tc>
                <a:tc>
                  <a:txBody>
                    <a:bodyPr/>
                    <a:lstStyle/>
                    <a:p>
                      <a:r>
                        <a:rPr lang="en-US" altLang="zh-TW" sz="2400" dirty="0" smtClean="0"/>
                        <a:t>0.480</a:t>
                      </a:r>
                      <a:endParaRPr lang="zh-TW" altLang="en-US" sz="2400" dirty="0"/>
                    </a:p>
                  </a:txBody>
                  <a:tcPr/>
                </a:tc>
                <a:tc>
                  <a:txBody>
                    <a:bodyPr/>
                    <a:lstStyle/>
                    <a:p>
                      <a:r>
                        <a:rPr lang="en-US" altLang="zh-CHT" sz="2400" dirty="0" smtClean="0"/>
                        <a:t>0.231</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4.678</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H2</a:t>
                      </a:r>
                      <a:endParaRPr lang="zh-TW" altLang="en-US" sz="2400" dirty="0"/>
                    </a:p>
                  </a:txBody>
                  <a:tcPr/>
                </a:tc>
                <a:tc>
                  <a:txBody>
                    <a:bodyPr/>
                    <a:lstStyle/>
                    <a:p>
                      <a:r>
                        <a:rPr lang="zh-CHT" altLang="en-US" sz="2400" dirty="0" smtClean="0"/>
                        <a:t>品牌</a:t>
                      </a:r>
                      <a:r>
                        <a:rPr lang="zh-TW" altLang="en-US" sz="2400" dirty="0" smtClean="0"/>
                        <a:t>聲望</a:t>
                      </a:r>
                      <a:r>
                        <a:rPr lang="en-US" altLang="zh-CHT" sz="2400" dirty="0" smtClean="0"/>
                        <a:t>→</a:t>
                      </a:r>
                    </a:p>
                    <a:p>
                      <a:r>
                        <a:rPr lang="zh-TW" altLang="en-US" sz="2400" dirty="0" smtClean="0"/>
                        <a:t>品牌知覺</a:t>
                      </a:r>
                      <a:endParaRPr lang="zh-TW" altLang="en-US" sz="2400" dirty="0"/>
                    </a:p>
                  </a:txBody>
                  <a:tcPr/>
                </a:tc>
                <a:tc>
                  <a:txBody>
                    <a:bodyPr/>
                    <a:lstStyle/>
                    <a:p>
                      <a:r>
                        <a:rPr lang="en-US" altLang="zh-TW" sz="2400" dirty="0" smtClean="0"/>
                        <a:t>0.480</a:t>
                      </a:r>
                      <a:endParaRPr lang="zh-TW" altLang="en-US" sz="2400" dirty="0"/>
                    </a:p>
                  </a:txBody>
                  <a:tcPr/>
                </a:tc>
                <a:tc>
                  <a:txBody>
                    <a:bodyPr/>
                    <a:lstStyle/>
                    <a:p>
                      <a:r>
                        <a:rPr lang="en-US" altLang="zh-CHT" sz="2400" dirty="0" smtClean="0"/>
                        <a:t>0.231</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4.678</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H3</a:t>
                      </a:r>
                      <a:endParaRPr lang="zh-TW" altLang="en-US" sz="2400" dirty="0"/>
                    </a:p>
                  </a:txBody>
                  <a:tcPr/>
                </a:tc>
                <a:tc>
                  <a:txBody>
                    <a:bodyPr/>
                    <a:lstStyle/>
                    <a:p>
                      <a:r>
                        <a:rPr lang="zh-CHT" altLang="en-US" sz="2400" dirty="0" smtClean="0"/>
                        <a:t>品牌</a:t>
                      </a:r>
                      <a:r>
                        <a:rPr lang="zh-TW" altLang="en-US" sz="2400" dirty="0" smtClean="0"/>
                        <a:t>知覺</a:t>
                      </a:r>
                      <a:r>
                        <a:rPr lang="en-US" altLang="zh-CHT" sz="2400" dirty="0" smtClean="0"/>
                        <a:t>→</a:t>
                      </a:r>
                    </a:p>
                    <a:p>
                      <a:r>
                        <a:rPr lang="zh-TW" altLang="en-US" sz="2400" dirty="0" smtClean="0"/>
                        <a:t>消費者決策</a:t>
                      </a:r>
                      <a:endParaRPr lang="zh-TW" altLang="en-US" sz="2400" dirty="0"/>
                    </a:p>
                  </a:txBody>
                  <a:tcPr/>
                </a:tc>
                <a:tc>
                  <a:txBody>
                    <a:bodyPr/>
                    <a:lstStyle/>
                    <a:p>
                      <a:r>
                        <a:rPr lang="en-US" altLang="zh-TW" sz="2400" dirty="0" smtClean="0"/>
                        <a:t>0.709</a:t>
                      </a:r>
                      <a:endParaRPr lang="zh-TW" altLang="en-US" sz="2400" dirty="0"/>
                    </a:p>
                  </a:txBody>
                  <a:tcPr/>
                </a:tc>
                <a:tc>
                  <a:txBody>
                    <a:bodyPr/>
                    <a:lstStyle/>
                    <a:p>
                      <a:r>
                        <a:rPr lang="en-US" altLang="zh-TW" sz="2400" dirty="0" smtClean="0"/>
                        <a:t>0.502</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1</a:t>
                      </a:r>
                      <a:r>
                        <a:rPr lang="zh-TW" altLang="zh-TW" sz="2400" dirty="0" smtClean="0"/>
                        <a:t>7</a:t>
                      </a:r>
                      <a:r>
                        <a:rPr lang="en-US" altLang="zh-TW" sz="2400" dirty="0" smtClean="0"/>
                        <a:t>.572</a:t>
                      </a:r>
                      <a:endParaRPr lang="zh-TW" altLang="en-US" sz="2400" dirty="0"/>
                    </a:p>
                  </a:txBody>
                  <a:tcPr/>
                </a:tc>
                <a:tc>
                  <a:txBody>
                    <a:bodyPr/>
                    <a:lstStyle/>
                    <a:p>
                      <a:r>
                        <a:rPr lang="zh-TW" altLang="en-US" sz="2400" dirty="0" smtClean="0"/>
                        <a:t>成立</a:t>
                      </a:r>
                      <a:endParaRPr lang="en-US" altLang="zh-TW" sz="2400" dirty="0" smtClean="0"/>
                    </a:p>
                    <a:p>
                      <a:endParaRPr lang="en-US" altLang="zh-TW" sz="2400" dirty="0"/>
                    </a:p>
                  </a:txBody>
                  <a:tcPr/>
                </a:tc>
              </a:tr>
              <a:tr h="638055">
                <a:tc>
                  <a:txBody>
                    <a:bodyPr/>
                    <a:lstStyle/>
                    <a:p>
                      <a:r>
                        <a:rPr lang="en-US" altLang="zh-TW" sz="2400" dirty="0" smtClean="0"/>
                        <a:t>H4</a:t>
                      </a:r>
                      <a:endParaRPr lang="zh-TW" altLang="en-US" sz="2400" dirty="0"/>
                    </a:p>
                  </a:txBody>
                  <a:tcPr/>
                </a:tc>
                <a:tc>
                  <a:txBody>
                    <a:bodyPr/>
                    <a:lstStyle/>
                    <a:p>
                      <a:r>
                        <a:rPr lang="zh-TW" altLang="en-US" sz="2400" dirty="0" smtClean="0"/>
                        <a:t>品牌聲望</a:t>
                      </a:r>
                      <a:r>
                        <a:rPr lang="en-US" altLang="zh-CHT" sz="2400" dirty="0" smtClean="0"/>
                        <a:t>→</a:t>
                      </a:r>
                    </a:p>
                    <a:p>
                      <a:r>
                        <a:rPr lang="zh-TW" altLang="en-US" sz="2400" dirty="0" smtClean="0"/>
                        <a:t>消費者決策</a:t>
                      </a:r>
                      <a:endParaRPr lang="zh-TW" altLang="en-US" sz="2400" dirty="0"/>
                    </a:p>
                  </a:txBody>
                  <a:tcPr/>
                </a:tc>
                <a:tc>
                  <a:txBody>
                    <a:bodyPr/>
                    <a:lstStyle/>
                    <a:p>
                      <a:r>
                        <a:rPr lang="en-US" altLang="zh-TW" sz="2400" dirty="0" smtClean="0"/>
                        <a:t>0.489</a:t>
                      </a:r>
                      <a:endParaRPr lang="zh-TW" altLang="en-US" sz="2400" dirty="0"/>
                    </a:p>
                  </a:txBody>
                  <a:tcPr/>
                </a:tc>
                <a:tc>
                  <a:txBody>
                    <a:bodyPr/>
                    <a:lstStyle/>
                    <a:p>
                      <a:r>
                        <a:rPr lang="en-US" altLang="zh-TW" sz="2400" dirty="0" smtClean="0"/>
                        <a:t>0.239</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4.519</a:t>
                      </a:r>
                      <a:endParaRPr lang="zh-TW" altLang="en-US" sz="2400" dirty="0"/>
                    </a:p>
                  </a:txBody>
                  <a:tcPr/>
                </a:tc>
                <a:tc>
                  <a:txBody>
                    <a:bodyPr/>
                    <a:lstStyle/>
                    <a:p>
                      <a:r>
                        <a:rPr lang="zh-TW" altLang="en-US" sz="2400" dirty="0" smtClean="0"/>
                        <a:t>成立</a:t>
                      </a:r>
                      <a:endParaRPr lang="en-US" altLang="zh-TW" sz="2400" dirty="0" smtClean="0"/>
                    </a:p>
                  </a:txBody>
                  <a:tcPr/>
                </a:tc>
              </a:tr>
            </a:tbl>
          </a:graphicData>
        </a:graphic>
      </p:graphicFrame>
    </p:spTree>
    <p:extLst>
      <p:ext uri="{BB962C8B-B14F-4D97-AF65-F5344CB8AC3E}">
        <p14:creationId xmlns:p14="http://schemas.microsoft.com/office/powerpoint/2010/main" val="266088874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0"/>
            <a:ext cx="8591550" cy="606977"/>
          </a:xfrm>
        </p:spPr>
        <p:txBody>
          <a:bodyPr>
            <a:normAutofit fontScale="90000"/>
          </a:bodyPr>
          <a:lstStyle/>
          <a:p>
            <a:r>
              <a:rPr lang="zh-TW" altLang="en-US" dirty="0" smtClean="0"/>
              <a:t>假設之驗證</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1164875629"/>
              </p:ext>
            </p:extLst>
          </p:nvPr>
        </p:nvGraphicFramePr>
        <p:xfrm>
          <a:off x="571500" y="1086279"/>
          <a:ext cx="7813251" cy="3657600"/>
        </p:xfrm>
        <a:graphic>
          <a:graphicData uri="http://schemas.openxmlformats.org/drawingml/2006/table">
            <a:tbl>
              <a:tblPr firstRow="1" bandRow="1">
                <a:tableStyleId>{5C22544A-7EE6-4342-B048-85BDC9FD1C3A}</a:tableStyleId>
              </a:tblPr>
              <a:tblGrid>
                <a:gridCol w="531294"/>
                <a:gridCol w="2095377"/>
                <a:gridCol w="979079"/>
                <a:gridCol w="1052667"/>
                <a:gridCol w="1019249"/>
                <a:gridCol w="1433576"/>
                <a:gridCol w="702009"/>
              </a:tblGrid>
              <a:tr h="370840">
                <a:tc>
                  <a:txBody>
                    <a:bodyPr/>
                    <a:lstStyle/>
                    <a:p>
                      <a:r>
                        <a:rPr lang="zh-TW" altLang="en-US" sz="2400" dirty="0" smtClean="0"/>
                        <a:t>假設</a:t>
                      </a:r>
                      <a:endParaRPr lang="zh-TW" altLang="en-US" sz="2400" dirty="0"/>
                    </a:p>
                  </a:txBody>
                  <a:tcPr/>
                </a:tc>
                <a:tc>
                  <a:txBody>
                    <a:bodyPr/>
                    <a:lstStyle/>
                    <a:p>
                      <a:r>
                        <a:rPr lang="zh-TW" altLang="en-US" sz="2400" dirty="0" smtClean="0"/>
                        <a:t>模式路徑</a:t>
                      </a:r>
                      <a:endParaRPr lang="zh-TW" altLang="en-US" sz="2400" dirty="0"/>
                    </a:p>
                  </a:txBody>
                  <a:tcPr/>
                </a:tc>
                <a:tc>
                  <a:txBody>
                    <a:bodyPr/>
                    <a:lstStyle/>
                    <a:p>
                      <a:r>
                        <a:rPr lang="zh-TW" altLang="en-US" sz="2400" dirty="0" smtClean="0"/>
                        <a:t>Ｒ</a:t>
                      </a:r>
                      <a:endParaRPr lang="zh-TW" altLang="en-US" sz="2400" dirty="0"/>
                    </a:p>
                  </a:txBody>
                  <a:tcPr/>
                </a:tc>
                <a:tc>
                  <a:txBody>
                    <a:bodyPr/>
                    <a:lstStyle/>
                    <a:p>
                      <a:r>
                        <a:rPr lang="zh-TW" altLang="en-US" sz="2400" dirty="0" smtClean="0"/>
                        <a:t>Ｒ平方</a:t>
                      </a:r>
                      <a:endParaRPr lang="zh-TW" altLang="en-US" sz="2400" dirty="0"/>
                    </a:p>
                  </a:txBody>
                  <a:tcPr/>
                </a:tc>
                <a:tc>
                  <a:txBody>
                    <a:bodyPr/>
                    <a:lstStyle/>
                    <a:p>
                      <a:r>
                        <a:rPr lang="zh-TW" altLang="en-US" sz="2400" dirty="0" smtClean="0"/>
                        <a:t>Ｐ值</a:t>
                      </a:r>
                      <a:endParaRPr lang="zh-TW" altLang="en-US" sz="2400" dirty="0"/>
                    </a:p>
                  </a:txBody>
                  <a:tcPr/>
                </a:tc>
                <a:tc>
                  <a:txBody>
                    <a:bodyPr/>
                    <a:lstStyle/>
                    <a:p>
                      <a:r>
                        <a:rPr lang="en-US" altLang="zh-TW" sz="2400" dirty="0" smtClean="0"/>
                        <a:t>t</a:t>
                      </a:r>
                      <a:endParaRPr lang="zh-TW" altLang="en-US" sz="2400" dirty="0"/>
                    </a:p>
                  </a:txBody>
                  <a:tcPr/>
                </a:tc>
                <a:tc>
                  <a:txBody>
                    <a:bodyPr/>
                    <a:lstStyle/>
                    <a:p>
                      <a:r>
                        <a:rPr lang="zh-TW" altLang="en-US" sz="2400" dirty="0" smtClean="0"/>
                        <a:t>結果</a:t>
                      </a:r>
                      <a:endParaRPr lang="zh-TW" altLang="en-US" sz="2400" dirty="0"/>
                    </a:p>
                  </a:txBody>
                  <a:tcPr/>
                </a:tc>
              </a:tr>
              <a:tr h="370840">
                <a:tc>
                  <a:txBody>
                    <a:bodyPr/>
                    <a:lstStyle/>
                    <a:p>
                      <a:r>
                        <a:rPr lang="en-US" altLang="zh-TW" sz="2400" dirty="0" smtClean="0"/>
                        <a:t>H5</a:t>
                      </a:r>
                      <a:endParaRPr lang="zh-TW" altLang="en-US" sz="2400" dirty="0"/>
                    </a:p>
                  </a:txBody>
                  <a:tcPr/>
                </a:tc>
                <a:tc>
                  <a:txBody>
                    <a:bodyPr/>
                    <a:lstStyle/>
                    <a:p>
                      <a:r>
                        <a:rPr lang="zh-CHT" altLang="en-US" sz="2400" dirty="0" smtClean="0"/>
                        <a:t>品牌知覺</a:t>
                      </a:r>
                      <a:r>
                        <a:rPr lang="en-US" altLang="zh-CHT" sz="2400" dirty="0" smtClean="0"/>
                        <a:t>→</a:t>
                      </a:r>
                    </a:p>
                    <a:p>
                      <a:r>
                        <a:rPr lang="zh-TW" altLang="en-US" sz="2400" dirty="0" smtClean="0"/>
                        <a:t>消費者滿意度</a:t>
                      </a:r>
                      <a:endParaRPr lang="zh-TW" altLang="en-US" sz="2400" dirty="0"/>
                    </a:p>
                  </a:txBody>
                  <a:tcPr/>
                </a:tc>
                <a:tc>
                  <a:txBody>
                    <a:bodyPr/>
                    <a:lstStyle/>
                    <a:p>
                      <a:r>
                        <a:rPr lang="en-US" altLang="zh-TW" sz="2400" dirty="0" smtClean="0"/>
                        <a:t>0.495</a:t>
                      </a:r>
                      <a:endParaRPr lang="zh-TW" altLang="en-US" sz="2400" dirty="0"/>
                    </a:p>
                  </a:txBody>
                  <a:tcPr/>
                </a:tc>
                <a:tc>
                  <a:txBody>
                    <a:bodyPr/>
                    <a:lstStyle/>
                    <a:p>
                      <a:r>
                        <a:rPr lang="en-US" altLang="zh-CHT" sz="2400" dirty="0" smtClean="0"/>
                        <a:t>0.245</a:t>
                      </a:r>
                      <a:endParaRPr lang="zh-TW" altLang="en-US" sz="2400" dirty="0"/>
                    </a:p>
                  </a:txBody>
                  <a:tcPr/>
                </a:tc>
                <a:tc>
                  <a:txBody>
                    <a:bodyPr/>
                    <a:lstStyle/>
                    <a:p>
                      <a:r>
                        <a:rPr lang="en-US" altLang="zh-TW" sz="2400" dirty="0" smtClean="0"/>
                        <a:t>0.009</a:t>
                      </a:r>
                      <a:endParaRPr lang="zh-TW" altLang="en-US" sz="2400" dirty="0"/>
                    </a:p>
                  </a:txBody>
                  <a:tcPr/>
                </a:tc>
                <a:tc>
                  <a:txBody>
                    <a:bodyPr/>
                    <a:lstStyle/>
                    <a:p>
                      <a:r>
                        <a:rPr lang="en-US" altLang="zh-TW" sz="2400" dirty="0" smtClean="0"/>
                        <a:t>2.846</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H6</a:t>
                      </a:r>
                      <a:endParaRPr lang="zh-TW" altLang="en-US" sz="2400" dirty="0"/>
                    </a:p>
                  </a:txBody>
                  <a:tcPr/>
                </a:tc>
                <a:tc>
                  <a:txBody>
                    <a:bodyPr/>
                    <a:lstStyle/>
                    <a:p>
                      <a:r>
                        <a:rPr lang="zh-CHT" altLang="en-US" sz="2400" dirty="0" smtClean="0"/>
                        <a:t>品牌</a:t>
                      </a:r>
                      <a:r>
                        <a:rPr lang="zh-TW" altLang="en-US" sz="2400" dirty="0" smtClean="0"/>
                        <a:t>聲望</a:t>
                      </a:r>
                      <a:r>
                        <a:rPr lang="en-US" altLang="zh-CHT" sz="2400" dirty="0" smtClean="0"/>
                        <a:t>→</a:t>
                      </a:r>
                    </a:p>
                    <a:p>
                      <a:r>
                        <a:rPr lang="zh-TW" altLang="en-US" sz="2400" dirty="0" smtClean="0"/>
                        <a:t>消費者滿意度</a:t>
                      </a:r>
                      <a:endParaRPr lang="zh-TW" altLang="en-US" sz="2400" dirty="0"/>
                    </a:p>
                  </a:txBody>
                  <a:tcPr/>
                </a:tc>
                <a:tc>
                  <a:txBody>
                    <a:bodyPr/>
                    <a:lstStyle/>
                    <a:p>
                      <a:r>
                        <a:rPr lang="en-US" altLang="zh-TW" sz="2400" dirty="0" smtClean="0"/>
                        <a:t>0.898</a:t>
                      </a:r>
                      <a:endParaRPr lang="zh-TW" altLang="en-US" sz="2400" dirty="0"/>
                    </a:p>
                  </a:txBody>
                  <a:tcPr/>
                </a:tc>
                <a:tc>
                  <a:txBody>
                    <a:bodyPr/>
                    <a:lstStyle/>
                    <a:p>
                      <a:r>
                        <a:rPr lang="en-US" altLang="zh-CHT" sz="2400" dirty="0" smtClean="0"/>
                        <a:t>0.806</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10.390</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H7</a:t>
                      </a:r>
                      <a:endParaRPr lang="zh-TW" altLang="en-US" sz="2400" dirty="0"/>
                    </a:p>
                  </a:txBody>
                  <a:tcPr/>
                </a:tc>
                <a:tc>
                  <a:txBody>
                    <a:bodyPr/>
                    <a:lstStyle/>
                    <a:p>
                      <a:r>
                        <a:rPr lang="zh-CHT" altLang="en-US" sz="2400" dirty="0" smtClean="0"/>
                        <a:t>品牌</a:t>
                      </a:r>
                      <a:r>
                        <a:rPr lang="zh-TW" altLang="en-US" sz="2400" dirty="0" smtClean="0"/>
                        <a:t>知覺</a:t>
                      </a:r>
                      <a:r>
                        <a:rPr lang="en-US" altLang="zh-CHT" sz="2400" dirty="0" smtClean="0"/>
                        <a:t>→</a:t>
                      </a:r>
                    </a:p>
                    <a:p>
                      <a:r>
                        <a:rPr lang="zh-TW" altLang="en-US" sz="2400" dirty="0" smtClean="0"/>
                        <a:t>消費者滿意度</a:t>
                      </a:r>
                      <a:endParaRPr lang="en-US" altLang="zh-CHT" sz="2400" dirty="0" smtClean="0"/>
                    </a:p>
                  </a:txBody>
                  <a:tcPr/>
                </a:tc>
                <a:tc>
                  <a:txBody>
                    <a:bodyPr/>
                    <a:lstStyle/>
                    <a:p>
                      <a:r>
                        <a:rPr lang="en-US" altLang="zh-TW" sz="2400" dirty="0" smtClean="0"/>
                        <a:t>0.529</a:t>
                      </a:r>
                      <a:endParaRPr lang="zh-TW" altLang="en-US" sz="2400" dirty="0"/>
                    </a:p>
                  </a:txBody>
                  <a:tcPr/>
                </a:tc>
                <a:tc>
                  <a:txBody>
                    <a:bodyPr/>
                    <a:lstStyle/>
                    <a:p>
                      <a:r>
                        <a:rPr lang="en-US" altLang="zh-TW" sz="2400" dirty="0" smtClean="0"/>
                        <a:t>0.280</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3.176</a:t>
                      </a:r>
                      <a:endParaRPr lang="zh-TW" altLang="en-US" sz="2400" dirty="0"/>
                    </a:p>
                  </a:txBody>
                  <a:tcPr/>
                </a:tc>
                <a:tc>
                  <a:txBody>
                    <a:bodyPr/>
                    <a:lstStyle/>
                    <a:p>
                      <a:r>
                        <a:rPr lang="zh-TW" altLang="en-US" sz="2400" dirty="0" smtClean="0"/>
                        <a:t>成立</a:t>
                      </a:r>
                      <a:endParaRPr lang="en-US" altLang="zh-TW" sz="2400" dirty="0" smtClean="0"/>
                    </a:p>
                    <a:p>
                      <a:endParaRPr lang="en-US" altLang="zh-TW" sz="2400" dirty="0"/>
                    </a:p>
                  </a:txBody>
                  <a:tcPr/>
                </a:tc>
              </a:tr>
            </a:tbl>
          </a:graphicData>
        </a:graphic>
      </p:graphicFrame>
    </p:spTree>
    <p:extLst>
      <p:ext uri="{BB962C8B-B14F-4D97-AF65-F5344CB8AC3E}">
        <p14:creationId xmlns:p14="http://schemas.microsoft.com/office/powerpoint/2010/main" val="167533807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多元迴歸 </a:t>
            </a:r>
            <a:endParaRPr kumimoji="1" lang="zh-TW" altLang="en-US" dirty="0"/>
          </a:p>
        </p:txBody>
      </p:sp>
      <p:sp>
        <p:nvSpPr>
          <p:cNvPr id="3" name="內容版面配置區 2"/>
          <p:cNvSpPr>
            <a:spLocks noGrp="1"/>
          </p:cNvSpPr>
          <p:nvPr>
            <p:ph sz="quarter" idx="13"/>
          </p:nvPr>
        </p:nvSpPr>
        <p:spPr/>
        <p:txBody>
          <a:bodyPr/>
          <a:lstStyle/>
          <a:p>
            <a:r>
              <a:rPr lang="zh-TW" altLang="en-US" dirty="0"/>
              <a:t>為了驗證本研究之假設 </a:t>
            </a:r>
            <a:r>
              <a:rPr lang="en-US" altLang="zh-TW" dirty="0" smtClean="0"/>
              <a:t>H1</a:t>
            </a:r>
            <a:r>
              <a:rPr lang="zh-TW" altLang="en-US" dirty="0" smtClean="0"/>
              <a:t>～</a:t>
            </a:r>
            <a:r>
              <a:rPr lang="en-US" altLang="zh-TW" dirty="0" smtClean="0"/>
              <a:t>H7</a:t>
            </a:r>
            <a:r>
              <a:rPr lang="en-US" altLang="zh-TW" dirty="0"/>
              <a:t>, </a:t>
            </a:r>
            <a:r>
              <a:rPr lang="zh-TW" altLang="en-US" dirty="0"/>
              <a:t>應用多元迴歸分析法來驗證「同時分析法」是將所有預 測變項同時納入迴歸方程式當中</a:t>
            </a:r>
            <a:r>
              <a:rPr lang="en-US" altLang="zh-TW" dirty="0"/>
              <a:t>, </a:t>
            </a:r>
            <a:r>
              <a:rPr lang="zh-TW" altLang="en-US" dirty="0"/>
              <a:t>對於依變項進行估計。此時</a:t>
            </a:r>
            <a:r>
              <a:rPr lang="en-US" altLang="zh-TW" dirty="0"/>
              <a:t>, </a:t>
            </a:r>
            <a:r>
              <a:rPr lang="zh-TW" altLang="en-US" dirty="0"/>
              <a:t>迴歸分析僅保留一個包括全體 預測變項的迴歸方程式。 </a:t>
            </a:r>
            <a:endParaRPr lang="en-US" altLang="zh-TW" dirty="0" smtClean="0"/>
          </a:p>
          <a:p>
            <a:endParaRPr lang="zh-TW" altLang="en-US" dirty="0"/>
          </a:p>
          <a:p>
            <a:endParaRPr kumimoji="1" lang="zh-TW" altLang="en-US" dirty="0"/>
          </a:p>
        </p:txBody>
      </p:sp>
    </p:spTree>
    <p:extLst>
      <p:ext uri="{BB962C8B-B14F-4D97-AF65-F5344CB8AC3E}">
        <p14:creationId xmlns:p14="http://schemas.microsoft.com/office/powerpoint/2010/main" val="2549315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sz="quarter" idx="13"/>
          </p:nvPr>
        </p:nvSpPr>
        <p:spPr/>
        <p:txBody>
          <a:bodyPr/>
          <a:lstStyle/>
          <a:p>
            <a:pPr marL="0" indent="0">
              <a:buNone/>
            </a:pPr>
            <a:r>
              <a:rPr lang="en-US" altLang="zh-TW" dirty="0" smtClean="0"/>
              <a:t>  </a:t>
            </a:r>
            <a:r>
              <a:rPr lang="zh-TW" altLang="en-US" dirty="0" smtClean="0"/>
              <a:t>品牌知覺會正向影響品牌聲望有顯著的關係 </a:t>
            </a:r>
          </a:p>
          <a:p>
            <a:r>
              <a:rPr lang="zh-TW" altLang="en-US" dirty="0" smtClean="0"/>
              <a:t>檢定假設 </a:t>
            </a:r>
            <a:r>
              <a:rPr lang="en-US" altLang="zh-TW" dirty="0"/>
              <a:t>H1:</a:t>
            </a:r>
            <a:r>
              <a:rPr lang="zh-TW" altLang="en-US" dirty="0"/>
              <a:t>品牌知覺會正向影響品牌聲望有顯著的關係 </a:t>
            </a:r>
          </a:p>
          <a:p>
            <a:r>
              <a:rPr lang="zh-TW" altLang="en-US" dirty="0"/>
              <a:t>分析解果</a:t>
            </a:r>
            <a:r>
              <a:rPr lang="en-US" altLang="zh-TW" dirty="0"/>
              <a:t>:7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 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0.286 ,1 </a:t>
            </a:r>
            <a:r>
              <a:rPr lang="zh-TW" altLang="en-US" dirty="0"/>
              <a:t>個別變數項能預測消費 者滿意度為 </a:t>
            </a:r>
            <a:r>
              <a:rPr lang="en-US" altLang="zh-TW" dirty="0"/>
              <a:t>28.6%</a:t>
            </a:r>
          </a:p>
          <a:p>
            <a:endParaRPr kumimoji="1" lang="zh-TW" altLang="en-US" dirty="0"/>
          </a:p>
        </p:txBody>
      </p:sp>
      <p:pic>
        <p:nvPicPr>
          <p:cNvPr id="5" name="圖片 4" descr="H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4194598"/>
            <a:ext cx="8593455" cy="2189211"/>
          </a:xfrm>
          <a:prstGeom prst="rect">
            <a:avLst/>
          </a:prstGeom>
        </p:spPr>
      </p:pic>
    </p:spTree>
    <p:extLst>
      <p:ext uri="{BB962C8B-B14F-4D97-AF65-F5344CB8AC3E}">
        <p14:creationId xmlns:p14="http://schemas.microsoft.com/office/powerpoint/2010/main" val="183394689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smtClean="0"/>
              <a:t>品牌聲望會正向影響品牌知覺有顯著</a:t>
            </a:r>
            <a:r>
              <a:rPr lang="zh-TW" altLang="en-US" dirty="0"/>
              <a:t>的關係 </a:t>
            </a:r>
          </a:p>
          <a:p>
            <a:r>
              <a:rPr lang="zh-TW" altLang="en-US" dirty="0"/>
              <a:t>檢定假設 </a:t>
            </a:r>
            <a:r>
              <a:rPr lang="en-US" altLang="zh-TW" dirty="0"/>
              <a:t>H2:</a:t>
            </a:r>
            <a:r>
              <a:rPr lang="zh-TW" altLang="en-US" dirty="0"/>
              <a:t>品牌知覺會正向影響品牌聲望有顯著的關係 </a:t>
            </a:r>
          </a:p>
          <a:p>
            <a:r>
              <a:rPr lang="en-US" altLang="zh-TW" dirty="0"/>
              <a:t>10 </a:t>
            </a:r>
            <a:r>
              <a:rPr lang="zh-TW" altLang="en-US" dirty="0"/>
              <a:t>個預設變數預測效標變數 </a:t>
            </a:r>
            <a:r>
              <a:rPr lang="en-US" altLang="zh-TW" dirty="0"/>
              <a:t>(</a:t>
            </a:r>
            <a:r>
              <a:rPr lang="zh-TW" altLang="en-US" dirty="0"/>
              <a:t>品牌知覺</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 相關係數為 </a:t>
            </a:r>
            <a:r>
              <a:rPr lang="en-US" altLang="zh-TW" dirty="0"/>
              <a:t>0.050 </a:t>
            </a:r>
            <a:r>
              <a:rPr lang="zh-TW" altLang="en-US" dirty="0"/>
              <a:t>期聯合解釋變異量 </a:t>
            </a:r>
            <a:r>
              <a:rPr lang="en-US" altLang="zh-TW" dirty="0"/>
              <a:t>0.825,1 </a:t>
            </a:r>
            <a:r>
              <a:rPr lang="zh-TW" altLang="en-US" dirty="0"/>
              <a:t>個別變數項能預測 </a:t>
            </a:r>
            <a:r>
              <a:rPr lang="en-US" altLang="zh-TW" dirty="0"/>
              <a:t>(</a:t>
            </a:r>
            <a:r>
              <a:rPr lang="zh-TW" altLang="en-US" dirty="0"/>
              <a:t>品牌知覺</a:t>
            </a:r>
            <a:r>
              <a:rPr lang="en-US" altLang="zh-TW" dirty="0"/>
              <a:t>) </a:t>
            </a:r>
            <a:r>
              <a:rPr lang="zh-TW" altLang="en-US" dirty="0"/>
              <a:t>為 </a:t>
            </a:r>
            <a:r>
              <a:rPr lang="en-US" altLang="zh-TW" dirty="0"/>
              <a:t>24.1</a:t>
            </a:r>
            <a:r>
              <a:rPr lang="en-US" altLang="zh-TW" dirty="0" smtClean="0"/>
              <a:t>%</a:t>
            </a:r>
          </a:p>
          <a:p>
            <a:endParaRPr lang="en-US" altLang="zh-TW" dirty="0"/>
          </a:p>
          <a:p>
            <a:endParaRPr kumimoji="1" lang="en-US" altLang="zh-TW" dirty="0" smtClean="0"/>
          </a:p>
          <a:p>
            <a:endParaRPr kumimoji="1" lang="zh-TW" altLang="en-US" dirty="0"/>
          </a:p>
        </p:txBody>
      </p:sp>
      <p:pic>
        <p:nvPicPr>
          <p:cNvPr id="4" name="圖片 3" descr="H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4010772"/>
            <a:ext cx="8591549" cy="2225436"/>
          </a:xfrm>
          <a:prstGeom prst="rect">
            <a:avLst/>
          </a:prstGeom>
        </p:spPr>
      </p:pic>
    </p:spTree>
    <p:extLst>
      <p:ext uri="{BB962C8B-B14F-4D97-AF65-F5344CB8AC3E}">
        <p14:creationId xmlns:p14="http://schemas.microsoft.com/office/powerpoint/2010/main" val="413451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緒論</a:t>
            </a:r>
            <a:endParaRPr kumimoji="1" lang="zh-TW" altLang="en-US" dirty="0"/>
          </a:p>
        </p:txBody>
      </p:sp>
      <p:sp>
        <p:nvSpPr>
          <p:cNvPr id="3" name="內容版面配置區 2"/>
          <p:cNvSpPr>
            <a:spLocks noGrp="1"/>
          </p:cNvSpPr>
          <p:nvPr>
            <p:ph sz="quarter" idx="13"/>
          </p:nvPr>
        </p:nvSpPr>
        <p:spPr/>
        <p:txBody>
          <a:bodyPr/>
          <a:lstStyle/>
          <a:p>
            <a:r>
              <a:rPr lang="zh-TW" altLang="en-US" dirty="0"/>
              <a:t>研究背景與</a:t>
            </a:r>
            <a:r>
              <a:rPr lang="zh-TW" altLang="en-US" dirty="0" smtClean="0"/>
              <a:t>動機：</a:t>
            </a:r>
            <a:endParaRPr lang="en-US" altLang="zh-TW" dirty="0" smtClean="0"/>
          </a:p>
          <a:p>
            <a:endParaRPr lang="en-US" altLang="zh-TW" dirty="0" smtClean="0"/>
          </a:p>
          <a:p>
            <a:r>
              <a:rPr lang="zh-TW" altLang="en-US" dirty="0"/>
              <a:t>隨著</a:t>
            </a:r>
            <a:r>
              <a:rPr lang="en-US" altLang="zh-TW" dirty="0"/>
              <a:t>web2.0</a:t>
            </a:r>
            <a:r>
              <a:rPr lang="zh-TW" altLang="en-US" dirty="0"/>
              <a:t>與</a:t>
            </a:r>
            <a:r>
              <a:rPr lang="en-US" altLang="zh-TW" dirty="0"/>
              <a:t>web3.0</a:t>
            </a:r>
            <a:r>
              <a:rPr lang="zh-TW" altLang="en-US" dirty="0"/>
              <a:t>的不斷成熟在各大平台與工具的強大的幫助下社群媒體品牌行銷也逐漸變成廠商紛紛投入虛擬網路通路的一環，因此本研究以</a:t>
            </a:r>
            <a:r>
              <a:rPr lang="en-US" altLang="zh-TW" dirty="0"/>
              <a:t>La Jolla </a:t>
            </a:r>
            <a:r>
              <a:rPr lang="zh-TW" altLang="en-US" dirty="0"/>
              <a:t>樂活雅鈦鍺精品的例子來研究與探討，</a:t>
            </a:r>
            <a:r>
              <a:rPr lang="zh-TW" altLang="en-US" dirty="0" smtClean="0"/>
              <a:t>網路品牌聲望與網路品牌知覺是否影響消費者滿意度。</a:t>
            </a:r>
            <a:endParaRPr lang="zh-TW" altLang="en-US" dirty="0"/>
          </a:p>
          <a:p>
            <a:endParaRPr lang="en-US" altLang="zh-TW" dirty="0"/>
          </a:p>
          <a:p>
            <a:endParaRPr kumimoji="1" lang="zh-TW" altLang="en-US" dirty="0"/>
          </a:p>
        </p:txBody>
      </p:sp>
    </p:spTree>
    <p:extLst>
      <p:ext uri="{BB962C8B-B14F-4D97-AF65-F5344CB8AC3E}">
        <p14:creationId xmlns:p14="http://schemas.microsoft.com/office/powerpoint/2010/main" val="96416502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1"/>
            <a:ext cx="8591550" cy="707246"/>
          </a:xfrm>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a:xfrm>
            <a:off x="272415" y="1131333"/>
            <a:ext cx="8595360" cy="4937760"/>
          </a:xfrm>
        </p:spPr>
        <p:txBody>
          <a:bodyPr/>
          <a:lstStyle/>
          <a:p>
            <a:r>
              <a:rPr lang="zh-TW" altLang="en-US" dirty="0" smtClean="0"/>
              <a:t>品牌知覺會</a:t>
            </a:r>
            <a:r>
              <a:rPr lang="zh-TW" altLang="en-US" dirty="0"/>
              <a:t>正向影響消費者決策有顯著的關係 </a:t>
            </a:r>
          </a:p>
          <a:p>
            <a:r>
              <a:rPr lang="zh-TW" altLang="en-US" dirty="0"/>
              <a:t>檢定假設 </a:t>
            </a:r>
            <a:r>
              <a:rPr lang="en-US" altLang="zh-TW" dirty="0"/>
              <a:t>H3: </a:t>
            </a:r>
            <a:r>
              <a:rPr lang="zh-TW" altLang="en-US" dirty="0"/>
              <a:t>品牌知覺會正向影響消費者決策有顯著的關係 </a:t>
            </a:r>
          </a:p>
          <a:p>
            <a:r>
              <a:rPr lang="en-US" altLang="zh-TW" dirty="0"/>
              <a:t>7 </a:t>
            </a:r>
            <a:r>
              <a:rPr lang="zh-TW" altLang="en-US" dirty="0"/>
              <a:t>個預設變數預測效標變數項 </a:t>
            </a:r>
            <a:r>
              <a:rPr lang="en-US" altLang="zh-TW" dirty="0"/>
              <a:t>(</a:t>
            </a:r>
            <a:r>
              <a:rPr lang="zh-TW" altLang="en-US" dirty="0"/>
              <a:t>消費者決策</a:t>
            </a:r>
            <a:r>
              <a:rPr lang="en-US" altLang="zh-TW" dirty="0"/>
              <a:t>) </a:t>
            </a:r>
            <a:r>
              <a:rPr lang="zh-TW" altLang="en-US" dirty="0"/>
              <a:t>時</a:t>
            </a:r>
            <a:r>
              <a:rPr lang="en-US" altLang="zh-TW" dirty="0"/>
              <a:t>, </a:t>
            </a:r>
            <a:r>
              <a:rPr lang="zh-TW" altLang="en-US" dirty="0"/>
              <a:t>進入迴歸方程式的顯著變項有 </a:t>
            </a:r>
            <a:r>
              <a:rPr lang="en-US" altLang="zh-TW" dirty="0"/>
              <a:t>4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0.512 </a:t>
            </a:r>
            <a:r>
              <a:rPr lang="zh-TW" altLang="en-US" dirty="0"/>
              <a:t>其中 </a:t>
            </a:r>
            <a:r>
              <a:rPr lang="en-US" altLang="zh-TW" dirty="0"/>
              <a:t>4 </a:t>
            </a:r>
            <a:r>
              <a:rPr lang="zh-TW" altLang="en-US" dirty="0"/>
              <a:t>個變項能聯合預測消費者決策 </a:t>
            </a:r>
            <a:r>
              <a:rPr lang="en-US" altLang="zh-TW" dirty="0"/>
              <a:t>51.2%,</a:t>
            </a:r>
            <a:r>
              <a:rPr lang="zh-TW" altLang="en-US" dirty="0"/>
              <a:t>就個別變項的解釋量來看</a:t>
            </a:r>
            <a:r>
              <a:rPr lang="en-US" altLang="zh-TW" dirty="0"/>
              <a:t>, </a:t>
            </a:r>
            <a:r>
              <a:rPr lang="zh-TW" altLang="en-US" dirty="0"/>
              <a:t>以 </a:t>
            </a:r>
            <a:r>
              <a:rPr lang="en-US" altLang="zh-TW" dirty="0"/>
              <a:t>[</a:t>
            </a:r>
            <a:r>
              <a:rPr lang="zh-TW" altLang="en-US" dirty="0"/>
              <a:t>整商品的價值</a:t>
            </a:r>
            <a:r>
              <a:rPr lang="en-US" altLang="zh-TW" dirty="0"/>
              <a:t>] </a:t>
            </a:r>
            <a:r>
              <a:rPr lang="zh-TW" altLang="en-US" dirty="0"/>
              <a:t>層面的預測力最佳 </a:t>
            </a:r>
            <a:r>
              <a:rPr lang="en-US" altLang="zh-TW" dirty="0"/>
              <a:t>40.3%</a:t>
            </a:r>
            <a:r>
              <a:rPr lang="zh-TW" altLang="en-US" dirty="0"/>
              <a:t>其餘依 次為 </a:t>
            </a:r>
            <a:r>
              <a:rPr lang="en-US" altLang="zh-TW" dirty="0"/>
              <a:t>[</a:t>
            </a:r>
            <a:r>
              <a:rPr lang="zh-TW" altLang="en-US" dirty="0"/>
              <a:t>製造材料與特性</a:t>
            </a:r>
            <a:r>
              <a:rPr lang="en-US" altLang="zh-TW" dirty="0"/>
              <a:t>] [</a:t>
            </a:r>
            <a:r>
              <a:rPr lang="zh-TW" altLang="en-US" dirty="0"/>
              <a:t>商品品質良好</a:t>
            </a:r>
            <a:r>
              <a:rPr lang="en-US" altLang="zh-TW" dirty="0"/>
              <a:t>],</a:t>
            </a:r>
            <a:r>
              <a:rPr lang="zh-TW" altLang="en-US" dirty="0"/>
              <a:t>其解釋量分別為 </a:t>
            </a:r>
            <a:r>
              <a:rPr lang="en-US" altLang="zh-TW" dirty="0"/>
              <a:t>8.1%2.1%</a:t>
            </a:r>
            <a:r>
              <a:rPr lang="zh-TW" altLang="en-US" dirty="0"/>
              <a:t>這二個變項的聯合 預測力達 </a:t>
            </a:r>
            <a:r>
              <a:rPr lang="en-US" altLang="zh-TW" dirty="0"/>
              <a:t>50.5%</a:t>
            </a:r>
            <a:endParaRPr lang="zh-TW" altLang="en-US" dirty="0"/>
          </a:p>
          <a:p>
            <a:endParaRPr kumimoji="1" lang="zh-TW" altLang="en-US" dirty="0"/>
          </a:p>
        </p:txBody>
      </p:sp>
      <p:pic>
        <p:nvPicPr>
          <p:cNvPr id="4" name="圖片 3" descr="H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05" y="4027482"/>
            <a:ext cx="8013700" cy="2696825"/>
          </a:xfrm>
          <a:prstGeom prst="rect">
            <a:avLst/>
          </a:prstGeom>
        </p:spPr>
      </p:pic>
    </p:spTree>
    <p:extLst>
      <p:ext uri="{BB962C8B-B14F-4D97-AF65-F5344CB8AC3E}">
        <p14:creationId xmlns:p14="http://schemas.microsoft.com/office/powerpoint/2010/main" val="3078656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smtClean="0"/>
              <a:t>品牌聲望會</a:t>
            </a:r>
            <a:r>
              <a:rPr lang="zh-TW" altLang="en-US" dirty="0"/>
              <a:t>正向影響消費者決策有顯著的關係 </a:t>
            </a:r>
          </a:p>
          <a:p>
            <a:r>
              <a:rPr lang="en-US" altLang="zh-TW" dirty="0"/>
              <a:t>H4 </a:t>
            </a:r>
            <a:r>
              <a:rPr lang="zh-TW" altLang="en-US" dirty="0"/>
              <a:t>品牌聲望會正向影響消費者決策有顯著的關係 </a:t>
            </a:r>
          </a:p>
          <a:p>
            <a:r>
              <a:rPr lang="en-US" altLang="zh-TW" dirty="0"/>
              <a:t>10 </a:t>
            </a:r>
            <a:r>
              <a:rPr lang="zh-TW" altLang="en-US" dirty="0"/>
              <a:t>個預設變數預測效標變數項 </a:t>
            </a:r>
            <a:r>
              <a:rPr lang="en-US" altLang="zh-TW" dirty="0"/>
              <a:t>(</a:t>
            </a:r>
            <a:r>
              <a:rPr lang="zh-TW" altLang="en-US" dirty="0"/>
              <a:t>消費者決策</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0.256 </a:t>
            </a:r>
            <a:r>
              <a:rPr lang="zh-TW" altLang="en-US" dirty="0"/>
              <a:t>其 </a:t>
            </a:r>
            <a:r>
              <a:rPr lang="en-US" altLang="zh-TW" dirty="0"/>
              <a:t>1 </a:t>
            </a:r>
            <a:r>
              <a:rPr lang="zh-TW" altLang="en-US" dirty="0"/>
              <a:t>個變數項能預測消費者決策為 </a:t>
            </a:r>
            <a:r>
              <a:rPr lang="en-US" altLang="zh-TW" dirty="0"/>
              <a:t>25.6%,</a:t>
            </a:r>
            <a:r>
              <a:rPr lang="zh-TW" altLang="en-US" dirty="0"/>
              <a:t>就個別變項的解釋量來看</a:t>
            </a:r>
            <a:r>
              <a:rPr lang="en-US" altLang="zh-TW" dirty="0"/>
              <a:t>, </a:t>
            </a:r>
            <a:r>
              <a:rPr lang="zh-TW" altLang="en-US" dirty="0"/>
              <a:t>以 </a:t>
            </a:r>
            <a:r>
              <a:rPr lang="en-US" altLang="zh-TW" dirty="0"/>
              <a:t>[</a:t>
            </a:r>
            <a:r>
              <a:rPr lang="zh-TW" altLang="en-US" dirty="0"/>
              <a:t>品費者聲望 </a:t>
            </a:r>
            <a:r>
              <a:rPr lang="en-US" altLang="zh-TW" dirty="0"/>
              <a:t>-</a:t>
            </a:r>
            <a:r>
              <a:rPr lang="zh-TW" altLang="en-US" dirty="0"/>
              <a:t>設計感</a:t>
            </a:r>
            <a:r>
              <a:rPr lang="en-US" altLang="zh-TW" dirty="0"/>
              <a:t>] </a:t>
            </a:r>
            <a:r>
              <a:rPr lang="zh-TW" altLang="en-US" dirty="0"/>
              <a:t>層面的預測力最佳 </a:t>
            </a:r>
            <a:r>
              <a:rPr lang="en-US" altLang="zh-TW" dirty="0"/>
              <a:t>25.6</a:t>
            </a:r>
            <a:r>
              <a:rPr lang="en-US" altLang="zh-TW" dirty="0" smtClean="0"/>
              <a:t>%</a:t>
            </a:r>
          </a:p>
          <a:p>
            <a:endParaRPr lang="en-US" altLang="zh-TW" dirty="0" smtClean="0"/>
          </a:p>
          <a:p>
            <a:endParaRPr lang="zh-TW" altLang="en-US" dirty="0"/>
          </a:p>
          <a:p>
            <a:endParaRPr lang="zh-TW" altLang="en-US" dirty="0"/>
          </a:p>
          <a:p>
            <a:endParaRPr kumimoji="1" lang="zh-TW" altLang="en-US" dirty="0"/>
          </a:p>
        </p:txBody>
      </p:sp>
      <p:pic>
        <p:nvPicPr>
          <p:cNvPr id="4" name="圖片 3" descr="H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4" y="4250132"/>
            <a:ext cx="8593455" cy="2284081"/>
          </a:xfrm>
          <a:prstGeom prst="rect">
            <a:avLst/>
          </a:prstGeom>
        </p:spPr>
      </p:pic>
    </p:spTree>
    <p:extLst>
      <p:ext uri="{BB962C8B-B14F-4D97-AF65-F5344CB8AC3E}">
        <p14:creationId xmlns:p14="http://schemas.microsoft.com/office/powerpoint/2010/main" val="2322339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lstStyle/>
          <a:p>
            <a:r>
              <a:rPr lang="zh-TW" altLang="en-US" dirty="0" smtClean="0"/>
              <a:t>品牌知覺會</a:t>
            </a:r>
            <a:r>
              <a:rPr lang="zh-TW" altLang="en-US" dirty="0"/>
              <a:t>正向影響消費者滿意度有顯著</a:t>
            </a:r>
            <a:r>
              <a:rPr lang="zh-TW" altLang="en-US" dirty="0" smtClean="0"/>
              <a:t>的關係</a:t>
            </a:r>
            <a:endParaRPr lang="en-US" altLang="zh-TW" dirty="0" smtClean="0"/>
          </a:p>
          <a:p>
            <a:r>
              <a:rPr lang="zh-TW" altLang="en-US" dirty="0" smtClean="0"/>
              <a:t> </a:t>
            </a:r>
            <a:r>
              <a:rPr lang="en-US" altLang="zh-TW" dirty="0"/>
              <a:t>H5 </a:t>
            </a:r>
            <a:r>
              <a:rPr lang="zh-TW" altLang="en-US" dirty="0"/>
              <a:t>品牌知覺會正向影響消費者滿意度有顯著的關係 </a:t>
            </a:r>
          </a:p>
          <a:p>
            <a:r>
              <a:rPr lang="en-US" altLang="zh-TW" dirty="0"/>
              <a:t>7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0.286 </a:t>
            </a:r>
            <a:r>
              <a:rPr lang="zh-TW" altLang="en-US" dirty="0"/>
              <a:t>其 </a:t>
            </a:r>
            <a:r>
              <a:rPr lang="en-US" altLang="zh-TW" dirty="0"/>
              <a:t>1 </a:t>
            </a:r>
            <a:r>
              <a:rPr lang="zh-TW" altLang="en-US" dirty="0"/>
              <a:t>個別變數項能預測消費者滿意度為 </a:t>
            </a:r>
            <a:r>
              <a:rPr lang="en-US" altLang="zh-TW" dirty="0"/>
              <a:t>28.6%,</a:t>
            </a:r>
            <a:r>
              <a:rPr lang="zh-TW" altLang="en-US" dirty="0"/>
              <a:t>就個別變項的解釋量來看</a:t>
            </a:r>
            <a:r>
              <a:rPr lang="en-US" altLang="zh-TW" dirty="0"/>
              <a:t>, </a:t>
            </a:r>
            <a:r>
              <a:rPr lang="zh-TW" altLang="en-US" dirty="0"/>
              <a:t>以 </a:t>
            </a:r>
            <a:r>
              <a:rPr lang="en-US" altLang="zh-TW" dirty="0"/>
              <a:t>[</a:t>
            </a:r>
            <a:r>
              <a:rPr lang="zh-TW" altLang="en-US" dirty="0"/>
              <a:t>品牌知覺 </a:t>
            </a:r>
            <a:r>
              <a:rPr lang="en-US" altLang="zh-TW" dirty="0"/>
              <a:t>-</a:t>
            </a:r>
            <a:r>
              <a:rPr lang="zh-TW" altLang="en-US" dirty="0"/>
              <a:t>品牌知名度</a:t>
            </a:r>
            <a:r>
              <a:rPr lang="en-US" altLang="zh-TW" dirty="0"/>
              <a:t>] </a:t>
            </a:r>
            <a:r>
              <a:rPr lang="zh-TW" altLang="en-US" dirty="0"/>
              <a:t>層面的預測力最佳 </a:t>
            </a:r>
            <a:r>
              <a:rPr lang="en-US" altLang="zh-TW" dirty="0"/>
              <a:t>28.6% </a:t>
            </a:r>
            <a:endParaRPr lang="zh-TW" altLang="en-US" dirty="0"/>
          </a:p>
          <a:p>
            <a:endParaRPr kumimoji="1" lang="zh-TW" altLang="en-US" dirty="0"/>
          </a:p>
        </p:txBody>
      </p:sp>
      <p:pic>
        <p:nvPicPr>
          <p:cNvPr id="4" name="圖片 3" descr="H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3927213"/>
            <a:ext cx="8591549" cy="2155789"/>
          </a:xfrm>
          <a:prstGeom prst="rect">
            <a:avLst/>
          </a:prstGeom>
        </p:spPr>
      </p:pic>
    </p:spTree>
    <p:extLst>
      <p:ext uri="{BB962C8B-B14F-4D97-AF65-F5344CB8AC3E}">
        <p14:creationId xmlns:p14="http://schemas.microsoft.com/office/powerpoint/2010/main" val="3079872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smtClean="0"/>
              <a:t> 品牌聲望會</a:t>
            </a:r>
            <a:r>
              <a:rPr lang="zh-TW" altLang="en-US" dirty="0"/>
              <a:t>正向影響消費者滿意度有顯著</a:t>
            </a:r>
            <a:r>
              <a:rPr lang="zh-TW" altLang="en-US" dirty="0" smtClean="0"/>
              <a:t>的關係</a:t>
            </a:r>
            <a:endParaRPr lang="en-US" altLang="zh-TW" dirty="0" smtClean="0"/>
          </a:p>
          <a:p>
            <a:r>
              <a:rPr lang="en-US" altLang="zh-TW" dirty="0" smtClean="0"/>
              <a:t>H6 </a:t>
            </a:r>
            <a:r>
              <a:rPr lang="zh-TW" altLang="en-US" dirty="0"/>
              <a:t>品牌聲望會正向影響消費者滿意度有顯著的關係 </a:t>
            </a:r>
          </a:p>
          <a:p>
            <a:r>
              <a:rPr lang="en-US" altLang="zh-TW" dirty="0"/>
              <a:t>10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0.825 </a:t>
            </a:r>
            <a:r>
              <a:rPr lang="zh-TW" altLang="en-US" dirty="0"/>
              <a:t>其 </a:t>
            </a:r>
            <a:r>
              <a:rPr lang="en-US" altLang="zh-TW" dirty="0"/>
              <a:t>1 </a:t>
            </a:r>
            <a:r>
              <a:rPr lang="zh-TW" altLang="en-US" dirty="0"/>
              <a:t>個別變數項能預測消費者滿意度為 </a:t>
            </a:r>
            <a:r>
              <a:rPr lang="en-US" altLang="zh-TW" dirty="0"/>
              <a:t>82.5%</a:t>
            </a:r>
            <a:r>
              <a:rPr lang="zh-TW" altLang="en-US" dirty="0"/>
              <a:t>就個別變項的解釋量來看</a:t>
            </a:r>
            <a:r>
              <a:rPr lang="en-US" altLang="zh-TW" dirty="0"/>
              <a:t>, </a:t>
            </a:r>
            <a:r>
              <a:rPr lang="zh-TW" altLang="en-US" dirty="0"/>
              <a:t>以 </a:t>
            </a:r>
            <a:r>
              <a:rPr lang="en-US" altLang="zh-TW" dirty="0"/>
              <a:t>[</a:t>
            </a:r>
            <a:r>
              <a:rPr lang="zh-TW" altLang="en-US" dirty="0"/>
              <a:t>品牌聲望 </a:t>
            </a:r>
            <a:r>
              <a:rPr lang="en-US" altLang="zh-TW" dirty="0"/>
              <a:t>-</a:t>
            </a:r>
            <a:r>
              <a:rPr lang="zh-TW" altLang="en-US" dirty="0"/>
              <a:t>交貨服務</a:t>
            </a:r>
            <a:r>
              <a:rPr lang="en-US" altLang="zh-TW" dirty="0"/>
              <a:t>] </a:t>
            </a:r>
            <a:r>
              <a:rPr lang="zh-TW" altLang="en-US" dirty="0"/>
              <a:t>層面的預測力最佳 </a:t>
            </a:r>
            <a:r>
              <a:rPr lang="en-US" altLang="zh-TW" dirty="0"/>
              <a:t>82.5% </a:t>
            </a:r>
            <a:endParaRPr lang="en-US" altLang="zh-TW" dirty="0" smtClean="0"/>
          </a:p>
          <a:p>
            <a:endParaRPr lang="en-US" altLang="zh-TW" dirty="0" smtClean="0"/>
          </a:p>
          <a:p>
            <a:endParaRPr lang="zh-TW" altLang="en-US" dirty="0"/>
          </a:p>
          <a:p>
            <a:r>
              <a:rPr lang="zh-TW" altLang="en-US" dirty="0" smtClean="0"/>
              <a:t> </a:t>
            </a:r>
            <a:endParaRPr lang="zh-TW" altLang="en-US" dirty="0"/>
          </a:p>
          <a:p>
            <a:endParaRPr kumimoji="1" lang="zh-TW" altLang="en-US" dirty="0"/>
          </a:p>
        </p:txBody>
      </p:sp>
      <p:pic>
        <p:nvPicPr>
          <p:cNvPr id="4" name="圖片 3" descr="H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4345002"/>
            <a:ext cx="8593455" cy="1923365"/>
          </a:xfrm>
          <a:prstGeom prst="rect">
            <a:avLst/>
          </a:prstGeom>
        </p:spPr>
      </p:pic>
    </p:spTree>
    <p:extLst>
      <p:ext uri="{BB962C8B-B14F-4D97-AF65-F5344CB8AC3E}">
        <p14:creationId xmlns:p14="http://schemas.microsoft.com/office/powerpoint/2010/main" val="3888393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lstStyle/>
          <a:p>
            <a:r>
              <a:rPr lang="zh-TW" altLang="en-US" dirty="0" smtClean="0"/>
              <a:t>消費</a:t>
            </a:r>
            <a:r>
              <a:rPr lang="zh-TW" altLang="en-US" dirty="0"/>
              <a:t>者決策會正向影響消費者滿意度有顯著的關係 </a:t>
            </a:r>
          </a:p>
          <a:p>
            <a:r>
              <a:rPr lang="en-US" altLang="zh-TW" dirty="0"/>
              <a:t>H7 </a:t>
            </a:r>
            <a:r>
              <a:rPr lang="zh-TW" altLang="en-US" dirty="0"/>
              <a:t>消費者決策會正向影響消費者滿意度有顯著的關係 </a:t>
            </a:r>
          </a:p>
          <a:p>
            <a:r>
              <a:rPr lang="en-US" altLang="zh-TW" dirty="0"/>
              <a:t>10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0.825,1 </a:t>
            </a:r>
            <a:r>
              <a:rPr lang="zh-TW" altLang="en-US" dirty="0"/>
              <a:t>個別變數項能預測消費者滿意度為 </a:t>
            </a:r>
            <a:r>
              <a:rPr lang="en-US" altLang="zh-TW" dirty="0"/>
              <a:t>23.5%,</a:t>
            </a:r>
            <a:r>
              <a:rPr lang="zh-TW" altLang="en-US" dirty="0"/>
              <a:t>就個別變項的解釋量來看</a:t>
            </a:r>
            <a:r>
              <a:rPr lang="en-US" altLang="zh-TW" dirty="0"/>
              <a:t>, </a:t>
            </a:r>
            <a:r>
              <a:rPr lang="zh-TW" altLang="en-US" dirty="0"/>
              <a:t>以 </a:t>
            </a:r>
            <a:r>
              <a:rPr lang="en-US" altLang="zh-TW" dirty="0"/>
              <a:t>[</a:t>
            </a:r>
            <a:r>
              <a:rPr lang="zh-TW" altLang="en-US" dirty="0"/>
              <a:t>品牌聲望 </a:t>
            </a:r>
            <a:r>
              <a:rPr lang="en-US" altLang="zh-TW" dirty="0"/>
              <a:t>-</a:t>
            </a:r>
            <a:r>
              <a:rPr lang="zh-TW" altLang="en-US" dirty="0"/>
              <a:t>價錢</a:t>
            </a:r>
            <a:r>
              <a:rPr lang="en-US" altLang="zh-TW" dirty="0"/>
              <a:t>] </a:t>
            </a:r>
            <a:r>
              <a:rPr lang="zh-TW" altLang="en-US" dirty="0"/>
              <a:t>層面的預測力最佳 </a:t>
            </a:r>
            <a:r>
              <a:rPr lang="en-US" altLang="zh-TW" dirty="0"/>
              <a:t>23.5% </a:t>
            </a:r>
            <a:endParaRPr lang="zh-TW" altLang="en-US" dirty="0"/>
          </a:p>
          <a:p>
            <a:endParaRPr kumimoji="1" lang="zh-TW" altLang="en-US" dirty="0"/>
          </a:p>
        </p:txBody>
      </p:sp>
      <p:pic>
        <p:nvPicPr>
          <p:cNvPr id="4" name="圖片 3" descr="H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4" y="4261444"/>
            <a:ext cx="8593455" cy="2129001"/>
          </a:xfrm>
          <a:prstGeom prst="rect">
            <a:avLst/>
          </a:prstGeom>
        </p:spPr>
      </p:pic>
    </p:spTree>
    <p:extLst>
      <p:ext uri="{BB962C8B-B14F-4D97-AF65-F5344CB8AC3E}">
        <p14:creationId xmlns:p14="http://schemas.microsoft.com/office/powerpoint/2010/main" val="2849659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路徑分析 </a:t>
            </a:r>
            <a:endParaRPr kumimoji="1" lang="zh-TW" altLang="en-US" dirty="0"/>
          </a:p>
        </p:txBody>
      </p:sp>
      <p:sp>
        <p:nvSpPr>
          <p:cNvPr id="3" name="內容版面配置區 2"/>
          <p:cNvSpPr>
            <a:spLocks noGrp="1"/>
          </p:cNvSpPr>
          <p:nvPr>
            <p:ph sz="quarter" idx="13"/>
          </p:nvPr>
        </p:nvSpPr>
        <p:spPr/>
        <p:txBody>
          <a:bodyPr>
            <a:normAutofit lnSpcReduction="10000"/>
          </a:bodyPr>
          <a:lstStyle/>
          <a:p>
            <a:r>
              <a:rPr lang="zh-TW" altLang="en-US" dirty="0"/>
              <a:t>建立本研究的結構方程模型</a:t>
            </a:r>
            <a:r>
              <a:rPr lang="en-US" altLang="zh-TW" dirty="0"/>
              <a:t>,</a:t>
            </a:r>
            <a:r>
              <a:rPr lang="zh-TW" altLang="en-US" dirty="0"/>
              <a:t>在模型中假設消費者會受消費者決策、品牌聲望、品牌 知覺所影響</a:t>
            </a:r>
            <a:r>
              <a:rPr lang="en-US" altLang="zh-TW" dirty="0"/>
              <a:t>;</a:t>
            </a:r>
            <a:r>
              <a:rPr lang="zh-TW" altLang="en-US" dirty="0"/>
              <a:t>消費者決策會受品牌聲望、品牌知覺所影響</a:t>
            </a:r>
            <a:r>
              <a:rPr lang="en-US" altLang="zh-TW" dirty="0"/>
              <a:t>;</a:t>
            </a:r>
            <a:r>
              <a:rPr lang="zh-TW" altLang="en-US" dirty="0" smtClean="0"/>
              <a:t>而品牌知覺與品牌聲望會互相影響如本研究路徑圖</a:t>
            </a:r>
            <a:r>
              <a:rPr lang="en-US" altLang="zh-TW" dirty="0"/>
              <a:t>,</a:t>
            </a:r>
            <a:r>
              <a:rPr lang="zh-TW" altLang="en-US" dirty="0"/>
              <a:t>從圖可得知</a:t>
            </a:r>
            <a:r>
              <a:rPr lang="en-US" altLang="zh-TW" dirty="0"/>
              <a:t>,</a:t>
            </a:r>
            <a:r>
              <a:rPr lang="zh-TW" altLang="en-US" dirty="0"/>
              <a:t>變相間因果關係共有七條簡要說明如下</a:t>
            </a:r>
            <a:r>
              <a:rPr lang="en-US" altLang="zh-TW" dirty="0"/>
              <a:t>: </a:t>
            </a:r>
            <a:endParaRPr lang="en-US" altLang="zh-TW" dirty="0" smtClean="0"/>
          </a:p>
          <a:p>
            <a:endParaRPr lang="en-US" altLang="zh-TW" dirty="0"/>
          </a:p>
          <a:p>
            <a:r>
              <a:rPr lang="zh-TW" altLang="en-US" dirty="0" smtClean="0"/>
              <a:t>消費</a:t>
            </a:r>
            <a:r>
              <a:rPr lang="zh-TW" altLang="en-US" dirty="0"/>
              <a:t>者滿意度會受三條路徑所影響</a:t>
            </a:r>
            <a:r>
              <a:rPr lang="en-US" altLang="zh-TW" dirty="0"/>
              <a:t>: </a:t>
            </a:r>
            <a:r>
              <a:rPr lang="zh-TW" altLang="en-US" dirty="0"/>
              <a:t>一為品牌知覺此為間接影響二為消費者決策為中介 變項</a:t>
            </a:r>
            <a:r>
              <a:rPr lang="en-US" altLang="zh-TW" dirty="0"/>
              <a:t>, </a:t>
            </a:r>
            <a:r>
              <a:rPr lang="zh-TW" altLang="en-US" dirty="0"/>
              <a:t>三為品牌聲望此為間接影響 </a:t>
            </a:r>
            <a:endParaRPr lang="en-US" altLang="zh-TW" dirty="0" smtClean="0"/>
          </a:p>
          <a:p>
            <a:endParaRPr lang="en-US" altLang="zh-TW" dirty="0"/>
          </a:p>
          <a:p>
            <a:r>
              <a:rPr lang="zh-TW" altLang="en-US" dirty="0" smtClean="0"/>
              <a:t>消費</a:t>
            </a:r>
            <a:r>
              <a:rPr lang="zh-TW" altLang="en-US" dirty="0"/>
              <a:t>者決策會受到二條路徑所影響</a:t>
            </a:r>
            <a:r>
              <a:rPr lang="en-US" altLang="zh-TW" dirty="0"/>
              <a:t>: </a:t>
            </a:r>
            <a:r>
              <a:rPr lang="zh-TW" altLang="en-US" dirty="0"/>
              <a:t>一為品牌知覺此為間接影響二為品牌聲望此為</a:t>
            </a:r>
            <a:r>
              <a:rPr lang="zh-TW" altLang="en-US" dirty="0" smtClean="0"/>
              <a:t>間接影響</a:t>
            </a:r>
            <a:endParaRPr lang="en-US" altLang="zh-TW" dirty="0" smtClean="0"/>
          </a:p>
          <a:p>
            <a:pPr marL="0" indent="0">
              <a:buNone/>
            </a:pPr>
            <a:endParaRPr lang="en-US" altLang="zh-TW" dirty="0"/>
          </a:p>
          <a:p>
            <a:r>
              <a:rPr lang="zh-TW" altLang="en-US" dirty="0" smtClean="0"/>
              <a:t> </a:t>
            </a:r>
            <a:r>
              <a:rPr lang="zh-TW" altLang="en-US" dirty="0"/>
              <a:t>品牌知覺會受到一條所影響</a:t>
            </a:r>
            <a:r>
              <a:rPr lang="en-US" altLang="zh-TW" dirty="0"/>
              <a:t>: </a:t>
            </a:r>
            <a:r>
              <a:rPr lang="zh-TW" altLang="en-US" dirty="0"/>
              <a:t>品牌聲望此為直接影響 </a:t>
            </a:r>
            <a:endParaRPr lang="en-US" altLang="zh-TW" dirty="0" smtClean="0"/>
          </a:p>
          <a:p>
            <a:endParaRPr lang="en-US" altLang="zh-TW" dirty="0"/>
          </a:p>
          <a:p>
            <a:r>
              <a:rPr lang="zh-TW" altLang="en-US" dirty="0" smtClean="0"/>
              <a:t> </a:t>
            </a:r>
            <a:r>
              <a:rPr lang="zh-TW" altLang="en-US" dirty="0"/>
              <a:t>品牌聲望會受到一條所影響</a:t>
            </a:r>
            <a:r>
              <a:rPr lang="en-US" altLang="zh-TW" dirty="0"/>
              <a:t>: </a:t>
            </a:r>
            <a:r>
              <a:rPr lang="zh-TW" altLang="en-US" dirty="0"/>
              <a:t>品牌知覺此為直接影響 </a:t>
            </a:r>
          </a:p>
          <a:p>
            <a:pPr marL="0" indent="0">
              <a:buNone/>
            </a:pPr>
            <a:endParaRPr lang="zh-TW" altLang="en-US" dirty="0"/>
          </a:p>
          <a:p>
            <a:pPr marL="0" indent="0">
              <a:buNone/>
            </a:pPr>
            <a:endParaRPr kumimoji="1" lang="zh-TW" altLang="en-US" dirty="0"/>
          </a:p>
        </p:txBody>
      </p:sp>
    </p:spTree>
    <p:extLst>
      <p:ext uri="{BB962C8B-B14F-4D97-AF65-F5344CB8AC3E}">
        <p14:creationId xmlns:p14="http://schemas.microsoft.com/office/powerpoint/2010/main" val="4149451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路徑</a:t>
            </a:r>
            <a:r>
              <a:rPr lang="zh-TW" altLang="en-US" dirty="0" smtClean="0"/>
              <a:t>分析</a:t>
            </a:r>
            <a:endParaRPr kumimoji="1" lang="zh-TW" altLang="en-US" dirty="0"/>
          </a:p>
        </p:txBody>
      </p:sp>
      <p:sp>
        <p:nvSpPr>
          <p:cNvPr id="3" name="內容版面配置區 2"/>
          <p:cNvSpPr>
            <a:spLocks noGrp="1"/>
          </p:cNvSpPr>
          <p:nvPr>
            <p:ph sz="quarter" idx="13"/>
          </p:nvPr>
        </p:nvSpPr>
        <p:spPr/>
        <p:txBody>
          <a:bodyPr/>
          <a:lstStyle/>
          <a:p>
            <a:r>
              <a:rPr lang="zh-TW" altLang="en-US" dirty="0"/>
              <a:t>在研究路線圖中</a:t>
            </a:r>
            <a:r>
              <a:rPr lang="en-US" altLang="zh-TW" dirty="0"/>
              <a:t>,</a:t>
            </a:r>
            <a:r>
              <a:rPr lang="zh-TW" altLang="en-US" dirty="0"/>
              <a:t>因果關係以箭頭符號表示</a:t>
            </a:r>
            <a:r>
              <a:rPr lang="en-US" altLang="zh-TW" dirty="0"/>
              <a:t>,</a:t>
            </a:r>
            <a:r>
              <a:rPr lang="zh-TW" altLang="en-US" dirty="0"/>
              <a:t>箭頭所指者為果 </a:t>
            </a:r>
            <a:r>
              <a:rPr lang="en-US" altLang="zh-TW" dirty="0"/>
              <a:t>(</a:t>
            </a:r>
            <a:r>
              <a:rPr lang="zh-TW" altLang="en-US" dirty="0"/>
              <a:t>依變數</a:t>
            </a:r>
            <a:r>
              <a:rPr lang="en-US" altLang="zh-TW" dirty="0"/>
              <a:t>),</a:t>
            </a:r>
            <a:r>
              <a:rPr lang="zh-TW" altLang="en-US" dirty="0"/>
              <a:t>箭頭起使處 為因 </a:t>
            </a:r>
            <a:r>
              <a:rPr lang="en-US" altLang="zh-TW" dirty="0"/>
              <a:t>(</a:t>
            </a:r>
            <a:r>
              <a:rPr lang="zh-TW" altLang="en-US" dirty="0"/>
              <a:t>自變數</a:t>
            </a:r>
            <a:r>
              <a:rPr lang="en-US" altLang="zh-TW" dirty="0"/>
              <a:t>),</a:t>
            </a:r>
            <a:r>
              <a:rPr lang="zh-TW" altLang="en-US" dirty="0"/>
              <a:t>以多元迴歸分析而言</a:t>
            </a:r>
            <a:r>
              <a:rPr lang="en-US" altLang="zh-TW" dirty="0"/>
              <a:t>,</a:t>
            </a:r>
            <a:r>
              <a:rPr lang="zh-TW" altLang="en-US" dirty="0"/>
              <a:t>符號所指的變項為迴歸方程式的效標變項</a:t>
            </a:r>
            <a:r>
              <a:rPr lang="en-US" altLang="zh-TW" dirty="0"/>
              <a:t>,</a:t>
            </a:r>
            <a:r>
              <a:rPr lang="zh-TW" altLang="en-US" dirty="0"/>
              <a:t>箭號起始 處則為預測變數。根據本研究中的分析路徑圖</a:t>
            </a:r>
            <a:r>
              <a:rPr lang="en-US" altLang="zh-TW" dirty="0"/>
              <a:t>,</a:t>
            </a:r>
            <a:r>
              <a:rPr lang="zh-TW" altLang="en-US" dirty="0"/>
              <a:t>必須進行四個復迴歸分析</a:t>
            </a:r>
            <a:r>
              <a:rPr lang="en-US" altLang="zh-TW" dirty="0"/>
              <a:t>,</a:t>
            </a:r>
            <a:r>
              <a:rPr lang="zh-TW" altLang="en-US" dirty="0"/>
              <a:t>如下</a:t>
            </a:r>
            <a:r>
              <a:rPr lang="en-US" altLang="zh-TW" dirty="0"/>
              <a:t>: </a:t>
            </a:r>
            <a:endParaRPr lang="en-US" altLang="zh-TW" dirty="0" smtClean="0"/>
          </a:p>
          <a:p>
            <a:endParaRPr lang="en-US" altLang="zh-TW" dirty="0"/>
          </a:p>
          <a:p>
            <a:r>
              <a:rPr lang="zh-TW" altLang="en-US" dirty="0" smtClean="0"/>
              <a:t>第一個復迴歸</a:t>
            </a:r>
            <a:r>
              <a:rPr lang="en-US" altLang="zh-TW" dirty="0"/>
              <a:t>:</a:t>
            </a:r>
            <a:r>
              <a:rPr lang="zh-TW" altLang="en-US" dirty="0"/>
              <a:t>效標變項為消費者滿意度</a:t>
            </a:r>
            <a:r>
              <a:rPr lang="en-US" altLang="zh-TW" dirty="0"/>
              <a:t>,</a:t>
            </a:r>
            <a:r>
              <a:rPr lang="zh-TW" altLang="en-US" dirty="0"/>
              <a:t>預測變項為品牌知覺、品牌聲望、消費</a:t>
            </a:r>
            <a:r>
              <a:rPr lang="zh-TW" altLang="en-US" dirty="0" smtClean="0"/>
              <a:t>者決</a:t>
            </a:r>
            <a:r>
              <a:rPr lang="zh-TW" altLang="en-US" dirty="0"/>
              <a:t>策 </a:t>
            </a:r>
            <a:endParaRPr lang="en-US" altLang="zh-TW" dirty="0" smtClean="0"/>
          </a:p>
          <a:p>
            <a:r>
              <a:rPr lang="zh-TW" altLang="en-US" dirty="0"/>
              <a:t>第二個復迴歸</a:t>
            </a:r>
            <a:r>
              <a:rPr lang="en-US" altLang="zh-TW" dirty="0"/>
              <a:t>:</a:t>
            </a:r>
            <a:r>
              <a:rPr lang="zh-TW" altLang="en-US" dirty="0"/>
              <a:t>效標變項為消費者決策</a:t>
            </a:r>
            <a:r>
              <a:rPr lang="en-US" altLang="zh-TW" dirty="0"/>
              <a:t>,</a:t>
            </a:r>
            <a:r>
              <a:rPr lang="zh-TW" altLang="en-US" dirty="0"/>
              <a:t>預測變項為品牌知覺、品牌聲望、消費</a:t>
            </a:r>
            <a:r>
              <a:rPr lang="zh-TW" altLang="en-US" dirty="0" smtClean="0"/>
              <a:t>者決策</a:t>
            </a:r>
            <a:r>
              <a:rPr lang="zh-TW" altLang="en-US" dirty="0"/>
              <a:t>。 </a:t>
            </a:r>
            <a:endParaRPr lang="en-US" altLang="zh-TW" dirty="0" smtClean="0"/>
          </a:p>
          <a:p>
            <a:r>
              <a:rPr lang="zh-TW" altLang="en-US" dirty="0"/>
              <a:t>第三個復迴歸</a:t>
            </a:r>
            <a:r>
              <a:rPr lang="en-US" altLang="zh-TW" dirty="0"/>
              <a:t>:</a:t>
            </a:r>
            <a:r>
              <a:rPr lang="zh-TW" altLang="en-US" dirty="0"/>
              <a:t>效標變項為品牌聲望</a:t>
            </a:r>
            <a:r>
              <a:rPr lang="en-US" altLang="zh-TW" dirty="0"/>
              <a:t>,</a:t>
            </a:r>
            <a:r>
              <a:rPr lang="zh-TW" altLang="en-US" dirty="0"/>
              <a:t>預測變項為品牌知覺</a:t>
            </a:r>
            <a:r>
              <a:rPr lang="zh-TW" altLang="en-US" dirty="0" smtClean="0"/>
              <a:t>。</a:t>
            </a:r>
            <a:endParaRPr lang="en-US" altLang="zh-TW" dirty="0" smtClean="0"/>
          </a:p>
          <a:p>
            <a:r>
              <a:rPr lang="zh-TW" altLang="en-US" dirty="0"/>
              <a:t>第四個復迴歸</a:t>
            </a:r>
            <a:r>
              <a:rPr lang="en-US" altLang="zh-TW" dirty="0"/>
              <a:t>:</a:t>
            </a:r>
            <a:r>
              <a:rPr lang="zh-TW" altLang="en-US" dirty="0"/>
              <a:t>效標變項為品牌知覺</a:t>
            </a:r>
            <a:r>
              <a:rPr lang="en-US" altLang="zh-TW" dirty="0"/>
              <a:t>,</a:t>
            </a:r>
            <a:r>
              <a:rPr lang="zh-TW" altLang="en-US" dirty="0"/>
              <a:t>預測變項為品牌聲望 </a:t>
            </a:r>
            <a:r>
              <a:rPr lang="zh-TW" altLang="en-US" dirty="0" smtClean="0"/>
              <a:t> </a:t>
            </a:r>
            <a:endParaRPr lang="en-US" altLang="zh-TW" dirty="0" smtClean="0"/>
          </a:p>
          <a:p>
            <a:endParaRPr lang="zh-TW" altLang="en-US" dirty="0"/>
          </a:p>
          <a:p>
            <a:endParaRPr lang="zh-TW" altLang="en-US" dirty="0"/>
          </a:p>
          <a:p>
            <a:endParaRPr lang="zh-TW" altLang="en-US" dirty="0"/>
          </a:p>
          <a:p>
            <a:endParaRPr lang="zh-TW" altLang="en-US" dirty="0"/>
          </a:p>
          <a:p>
            <a:endParaRPr kumimoji="1" lang="zh-TW" altLang="en-US" dirty="0"/>
          </a:p>
        </p:txBody>
      </p:sp>
    </p:spTree>
    <p:extLst>
      <p:ext uri="{BB962C8B-B14F-4D97-AF65-F5344CB8AC3E}">
        <p14:creationId xmlns:p14="http://schemas.microsoft.com/office/powerpoint/2010/main" val="540629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路徑分析</a:t>
            </a:r>
            <a:endParaRPr kumimoji="1" lang="zh-TW" altLang="en-US" dirty="0"/>
          </a:p>
        </p:txBody>
      </p:sp>
      <p:sp>
        <p:nvSpPr>
          <p:cNvPr id="3" name="內容版面配置區 2"/>
          <p:cNvSpPr>
            <a:spLocks noGrp="1"/>
          </p:cNvSpPr>
          <p:nvPr>
            <p:ph sz="quarter" idx="13"/>
          </p:nvPr>
        </p:nvSpPr>
        <p:spPr/>
        <p:txBody>
          <a:bodyPr/>
          <a:lstStyle/>
          <a:p>
            <a:r>
              <a:rPr lang="zh-TW" altLang="zh-TW" dirty="0"/>
              <a:t>在完成分析後</a:t>
            </a:r>
            <a:r>
              <a:rPr lang="en-US" altLang="zh-TW" dirty="0"/>
              <a:t>,</a:t>
            </a:r>
            <a:r>
              <a:rPr lang="zh-TW" altLang="zh-TW" dirty="0" smtClean="0"/>
              <a:t>如表此四條迴歸式之</a:t>
            </a:r>
            <a:r>
              <a:rPr lang="en-US" altLang="zh-TW" dirty="0"/>
              <a:t>F</a:t>
            </a:r>
            <a:r>
              <a:rPr lang="zh-TW" altLang="zh-TW" dirty="0"/>
              <a:t>值皆顯著</a:t>
            </a:r>
            <a:r>
              <a:rPr lang="en-US" altLang="zh-TW" dirty="0"/>
              <a:t>,</a:t>
            </a:r>
            <a:r>
              <a:rPr lang="zh-TW" altLang="zh-TW" dirty="0"/>
              <a:t>第一條迴歸式中</a:t>
            </a:r>
            <a:r>
              <a:rPr lang="en-US" altLang="zh-TW" dirty="0"/>
              <a:t>,</a:t>
            </a:r>
            <a:r>
              <a:rPr lang="zh-TW" altLang="zh-TW" dirty="0" smtClean="0"/>
              <a:t>唯有品牌聲望與</a:t>
            </a:r>
            <a:r>
              <a:rPr lang="zh-TW" altLang="zh-TW" dirty="0"/>
              <a:t>消費者滿意度具有顯著關係</a:t>
            </a:r>
            <a:r>
              <a:rPr lang="en-US" altLang="zh-TW" dirty="0" smtClean="0"/>
              <a:t>;</a:t>
            </a:r>
          </a:p>
          <a:p>
            <a:r>
              <a:rPr lang="zh-TW" altLang="zh-TW" dirty="0" smtClean="0"/>
              <a:t>第二條迴歸式</a:t>
            </a:r>
            <a:r>
              <a:rPr lang="zh-TW" altLang="zh-TW" dirty="0"/>
              <a:t>亦只有品牌聲望與消費者決</a:t>
            </a:r>
            <a:r>
              <a:rPr lang="zh-TW" altLang="zh-TW" dirty="0" smtClean="0"/>
              <a:t>策有顯著關係</a:t>
            </a:r>
            <a:r>
              <a:rPr lang="en-US" altLang="zh-TW" dirty="0" smtClean="0"/>
              <a:t>;</a:t>
            </a:r>
          </a:p>
          <a:p>
            <a:r>
              <a:rPr lang="zh-TW" altLang="zh-TW" dirty="0" smtClean="0"/>
              <a:t>第三條與第四條品牌聲望與品牌知覺兩者</a:t>
            </a:r>
            <a:r>
              <a:rPr lang="zh-TW" altLang="zh-TW" dirty="0"/>
              <a:t>間有顯著的關係</a:t>
            </a:r>
            <a:r>
              <a:rPr lang="zh-TW" altLang="zh-TW" dirty="0" smtClean="0"/>
              <a:t>。</a:t>
            </a:r>
            <a:endParaRPr lang="en-US" altLang="zh-TW" dirty="0" smtClean="0"/>
          </a:p>
          <a:p>
            <a:endParaRPr lang="en-US" altLang="zh-TW" dirty="0"/>
          </a:p>
          <a:p>
            <a:pPr marL="0" indent="0">
              <a:buNone/>
            </a:pPr>
            <a:endParaRPr lang="en-US" altLang="zh-TW" dirty="0" smtClean="0"/>
          </a:p>
        </p:txBody>
      </p:sp>
    </p:spTree>
    <p:extLst>
      <p:ext uri="{BB962C8B-B14F-4D97-AF65-F5344CB8AC3E}">
        <p14:creationId xmlns:p14="http://schemas.microsoft.com/office/powerpoint/2010/main" val="603648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SDD:Users:apple:Desktop:螢幕快照 2013-06-25 下午4.40.31.png"/>
          <p:cNvPicPr/>
          <p:nvPr/>
        </p:nvPicPr>
        <p:blipFill>
          <a:blip r:embed="rId2">
            <a:extLst>
              <a:ext uri="{28A0092B-C50C-407E-A947-70E740481C1C}">
                <a14:useLocalDpi xmlns:a14="http://schemas.microsoft.com/office/drawing/2010/main" val="0"/>
              </a:ext>
            </a:extLst>
          </a:blip>
          <a:srcRect/>
          <a:stretch>
            <a:fillRect/>
          </a:stretch>
        </p:blipFill>
        <p:spPr bwMode="auto">
          <a:xfrm>
            <a:off x="334180" y="451212"/>
            <a:ext cx="8621844" cy="5849040"/>
          </a:xfrm>
          <a:prstGeom prst="rect">
            <a:avLst/>
          </a:prstGeom>
          <a:noFill/>
          <a:ln>
            <a:noFill/>
          </a:ln>
        </p:spPr>
      </p:pic>
    </p:spTree>
    <p:extLst>
      <p:ext uri="{BB962C8B-B14F-4D97-AF65-F5344CB8AC3E}">
        <p14:creationId xmlns:p14="http://schemas.microsoft.com/office/powerpoint/2010/main" val="805787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sz="quarter" idx="13"/>
          </p:nvPr>
        </p:nvSpPr>
        <p:spPr/>
        <p:txBody>
          <a:bodyPr/>
          <a:lstStyle/>
          <a:p>
            <a:r>
              <a:rPr lang="zh-TW" altLang="zh-TW" dirty="0"/>
              <a:t>根據上述之結果。可看出路 徑系數與顯著程度繪製於路徑中</a:t>
            </a:r>
            <a:r>
              <a:rPr lang="en-US" altLang="zh-TW" dirty="0"/>
              <a:t>,</a:t>
            </a:r>
            <a:r>
              <a:rPr lang="zh-TW" altLang="zh-TW" dirty="0"/>
              <a:t>有助於瞭解彼此間關係程度</a:t>
            </a:r>
            <a:r>
              <a:rPr lang="en-US" altLang="zh-TW" dirty="0"/>
              <a:t>,</a:t>
            </a:r>
            <a:r>
              <a:rPr lang="zh-TW" altLang="zh-TW" dirty="0" smtClean="0"/>
              <a:t>如圖可知</a:t>
            </a:r>
            <a:r>
              <a:rPr lang="en-US" altLang="zh-TW" dirty="0"/>
              <a:t>,</a:t>
            </a:r>
            <a:r>
              <a:rPr lang="zh-TW" altLang="zh-TW" dirty="0"/>
              <a:t>品牌聲望會直接影響消費者滿意度</a:t>
            </a:r>
            <a:r>
              <a:rPr lang="en-US" altLang="zh-TW" dirty="0"/>
              <a:t>;</a:t>
            </a:r>
            <a:r>
              <a:rPr lang="zh-TW" altLang="zh-TW" dirty="0"/>
              <a:t>品牌知覺透過品牌聲望</a:t>
            </a:r>
            <a:r>
              <a:rPr lang="en-US" altLang="zh-TW" dirty="0"/>
              <a:t>,</a:t>
            </a:r>
            <a:r>
              <a:rPr lang="zh-TW" altLang="zh-TW" dirty="0"/>
              <a:t>進而影響消費者滿意度</a:t>
            </a:r>
            <a:r>
              <a:rPr lang="en-US" altLang="zh-TW" dirty="0"/>
              <a:t>,</a:t>
            </a:r>
            <a:r>
              <a:rPr lang="zh-TW" altLang="zh-TW" dirty="0"/>
              <a:t>消費者決策有受 到品牌知覺所影響。</a:t>
            </a:r>
          </a:p>
          <a:p>
            <a:endParaRPr kumimoji="1" lang="zh-TW" altLang="en-US" dirty="0"/>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478181" y="2957943"/>
            <a:ext cx="7492012" cy="3696053"/>
          </a:xfrm>
          <a:prstGeom prst="rect">
            <a:avLst/>
          </a:prstGeom>
          <a:noFill/>
          <a:ln>
            <a:noFill/>
          </a:ln>
        </p:spPr>
      </p:pic>
    </p:spTree>
    <p:extLst>
      <p:ext uri="{BB962C8B-B14F-4D97-AF65-F5344CB8AC3E}">
        <p14:creationId xmlns:p14="http://schemas.microsoft.com/office/powerpoint/2010/main" val="379264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緒論</a:t>
            </a:r>
            <a:endParaRPr kumimoji="1" lang="zh-TW" altLang="en-US" dirty="0"/>
          </a:p>
        </p:txBody>
      </p:sp>
      <p:sp>
        <p:nvSpPr>
          <p:cNvPr id="3" name="內容版面配置區 2"/>
          <p:cNvSpPr>
            <a:spLocks noGrp="1"/>
          </p:cNvSpPr>
          <p:nvPr>
            <p:ph sz="quarter" idx="13"/>
          </p:nvPr>
        </p:nvSpPr>
        <p:spPr/>
        <p:txBody>
          <a:bodyPr/>
          <a:lstStyle/>
          <a:p>
            <a:r>
              <a:rPr lang="zh-TW" altLang="en-US" dirty="0"/>
              <a:t>研究</a:t>
            </a:r>
            <a:r>
              <a:rPr lang="zh-TW" altLang="en-US" dirty="0" smtClean="0"/>
              <a:t>目的：</a:t>
            </a:r>
            <a:endParaRPr lang="en-US" altLang="zh-TW" dirty="0" smtClean="0"/>
          </a:p>
          <a:p>
            <a:endParaRPr lang="en-US" altLang="zh-TW" dirty="0" smtClean="0"/>
          </a:p>
          <a:p>
            <a:r>
              <a:rPr lang="zh-TW" altLang="en-US" dirty="0" smtClean="0"/>
              <a:t>瞭解透過網路多媒體行銷後的廠商網路品牌聲望，品牌知覺是否會影響消費者決策，消費滿意度為</a:t>
            </a:r>
            <a:r>
              <a:rPr lang="zh-TW" altLang="en-US" dirty="0"/>
              <a:t>進行分析與</a:t>
            </a:r>
            <a:r>
              <a:rPr lang="zh-TW" altLang="en-US" dirty="0" smtClean="0"/>
              <a:t>推測。</a:t>
            </a:r>
            <a:endParaRPr lang="en-US" altLang="zh-TW" dirty="0" smtClean="0"/>
          </a:p>
          <a:p>
            <a:endParaRPr lang="en-US" altLang="zh-TW" dirty="0"/>
          </a:p>
          <a:p>
            <a:r>
              <a:rPr lang="zh-TW" altLang="en-US" dirty="0" smtClean="0"/>
              <a:t>提供</a:t>
            </a:r>
            <a:r>
              <a:rPr lang="zh-TW" altLang="en-US" dirty="0"/>
              <a:t>企業在網路多媒體行銷方面提供有效的建議可以透過本研究更瞭解網路消費</a:t>
            </a:r>
            <a:r>
              <a:rPr lang="zh-TW" altLang="en-US" dirty="0" smtClean="0"/>
              <a:t>者所需求與提升未來企業經營網路虛擬通路之參考。</a:t>
            </a:r>
            <a:endParaRPr lang="zh-TW" altLang="en-US" dirty="0"/>
          </a:p>
          <a:p>
            <a:r>
              <a:rPr lang="zh-TW" altLang="en-US" dirty="0"/>
              <a:t/>
            </a:r>
            <a:br>
              <a:rPr lang="zh-TW" altLang="en-US" dirty="0"/>
            </a:br>
            <a:endParaRPr lang="zh-TW" altLang="en-US" dirty="0"/>
          </a:p>
          <a:p>
            <a:endParaRPr lang="zh-TW" altLang="en-US" dirty="0"/>
          </a:p>
          <a:p>
            <a:endParaRPr kumimoji="1" lang="zh-TW" altLang="en-US" dirty="0"/>
          </a:p>
        </p:txBody>
      </p:sp>
    </p:spTree>
    <p:extLst>
      <p:ext uri="{BB962C8B-B14F-4D97-AF65-F5344CB8AC3E}">
        <p14:creationId xmlns:p14="http://schemas.microsoft.com/office/powerpoint/2010/main" val="12856182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本研究的目的探討品牌知覺</a:t>
            </a:r>
            <a:r>
              <a:rPr lang="en-US" altLang="zh-TW" dirty="0"/>
              <a:t>,</a:t>
            </a:r>
            <a:r>
              <a:rPr lang="zh-TW" altLang="en-US" dirty="0"/>
              <a:t>品牌知名度與網路消費者決策和消費者滿意度等變數之 間的關係。 </a:t>
            </a:r>
          </a:p>
          <a:p>
            <a:endParaRPr lang="en-US" altLang="zh-TW" dirty="0" smtClean="0"/>
          </a:p>
          <a:p>
            <a:r>
              <a:rPr lang="zh-TW" altLang="en-US" dirty="0"/>
              <a:t>品牌聲望會影響品牌知覺</a:t>
            </a:r>
            <a:r>
              <a:rPr lang="en-US" altLang="zh-TW" dirty="0"/>
              <a:t>,</a:t>
            </a:r>
            <a:r>
              <a:rPr lang="zh-TW" altLang="en-US" dirty="0"/>
              <a:t>同時消費者對於品牌知覺也會影響品牌聲望</a:t>
            </a:r>
            <a:r>
              <a:rPr lang="en-US" altLang="zh-TW" dirty="0"/>
              <a:t>,</a:t>
            </a:r>
            <a:r>
              <a:rPr lang="zh-TW" altLang="en-US" dirty="0"/>
              <a:t>因此品牌知 覺與品牌聲望會相互影響</a:t>
            </a:r>
            <a:r>
              <a:rPr lang="en-US" altLang="zh-TW" dirty="0"/>
              <a:t>,</a:t>
            </a:r>
            <a:r>
              <a:rPr lang="zh-TW" altLang="en-US" dirty="0"/>
              <a:t>而消費者對於品牌知覺與品牌聲望皆會影響消費者決策與影響消 費者的滿意度</a:t>
            </a:r>
            <a:r>
              <a:rPr lang="en-US" altLang="zh-TW" dirty="0"/>
              <a:t>,</a:t>
            </a:r>
            <a:r>
              <a:rPr lang="zh-TW" altLang="en-US" dirty="0"/>
              <a:t>而消費的決策也會影響消費者滿意度。 </a:t>
            </a:r>
          </a:p>
          <a:p>
            <a:endParaRPr lang="zh-TW" altLang="en-US" dirty="0"/>
          </a:p>
        </p:txBody>
      </p:sp>
    </p:spTree>
    <p:extLst>
      <p:ext uri="{BB962C8B-B14F-4D97-AF65-F5344CB8AC3E}">
        <p14:creationId xmlns:p14="http://schemas.microsoft.com/office/powerpoint/2010/main" val="32194521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未來發展建議 </a:t>
            </a:r>
            <a:endParaRPr kumimoji="1" lang="zh-TW" altLang="en-US" dirty="0"/>
          </a:p>
        </p:txBody>
      </p:sp>
      <p:sp>
        <p:nvSpPr>
          <p:cNvPr id="3" name="內容版面配置區 2"/>
          <p:cNvSpPr>
            <a:spLocks noGrp="1"/>
          </p:cNvSpPr>
          <p:nvPr>
            <p:ph sz="quarter" idx="13"/>
          </p:nvPr>
        </p:nvSpPr>
        <p:spPr/>
        <p:txBody>
          <a:bodyPr/>
          <a:lstStyle/>
          <a:p>
            <a:r>
              <a:rPr lang="zh-TW" altLang="en-US" dirty="0"/>
              <a:t>由本研究發現品牌知 覺與品牌聲望是相輔相成的正向影響</a:t>
            </a:r>
            <a:r>
              <a:rPr lang="en-US" altLang="zh-TW" dirty="0"/>
              <a:t>,</a:t>
            </a:r>
            <a:r>
              <a:rPr lang="zh-TW" altLang="en-US" dirty="0"/>
              <a:t>而且消費者滿意度與影響消費</a:t>
            </a:r>
            <a:r>
              <a:rPr lang="zh-TW" altLang="en-US" dirty="0" smtClean="0"/>
              <a:t>者決策皆會受到聲望與知覺所影響。</a:t>
            </a:r>
            <a:endParaRPr lang="en-US" altLang="zh-TW" dirty="0" smtClean="0"/>
          </a:p>
          <a:p>
            <a:r>
              <a:rPr lang="zh-TW" altLang="en-US" dirty="0" smtClean="0"/>
              <a:t>因</a:t>
            </a:r>
            <a:r>
              <a:rPr lang="zh-TW" altLang="en-US" dirty="0"/>
              <a:t>此本文提出要有效提升消費者對公司的滿意度可先由品牌知覺做起</a:t>
            </a:r>
            <a:r>
              <a:rPr lang="en-US" altLang="zh-TW" dirty="0"/>
              <a:t>,</a:t>
            </a:r>
            <a:r>
              <a:rPr lang="zh-TW" altLang="en-US" dirty="0" smtClean="0"/>
              <a:t>就問卷顯示受訪</a:t>
            </a:r>
            <a:r>
              <a:rPr lang="zh-TW" altLang="en-US" dirty="0"/>
              <a:t>者對品牌知覺主要對商品品質、商品外觀設計感與整體商品的價值為主要知覺條件</a:t>
            </a:r>
            <a:r>
              <a:rPr lang="en-US" altLang="zh-TW" dirty="0"/>
              <a:t>, </a:t>
            </a:r>
            <a:r>
              <a:rPr lang="zh-TW" altLang="en-US" dirty="0"/>
              <a:t>要有效提高品牌知覺要先改善產品整體價值與服務</a:t>
            </a:r>
            <a:r>
              <a:rPr lang="zh-TW" altLang="en-US" dirty="0" smtClean="0"/>
              <a:t>品質。</a:t>
            </a:r>
            <a:endParaRPr lang="en-US" altLang="zh-TW" dirty="0" smtClean="0"/>
          </a:p>
          <a:p>
            <a:r>
              <a:rPr lang="en-US" altLang="zh-TW" dirty="0" smtClean="0"/>
              <a:t> </a:t>
            </a:r>
            <a:r>
              <a:rPr lang="zh-TW" altLang="en-US" dirty="0" smtClean="0"/>
              <a:t>例如</a:t>
            </a:r>
            <a:r>
              <a:rPr lang="en-US" altLang="zh-TW" dirty="0"/>
              <a:t>:</a:t>
            </a:r>
            <a:r>
              <a:rPr lang="zh-TW" altLang="en-US" dirty="0"/>
              <a:t>提升商品故事性與設計師</a:t>
            </a:r>
            <a:r>
              <a:rPr lang="zh-TW" altLang="en-US" dirty="0" smtClean="0"/>
              <a:t>理念</a:t>
            </a:r>
            <a:r>
              <a:rPr lang="en-US" altLang="zh-TW" dirty="0"/>
              <a:t>,</a:t>
            </a:r>
            <a:r>
              <a:rPr lang="zh-TW" altLang="en-US" dirty="0"/>
              <a:t>讓消費者購買到的商品不只是普通商品</a:t>
            </a:r>
            <a:r>
              <a:rPr lang="en-US" altLang="zh-TW" dirty="0"/>
              <a:t>,</a:t>
            </a:r>
            <a:r>
              <a:rPr lang="zh-TW" altLang="en-US" dirty="0"/>
              <a:t>而是買到有故事有理念的商品</a:t>
            </a:r>
            <a:r>
              <a:rPr lang="en-US" altLang="zh-TW" dirty="0"/>
              <a:t>,</a:t>
            </a:r>
            <a:r>
              <a:rPr lang="zh-TW" altLang="en-US" dirty="0"/>
              <a:t>而達到提高整 體商品的價值與品質而應此提升品牌知覺。 </a:t>
            </a:r>
          </a:p>
          <a:p>
            <a:endParaRPr kumimoji="1" lang="zh-TW" altLang="en-US" dirty="0"/>
          </a:p>
        </p:txBody>
      </p:sp>
    </p:spTree>
    <p:extLst>
      <p:ext uri="{BB962C8B-B14F-4D97-AF65-F5344CB8AC3E}">
        <p14:creationId xmlns:p14="http://schemas.microsoft.com/office/powerpoint/2010/main" val="2703063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後續研究方向 </a:t>
            </a:r>
            <a:endParaRPr kumimoji="1" lang="zh-TW" altLang="en-US" dirty="0"/>
          </a:p>
        </p:txBody>
      </p:sp>
      <p:sp>
        <p:nvSpPr>
          <p:cNvPr id="3" name="內容版面配置區 2"/>
          <p:cNvSpPr>
            <a:spLocks noGrp="1"/>
          </p:cNvSpPr>
          <p:nvPr>
            <p:ph sz="quarter" idx="13"/>
          </p:nvPr>
        </p:nvSpPr>
        <p:spPr/>
        <p:txBody>
          <a:bodyPr/>
          <a:lstStyle/>
          <a:p>
            <a:r>
              <a:rPr lang="zh-TW" altLang="en-US" dirty="0"/>
              <a:t>加入</a:t>
            </a:r>
            <a:r>
              <a:rPr lang="zh-TW" altLang="en-US" dirty="0" smtClean="0"/>
              <a:t>不同的觀點去探討</a:t>
            </a:r>
            <a:endParaRPr lang="en-US" altLang="zh-TW" dirty="0"/>
          </a:p>
          <a:p>
            <a:r>
              <a:rPr lang="zh-TW" altLang="en-US" dirty="0"/>
              <a:t>由於環境的變遷與時代的進步</a:t>
            </a:r>
            <a:r>
              <a:rPr lang="en-US" altLang="zh-TW" dirty="0"/>
              <a:t>, </a:t>
            </a:r>
            <a:r>
              <a:rPr lang="zh-TW" altLang="en-US" dirty="0"/>
              <a:t>由於網路購物成長迅速因此網路購物是個龐大的市場</a:t>
            </a:r>
            <a:r>
              <a:rPr lang="en-US" altLang="zh-TW" dirty="0"/>
              <a:t>, </a:t>
            </a:r>
            <a:r>
              <a:rPr lang="zh-TW" altLang="en-US" dirty="0"/>
              <a:t>然而國內對於網路購物之消費者的研究多數仍以滿意度、忠誠度、購買意願為主要的 研究目的</a:t>
            </a:r>
            <a:r>
              <a:rPr lang="en-US" altLang="zh-TW" dirty="0"/>
              <a:t>, </a:t>
            </a:r>
            <a:r>
              <a:rPr lang="zh-TW" altLang="en-US" dirty="0"/>
              <a:t>是以能夠加入更多不同的觀點來探討。如網路消費行為的決策流程</a:t>
            </a:r>
            <a:r>
              <a:rPr lang="en-US" altLang="zh-TW" dirty="0"/>
              <a:t>.... </a:t>
            </a:r>
            <a:r>
              <a:rPr lang="zh-TW" altLang="en-US" dirty="0"/>
              <a:t>等 </a:t>
            </a:r>
          </a:p>
          <a:p>
            <a:endParaRPr lang="en-US" altLang="zh-TW" dirty="0"/>
          </a:p>
          <a:p>
            <a:r>
              <a:rPr lang="zh-TW" altLang="en-US" dirty="0"/>
              <a:t>研究角度 </a:t>
            </a:r>
            <a:endParaRPr lang="en-US" altLang="zh-TW" dirty="0" smtClean="0"/>
          </a:p>
          <a:p>
            <a:r>
              <a:rPr lang="zh-TW" altLang="en-US" dirty="0"/>
              <a:t>本研究僅針對消費者角度的個人樣本進行調查與分析</a:t>
            </a:r>
            <a:r>
              <a:rPr lang="en-US" altLang="zh-TW" dirty="0"/>
              <a:t>, </a:t>
            </a:r>
            <a:r>
              <a:rPr lang="zh-TW" altLang="en-US" dirty="0"/>
              <a:t>建議後續研究者</a:t>
            </a:r>
            <a:r>
              <a:rPr lang="en-US" altLang="zh-TW" dirty="0"/>
              <a:t>, </a:t>
            </a:r>
            <a:r>
              <a:rPr lang="zh-TW" altLang="en-US" dirty="0"/>
              <a:t>可以加入購物 網站業者為調查的問卷以便對照樣本</a:t>
            </a:r>
            <a:r>
              <a:rPr lang="en-US" altLang="zh-TW" dirty="0"/>
              <a:t>, </a:t>
            </a:r>
            <a:r>
              <a:rPr lang="zh-TW" altLang="en-US" dirty="0"/>
              <a:t>以最此比較購物網站業者與消費者兩者之間對於 品牌聲望及品牌知覺的差異為何</a:t>
            </a:r>
            <a:r>
              <a:rPr lang="en-US" altLang="zh-TW" dirty="0"/>
              <a:t>, </a:t>
            </a:r>
            <a:r>
              <a:rPr lang="zh-TW" altLang="en-US" dirty="0"/>
              <a:t>使得分析為客觀</a:t>
            </a:r>
            <a:r>
              <a:rPr lang="en-US" altLang="zh-TW" dirty="0"/>
              <a:t>, </a:t>
            </a:r>
            <a:r>
              <a:rPr lang="zh-TW" altLang="en-US"/>
              <a:t>更具實用價值。 </a:t>
            </a:r>
          </a:p>
          <a:p>
            <a:endParaRPr lang="zh-TW" altLang="en-US" dirty="0"/>
          </a:p>
          <a:p>
            <a:endParaRPr kumimoji="1" lang="zh-TW" altLang="en-US" dirty="0"/>
          </a:p>
        </p:txBody>
      </p:sp>
    </p:spTree>
    <p:extLst>
      <p:ext uri="{BB962C8B-B14F-4D97-AF65-F5344CB8AC3E}">
        <p14:creationId xmlns:p14="http://schemas.microsoft.com/office/powerpoint/2010/main" val="1560105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sz="quarter" idx="13"/>
          </p:nvPr>
        </p:nvSpPr>
        <p:spPr/>
        <p:txBody>
          <a:bodyPr>
            <a:normAutofit/>
          </a:bodyPr>
          <a:lstStyle/>
          <a:p>
            <a:endParaRPr kumimoji="1" lang="en-US" altLang="zh-TW" sz="4000" dirty="0" smtClean="0"/>
          </a:p>
          <a:p>
            <a:r>
              <a:rPr kumimoji="1" lang="zh-TW" altLang="en-US" sz="4000" dirty="0" smtClean="0"/>
              <a:t>謝謝！簡報到此結束</a:t>
            </a:r>
            <a:endParaRPr kumimoji="1" lang="en-US" altLang="zh-TW" sz="4000" dirty="0" smtClean="0"/>
          </a:p>
        </p:txBody>
      </p:sp>
    </p:spTree>
    <p:extLst>
      <p:ext uri="{BB962C8B-B14F-4D97-AF65-F5344CB8AC3E}">
        <p14:creationId xmlns:p14="http://schemas.microsoft.com/office/powerpoint/2010/main" val="25912680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a:t>研究流</a:t>
            </a:r>
            <a:r>
              <a:rPr lang="zh-TW" altLang="en-US" dirty="0" smtClean="0"/>
              <a:t>程</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確定研究動機與範圍</a:t>
            </a:r>
          </a:p>
          <a:p>
            <a:r>
              <a:rPr lang="zh-TW" altLang="en-US" dirty="0"/>
              <a:t>本研究目的主要目的要探討品牌知覺、品牌聲望、與網路消費者購買行為之關係，研究範圍界定於台灣地區的網路消費者在網路購物中於鈦鍺時尚精品之交易行為</a:t>
            </a:r>
          </a:p>
          <a:p>
            <a:pPr marL="0" indent="0">
              <a:buNone/>
            </a:pPr>
            <a:endParaRPr lang="zh-TW" altLang="en-US" dirty="0"/>
          </a:p>
        </p:txBody>
      </p:sp>
    </p:spTree>
    <p:extLst>
      <p:ext uri="{BB962C8B-B14F-4D97-AF65-F5344CB8AC3E}">
        <p14:creationId xmlns:p14="http://schemas.microsoft.com/office/powerpoint/2010/main" val="38029805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0"/>
            <a:ext cx="8591550" cy="556491"/>
          </a:xfrm>
        </p:spPr>
        <p:txBody>
          <a:bodyPr>
            <a:normAutofit fontScale="90000"/>
          </a:bodyPr>
          <a:lstStyle/>
          <a:p>
            <a:pPr algn="ctr"/>
            <a:r>
              <a:rPr lang="zh-TW" altLang="en-US" dirty="0"/>
              <a:t>研究流程</a:t>
            </a:r>
            <a:endParaRPr kumimoji="1" lang="zh-TW" altLang="en-US" dirty="0"/>
          </a:p>
        </p:txBody>
      </p:sp>
      <p:sp>
        <p:nvSpPr>
          <p:cNvPr id="4" name="矩形 3"/>
          <p:cNvSpPr/>
          <p:nvPr/>
        </p:nvSpPr>
        <p:spPr>
          <a:xfrm>
            <a:off x="2840182" y="785091"/>
            <a:ext cx="3140363" cy="669636"/>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確定研究動機與範圍</a:t>
            </a:r>
            <a:endParaRPr lang="zh-TW" altLang="en-US" dirty="0"/>
          </a:p>
        </p:txBody>
      </p:sp>
      <p:sp>
        <p:nvSpPr>
          <p:cNvPr id="5" name="矩形 4"/>
          <p:cNvSpPr/>
          <p:nvPr/>
        </p:nvSpPr>
        <p:spPr>
          <a:xfrm>
            <a:off x="1646381" y="1979721"/>
            <a:ext cx="2387601" cy="661139"/>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文獻收集與研讀</a:t>
            </a:r>
            <a:endParaRPr lang="zh-TW" altLang="en-US" dirty="0"/>
          </a:p>
        </p:txBody>
      </p:sp>
      <p:sp>
        <p:nvSpPr>
          <p:cNvPr id="7" name="矩形 6"/>
          <p:cNvSpPr/>
          <p:nvPr/>
        </p:nvSpPr>
        <p:spPr>
          <a:xfrm>
            <a:off x="4779817" y="1979721"/>
            <a:ext cx="2401455" cy="661139"/>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進行實地訪談</a:t>
            </a:r>
            <a:endParaRPr lang="zh-TW" altLang="en-US" dirty="0"/>
          </a:p>
        </p:txBody>
      </p:sp>
      <p:sp>
        <p:nvSpPr>
          <p:cNvPr id="8" name="矩形 7"/>
          <p:cNvSpPr/>
          <p:nvPr/>
        </p:nvSpPr>
        <p:spPr>
          <a:xfrm>
            <a:off x="1646381" y="3005982"/>
            <a:ext cx="2387601" cy="663358"/>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發展問卷架構</a:t>
            </a:r>
            <a:endParaRPr lang="zh-TW" altLang="en-US" dirty="0"/>
          </a:p>
        </p:txBody>
      </p:sp>
      <p:sp>
        <p:nvSpPr>
          <p:cNvPr id="9" name="矩形 8"/>
          <p:cNvSpPr/>
          <p:nvPr/>
        </p:nvSpPr>
        <p:spPr>
          <a:xfrm>
            <a:off x="4779817" y="3005982"/>
            <a:ext cx="2396838" cy="663358"/>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客群分析與訪查</a:t>
            </a:r>
          </a:p>
        </p:txBody>
      </p:sp>
      <p:sp>
        <p:nvSpPr>
          <p:cNvPr id="10" name="矩形 9"/>
          <p:cNvSpPr/>
          <p:nvPr/>
        </p:nvSpPr>
        <p:spPr>
          <a:xfrm>
            <a:off x="2840182" y="3977569"/>
            <a:ext cx="3140363" cy="670194"/>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問卷制作與發</a:t>
            </a:r>
            <a:r>
              <a:rPr lang="zh-TW" altLang="en-US" dirty="0" smtClean="0"/>
              <a:t>放</a:t>
            </a:r>
            <a:endParaRPr lang="zh-TW" altLang="en-US" dirty="0"/>
          </a:p>
        </p:txBody>
      </p:sp>
      <p:sp>
        <p:nvSpPr>
          <p:cNvPr id="11" name="矩形 10"/>
          <p:cNvSpPr/>
          <p:nvPr/>
        </p:nvSpPr>
        <p:spPr>
          <a:xfrm>
            <a:off x="2840182" y="4956044"/>
            <a:ext cx="3140363" cy="667607"/>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問卷整理與數據</a:t>
            </a:r>
            <a:r>
              <a:rPr lang="zh-TW" altLang="en-US" dirty="0" smtClean="0"/>
              <a:t>分析</a:t>
            </a:r>
            <a:endParaRPr lang="zh-TW" altLang="en-US" dirty="0"/>
          </a:p>
        </p:txBody>
      </p:sp>
      <p:sp>
        <p:nvSpPr>
          <p:cNvPr id="12" name="矩形 11"/>
          <p:cNvSpPr/>
          <p:nvPr/>
        </p:nvSpPr>
        <p:spPr>
          <a:xfrm>
            <a:off x="2840182" y="5917711"/>
            <a:ext cx="3140363" cy="667607"/>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結論與探討</a:t>
            </a:r>
          </a:p>
        </p:txBody>
      </p:sp>
      <p:cxnSp>
        <p:nvCxnSpPr>
          <p:cNvPr id="18" name="肘形接點 17"/>
          <p:cNvCxnSpPr>
            <a:stCxn id="4" idx="2"/>
            <a:endCxn id="5" idx="0"/>
          </p:cNvCxnSpPr>
          <p:nvPr/>
        </p:nvCxnSpPr>
        <p:spPr>
          <a:xfrm rot="5400000">
            <a:off x="3362776" y="932133"/>
            <a:ext cx="524994" cy="157018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肘形接點 19"/>
          <p:cNvCxnSpPr>
            <a:stCxn id="4" idx="2"/>
            <a:endCxn id="7" idx="0"/>
          </p:cNvCxnSpPr>
          <p:nvPr/>
        </p:nvCxnSpPr>
        <p:spPr>
          <a:xfrm rot="16200000" flipH="1">
            <a:off x="4932957" y="932133"/>
            <a:ext cx="524994" cy="157018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a:stCxn id="7" idx="2"/>
            <a:endCxn id="9" idx="0"/>
          </p:cNvCxnSpPr>
          <p:nvPr/>
        </p:nvCxnSpPr>
        <p:spPr>
          <a:xfrm flipH="1">
            <a:off x="5978236" y="2640860"/>
            <a:ext cx="2309" cy="365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箭頭接點 23"/>
          <p:cNvCxnSpPr>
            <a:stCxn id="5" idx="2"/>
            <a:endCxn id="8" idx="0"/>
          </p:cNvCxnSpPr>
          <p:nvPr/>
        </p:nvCxnSpPr>
        <p:spPr>
          <a:xfrm>
            <a:off x="2840182" y="2640860"/>
            <a:ext cx="0" cy="365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肘形接點 25"/>
          <p:cNvCxnSpPr>
            <a:stCxn id="8" idx="2"/>
            <a:endCxn id="10" idx="0"/>
          </p:cNvCxnSpPr>
          <p:nvPr/>
        </p:nvCxnSpPr>
        <p:spPr>
          <a:xfrm rot="16200000" flipH="1">
            <a:off x="3471159" y="3038363"/>
            <a:ext cx="308229" cy="157018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肘形接點 31"/>
          <p:cNvCxnSpPr>
            <a:stCxn id="9" idx="2"/>
            <a:endCxn id="10" idx="0"/>
          </p:cNvCxnSpPr>
          <p:nvPr/>
        </p:nvCxnSpPr>
        <p:spPr>
          <a:xfrm rot="5400000">
            <a:off x="5040186" y="3039518"/>
            <a:ext cx="308229" cy="156787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箭頭接點 33"/>
          <p:cNvCxnSpPr>
            <a:stCxn id="10" idx="2"/>
            <a:endCxn id="11" idx="0"/>
          </p:cNvCxnSpPr>
          <p:nvPr/>
        </p:nvCxnSpPr>
        <p:spPr>
          <a:xfrm>
            <a:off x="4410364" y="4647763"/>
            <a:ext cx="0" cy="308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箭頭接點 37"/>
          <p:cNvCxnSpPr>
            <a:stCxn id="11" idx="2"/>
            <a:endCxn id="12" idx="0"/>
          </p:cNvCxnSpPr>
          <p:nvPr/>
        </p:nvCxnSpPr>
        <p:spPr>
          <a:xfrm>
            <a:off x="4410364" y="5623651"/>
            <a:ext cx="0" cy="294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302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par>
                                <p:cTn id="9" presetID="12" presetClass="entr" presetSubtype="1"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down)">
                                      <p:cBhvr>
                                        <p:cTn id="12" dur="500"/>
                                        <p:tgtEl>
                                          <p:spTgt spid="18"/>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down)">
                                      <p:cBhvr>
                                        <p:cTn id="16" dur="500"/>
                                        <p:tgtEl>
                                          <p:spTgt spid="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down)">
                                      <p:cBhvr>
                                        <p:cTn id="26" dur="500"/>
                                        <p:tgtEl>
                                          <p:spTgt spid="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childTnLst>
                                </p:cTn>
                              </p:par>
                              <p:par>
                                <p:cTn id="31" presetID="12" presetClass="entr" presetSubtype="1"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p:tgtEl>
                                          <p:spTgt spid="24"/>
                                        </p:tgtEl>
                                        <p:attrNameLst>
                                          <p:attrName>ppt_y</p:attrName>
                                        </p:attrNameLst>
                                      </p:cBhvr>
                                      <p:tavLst>
                                        <p:tav tm="0">
                                          <p:val>
                                            <p:strVal val="#ppt_y-#ppt_h*1.125000"/>
                                          </p:val>
                                        </p:tav>
                                        <p:tav tm="100000">
                                          <p:val>
                                            <p:strVal val="#ppt_y"/>
                                          </p:val>
                                        </p:tav>
                                      </p:tavLst>
                                    </p:anim>
                                    <p:animEffect transition="in" filter="wipe(down)">
                                      <p:cBhvr>
                                        <p:cTn id="34" dur="500"/>
                                        <p:tgtEl>
                                          <p:spTgt spid="24"/>
                                        </p:tgtEl>
                                      </p:cBhvr>
                                    </p:animEffect>
                                  </p:childTnLst>
                                </p:cTn>
                              </p:par>
                              <p:par>
                                <p:cTn id="35" presetID="12" presetClass="entr" presetSubtype="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ppt_y</p:attrName>
                                        </p:attrNameLst>
                                      </p:cBhvr>
                                      <p:tavLst>
                                        <p:tav tm="0">
                                          <p:val>
                                            <p:strVal val="#ppt_y-#ppt_h*1.125000"/>
                                          </p:val>
                                        </p:tav>
                                        <p:tav tm="100000">
                                          <p:val>
                                            <p:strVal val="#ppt_y"/>
                                          </p:val>
                                        </p:tav>
                                      </p:tavLst>
                                    </p:anim>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p:tgtEl>
                                          <p:spTgt spid="10"/>
                                        </p:tgtEl>
                                        <p:attrNameLst>
                                          <p:attrName>ppt_y</p:attrName>
                                        </p:attrNameLst>
                                      </p:cBhvr>
                                      <p:tavLst>
                                        <p:tav tm="0">
                                          <p:val>
                                            <p:strVal val="#ppt_y-#ppt_h*1.125000"/>
                                          </p:val>
                                        </p:tav>
                                        <p:tav tm="100000">
                                          <p:val>
                                            <p:strVal val="#ppt_y"/>
                                          </p:val>
                                        </p:tav>
                                      </p:tavLst>
                                    </p:anim>
                                    <p:animEffect transition="in" filter="wipe(down)">
                                      <p:cBhvr>
                                        <p:cTn id="44" dur="500"/>
                                        <p:tgtEl>
                                          <p:spTgt spid="10"/>
                                        </p:tgtEl>
                                      </p:cBhvr>
                                    </p:animEffect>
                                  </p:childTnLst>
                                </p:cTn>
                              </p:par>
                              <p:par>
                                <p:cTn id="45" presetID="12" presetClass="entr" presetSubtype="1"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p:tgtEl>
                                          <p:spTgt spid="26"/>
                                        </p:tgtEl>
                                        <p:attrNameLst>
                                          <p:attrName>ppt_y</p:attrName>
                                        </p:attrNameLst>
                                      </p:cBhvr>
                                      <p:tavLst>
                                        <p:tav tm="0">
                                          <p:val>
                                            <p:strVal val="#ppt_y-#ppt_h*1.125000"/>
                                          </p:val>
                                        </p:tav>
                                        <p:tav tm="100000">
                                          <p:val>
                                            <p:strVal val="#ppt_y"/>
                                          </p:val>
                                        </p:tav>
                                      </p:tavLst>
                                    </p:anim>
                                    <p:animEffect transition="in" filter="wipe(down)">
                                      <p:cBhvr>
                                        <p:cTn id="48" dur="500"/>
                                        <p:tgtEl>
                                          <p:spTgt spid="26"/>
                                        </p:tgtEl>
                                      </p:cBhvr>
                                    </p:animEffect>
                                  </p:childTnLst>
                                </p:cTn>
                              </p:par>
                              <p:par>
                                <p:cTn id="49" presetID="12" presetClass="entr" presetSubtype="1"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p:tgtEl>
                                          <p:spTgt spid="32"/>
                                        </p:tgtEl>
                                        <p:attrNameLst>
                                          <p:attrName>ppt_y</p:attrName>
                                        </p:attrNameLst>
                                      </p:cBhvr>
                                      <p:tavLst>
                                        <p:tav tm="0">
                                          <p:val>
                                            <p:strVal val="#ppt_y-#ppt_h*1.125000"/>
                                          </p:val>
                                        </p:tav>
                                        <p:tav tm="100000">
                                          <p:val>
                                            <p:strVal val="#ppt_y"/>
                                          </p:val>
                                        </p:tav>
                                      </p:tavLst>
                                    </p:anim>
                                    <p:animEffect transition="in" filter="wipe(down)">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p:tgtEl>
                                          <p:spTgt spid="11"/>
                                        </p:tgtEl>
                                        <p:attrNameLst>
                                          <p:attrName>ppt_y</p:attrName>
                                        </p:attrNameLst>
                                      </p:cBhvr>
                                      <p:tavLst>
                                        <p:tav tm="0">
                                          <p:val>
                                            <p:strVal val="#ppt_y-#ppt_h*1.125000"/>
                                          </p:val>
                                        </p:tav>
                                        <p:tav tm="100000">
                                          <p:val>
                                            <p:strVal val="#ppt_y"/>
                                          </p:val>
                                        </p:tav>
                                      </p:tavLst>
                                    </p:anim>
                                    <p:animEffect transition="in" filter="wipe(down)">
                                      <p:cBhvr>
                                        <p:cTn id="58" dur="500"/>
                                        <p:tgtEl>
                                          <p:spTgt spid="11"/>
                                        </p:tgtEl>
                                      </p:cBhvr>
                                    </p:animEffect>
                                  </p:childTnLst>
                                </p:cTn>
                              </p:par>
                              <p:par>
                                <p:cTn id="59" presetID="12" presetClass="entr" presetSubtype="1"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p:tgtEl>
                                          <p:spTgt spid="34"/>
                                        </p:tgtEl>
                                        <p:attrNameLst>
                                          <p:attrName>ppt_y</p:attrName>
                                        </p:attrNameLst>
                                      </p:cBhvr>
                                      <p:tavLst>
                                        <p:tav tm="0">
                                          <p:val>
                                            <p:strVal val="#ppt_y-#ppt_h*1.125000"/>
                                          </p:val>
                                        </p:tav>
                                        <p:tav tm="100000">
                                          <p:val>
                                            <p:strVal val="#ppt_y"/>
                                          </p:val>
                                        </p:tav>
                                      </p:tavLst>
                                    </p:anim>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p:tgtEl>
                                          <p:spTgt spid="12"/>
                                        </p:tgtEl>
                                        <p:attrNameLst>
                                          <p:attrName>ppt_y</p:attrName>
                                        </p:attrNameLst>
                                      </p:cBhvr>
                                      <p:tavLst>
                                        <p:tav tm="0">
                                          <p:val>
                                            <p:strVal val="#ppt_y-#ppt_h*1.125000"/>
                                          </p:val>
                                        </p:tav>
                                        <p:tav tm="100000">
                                          <p:val>
                                            <p:strVal val="#ppt_y"/>
                                          </p:val>
                                        </p:tav>
                                      </p:tavLst>
                                    </p:anim>
                                    <p:animEffect transition="in" filter="wipe(down)">
                                      <p:cBhvr>
                                        <p:cTn id="68" dur="500"/>
                                        <p:tgtEl>
                                          <p:spTgt spid="12"/>
                                        </p:tgtEl>
                                      </p:cBhvr>
                                    </p:animEffect>
                                  </p:childTnLst>
                                </p:cTn>
                              </p:par>
                              <p:par>
                                <p:cTn id="69" presetID="12" presetClass="entr" presetSubtype="1"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p:tgtEl>
                                          <p:spTgt spid="38"/>
                                        </p:tgtEl>
                                        <p:attrNameLst>
                                          <p:attrName>ppt_y</p:attrName>
                                        </p:attrNameLst>
                                      </p:cBhvr>
                                      <p:tavLst>
                                        <p:tav tm="0">
                                          <p:val>
                                            <p:strVal val="#ppt_y-#ppt_h*1.125000"/>
                                          </p:val>
                                        </p:tav>
                                        <p:tav tm="100000">
                                          <p:val>
                                            <p:strVal val="#ppt_y"/>
                                          </p:val>
                                        </p:tav>
                                      </p:tavLst>
                                    </p:anim>
                                    <p:animEffect transition="in" filter="wipe(down)">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endParaRPr kumimoji="1" lang="zh-TW" altLang="en-US" dirty="0"/>
          </a:p>
        </p:txBody>
      </p:sp>
      <p:sp>
        <p:nvSpPr>
          <p:cNvPr id="3" name="內容版面配置區 2"/>
          <p:cNvSpPr>
            <a:spLocks noGrp="1"/>
          </p:cNvSpPr>
          <p:nvPr>
            <p:ph sz="quarter" idx="13"/>
          </p:nvPr>
        </p:nvSpPr>
        <p:spPr/>
        <p:txBody>
          <a:bodyPr/>
          <a:lstStyle/>
          <a:p>
            <a:r>
              <a:rPr kumimoji="1" lang="zh-TW" altLang="en-US" dirty="0" smtClean="0"/>
              <a:t>品牌</a:t>
            </a:r>
            <a:endParaRPr kumimoji="1" lang="en-US" altLang="zh-TW" dirty="0" smtClean="0"/>
          </a:p>
          <a:p>
            <a:r>
              <a:rPr kumimoji="1" lang="zh-TW" altLang="en-US" dirty="0" smtClean="0"/>
              <a:t>消費者決策</a:t>
            </a:r>
            <a:endParaRPr kumimoji="1" lang="en-US" altLang="zh-TW" dirty="0" smtClean="0"/>
          </a:p>
          <a:p>
            <a:r>
              <a:rPr kumimoji="1" lang="zh-TW" altLang="en-US" dirty="0" smtClean="0"/>
              <a:t>消費者滿意度</a:t>
            </a:r>
            <a:endParaRPr kumimoji="1" lang="zh-TW" altLang="en-US" dirty="0"/>
          </a:p>
        </p:txBody>
      </p:sp>
    </p:spTree>
    <p:extLst>
      <p:ext uri="{BB962C8B-B14F-4D97-AF65-F5344CB8AC3E}">
        <p14:creationId xmlns:p14="http://schemas.microsoft.com/office/powerpoint/2010/main" val="35829331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r>
              <a:rPr kumimoji="1" lang="en-US" altLang="zh-TW" dirty="0" smtClean="0"/>
              <a:t>-</a:t>
            </a:r>
            <a:r>
              <a:rPr kumimoji="1" lang="zh-TW" altLang="en-US" dirty="0" smtClean="0"/>
              <a:t>品牌</a:t>
            </a:r>
            <a:endParaRPr kumimoji="1" lang="zh-TW" altLang="en-US" dirty="0"/>
          </a:p>
        </p:txBody>
      </p:sp>
      <p:sp>
        <p:nvSpPr>
          <p:cNvPr id="6" name="內容版面配置區 5"/>
          <p:cNvSpPr>
            <a:spLocks noGrp="1"/>
          </p:cNvSpPr>
          <p:nvPr>
            <p:ph sz="quarter" idx="13"/>
          </p:nvPr>
        </p:nvSpPr>
        <p:spPr/>
        <p:txBody>
          <a:bodyPr>
            <a:normAutofit fontScale="92500"/>
          </a:bodyPr>
          <a:lstStyle/>
          <a:p>
            <a:r>
              <a:rPr lang="zh-TW" altLang="en-US" dirty="0"/>
              <a:t>根據各學者指出品</a:t>
            </a:r>
            <a:r>
              <a:rPr lang="zh-TW" altLang="en-US" dirty="0" smtClean="0"/>
              <a:t>牌的定義如：</a:t>
            </a:r>
            <a:endParaRPr lang="en-US" altLang="zh-TW" dirty="0" smtClean="0"/>
          </a:p>
          <a:p>
            <a:r>
              <a:rPr lang="zh-TW" altLang="en-US" dirty="0"/>
              <a:t>美國行銷學會</a:t>
            </a:r>
            <a:r>
              <a:rPr lang="en-US" altLang="zh-TW" dirty="0"/>
              <a:t>(American Marketing </a:t>
            </a:r>
            <a:r>
              <a:rPr lang="en-US" altLang="zh-TW" dirty="0" err="1"/>
              <a:t>Association,AMA</a:t>
            </a:r>
            <a:r>
              <a:rPr lang="en-US" altLang="zh-TW" dirty="0"/>
              <a:t>)</a:t>
            </a:r>
            <a:r>
              <a:rPr lang="zh-TW" altLang="en-US" dirty="0"/>
              <a:t>對品牌的定義為 </a:t>
            </a:r>
            <a:r>
              <a:rPr lang="en-US" altLang="zh-TW" dirty="0" smtClean="0"/>
              <a:t>:</a:t>
            </a:r>
            <a:r>
              <a:rPr lang="zh-TW" altLang="en-US" dirty="0"/>
              <a:t>名稱 </a:t>
            </a:r>
            <a:r>
              <a:rPr lang="en-US" altLang="zh-TW" dirty="0"/>
              <a:t>(Name)</a:t>
            </a:r>
            <a:r>
              <a:rPr lang="zh-TW" altLang="en-US" dirty="0"/>
              <a:t>詞語</a:t>
            </a:r>
            <a:r>
              <a:rPr lang="en-US" altLang="zh-TW" dirty="0"/>
              <a:t>(Term)</a:t>
            </a:r>
            <a:r>
              <a:rPr lang="zh-TW" altLang="en-US" dirty="0"/>
              <a:t>標記</a:t>
            </a:r>
            <a:r>
              <a:rPr lang="en-US" altLang="zh-TW" dirty="0"/>
              <a:t>(Sign)</a:t>
            </a:r>
            <a:r>
              <a:rPr lang="zh-TW" altLang="en-US" dirty="0"/>
              <a:t>象徵</a:t>
            </a:r>
            <a:r>
              <a:rPr lang="en-US" altLang="zh-TW" dirty="0"/>
              <a:t>(Symbol )</a:t>
            </a:r>
            <a:r>
              <a:rPr lang="zh-TW" altLang="en-US" dirty="0"/>
              <a:t>設計</a:t>
            </a:r>
            <a:r>
              <a:rPr lang="en-US" altLang="zh-TW" dirty="0"/>
              <a:t>(</a:t>
            </a:r>
            <a:r>
              <a:rPr lang="en-US" altLang="zh-TW" dirty="0" smtClean="0"/>
              <a:t>design)</a:t>
            </a:r>
          </a:p>
          <a:p>
            <a:endParaRPr lang="en-US" altLang="zh-TW" dirty="0" smtClean="0"/>
          </a:p>
          <a:p>
            <a:r>
              <a:rPr lang="en-US" altLang="zh-TW" dirty="0"/>
              <a:t>Boyd, Walker, </a:t>
            </a:r>
            <a:r>
              <a:rPr lang="zh-TW" altLang="en-US" dirty="0"/>
              <a:t>和 </a:t>
            </a:r>
            <a:r>
              <a:rPr lang="en-US" altLang="zh-TW" dirty="0" err="1"/>
              <a:t>Larreche</a:t>
            </a:r>
            <a:r>
              <a:rPr lang="en-US" altLang="zh-TW" dirty="0"/>
              <a:t> (1995) </a:t>
            </a:r>
            <a:r>
              <a:rPr lang="zh-TW" altLang="en-US" dirty="0"/>
              <a:t>認為品牌的構成</a:t>
            </a:r>
            <a:r>
              <a:rPr lang="en-US" altLang="zh-TW" dirty="0"/>
              <a:t>, </a:t>
            </a:r>
            <a:r>
              <a:rPr lang="zh-TW" altLang="en-US" dirty="0"/>
              <a:t>成分一般可以細分為 </a:t>
            </a:r>
          </a:p>
          <a:p>
            <a:r>
              <a:rPr lang="zh-TW" altLang="en-US" dirty="0" smtClean="0"/>
              <a:t>品名 </a:t>
            </a:r>
            <a:r>
              <a:rPr lang="en-US" altLang="zh-TW" dirty="0"/>
              <a:t>(brand name): </a:t>
            </a:r>
            <a:r>
              <a:rPr lang="zh-TW" altLang="en-US" dirty="0"/>
              <a:t>可以發聲唸出的部分。</a:t>
            </a:r>
            <a:br>
              <a:rPr lang="zh-TW" altLang="en-US" dirty="0"/>
            </a:br>
            <a:r>
              <a:rPr lang="zh-TW" altLang="en-US" dirty="0" smtClean="0"/>
              <a:t>品</a:t>
            </a:r>
            <a:r>
              <a:rPr lang="zh-TW" altLang="en-US" dirty="0"/>
              <a:t>牌標誌 </a:t>
            </a:r>
            <a:r>
              <a:rPr lang="en-US" altLang="zh-TW" dirty="0"/>
              <a:t>(brand mark): </a:t>
            </a:r>
            <a:r>
              <a:rPr lang="zh-TW" altLang="en-US" dirty="0"/>
              <a:t>不能以言語表達的部分</a:t>
            </a:r>
            <a:r>
              <a:rPr lang="en-US" altLang="zh-TW" dirty="0"/>
              <a:t>,</a:t>
            </a:r>
            <a:r>
              <a:rPr lang="zh-TW" altLang="en-US" dirty="0"/>
              <a:t>例如符號、設計或獨特的包裝。 </a:t>
            </a:r>
            <a:endParaRPr lang="en-US" altLang="zh-TW" dirty="0" smtClean="0"/>
          </a:p>
          <a:p>
            <a:r>
              <a:rPr lang="zh-TW" altLang="en-US" dirty="0" smtClean="0"/>
              <a:t>商標 </a:t>
            </a:r>
            <a:r>
              <a:rPr lang="en-US" altLang="zh-TW" dirty="0"/>
              <a:t>(trademark): </a:t>
            </a:r>
            <a:r>
              <a:rPr lang="zh-TW" altLang="en-US" dirty="0"/>
              <a:t>法律上</a:t>
            </a:r>
            <a:r>
              <a:rPr lang="en-US" altLang="zh-TW" dirty="0"/>
              <a:t>,</a:t>
            </a:r>
            <a:r>
              <a:rPr lang="zh-TW" altLang="en-US" dirty="0"/>
              <a:t>專屬於某一個賣方的品牌或品牌的某部分 </a:t>
            </a:r>
          </a:p>
          <a:p>
            <a:endParaRPr lang="en-US" altLang="zh-TW" dirty="0" smtClean="0"/>
          </a:p>
          <a:p>
            <a:r>
              <a:rPr lang="en-US" altLang="zh-TW" dirty="0" smtClean="0"/>
              <a:t>Sappington </a:t>
            </a:r>
            <a:r>
              <a:rPr lang="en-US" altLang="zh-TW" dirty="0"/>
              <a:t>and </a:t>
            </a:r>
            <a:r>
              <a:rPr lang="en-US" altLang="zh-TW" dirty="0" err="1"/>
              <a:t>Wernerfelt</a:t>
            </a:r>
            <a:r>
              <a:rPr lang="en-US" altLang="zh-TW" dirty="0"/>
              <a:t> (1985) </a:t>
            </a:r>
            <a:r>
              <a:rPr lang="zh-TW" altLang="en-US" dirty="0"/>
              <a:t>提出品牌名稱是企業的一項貴重資產</a:t>
            </a:r>
            <a:r>
              <a:rPr lang="en-US" altLang="zh-TW" dirty="0"/>
              <a:t>,</a:t>
            </a:r>
            <a:r>
              <a:rPr lang="zh-TW" altLang="en-US" dirty="0"/>
              <a:t>可以提升消 費者對於產品的需求性</a:t>
            </a:r>
            <a:r>
              <a:rPr lang="en-US" altLang="zh-TW" dirty="0"/>
              <a:t>,</a:t>
            </a:r>
            <a:r>
              <a:rPr lang="zh-TW" altLang="en-US" dirty="0"/>
              <a:t>減少顧客的不確定感</a:t>
            </a:r>
            <a:r>
              <a:rPr lang="en-US" altLang="zh-TW" dirty="0"/>
              <a:t>,</a:t>
            </a:r>
            <a:r>
              <a:rPr lang="zh-TW" altLang="en-US" dirty="0"/>
              <a:t>且品牌名稱也被當成是對公司產</a:t>
            </a:r>
            <a:r>
              <a:rPr lang="zh-TW" altLang="en-US" dirty="0" smtClean="0"/>
              <a:t>品的品質保證 </a:t>
            </a:r>
            <a:endParaRPr lang="en-US" altLang="zh-TW" dirty="0" smtClean="0"/>
          </a:p>
          <a:p>
            <a:endParaRPr lang="en-US" altLang="zh-TW" dirty="0"/>
          </a:p>
          <a:p>
            <a:endParaRPr lang="zh-TW" altLang="en-US" dirty="0"/>
          </a:p>
          <a:p>
            <a:endParaRPr lang="en-US" altLang="zh-TW" dirty="0"/>
          </a:p>
          <a:p>
            <a:endParaRPr lang="en-US" altLang="zh-TW" dirty="0" smtClean="0"/>
          </a:p>
        </p:txBody>
      </p:sp>
    </p:spTree>
    <p:extLst>
      <p:ext uri="{BB962C8B-B14F-4D97-AF65-F5344CB8AC3E}">
        <p14:creationId xmlns:p14="http://schemas.microsoft.com/office/powerpoint/2010/main" val="237163484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14050</TotalTime>
  <Words>3281</Words>
  <Application>Microsoft Macintosh PowerPoint</Application>
  <PresentationFormat>如螢幕大小 (4:3)</PresentationFormat>
  <Paragraphs>442</Paragraphs>
  <Slides>53</Slides>
  <Notes>5</Notes>
  <HiddenSlides>0</HiddenSlides>
  <MMClips>0</MMClips>
  <ScaleCrop>false</ScaleCrop>
  <HeadingPairs>
    <vt:vector size="4" baseType="variant">
      <vt:variant>
        <vt:lpstr>佈景主題</vt:lpstr>
      </vt:variant>
      <vt:variant>
        <vt:i4>1</vt:i4>
      </vt:variant>
      <vt:variant>
        <vt:lpstr>投影片標題</vt:lpstr>
      </vt:variant>
      <vt:variant>
        <vt:i4>53</vt:i4>
      </vt:variant>
    </vt:vector>
  </HeadingPairs>
  <TitlesOfParts>
    <vt:vector size="54" baseType="lpstr">
      <vt:lpstr>Soho</vt:lpstr>
      <vt:lpstr>品牌聲望及品牌知覺對消費者決策與消費者滿意度影響之研究-以飾品業 La Jolla公司為例</vt:lpstr>
      <vt:lpstr>大綱</vt:lpstr>
      <vt:lpstr>摘要</vt:lpstr>
      <vt:lpstr>緒論</vt:lpstr>
      <vt:lpstr>緒論</vt:lpstr>
      <vt:lpstr>研究流程</vt:lpstr>
      <vt:lpstr>研究流程</vt:lpstr>
      <vt:lpstr>文獻探討</vt:lpstr>
      <vt:lpstr>文獻探討-品牌</vt:lpstr>
      <vt:lpstr>文獻探討品牌</vt:lpstr>
      <vt:lpstr>文獻探討-品牌知覺 </vt:lpstr>
      <vt:lpstr>文獻探討-品牌知覺 </vt:lpstr>
      <vt:lpstr>文獻探討-消費者決策</vt:lpstr>
      <vt:lpstr>文獻探討-消費者決策</vt:lpstr>
      <vt:lpstr>文獻探討-消費者決策</vt:lpstr>
      <vt:lpstr>文獻探討-消費者滿意度 </vt:lpstr>
      <vt:lpstr>文獻探討-消費者滿意度 </vt:lpstr>
      <vt:lpstr>相關研究</vt:lpstr>
      <vt:lpstr>架構</vt:lpstr>
      <vt:lpstr>研究假設</vt:lpstr>
      <vt:lpstr>研究對象與抽樣方法 </vt:lpstr>
      <vt:lpstr>變數的定義與衡量 </vt:lpstr>
      <vt:lpstr>資料分析方法</vt:lpstr>
      <vt:lpstr>分析結果</vt:lpstr>
      <vt:lpstr>描述性統計-性別</vt:lpstr>
      <vt:lpstr>描述性統計-年齡</vt:lpstr>
      <vt:lpstr>描述性統計-學歷</vt:lpstr>
      <vt:lpstr>描述性統計-工作性質</vt:lpstr>
      <vt:lpstr>信度分析</vt:lpstr>
      <vt:lpstr>因素分析</vt:lpstr>
      <vt:lpstr>因素分析</vt:lpstr>
      <vt:lpstr>因素分析</vt:lpstr>
      <vt:lpstr>因素分析</vt:lpstr>
      <vt:lpstr>因素分析</vt:lpstr>
      <vt:lpstr>假設之驗證</vt:lpstr>
      <vt:lpstr>假設之驗證</vt:lpstr>
      <vt:lpstr>多元迴歸 </vt:lpstr>
      <vt:lpstr>PowerPoint 簡報</vt:lpstr>
      <vt:lpstr>多元迴歸</vt:lpstr>
      <vt:lpstr>多元迴歸</vt:lpstr>
      <vt:lpstr>多元迴歸</vt:lpstr>
      <vt:lpstr>多元迴歸</vt:lpstr>
      <vt:lpstr>多元迴歸</vt:lpstr>
      <vt:lpstr>多元迴歸</vt:lpstr>
      <vt:lpstr>路徑分析 </vt:lpstr>
      <vt:lpstr>路徑分析</vt:lpstr>
      <vt:lpstr>路徑分析</vt:lpstr>
      <vt:lpstr>PowerPoint 簡報</vt:lpstr>
      <vt:lpstr>PowerPoint 簡報</vt:lpstr>
      <vt:lpstr>結論</vt:lpstr>
      <vt:lpstr>未來發展建議 </vt:lpstr>
      <vt:lpstr>後續研究方向 </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品牌聲望與品牌知覺是否影響消費者滿意度 - 以 La Jolla 樂活雅為例</dc:title>
  <dc:creator>Apple 盧</dc:creator>
  <cp:lastModifiedBy>Apple 盧</cp:lastModifiedBy>
  <cp:revision>54</cp:revision>
  <dcterms:created xsi:type="dcterms:W3CDTF">2013-05-23T05:23:18Z</dcterms:created>
  <dcterms:modified xsi:type="dcterms:W3CDTF">2013-06-25T17:56:22Z</dcterms:modified>
</cp:coreProperties>
</file>