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0"/>
  </p:notesMasterIdLst>
  <p:sldIdLst>
    <p:sldId id="256" r:id="rId2"/>
    <p:sldId id="257" r:id="rId3"/>
    <p:sldId id="258" r:id="rId4"/>
    <p:sldId id="294" r:id="rId5"/>
    <p:sldId id="295" r:id="rId6"/>
    <p:sldId id="296" r:id="rId7"/>
    <p:sldId id="290" r:id="rId8"/>
    <p:sldId id="291" r:id="rId9"/>
    <p:sldId id="292" r:id="rId10"/>
    <p:sldId id="293" r:id="rId11"/>
    <p:sldId id="262" r:id="rId12"/>
    <p:sldId id="263" r:id="rId13"/>
    <p:sldId id="265" r:id="rId14"/>
    <p:sldId id="269" r:id="rId15"/>
    <p:sldId id="273" r:id="rId16"/>
    <p:sldId id="274" r:id="rId17"/>
    <p:sldId id="276" r:id="rId18"/>
    <p:sldId id="277" r:id="rId19"/>
    <p:sldId id="278" r:id="rId20"/>
    <p:sldId id="279" r:id="rId21"/>
    <p:sldId id="280" r:id="rId22"/>
    <p:sldId id="282" r:id="rId23"/>
    <p:sldId id="284" r:id="rId24"/>
    <p:sldId id="285" r:id="rId25"/>
    <p:sldId id="286" r:id="rId26"/>
    <p:sldId id="287" r:id="rId27"/>
    <p:sldId id="288"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9" autoAdjust="0"/>
  </p:normalViewPr>
  <p:slideViewPr>
    <p:cSldViewPr snapToGrid="0" snapToObjects="1">
      <p:cViewPr varScale="1">
        <p:scale>
          <a:sx n="85" d="100"/>
          <a:sy n="85" d="100"/>
        </p:scale>
        <p:origin x="-912" y="-104"/>
      </p:cViewPr>
      <p:guideLst>
        <p:guide orient="horz" pos="2160"/>
        <p:guide pos="2880"/>
      </p:guideLst>
    </p:cSldViewPr>
  </p:slideViewPr>
  <p:outlineViewPr>
    <p:cViewPr>
      <p:scale>
        <a:sx n="33" d="100"/>
        <a:sy n="33" d="100"/>
      </p:scale>
      <p:origin x="96" y="95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C0DDF-A255-FA45-A581-ACC778E51285}" type="datetimeFigureOut">
              <a:rPr kumimoji="1" lang="zh-TW" altLang="en-US" smtClean="0"/>
              <a:t>13/6/20</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5C697-375A-E745-B68E-978ACE03F67F}" type="slidenum">
              <a:rPr kumimoji="1" lang="zh-TW" altLang="en-US" smtClean="0"/>
              <a:t>‹#›</a:t>
            </a:fld>
            <a:endParaRPr kumimoji="1" lang="zh-TW" altLang="en-US"/>
          </a:p>
        </p:txBody>
      </p:sp>
    </p:spTree>
    <p:extLst>
      <p:ext uri="{BB962C8B-B14F-4D97-AF65-F5344CB8AC3E}">
        <p14:creationId xmlns:p14="http://schemas.microsoft.com/office/powerpoint/2010/main" val="8053516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14</a:t>
            </a:fld>
            <a:endParaRPr kumimoji="1" lang="zh-TW" altLang="en-US"/>
          </a:p>
        </p:txBody>
      </p:sp>
    </p:spTree>
    <p:extLst>
      <p:ext uri="{BB962C8B-B14F-4D97-AF65-F5344CB8AC3E}">
        <p14:creationId xmlns:p14="http://schemas.microsoft.com/office/powerpoint/2010/main" val="405905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pPr algn="ctr" eaLnBrk="1" latinLnBrk="0" hangingPunct="1"/>
            <a:fld id="{23A271A1-F6D6-438B-A432-4747EE7ECD40}" type="datetimeFigureOut">
              <a:rPr lang="en-US" smtClean="0"/>
              <a:pPr algn="ctr" eaLnBrk="1" latinLnBrk="0" hangingPunct="1"/>
              <a:t>13/6/20</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a:xfrm>
            <a:off x="7991475" y="6429375"/>
            <a:ext cx="876300" cy="292100"/>
          </a:xfrm>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zh-TW" altLang="en-US" smtClean="0"/>
              <a:t>按一下以編輯母片標題樣式</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pPr eaLnBrk="1" latinLnBrk="0" hangingPunct="1"/>
            <a:fld id="{23A271A1-F6D6-438B-A432-4747EE7ECD40}" type="datetimeFigureOut">
              <a:rPr lang="en-US" smtClean="0"/>
              <a:pPr eaLnBrk="1" latinLnBrk="0" hangingPunct="1"/>
              <a:t>13/6/20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zh-TW" altLang="en-US" smtClean="0"/>
              <a:t>按一下以編輯母片標題樣式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A6734C-E115-4BC5-9FB0-F9BF6FABFDA0}" type="datetimeFigureOut">
              <a:rPr lang="en-US" smtClean="0"/>
              <a:t>13/6/20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4A6734C-E115-4BC5-9FB0-F9BF6FABFDA0}" type="datetimeFigureOut">
              <a:rPr lang="en-US" smtClean="0"/>
              <a:t>13/6/20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A4A6734C-E115-4BC5-9FB0-F9BF6FABFDA0}" type="datetimeFigureOut">
              <a:rPr lang="en-US" smtClean="0"/>
              <a:t>13/6/20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13/6/20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A4A6734C-E115-4BC5-9FB0-F9BF6FABFDA0}" type="datetimeFigureOut">
              <a:rPr lang="en-US" smtClean="0"/>
              <a:t>13/6/20</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D739C4FB-7D33-419B-8833-D1372BFD1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子標題 2"/>
          <p:cNvSpPr>
            <a:spLocks noGrp="1"/>
          </p:cNvSpPr>
          <p:nvPr>
            <p:ph type="subTitle" idx="1"/>
          </p:nvPr>
        </p:nvSpPr>
        <p:spPr/>
        <p:txBody>
          <a:bodyPr>
            <a:normAutofit/>
          </a:bodyPr>
          <a:lstStyle/>
          <a:p>
            <a:r>
              <a:rPr kumimoji="1" lang="zh-TW" altLang="en-US" dirty="0" smtClean="0"/>
              <a:t>指導教授：林慶昌</a:t>
            </a:r>
            <a:endParaRPr kumimoji="1" lang="en-US" altLang="zh-TW" dirty="0" smtClean="0"/>
          </a:p>
          <a:p>
            <a:r>
              <a:rPr kumimoji="1" lang="zh-TW" altLang="en-US" dirty="0" smtClean="0"/>
              <a:t>研究生：盧建章</a:t>
            </a:r>
            <a:endParaRPr kumimoji="1" lang="zh-TW" altLang="en-US" dirty="0"/>
          </a:p>
        </p:txBody>
      </p:sp>
      <p:sp>
        <p:nvSpPr>
          <p:cNvPr id="2" name="標題 1"/>
          <p:cNvSpPr>
            <a:spLocks noGrp="1"/>
          </p:cNvSpPr>
          <p:nvPr>
            <p:ph type="title"/>
          </p:nvPr>
        </p:nvSpPr>
        <p:spPr/>
        <p:txBody>
          <a:bodyPr>
            <a:normAutofit fontScale="90000"/>
          </a:bodyPr>
          <a:lstStyle/>
          <a:p>
            <a:r>
              <a:rPr lang="zh-TW" altLang="en-US" sz="4000" dirty="0"/>
              <a:t>品牌聲望及品牌知覺對</a:t>
            </a:r>
            <a:r>
              <a:rPr lang="zh-TW" altLang="en-US" sz="4000" dirty="0" smtClean="0"/>
              <a:t>消費者</a:t>
            </a:r>
            <a:r>
              <a:rPr lang="zh-TW" altLang="en-US" sz="4000" dirty="0" smtClean="0"/>
              <a:t>決策</a:t>
            </a:r>
            <a:r>
              <a:rPr lang="zh-TW" altLang="en-US" sz="4000" dirty="0" smtClean="0"/>
              <a:t>與</a:t>
            </a:r>
            <a:r>
              <a:rPr lang="zh-TW" altLang="en-US" sz="4000" dirty="0"/>
              <a:t>消費者滿意度影響之研究</a:t>
            </a:r>
            <a:r>
              <a:rPr lang="en-US" altLang="zh-TW" sz="4000" dirty="0"/>
              <a:t>-</a:t>
            </a:r>
            <a:r>
              <a:rPr lang="zh-TW" altLang="en-US" sz="4000" dirty="0"/>
              <a:t>以飾品業 </a:t>
            </a:r>
            <a:r>
              <a:rPr lang="en-US" altLang="zh-TW" sz="4000" dirty="0"/>
              <a:t>La Jolla</a:t>
            </a:r>
            <a:r>
              <a:rPr lang="zh-TW" altLang="en-US" sz="4000" dirty="0"/>
              <a:t>公司為例</a:t>
            </a:r>
            <a:endParaRPr lang="zh-TW" altLang="en-US" sz="4000" dirty="0">
              <a:effectLst/>
            </a:endParaRPr>
          </a:p>
        </p:txBody>
      </p:sp>
    </p:spTree>
    <p:extLst>
      <p:ext uri="{BB962C8B-B14F-4D97-AF65-F5344CB8AC3E}">
        <p14:creationId xmlns:p14="http://schemas.microsoft.com/office/powerpoint/2010/main" val="771506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endParaRPr kumimoji="1" lang="zh-TW" altLang="en-US" dirty="0"/>
          </a:p>
        </p:txBody>
      </p:sp>
      <p:sp>
        <p:nvSpPr>
          <p:cNvPr id="3" name="內容版面配置區 2"/>
          <p:cNvSpPr>
            <a:spLocks noGrp="1"/>
          </p:cNvSpPr>
          <p:nvPr>
            <p:ph sz="quarter" idx="13"/>
          </p:nvPr>
        </p:nvSpPr>
        <p:spPr/>
        <p:txBody>
          <a:bodyPr/>
          <a:lstStyle/>
          <a:p>
            <a:endParaRPr kumimoji="1" lang="zh-TW" altLang="en-US" dirty="0"/>
          </a:p>
        </p:txBody>
      </p:sp>
    </p:spTree>
    <p:extLst>
      <p:ext uri="{BB962C8B-B14F-4D97-AF65-F5344CB8AC3E}">
        <p14:creationId xmlns:p14="http://schemas.microsoft.com/office/powerpoint/2010/main" val="23716348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架構</a:t>
            </a:r>
            <a:endParaRPr kumimoji="1" lang="zh-TW" altLang="en-US" dirty="0"/>
          </a:p>
        </p:txBody>
      </p:sp>
      <p:sp>
        <p:nvSpPr>
          <p:cNvPr id="11" name="橢圓 10"/>
          <p:cNvSpPr/>
          <p:nvPr/>
        </p:nvSpPr>
        <p:spPr>
          <a:xfrm>
            <a:off x="1290170" y="1014134"/>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 name="文字方塊 11"/>
          <p:cNvSpPr txBox="1"/>
          <p:nvPr/>
        </p:nvSpPr>
        <p:spPr>
          <a:xfrm>
            <a:off x="1465431" y="1622010"/>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a:effectLst/>
                <a:ea typeface="新細明體"/>
                <a:cs typeface="Times New Roman"/>
              </a:rPr>
              <a:t>品牌知覺</a:t>
            </a:r>
          </a:p>
        </p:txBody>
      </p:sp>
      <p:sp>
        <p:nvSpPr>
          <p:cNvPr id="18" name="橢圓 17"/>
          <p:cNvSpPr/>
          <p:nvPr/>
        </p:nvSpPr>
        <p:spPr>
          <a:xfrm>
            <a:off x="1290170" y="4328459"/>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9" name="文字方塊 18"/>
          <p:cNvSpPr txBox="1"/>
          <p:nvPr/>
        </p:nvSpPr>
        <p:spPr>
          <a:xfrm>
            <a:off x="1465431" y="4941939"/>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smtClean="0">
                <a:effectLst/>
                <a:ea typeface="新細明體"/>
                <a:cs typeface="Times New Roman"/>
              </a:rPr>
              <a:t>品牌</a:t>
            </a:r>
            <a:r>
              <a:rPr lang="zh-TW" altLang="en-US" sz="2400" kern="100" dirty="0" smtClean="0">
                <a:ea typeface="新細明體"/>
                <a:cs typeface="Times New Roman"/>
              </a:rPr>
              <a:t>聲望</a:t>
            </a:r>
            <a:endParaRPr lang="zh-TW" sz="2400" kern="100" dirty="0">
              <a:effectLst/>
              <a:ea typeface="新細明體"/>
              <a:cs typeface="Times New Roman"/>
            </a:endParaRPr>
          </a:p>
        </p:txBody>
      </p:sp>
      <p:sp>
        <p:nvSpPr>
          <p:cNvPr id="20" name="橢圓 19"/>
          <p:cNvSpPr/>
          <p:nvPr/>
        </p:nvSpPr>
        <p:spPr>
          <a:xfrm>
            <a:off x="4095066"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1" name="文字方塊 20"/>
          <p:cNvSpPr txBox="1"/>
          <p:nvPr/>
        </p:nvSpPr>
        <p:spPr>
          <a:xfrm>
            <a:off x="4172772" y="3467094"/>
            <a:ext cx="1609773"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消費者決策</a:t>
            </a:r>
            <a:endParaRPr lang="zh-TW" sz="2400" kern="100" dirty="0">
              <a:effectLst/>
              <a:ea typeface="新細明體"/>
              <a:cs typeface="Times New Roman"/>
            </a:endParaRPr>
          </a:p>
        </p:txBody>
      </p:sp>
      <p:sp>
        <p:nvSpPr>
          <p:cNvPr id="22" name="橢圓 21"/>
          <p:cNvSpPr/>
          <p:nvPr/>
        </p:nvSpPr>
        <p:spPr>
          <a:xfrm>
            <a:off x="7105590"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3" name="文字方塊 22"/>
          <p:cNvSpPr txBox="1"/>
          <p:nvPr/>
        </p:nvSpPr>
        <p:spPr>
          <a:xfrm>
            <a:off x="7011913" y="3467094"/>
            <a:ext cx="1855862"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消費者滿意度</a:t>
            </a:r>
            <a:endParaRPr lang="zh-TW" sz="2400" kern="100" dirty="0">
              <a:effectLst/>
              <a:ea typeface="新細明體"/>
              <a:cs typeface="Times New Roman"/>
            </a:endParaRPr>
          </a:p>
        </p:txBody>
      </p:sp>
      <p:cxnSp>
        <p:nvCxnSpPr>
          <p:cNvPr id="26" name="直線箭頭接點 25"/>
          <p:cNvCxnSpPr>
            <a:stCxn id="11" idx="6"/>
            <a:endCxn id="20" idx="0"/>
          </p:cNvCxnSpPr>
          <p:nvPr/>
        </p:nvCxnSpPr>
        <p:spPr>
          <a:xfrm>
            <a:off x="3097178" y="1860476"/>
            <a:ext cx="1901392"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箭頭接點 28"/>
          <p:cNvCxnSpPr/>
          <p:nvPr/>
        </p:nvCxnSpPr>
        <p:spPr>
          <a:xfrm flipV="1">
            <a:off x="2462615" y="2706818"/>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文字方塊 30"/>
          <p:cNvSpPr txBox="1"/>
          <p:nvPr/>
        </p:nvSpPr>
        <p:spPr>
          <a:xfrm>
            <a:off x="3431667" y="4551902"/>
            <a:ext cx="538579" cy="369332"/>
          </a:xfrm>
          <a:prstGeom prst="rect">
            <a:avLst/>
          </a:prstGeom>
          <a:noFill/>
        </p:spPr>
        <p:txBody>
          <a:bodyPr wrap="none" rtlCol="0">
            <a:spAutoFit/>
          </a:bodyPr>
          <a:lstStyle/>
          <a:p>
            <a:r>
              <a:rPr kumimoji="1" lang="zh-TW" altLang="en-US" dirty="0" smtClean="0"/>
              <a:t>Ｈ</a:t>
            </a:r>
            <a:r>
              <a:rPr kumimoji="1" lang="en-US" altLang="zh-TW" dirty="0"/>
              <a:t>4</a:t>
            </a:r>
            <a:endParaRPr kumimoji="1" lang="zh-TW" altLang="en-US" dirty="0"/>
          </a:p>
        </p:txBody>
      </p:sp>
      <p:sp>
        <p:nvSpPr>
          <p:cNvPr id="32" name="文字方塊 31"/>
          <p:cNvSpPr txBox="1"/>
          <p:nvPr/>
        </p:nvSpPr>
        <p:spPr>
          <a:xfrm>
            <a:off x="2644591" y="3339848"/>
            <a:ext cx="441760" cy="406265"/>
          </a:xfrm>
          <a:prstGeom prst="rect">
            <a:avLst/>
          </a:prstGeom>
          <a:noFill/>
        </p:spPr>
        <p:txBody>
          <a:bodyPr wrap="none" rtlCol="0">
            <a:spAutoFit/>
          </a:bodyPr>
          <a:lstStyle/>
          <a:p>
            <a:r>
              <a:rPr kumimoji="1" lang="en-US" altLang="zh-TW" dirty="0" smtClean="0"/>
              <a:t>H2</a:t>
            </a:r>
            <a:endParaRPr kumimoji="1" lang="zh-TW" altLang="en-US" dirty="0"/>
          </a:p>
        </p:txBody>
      </p:sp>
      <p:cxnSp>
        <p:nvCxnSpPr>
          <p:cNvPr id="33" name="直線箭頭接點 32"/>
          <p:cNvCxnSpPr/>
          <p:nvPr/>
        </p:nvCxnSpPr>
        <p:spPr>
          <a:xfrm>
            <a:off x="1972545" y="2724749"/>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文字方塊 33"/>
          <p:cNvSpPr txBox="1"/>
          <p:nvPr/>
        </p:nvSpPr>
        <p:spPr>
          <a:xfrm>
            <a:off x="1302870" y="3499966"/>
            <a:ext cx="496200" cy="369332"/>
          </a:xfrm>
          <a:prstGeom prst="rect">
            <a:avLst/>
          </a:prstGeom>
          <a:noFill/>
        </p:spPr>
        <p:txBody>
          <a:bodyPr wrap="none" rtlCol="0">
            <a:spAutoFit/>
          </a:bodyPr>
          <a:lstStyle/>
          <a:p>
            <a:r>
              <a:rPr kumimoji="1" lang="zh-TW" altLang="en-US" dirty="0" smtClean="0"/>
              <a:t>Ｈ</a:t>
            </a:r>
            <a:r>
              <a:rPr kumimoji="1" lang="en-US" altLang="zh-TW" dirty="0" smtClean="0"/>
              <a:t>1</a:t>
            </a:r>
            <a:endParaRPr kumimoji="1" lang="zh-TW" altLang="en-US" dirty="0"/>
          </a:p>
        </p:txBody>
      </p:sp>
      <p:cxnSp>
        <p:nvCxnSpPr>
          <p:cNvPr id="37" name="直線箭頭接點 36"/>
          <p:cNvCxnSpPr/>
          <p:nvPr/>
        </p:nvCxnSpPr>
        <p:spPr>
          <a:xfrm flipV="1">
            <a:off x="3144370" y="4551902"/>
            <a:ext cx="1901392"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文字方塊 39"/>
          <p:cNvSpPr txBox="1"/>
          <p:nvPr/>
        </p:nvSpPr>
        <p:spPr>
          <a:xfrm>
            <a:off x="6186758" y="3097762"/>
            <a:ext cx="538579" cy="369332"/>
          </a:xfrm>
          <a:prstGeom prst="rect">
            <a:avLst/>
          </a:prstGeom>
          <a:noFill/>
        </p:spPr>
        <p:txBody>
          <a:bodyPr wrap="square" rtlCol="0">
            <a:spAutoFit/>
          </a:bodyPr>
          <a:lstStyle/>
          <a:p>
            <a:r>
              <a:rPr kumimoji="1" lang="zh-TW" altLang="en-US" dirty="0" smtClean="0"/>
              <a:t>Ｈ</a:t>
            </a:r>
            <a:r>
              <a:rPr kumimoji="1" lang="en-US" altLang="zh-TW" dirty="0" smtClean="0"/>
              <a:t>7</a:t>
            </a:r>
            <a:endParaRPr kumimoji="1" lang="zh-TW" altLang="en-US" dirty="0"/>
          </a:p>
        </p:txBody>
      </p:sp>
      <p:cxnSp>
        <p:nvCxnSpPr>
          <p:cNvPr id="41" name="直線箭頭接點 40"/>
          <p:cNvCxnSpPr>
            <a:stCxn id="11" idx="6"/>
            <a:endCxn id="22" idx="0"/>
          </p:cNvCxnSpPr>
          <p:nvPr/>
        </p:nvCxnSpPr>
        <p:spPr>
          <a:xfrm>
            <a:off x="3097178" y="1860476"/>
            <a:ext cx="4911916"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線箭頭接點 45"/>
          <p:cNvCxnSpPr>
            <a:stCxn id="20" idx="6"/>
            <a:endCxn id="23" idx="1"/>
          </p:cNvCxnSpPr>
          <p:nvPr/>
        </p:nvCxnSpPr>
        <p:spPr>
          <a:xfrm flipV="1">
            <a:off x="5902074" y="3702269"/>
            <a:ext cx="1109839" cy="3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箭頭接點 46"/>
          <p:cNvCxnSpPr>
            <a:stCxn id="18" idx="6"/>
            <a:endCxn id="22" idx="4"/>
          </p:cNvCxnSpPr>
          <p:nvPr/>
        </p:nvCxnSpPr>
        <p:spPr>
          <a:xfrm flipV="1">
            <a:off x="3097178" y="4551902"/>
            <a:ext cx="4911916"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文字方塊 53"/>
          <p:cNvSpPr txBox="1"/>
          <p:nvPr/>
        </p:nvSpPr>
        <p:spPr>
          <a:xfrm>
            <a:off x="6186758" y="4932453"/>
            <a:ext cx="538579" cy="369332"/>
          </a:xfrm>
          <a:prstGeom prst="rect">
            <a:avLst/>
          </a:prstGeom>
          <a:noFill/>
        </p:spPr>
        <p:txBody>
          <a:bodyPr wrap="square" rtlCol="0">
            <a:spAutoFit/>
          </a:bodyPr>
          <a:lstStyle/>
          <a:p>
            <a:r>
              <a:rPr kumimoji="1" lang="zh-TW" altLang="en-US" dirty="0" smtClean="0"/>
              <a:t>Ｈ</a:t>
            </a:r>
            <a:r>
              <a:rPr kumimoji="1" lang="en-US" altLang="zh-TW" dirty="0"/>
              <a:t>6</a:t>
            </a:r>
            <a:endParaRPr kumimoji="1" lang="zh-TW" altLang="en-US" dirty="0"/>
          </a:p>
        </p:txBody>
      </p:sp>
      <p:sp>
        <p:nvSpPr>
          <p:cNvPr id="55" name="文字方塊 54"/>
          <p:cNvSpPr txBox="1"/>
          <p:nvPr/>
        </p:nvSpPr>
        <p:spPr>
          <a:xfrm>
            <a:off x="6186758" y="1907694"/>
            <a:ext cx="538579" cy="369332"/>
          </a:xfrm>
          <a:prstGeom prst="rect">
            <a:avLst/>
          </a:prstGeom>
          <a:noFill/>
        </p:spPr>
        <p:txBody>
          <a:bodyPr wrap="square" rtlCol="0">
            <a:spAutoFit/>
          </a:bodyPr>
          <a:lstStyle/>
          <a:p>
            <a:r>
              <a:rPr kumimoji="1" lang="zh-TW" altLang="en-US" dirty="0" smtClean="0"/>
              <a:t>Ｈ</a:t>
            </a:r>
            <a:r>
              <a:rPr kumimoji="1" lang="en-US" altLang="zh-TW" dirty="0"/>
              <a:t>5</a:t>
            </a:r>
            <a:endParaRPr kumimoji="1" lang="zh-TW" altLang="en-US" dirty="0"/>
          </a:p>
        </p:txBody>
      </p:sp>
      <p:sp>
        <p:nvSpPr>
          <p:cNvPr id="56" name="文字方塊 55"/>
          <p:cNvSpPr txBox="1"/>
          <p:nvPr/>
        </p:nvSpPr>
        <p:spPr>
          <a:xfrm>
            <a:off x="3431667" y="2489886"/>
            <a:ext cx="538579" cy="369332"/>
          </a:xfrm>
          <a:prstGeom prst="rect">
            <a:avLst/>
          </a:prstGeom>
          <a:noFill/>
        </p:spPr>
        <p:txBody>
          <a:bodyPr wrap="square" rtlCol="0">
            <a:spAutoFit/>
          </a:bodyPr>
          <a:lstStyle/>
          <a:p>
            <a:r>
              <a:rPr kumimoji="1" lang="zh-TW" altLang="en-US" dirty="0" smtClean="0"/>
              <a:t>Ｈ</a:t>
            </a:r>
            <a:r>
              <a:rPr kumimoji="1" lang="en-US" altLang="zh-TW" dirty="0" smtClean="0"/>
              <a:t>3</a:t>
            </a:r>
            <a:endParaRPr kumimoji="1" lang="zh-TW" altLang="en-US" dirty="0"/>
          </a:p>
        </p:txBody>
      </p:sp>
    </p:spTree>
    <p:extLst>
      <p:ext uri="{BB962C8B-B14F-4D97-AF65-F5344CB8AC3E}">
        <p14:creationId xmlns:p14="http://schemas.microsoft.com/office/powerpoint/2010/main" val="114492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down)">
                                      <p:cBhvr>
                                        <p:cTn id="8" dur="500"/>
                                        <p:tgtEl>
                                          <p:spTgt spid="33"/>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ppt_y</p:attrName>
                                        </p:attrNameLst>
                                      </p:cBhvr>
                                      <p:tavLst>
                                        <p:tav tm="0">
                                          <p:val>
                                            <p:strVal val="#ppt_y-#ppt_h*1.125000"/>
                                          </p:val>
                                        </p:tav>
                                        <p:tav tm="100000">
                                          <p:val>
                                            <p:strVal val="#ppt_y"/>
                                          </p:val>
                                        </p:tav>
                                      </p:tavLst>
                                    </p:anim>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ppt_y</p:attrName>
                                        </p:attrNameLst>
                                      </p:cBhvr>
                                      <p:tavLst>
                                        <p:tav tm="0">
                                          <p:val>
                                            <p:strVal val="#ppt_y+#ppt_h*1.125000"/>
                                          </p:val>
                                        </p:tav>
                                        <p:tav tm="100000">
                                          <p:val>
                                            <p:strVal val="#ppt_y"/>
                                          </p:val>
                                        </p:tav>
                                      </p:tavLst>
                                    </p:anim>
                                    <p:animEffect transition="in" filter="wipe(up)">
                                      <p:cBhvr>
                                        <p:cTn id="18" dur="500"/>
                                        <p:tgtEl>
                                          <p:spTgt spid="2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ppt_y</p:attrName>
                                        </p:attrNameLst>
                                      </p:cBhvr>
                                      <p:tavLst>
                                        <p:tav tm="0">
                                          <p:val>
                                            <p:strVal val="#ppt_y+#ppt_h*1.125000"/>
                                          </p:val>
                                        </p:tav>
                                        <p:tav tm="100000">
                                          <p:val>
                                            <p:strVal val="#ppt_y"/>
                                          </p:val>
                                        </p:tav>
                                      </p:tavLst>
                                    </p:anim>
                                    <p:animEffect transition="in" filter="wipe(up)">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p:tgtEl>
                                          <p:spTgt spid="56"/>
                                        </p:tgtEl>
                                        <p:attrNameLst>
                                          <p:attrName>ppt_x</p:attrName>
                                        </p:attrNameLst>
                                      </p:cBhvr>
                                      <p:tavLst>
                                        <p:tav tm="0">
                                          <p:val>
                                            <p:strVal val="#ppt_x-#ppt_w*1.125000"/>
                                          </p:val>
                                        </p:tav>
                                        <p:tav tm="100000">
                                          <p:val>
                                            <p:strVal val="#ppt_x"/>
                                          </p:val>
                                        </p:tav>
                                      </p:tavLst>
                                    </p:anim>
                                    <p:animEffect transition="in" filter="wipe(righ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ppt_x</p:attrName>
                                        </p:attrNameLst>
                                      </p:cBhvr>
                                      <p:tavLst>
                                        <p:tav tm="0">
                                          <p:val>
                                            <p:strVal val="#ppt_x-#ppt_w*1.125000"/>
                                          </p:val>
                                        </p:tav>
                                        <p:tav tm="100000">
                                          <p:val>
                                            <p:strVal val="#ppt_x"/>
                                          </p:val>
                                        </p:tav>
                                      </p:tavLst>
                                    </p:anim>
                                    <p:animEffect transition="in" filter="wipe(right)">
                                      <p:cBhvr>
                                        <p:cTn id="38" dur="500"/>
                                        <p:tgtEl>
                                          <p:spTgt spid="37"/>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p:tgtEl>
                                          <p:spTgt spid="31"/>
                                        </p:tgtEl>
                                        <p:attrNameLst>
                                          <p:attrName>ppt_x</p:attrName>
                                        </p:attrNameLst>
                                      </p:cBhvr>
                                      <p:tavLst>
                                        <p:tav tm="0">
                                          <p:val>
                                            <p:strVal val="#ppt_x-#ppt_w*1.125000"/>
                                          </p:val>
                                        </p:tav>
                                        <p:tav tm="100000">
                                          <p:val>
                                            <p:strVal val="#ppt_x"/>
                                          </p:val>
                                        </p:tav>
                                      </p:tavLst>
                                    </p:anim>
                                    <p:animEffect transition="in" filter="wipe(righ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p:tgtEl>
                                          <p:spTgt spid="55"/>
                                        </p:tgtEl>
                                        <p:attrNameLst>
                                          <p:attrName>ppt_x</p:attrName>
                                        </p:attrNameLst>
                                      </p:cBhvr>
                                      <p:tavLst>
                                        <p:tav tm="0">
                                          <p:val>
                                            <p:strVal val="#ppt_x-#ppt_w*1.125000"/>
                                          </p:val>
                                        </p:tav>
                                        <p:tav tm="100000">
                                          <p:val>
                                            <p:strVal val="#ppt_x"/>
                                          </p:val>
                                        </p:tav>
                                      </p:tavLst>
                                    </p:anim>
                                    <p:animEffect transition="in" filter="wipe(right)">
                                      <p:cBhvr>
                                        <p:cTn id="48" dur="500"/>
                                        <p:tgtEl>
                                          <p:spTgt spid="55"/>
                                        </p:tgtEl>
                                      </p:cBhvr>
                                    </p:animEffect>
                                  </p:childTnLst>
                                </p:cTn>
                              </p:par>
                              <p:par>
                                <p:cTn id="49" presetID="12" presetClass="entr" presetSubtype="8"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ppt_x</p:attrName>
                                        </p:attrNameLst>
                                      </p:cBhvr>
                                      <p:tavLst>
                                        <p:tav tm="0">
                                          <p:val>
                                            <p:strVal val="#ppt_x-#ppt_w*1.125000"/>
                                          </p:val>
                                        </p:tav>
                                        <p:tav tm="100000">
                                          <p:val>
                                            <p:strVal val="#ppt_x"/>
                                          </p:val>
                                        </p:tav>
                                      </p:tavLst>
                                    </p:anim>
                                    <p:animEffect transition="in" filter="wipe(right)">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p:tgtEl>
                                          <p:spTgt spid="47"/>
                                        </p:tgtEl>
                                        <p:attrNameLst>
                                          <p:attrName>ppt_x</p:attrName>
                                        </p:attrNameLst>
                                      </p:cBhvr>
                                      <p:tavLst>
                                        <p:tav tm="0">
                                          <p:val>
                                            <p:strVal val="#ppt_x-#ppt_w*1.125000"/>
                                          </p:val>
                                        </p:tav>
                                        <p:tav tm="100000">
                                          <p:val>
                                            <p:strVal val="#ppt_x"/>
                                          </p:val>
                                        </p:tav>
                                      </p:tavLst>
                                    </p:anim>
                                    <p:animEffect transition="in" filter="wipe(right)">
                                      <p:cBhvr>
                                        <p:cTn id="58" dur="500"/>
                                        <p:tgtEl>
                                          <p:spTgt spid="4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p:tgtEl>
                                          <p:spTgt spid="54"/>
                                        </p:tgtEl>
                                        <p:attrNameLst>
                                          <p:attrName>ppt_x</p:attrName>
                                        </p:attrNameLst>
                                      </p:cBhvr>
                                      <p:tavLst>
                                        <p:tav tm="0">
                                          <p:val>
                                            <p:strVal val="#ppt_x-#ppt_w*1.125000"/>
                                          </p:val>
                                        </p:tav>
                                        <p:tav tm="100000">
                                          <p:val>
                                            <p:strVal val="#ppt_x"/>
                                          </p:val>
                                        </p:tav>
                                      </p:tavLst>
                                    </p:anim>
                                    <p:animEffect transition="in" filter="wipe(right)">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p:tgtEl>
                                          <p:spTgt spid="46"/>
                                        </p:tgtEl>
                                        <p:attrNameLst>
                                          <p:attrName>ppt_x</p:attrName>
                                        </p:attrNameLst>
                                      </p:cBhvr>
                                      <p:tavLst>
                                        <p:tav tm="0">
                                          <p:val>
                                            <p:strVal val="#ppt_x-#ppt_w*1.125000"/>
                                          </p:val>
                                        </p:tav>
                                        <p:tav tm="100000">
                                          <p:val>
                                            <p:strVal val="#ppt_x"/>
                                          </p:val>
                                        </p:tav>
                                      </p:tavLst>
                                    </p:anim>
                                    <p:animEffect transition="in" filter="wipe(right)">
                                      <p:cBhvr>
                                        <p:cTn id="68" dur="500"/>
                                        <p:tgtEl>
                                          <p:spTgt spid="46"/>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p:tgtEl>
                                          <p:spTgt spid="40"/>
                                        </p:tgtEl>
                                        <p:attrNameLst>
                                          <p:attrName>ppt_x</p:attrName>
                                        </p:attrNameLst>
                                      </p:cBhvr>
                                      <p:tavLst>
                                        <p:tav tm="0">
                                          <p:val>
                                            <p:strVal val="#ppt_x-#ppt_w*1.125000"/>
                                          </p:val>
                                        </p:tav>
                                        <p:tav tm="100000">
                                          <p:val>
                                            <p:strVal val="#ppt_x"/>
                                          </p:val>
                                        </p:tav>
                                      </p:tavLst>
                                    </p:anim>
                                    <p:animEffect transition="in" filter="wipe(right)">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4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研究假設</a:t>
            </a:r>
            <a:endParaRPr kumimoji="1" lang="zh-TW" altLang="en-US" b="1" dirty="0"/>
          </a:p>
        </p:txBody>
      </p:sp>
      <p:sp>
        <p:nvSpPr>
          <p:cNvPr id="3" name="內容版面配置區 2"/>
          <p:cNvSpPr>
            <a:spLocks noGrp="1"/>
          </p:cNvSpPr>
          <p:nvPr>
            <p:ph sz="quarter" idx="13"/>
          </p:nvPr>
        </p:nvSpPr>
        <p:spPr/>
        <p:txBody>
          <a:bodyPr>
            <a:normAutofit/>
          </a:bodyPr>
          <a:lstStyle/>
          <a:p>
            <a:r>
              <a:rPr lang="en-US" altLang="zh-TW" dirty="0" smtClean="0"/>
              <a:t>H1</a:t>
            </a:r>
            <a:r>
              <a:rPr lang="zh-TW" altLang="en-US" dirty="0" smtClean="0"/>
              <a:t>品牌知覺會正向影響品牌聲</a:t>
            </a:r>
            <a:r>
              <a:rPr lang="zh-TW" altLang="en-US" dirty="0"/>
              <a:t>望有顯著的關係</a:t>
            </a:r>
          </a:p>
          <a:p>
            <a:r>
              <a:rPr lang="en-US" altLang="zh-TW" dirty="0" smtClean="0"/>
              <a:t>H2</a:t>
            </a:r>
            <a:r>
              <a:rPr lang="zh-TW" altLang="en-US" dirty="0" smtClean="0"/>
              <a:t>品牌聲望會正向影響品牌知覺有顯著</a:t>
            </a:r>
            <a:r>
              <a:rPr lang="zh-TW" altLang="en-US" dirty="0"/>
              <a:t>的關係</a:t>
            </a:r>
          </a:p>
          <a:p>
            <a:r>
              <a:rPr lang="en-US" altLang="zh-TW" dirty="0" smtClean="0"/>
              <a:t>H3</a:t>
            </a:r>
            <a:r>
              <a:rPr lang="zh-TW" altLang="en-US" dirty="0" smtClean="0"/>
              <a:t>品牌知覺會</a:t>
            </a:r>
            <a:r>
              <a:rPr lang="zh-TW" altLang="en-US" dirty="0"/>
              <a:t>正向影響消費者決策有顯著的關係</a:t>
            </a:r>
          </a:p>
          <a:p>
            <a:r>
              <a:rPr lang="en-US" altLang="zh-TW" dirty="0" smtClean="0"/>
              <a:t>H4</a:t>
            </a:r>
            <a:r>
              <a:rPr lang="zh-TW" altLang="en-US" dirty="0" smtClean="0"/>
              <a:t>品牌聲望會</a:t>
            </a:r>
            <a:r>
              <a:rPr lang="zh-TW" altLang="en-US" dirty="0"/>
              <a:t>正向影響消費者決策有顯著的關係</a:t>
            </a:r>
          </a:p>
          <a:p>
            <a:r>
              <a:rPr lang="en-US" altLang="zh-TW" dirty="0" smtClean="0"/>
              <a:t>H5</a:t>
            </a:r>
            <a:r>
              <a:rPr lang="zh-TW" altLang="en-US" dirty="0" smtClean="0"/>
              <a:t>品牌知覺會</a:t>
            </a:r>
            <a:r>
              <a:rPr lang="zh-TW" altLang="en-US" dirty="0"/>
              <a:t>正向影響消費者滿意度有顯著</a:t>
            </a:r>
            <a:r>
              <a:rPr lang="zh-TW" altLang="en-US" dirty="0" smtClean="0"/>
              <a:t>的關係</a:t>
            </a:r>
            <a:endParaRPr lang="en-US" altLang="zh-TW" dirty="0" smtClean="0"/>
          </a:p>
          <a:p>
            <a:r>
              <a:rPr lang="en-US" altLang="zh-TW" dirty="0" smtClean="0"/>
              <a:t>H6</a:t>
            </a:r>
            <a:r>
              <a:rPr lang="zh-TW" altLang="en-US" dirty="0" smtClean="0"/>
              <a:t>品牌聲望會</a:t>
            </a:r>
            <a:r>
              <a:rPr lang="zh-TW" altLang="en-US" dirty="0"/>
              <a:t>正向影響消費者滿意度有顯著的關係</a:t>
            </a:r>
          </a:p>
          <a:p>
            <a:r>
              <a:rPr lang="en-US" altLang="zh-TW" dirty="0" smtClean="0"/>
              <a:t>H7</a:t>
            </a:r>
            <a:r>
              <a:rPr lang="zh-TW" altLang="en-US" dirty="0" smtClean="0"/>
              <a:t>消費</a:t>
            </a:r>
            <a:r>
              <a:rPr lang="zh-TW" altLang="en-US" dirty="0"/>
              <a:t>者決策會正向影響消費者滿意度有顯著的關係</a:t>
            </a:r>
          </a:p>
          <a:p>
            <a:endParaRPr lang="zh-TW" altLang="en-US" dirty="0"/>
          </a:p>
        </p:txBody>
      </p:sp>
    </p:spTree>
    <p:extLst>
      <p:ext uri="{BB962C8B-B14F-4D97-AF65-F5344CB8AC3E}">
        <p14:creationId xmlns:p14="http://schemas.microsoft.com/office/powerpoint/2010/main" val="26907590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問卷</a:t>
            </a:r>
            <a:r>
              <a:rPr lang="zh-TW" altLang="en-US" dirty="0" smtClean="0"/>
              <a:t>設計</a:t>
            </a:r>
            <a:endParaRPr kumimoji="1" lang="zh-TW" altLang="en-US" dirty="0"/>
          </a:p>
        </p:txBody>
      </p:sp>
      <p:sp>
        <p:nvSpPr>
          <p:cNvPr id="3" name="內容版面配置區 2"/>
          <p:cNvSpPr>
            <a:spLocks noGrp="1"/>
          </p:cNvSpPr>
          <p:nvPr>
            <p:ph sz="quarter" idx="13"/>
          </p:nvPr>
        </p:nvSpPr>
        <p:spPr/>
        <p:txBody>
          <a:bodyPr/>
          <a:lstStyle/>
          <a:p>
            <a:r>
              <a:rPr lang="zh-TW" altLang="en-US" dirty="0"/>
              <a:t>本研究問卷共有四大部份</a:t>
            </a:r>
            <a:r>
              <a:rPr lang="zh-TW" altLang="en-US" dirty="0" smtClean="0"/>
              <a:t>：</a:t>
            </a:r>
            <a:endParaRPr lang="en-US" altLang="zh-TW" dirty="0" smtClean="0"/>
          </a:p>
          <a:p>
            <a:r>
              <a:rPr lang="zh-TW" altLang="en-US" dirty="0" smtClean="0"/>
              <a:t>網</a:t>
            </a:r>
            <a:r>
              <a:rPr lang="zh-TW" altLang="en-US" dirty="0"/>
              <a:t>路消費者族群</a:t>
            </a:r>
            <a:r>
              <a:rPr lang="zh-TW" altLang="en-US" dirty="0" smtClean="0"/>
              <a:t>特性</a:t>
            </a:r>
            <a:endParaRPr lang="en-US" altLang="zh-TW" dirty="0" smtClean="0"/>
          </a:p>
          <a:p>
            <a:r>
              <a:rPr lang="zh-TW" altLang="en-US" dirty="0" smtClean="0"/>
              <a:t>品牌知覺</a:t>
            </a:r>
            <a:endParaRPr lang="en-US" altLang="zh-TW" dirty="0" smtClean="0"/>
          </a:p>
          <a:p>
            <a:r>
              <a:rPr lang="zh-TW" altLang="en-US" dirty="0" smtClean="0"/>
              <a:t>網</a:t>
            </a:r>
            <a:r>
              <a:rPr lang="zh-TW" altLang="en-US" dirty="0"/>
              <a:t>路消費者</a:t>
            </a:r>
            <a:r>
              <a:rPr lang="zh-TW" altLang="en-US" dirty="0" smtClean="0"/>
              <a:t>行為</a:t>
            </a:r>
            <a:endParaRPr lang="en-US" altLang="zh-TW" dirty="0" smtClean="0"/>
          </a:p>
          <a:p>
            <a:r>
              <a:rPr lang="en-US" altLang="zh-TW" dirty="0" err="1" smtClean="0"/>
              <a:t>LaJolla</a:t>
            </a:r>
            <a:r>
              <a:rPr lang="zh-TW" altLang="en-US" dirty="0"/>
              <a:t>樂活雅鈦鍺精品消費者行為</a:t>
            </a:r>
          </a:p>
          <a:p>
            <a:endParaRPr lang="zh-TW" altLang="en-US" dirty="0"/>
          </a:p>
        </p:txBody>
      </p:sp>
    </p:spTree>
    <p:extLst>
      <p:ext uri="{BB962C8B-B14F-4D97-AF65-F5344CB8AC3E}">
        <p14:creationId xmlns:p14="http://schemas.microsoft.com/office/powerpoint/2010/main" val="13887379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相關</a:t>
            </a:r>
            <a:r>
              <a:rPr lang="zh-TW" altLang="en-US" dirty="0" smtClean="0"/>
              <a:t>研究</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案例公司：</a:t>
            </a:r>
            <a:r>
              <a:rPr lang="fi-FI" altLang="zh-TW" dirty="0"/>
              <a:t>La </a:t>
            </a:r>
            <a:r>
              <a:rPr lang="fi-FI" altLang="zh-TW" dirty="0" smtClean="0"/>
              <a:t>Jolla </a:t>
            </a:r>
            <a:r>
              <a:rPr lang="zh-TW" altLang="fi-FI" dirty="0" smtClean="0"/>
              <a:t>樂</a:t>
            </a:r>
            <a:r>
              <a:rPr lang="zh-TW" altLang="fi-FI" dirty="0"/>
              <a:t>活</a:t>
            </a:r>
            <a:r>
              <a:rPr lang="zh-TW" altLang="fi-FI" dirty="0" smtClean="0"/>
              <a:t>雅</a:t>
            </a:r>
            <a:r>
              <a:rPr lang="en-US" altLang="zh-TW" dirty="0"/>
              <a:t> </a:t>
            </a:r>
            <a:r>
              <a:rPr lang="zh-TW" altLang="en-US" dirty="0" smtClean="0"/>
              <a:t>鈦鍺精品</a:t>
            </a:r>
            <a:endParaRPr lang="en-US" altLang="zh-TW" dirty="0" smtClean="0"/>
          </a:p>
          <a:p>
            <a:pPr marL="0" indent="0">
              <a:buNone/>
            </a:pPr>
            <a:r>
              <a:rPr lang="en-US" altLang="zh-TW" dirty="0"/>
              <a:t> </a:t>
            </a:r>
            <a:r>
              <a:rPr lang="en-US" altLang="zh-TW" dirty="0" smtClean="0"/>
              <a:t>                         </a:t>
            </a:r>
            <a:r>
              <a:rPr lang="zh-TW" altLang="en-US" dirty="0" smtClean="0"/>
              <a:t>富紳國際實業有限公司</a:t>
            </a:r>
            <a:endParaRPr lang="en-US" altLang="zh-TW" dirty="0"/>
          </a:p>
          <a:p>
            <a:r>
              <a:rPr lang="zh-TW" altLang="en-US" dirty="0" smtClean="0"/>
              <a:t>公司介紹：</a:t>
            </a:r>
            <a:r>
              <a:rPr lang="zh-TW" altLang="en-US" dirty="0"/>
              <a:t>富紳國際實業有限公司主要從事首飾及貴金屬零售業</a:t>
            </a:r>
            <a:r>
              <a:rPr lang="zh-TW" altLang="en-US" dirty="0" smtClean="0"/>
              <a:t>；</a:t>
            </a:r>
            <a:r>
              <a:rPr lang="zh-TW" altLang="en-US" dirty="0"/>
              <a:t>以生產設計鈦鍺精品為主的富紳國際，也接受客戶</a:t>
            </a:r>
            <a:r>
              <a:rPr lang="en-US" altLang="zh-TW" dirty="0"/>
              <a:t>OEM</a:t>
            </a:r>
            <a:r>
              <a:rPr lang="zh-TW" altLang="en-US" dirty="0"/>
              <a:t>及</a:t>
            </a:r>
            <a:r>
              <a:rPr lang="en-US" altLang="zh-TW" dirty="0"/>
              <a:t>ODM</a:t>
            </a:r>
            <a:r>
              <a:rPr lang="zh-TW" altLang="en-US" dirty="0"/>
              <a:t>訂單。舉凡項鍊、手鍊、戒指、袖扣等商品，並供貨給日本、美國等客戶及珠寶精品業者。</a:t>
            </a:r>
          </a:p>
          <a:p>
            <a:r>
              <a:rPr lang="zh-TW" altLang="en-US" dirty="0"/>
              <a:t>另外，富紳國際亦提供客製化服務，承接結合鈦飾品及頂級鑽石之客製化訂單，為消費</a:t>
            </a:r>
            <a:r>
              <a:rPr lang="zh-TW" altLang="en-US" dirty="0" smtClean="0"/>
              <a:t>者提供獨一</a:t>
            </a:r>
            <a:r>
              <a:rPr lang="zh-TW" altLang="en-US" dirty="0"/>
              <a:t>無二的商品訂製服務。</a:t>
            </a:r>
          </a:p>
          <a:p>
            <a:endParaRPr lang="zh-TW" altLang="en-US" dirty="0"/>
          </a:p>
          <a:p>
            <a:endParaRPr lang="en-US" altLang="zh-TW" dirty="0" smtClean="0"/>
          </a:p>
        </p:txBody>
      </p:sp>
    </p:spTree>
    <p:extLst>
      <p:ext uri="{BB962C8B-B14F-4D97-AF65-F5344CB8AC3E}">
        <p14:creationId xmlns:p14="http://schemas.microsoft.com/office/powerpoint/2010/main" val="29156377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研究結果與</a:t>
            </a:r>
            <a:r>
              <a:rPr lang="zh-TW" altLang="en-US" dirty="0" smtClean="0"/>
              <a:t>展示</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資料分析方法</a:t>
            </a:r>
          </a:p>
          <a:p>
            <a:r>
              <a:rPr lang="zh-TW" altLang="en-US" dirty="0"/>
              <a:t>本研究利用統計分析套件軟體 </a:t>
            </a:r>
            <a:r>
              <a:rPr lang="en-US" altLang="zh-TW" dirty="0"/>
              <a:t>SPSS 20</a:t>
            </a:r>
            <a:r>
              <a:rPr lang="zh-TW" altLang="en-US" dirty="0"/>
              <a:t>進行相關分析</a:t>
            </a:r>
            <a:r>
              <a:rPr lang="en-US" altLang="zh-TW" dirty="0"/>
              <a:t>,</a:t>
            </a:r>
            <a:r>
              <a:rPr lang="zh-TW" altLang="en-US" dirty="0" smtClean="0"/>
              <a:t>使用的分析如下：</a:t>
            </a:r>
            <a:endParaRPr lang="en-US" altLang="zh-TW" dirty="0" smtClean="0"/>
          </a:p>
          <a:p>
            <a:r>
              <a:rPr lang="zh-TW" altLang="en-US" dirty="0"/>
              <a:t>描述性統計 ：分析樣本結構中性別，年紀教育，程度工作性質的百分比</a:t>
            </a:r>
          </a:p>
          <a:p>
            <a:r>
              <a:rPr lang="zh-TW" altLang="en-US" dirty="0" smtClean="0"/>
              <a:t>信度</a:t>
            </a:r>
            <a:r>
              <a:rPr lang="zh-TW" altLang="en-US" dirty="0"/>
              <a:t>分析：以</a:t>
            </a:r>
            <a:r>
              <a:rPr lang="en-US" altLang="zh-TW" dirty="0" err="1" smtClean="0"/>
              <a:t>Cronbach‘s</a:t>
            </a:r>
            <a:r>
              <a:rPr lang="en-US" altLang="zh-TW" dirty="0" smtClean="0"/>
              <a:t> </a:t>
            </a:r>
            <a:r>
              <a:rPr lang="zh-TW" altLang="en-US" dirty="0"/>
              <a:t>值來鑑定各量表的內部一致性</a:t>
            </a:r>
          </a:p>
          <a:p>
            <a:r>
              <a:rPr lang="zh-TW" altLang="en-US" dirty="0" smtClean="0"/>
              <a:t>因素</a:t>
            </a:r>
            <a:r>
              <a:rPr lang="zh-TW" altLang="en-US" dirty="0"/>
              <a:t>分析：主要目的將原有很多變數（維度）之資料，縮減成較少的維度數，但有保持原本所提供的資料</a:t>
            </a:r>
          </a:p>
          <a:p>
            <a:r>
              <a:rPr lang="zh-TW" altLang="en-US" dirty="0" smtClean="0"/>
              <a:t>簡單迴歸</a:t>
            </a:r>
            <a:r>
              <a:rPr lang="zh-TW" altLang="en-US" dirty="0"/>
              <a:t>：分析進行假設的驗證</a:t>
            </a:r>
          </a:p>
          <a:p>
            <a:endParaRPr lang="zh-TW" altLang="en-US" dirty="0" smtClean="0"/>
          </a:p>
          <a:p>
            <a:endParaRPr kumimoji="1" lang="zh-TW" altLang="en-US" dirty="0"/>
          </a:p>
        </p:txBody>
      </p:sp>
    </p:spTree>
    <p:extLst>
      <p:ext uri="{BB962C8B-B14F-4D97-AF65-F5344CB8AC3E}">
        <p14:creationId xmlns:p14="http://schemas.microsoft.com/office/powerpoint/2010/main" val="10169244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研究結果與</a:t>
            </a:r>
            <a:r>
              <a:rPr lang="zh-TW" altLang="en-US" dirty="0" smtClean="0"/>
              <a:t>展示</a:t>
            </a:r>
            <a:endParaRPr kumimoji="1" lang="zh-TW" altLang="en-US" dirty="0"/>
          </a:p>
        </p:txBody>
      </p:sp>
      <p:sp>
        <p:nvSpPr>
          <p:cNvPr id="3" name="內容版面配置區 2"/>
          <p:cNvSpPr>
            <a:spLocks noGrp="1"/>
          </p:cNvSpPr>
          <p:nvPr>
            <p:ph sz="quarter" idx="13"/>
          </p:nvPr>
        </p:nvSpPr>
        <p:spPr/>
        <p:txBody>
          <a:bodyPr/>
          <a:lstStyle/>
          <a:p>
            <a:r>
              <a:rPr lang="zh-TW" altLang="en-US" dirty="0"/>
              <a:t>本研究探討品牌知覺、品牌聲望、消費者滿意度之間的關係。</a:t>
            </a:r>
          </a:p>
          <a:p>
            <a:r>
              <a:rPr lang="zh-TW" altLang="en-US" dirty="0"/>
              <a:t>本研究已發放問卷的方式取的資料，問卷填寫主要以網路發放題目</a:t>
            </a:r>
            <a:r>
              <a:rPr lang="zh-TW" altLang="en-US" dirty="0" smtClean="0"/>
              <a:t>主要</a:t>
            </a:r>
            <a:endParaRPr lang="zh-TW" altLang="en-US" dirty="0"/>
          </a:p>
          <a:p>
            <a:r>
              <a:rPr lang="zh-TW" altLang="en-US" dirty="0"/>
              <a:t>品牌知覺、品牌聲望</a:t>
            </a:r>
            <a:r>
              <a:rPr lang="zh-TW" altLang="en-US" dirty="0" smtClean="0"/>
              <a:t>、消費者決策、</a:t>
            </a:r>
            <a:r>
              <a:rPr lang="zh-TW" altLang="en-US" dirty="0"/>
              <a:t>消費者滿意度以簡單迴歸分析來驗證假設是否成立</a:t>
            </a:r>
          </a:p>
          <a:p>
            <a:endParaRPr kumimoji="1" lang="zh-TW" altLang="en-US" dirty="0"/>
          </a:p>
        </p:txBody>
      </p:sp>
    </p:spTree>
    <p:extLst>
      <p:ext uri="{BB962C8B-B14F-4D97-AF65-F5344CB8AC3E}">
        <p14:creationId xmlns:p14="http://schemas.microsoft.com/office/powerpoint/2010/main" val="26549572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分析</a:t>
            </a:r>
            <a:r>
              <a:rPr lang="zh-TW" altLang="en-US" dirty="0" smtClean="0"/>
              <a:t>結果</a:t>
            </a:r>
            <a:endParaRPr kumimoji="1" lang="zh-TW" altLang="en-US" dirty="0"/>
          </a:p>
        </p:txBody>
      </p:sp>
      <p:sp>
        <p:nvSpPr>
          <p:cNvPr id="3" name="內容版面配置區 2"/>
          <p:cNvSpPr>
            <a:spLocks noGrp="1"/>
          </p:cNvSpPr>
          <p:nvPr>
            <p:ph sz="quarter" idx="13"/>
          </p:nvPr>
        </p:nvSpPr>
        <p:spPr/>
        <p:txBody>
          <a:bodyPr/>
          <a:lstStyle/>
          <a:p>
            <a:endParaRPr lang="en-US" altLang="zh-TW" dirty="0" smtClean="0"/>
          </a:p>
          <a:p>
            <a:r>
              <a:rPr lang="zh-TW" altLang="en-US" dirty="0" smtClean="0"/>
              <a:t>本研究採用網路發</a:t>
            </a:r>
            <a:r>
              <a:rPr lang="zh-TW" altLang="en-US" dirty="0"/>
              <a:t>放方式</a:t>
            </a:r>
            <a:r>
              <a:rPr lang="en-US" altLang="zh-TW" dirty="0"/>
              <a:t>,</a:t>
            </a:r>
            <a:r>
              <a:rPr lang="zh-TW" altLang="en-US" dirty="0"/>
              <a:t>針對可能聽過鈦鍺精品的人進行問卷調查供調查</a:t>
            </a:r>
            <a:r>
              <a:rPr lang="en-US" altLang="zh-TW" dirty="0"/>
              <a:t>603</a:t>
            </a:r>
            <a:r>
              <a:rPr lang="zh-TW" altLang="en-US" dirty="0"/>
              <a:t>份剔除重複填寫與漏填</a:t>
            </a:r>
            <a:r>
              <a:rPr lang="en-US" altLang="zh-TW" dirty="0"/>
              <a:t>,</a:t>
            </a:r>
            <a:r>
              <a:rPr lang="zh-TW" altLang="en-US" dirty="0"/>
              <a:t>有效問卷</a:t>
            </a:r>
            <a:r>
              <a:rPr lang="en-US" altLang="zh-TW" dirty="0"/>
              <a:t>599</a:t>
            </a:r>
            <a:r>
              <a:rPr lang="zh-TW" altLang="en-US" dirty="0"/>
              <a:t>份 </a:t>
            </a:r>
          </a:p>
          <a:p>
            <a:pPr marL="0" indent="0">
              <a:buNone/>
            </a:pPr>
            <a:endParaRPr kumimoji="1" lang="zh-TW" altLang="en-US" dirty="0"/>
          </a:p>
        </p:txBody>
      </p:sp>
    </p:spTree>
    <p:extLst>
      <p:ext uri="{BB962C8B-B14F-4D97-AF65-F5344CB8AC3E}">
        <p14:creationId xmlns:p14="http://schemas.microsoft.com/office/powerpoint/2010/main" val="5202363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a:t>
            </a:r>
            <a:r>
              <a:rPr lang="zh-TW" altLang="en-US" dirty="0" smtClean="0"/>
              <a:t>統計</a:t>
            </a:r>
            <a:r>
              <a:rPr lang="en-US" altLang="zh-TW" dirty="0" smtClean="0"/>
              <a:t>-</a:t>
            </a:r>
            <a:r>
              <a:rPr kumimoji="1" lang="zh-TW" altLang="en-US" dirty="0" smtClean="0"/>
              <a:t>性別</a:t>
            </a:r>
            <a:endParaRPr kumimoji="1" lang="zh-TW" altLang="en-US" dirty="0"/>
          </a:p>
        </p:txBody>
      </p:sp>
      <p:graphicFrame>
        <p:nvGraphicFramePr>
          <p:cNvPr id="8" name="內容版面配置區 7"/>
          <p:cNvGraphicFramePr>
            <a:graphicFrameLocks noGrp="1"/>
          </p:cNvGraphicFramePr>
          <p:nvPr>
            <p:ph sz="quarter" idx="13"/>
            <p:extLst>
              <p:ext uri="{D42A27DB-BD31-4B8C-83A1-F6EECF244321}">
                <p14:modId xmlns:p14="http://schemas.microsoft.com/office/powerpoint/2010/main" val="3254559726"/>
              </p:ext>
            </p:extLst>
          </p:nvPr>
        </p:nvGraphicFramePr>
        <p:xfrm>
          <a:off x="571500" y="1905000"/>
          <a:ext cx="7774905" cy="3945750"/>
        </p:xfrm>
        <a:graphic>
          <a:graphicData uri="http://schemas.openxmlformats.org/drawingml/2006/table">
            <a:tbl>
              <a:tblPr firstRow="1" bandRow="1">
                <a:tableStyleId>{5C22544A-7EE6-4342-B048-85BDC9FD1C3A}</a:tableStyleId>
              </a:tblPr>
              <a:tblGrid>
                <a:gridCol w="2591635"/>
                <a:gridCol w="2591635"/>
                <a:gridCol w="2591635"/>
              </a:tblGrid>
              <a:tr h="78915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789150">
                <a:tc>
                  <a:txBody>
                    <a:bodyPr/>
                    <a:lstStyle/>
                    <a:p>
                      <a:r>
                        <a:rPr lang="zh-TW" altLang="en-US" sz="2400" dirty="0" smtClean="0"/>
                        <a:t>男性</a:t>
                      </a:r>
                      <a:endParaRPr lang="zh-TW" altLang="en-US" sz="2400" dirty="0"/>
                    </a:p>
                  </a:txBody>
                  <a:tcPr/>
                </a:tc>
                <a:tc>
                  <a:txBody>
                    <a:bodyPr/>
                    <a:lstStyle/>
                    <a:p>
                      <a:r>
                        <a:rPr lang="en-US" altLang="zh-TW" sz="2400" dirty="0" smtClean="0"/>
                        <a:t>302</a:t>
                      </a:r>
                      <a:endParaRPr lang="zh-TW" altLang="en-US" sz="2400" dirty="0"/>
                    </a:p>
                  </a:txBody>
                  <a:tcPr/>
                </a:tc>
                <a:tc>
                  <a:txBody>
                    <a:bodyPr/>
                    <a:lstStyle/>
                    <a:p>
                      <a:r>
                        <a:rPr lang="en-US" altLang="zh-TW" sz="2400" dirty="0" smtClean="0"/>
                        <a:t>50.1</a:t>
                      </a:r>
                      <a:endParaRPr lang="zh-TW" altLang="en-US" sz="2400" dirty="0"/>
                    </a:p>
                  </a:txBody>
                  <a:tcPr/>
                </a:tc>
              </a:tr>
              <a:tr h="789150">
                <a:tc>
                  <a:txBody>
                    <a:bodyPr/>
                    <a:lstStyle/>
                    <a:p>
                      <a:r>
                        <a:rPr lang="zh-TW" altLang="en-US" sz="2400" dirty="0" smtClean="0"/>
                        <a:t>女性</a:t>
                      </a:r>
                      <a:endParaRPr lang="zh-TW" altLang="en-US" sz="2400" dirty="0"/>
                    </a:p>
                  </a:txBody>
                  <a:tcPr/>
                </a:tc>
                <a:tc>
                  <a:txBody>
                    <a:bodyPr/>
                    <a:lstStyle/>
                    <a:p>
                      <a:r>
                        <a:rPr lang="en-US" altLang="zh-TW" sz="2400" dirty="0" smtClean="0"/>
                        <a:t>297</a:t>
                      </a:r>
                      <a:endParaRPr lang="zh-TW" altLang="en-US" sz="2400" dirty="0"/>
                    </a:p>
                  </a:txBody>
                  <a:tcPr/>
                </a:tc>
                <a:tc>
                  <a:txBody>
                    <a:bodyPr/>
                    <a:lstStyle/>
                    <a:p>
                      <a:r>
                        <a:rPr lang="en-US" altLang="zh-TW" sz="2400" dirty="0" smtClean="0"/>
                        <a:t>49.3</a:t>
                      </a:r>
                      <a:endParaRPr lang="zh-TW" altLang="en-US" sz="2400" dirty="0"/>
                    </a:p>
                  </a:txBody>
                  <a:tcPr/>
                </a:tc>
              </a:tr>
              <a:tr h="78915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99.3</a:t>
                      </a:r>
                      <a:endParaRPr lang="zh-TW" altLang="en-US" sz="2400" dirty="0"/>
                    </a:p>
                  </a:txBody>
                  <a:tcPr/>
                </a:tc>
              </a:tr>
              <a:tr h="789150">
                <a:tc>
                  <a:txBody>
                    <a:bodyPr/>
                    <a:lstStyle/>
                    <a:p>
                      <a:r>
                        <a:rPr lang="zh-TW" altLang="en-US" sz="2400" dirty="0" smtClean="0"/>
                        <a:t>遺漏值</a:t>
                      </a:r>
                      <a:endParaRPr lang="zh-TW" altLang="en-US" sz="2400" dirty="0"/>
                    </a:p>
                  </a:txBody>
                  <a:tcPr/>
                </a:tc>
                <a:tc>
                  <a:txBody>
                    <a:bodyPr/>
                    <a:lstStyle/>
                    <a:p>
                      <a:r>
                        <a:rPr lang="en-US" altLang="zh-TW" sz="2400" dirty="0" smtClean="0"/>
                        <a:t>4</a:t>
                      </a:r>
                      <a:endParaRPr lang="zh-TW" altLang="en-US" sz="2400" dirty="0"/>
                    </a:p>
                  </a:txBody>
                  <a:tcPr/>
                </a:tc>
                <a:tc>
                  <a:txBody>
                    <a:bodyPr/>
                    <a:lstStyle/>
                    <a:p>
                      <a:r>
                        <a:rPr lang="en-US" altLang="zh-TW" sz="2400" dirty="0" smtClean="0"/>
                        <a:t>0.7</a:t>
                      </a:r>
                      <a:endParaRPr lang="zh-TW" altLang="en-US" sz="2400" dirty="0"/>
                    </a:p>
                  </a:txBody>
                  <a:tcPr/>
                </a:tc>
              </a:tr>
            </a:tbl>
          </a:graphicData>
        </a:graphic>
      </p:graphicFrame>
    </p:spTree>
    <p:extLst>
      <p:ext uri="{BB962C8B-B14F-4D97-AF65-F5344CB8AC3E}">
        <p14:creationId xmlns:p14="http://schemas.microsoft.com/office/powerpoint/2010/main" val="28074760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年齡</a:t>
            </a:r>
            <a:endParaRPr kumimoji="1" lang="zh-TW" altLang="en-US" dirty="0"/>
          </a:p>
        </p:txBody>
      </p:sp>
      <p:graphicFrame>
        <p:nvGraphicFramePr>
          <p:cNvPr id="6" name="內容版面配置區 5"/>
          <p:cNvGraphicFramePr>
            <a:graphicFrameLocks noGrp="1"/>
          </p:cNvGraphicFramePr>
          <p:nvPr>
            <p:ph sz="quarter" idx="13"/>
            <p:extLst>
              <p:ext uri="{D42A27DB-BD31-4B8C-83A1-F6EECF244321}">
                <p14:modId xmlns:p14="http://schemas.microsoft.com/office/powerpoint/2010/main" val="354068486"/>
              </p:ext>
            </p:extLst>
          </p:nvPr>
        </p:nvGraphicFramePr>
        <p:xfrm>
          <a:off x="812717" y="1920116"/>
          <a:ext cx="7503447" cy="3855040"/>
        </p:xfrm>
        <a:graphic>
          <a:graphicData uri="http://schemas.openxmlformats.org/drawingml/2006/table">
            <a:tbl>
              <a:tblPr firstRow="1" bandRow="1">
                <a:tableStyleId>{5C22544A-7EE6-4342-B048-85BDC9FD1C3A}</a:tableStyleId>
              </a:tblPr>
              <a:tblGrid>
                <a:gridCol w="2501149"/>
                <a:gridCol w="2501149"/>
                <a:gridCol w="2501149"/>
              </a:tblGrid>
              <a:tr h="48188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481880">
                <a:tc>
                  <a:txBody>
                    <a:bodyPr/>
                    <a:lstStyle/>
                    <a:p>
                      <a:r>
                        <a:rPr lang="zh-TW" altLang="en-US" sz="2400" dirty="0" smtClean="0"/>
                        <a:t>1</a:t>
                      </a:r>
                      <a:r>
                        <a:rPr lang="zh-TW" altLang="zh-TW" sz="2400" dirty="0" smtClean="0"/>
                        <a:t>8</a:t>
                      </a:r>
                      <a:r>
                        <a:rPr lang="zh-TW" altLang="en-US" sz="2400" dirty="0" smtClean="0"/>
                        <a:t>歲以下</a:t>
                      </a:r>
                      <a:endParaRPr lang="zh-TW" altLang="en-US" sz="2400" dirty="0"/>
                    </a:p>
                  </a:txBody>
                  <a:tcPr/>
                </a:tc>
                <a:tc>
                  <a:txBody>
                    <a:bodyPr/>
                    <a:lstStyle/>
                    <a:p>
                      <a:r>
                        <a:rPr lang="en-US" altLang="zh-TW" sz="2400" dirty="0" smtClean="0"/>
                        <a:t>58</a:t>
                      </a:r>
                      <a:endParaRPr lang="zh-TW" altLang="en-US" sz="2400" dirty="0"/>
                    </a:p>
                  </a:txBody>
                  <a:tcPr/>
                </a:tc>
                <a:tc>
                  <a:txBody>
                    <a:bodyPr/>
                    <a:lstStyle/>
                    <a:p>
                      <a:r>
                        <a:rPr lang="zh-TW" altLang="zh-TW" sz="2400" dirty="0" smtClean="0"/>
                        <a:t>9</a:t>
                      </a:r>
                      <a:r>
                        <a:rPr lang="en-US" altLang="zh-TW" sz="2400" dirty="0" smtClean="0"/>
                        <a:t>.6</a:t>
                      </a:r>
                      <a:endParaRPr lang="zh-TW" altLang="en-US" sz="2400" dirty="0"/>
                    </a:p>
                  </a:txBody>
                  <a:tcPr/>
                </a:tc>
              </a:tr>
              <a:tr h="481880">
                <a:tc>
                  <a:txBody>
                    <a:bodyPr/>
                    <a:lstStyle/>
                    <a:p>
                      <a:r>
                        <a:rPr lang="en-US" altLang="zh-TW" sz="2400" dirty="0" smtClean="0"/>
                        <a:t>1</a:t>
                      </a:r>
                      <a:r>
                        <a:rPr lang="zh-TW" altLang="zh-TW" sz="2400" dirty="0" smtClean="0"/>
                        <a:t>9</a:t>
                      </a:r>
                      <a:r>
                        <a:rPr lang="zh-TW" altLang="en-US" sz="2400" dirty="0" smtClean="0"/>
                        <a:t>～</a:t>
                      </a:r>
                      <a:r>
                        <a:rPr lang="en-US" altLang="zh-TW" sz="2400" dirty="0" smtClean="0"/>
                        <a:t>25</a:t>
                      </a:r>
                      <a:r>
                        <a:rPr lang="zh-TW" altLang="en-US" sz="2400" dirty="0" smtClean="0"/>
                        <a:t>歲</a:t>
                      </a:r>
                      <a:endParaRPr lang="zh-TW" altLang="en-US" sz="2400" dirty="0"/>
                    </a:p>
                  </a:txBody>
                  <a:tcPr/>
                </a:tc>
                <a:tc>
                  <a:txBody>
                    <a:bodyPr/>
                    <a:lstStyle/>
                    <a:p>
                      <a:r>
                        <a:rPr lang="en-US" altLang="zh-TW" sz="2400" dirty="0" smtClean="0"/>
                        <a:t>4</a:t>
                      </a:r>
                      <a:r>
                        <a:rPr lang="zh-TW" altLang="zh-TW" sz="2400" dirty="0" smtClean="0"/>
                        <a:t>3</a:t>
                      </a:r>
                      <a:r>
                        <a:rPr lang="en-US" altLang="zh-TW" sz="2400" dirty="0" smtClean="0"/>
                        <a:t>1</a:t>
                      </a:r>
                      <a:endParaRPr lang="zh-TW" altLang="en-US" sz="2400" dirty="0"/>
                    </a:p>
                  </a:txBody>
                  <a:tcPr/>
                </a:tc>
                <a:tc>
                  <a:txBody>
                    <a:bodyPr/>
                    <a:lstStyle/>
                    <a:p>
                      <a:r>
                        <a:rPr lang="en-US" altLang="zh-TW" sz="2400" dirty="0" smtClean="0"/>
                        <a:t>71.5</a:t>
                      </a:r>
                      <a:endParaRPr lang="zh-TW" altLang="en-US" sz="2400" dirty="0"/>
                    </a:p>
                  </a:txBody>
                  <a:tcPr/>
                </a:tc>
              </a:tr>
              <a:tr h="481880">
                <a:tc>
                  <a:txBody>
                    <a:bodyPr/>
                    <a:lstStyle/>
                    <a:p>
                      <a:r>
                        <a:rPr lang="en-US" altLang="zh-TW" sz="2400" dirty="0" smtClean="0"/>
                        <a:t>26</a:t>
                      </a:r>
                      <a:r>
                        <a:rPr lang="zh-TW" altLang="en-US" sz="2400" dirty="0" smtClean="0"/>
                        <a:t>～</a:t>
                      </a:r>
                      <a:r>
                        <a:rPr lang="en-US" altLang="zh-TW" sz="2400" dirty="0" smtClean="0"/>
                        <a:t>35</a:t>
                      </a:r>
                      <a:r>
                        <a:rPr lang="zh-TW" altLang="en-US" sz="2400" dirty="0" smtClean="0"/>
                        <a:t>歲</a:t>
                      </a:r>
                      <a:endParaRPr lang="zh-TW" altLang="en-US" sz="2400" dirty="0"/>
                    </a:p>
                  </a:txBody>
                  <a:tcPr/>
                </a:tc>
                <a:tc>
                  <a:txBody>
                    <a:bodyPr/>
                    <a:lstStyle/>
                    <a:p>
                      <a:r>
                        <a:rPr lang="en-US" altLang="zh-TW" sz="2400" dirty="0" smtClean="0"/>
                        <a:t>59</a:t>
                      </a:r>
                      <a:endParaRPr lang="zh-TW" altLang="en-US" sz="2400" dirty="0"/>
                    </a:p>
                  </a:txBody>
                  <a:tcPr/>
                </a:tc>
                <a:tc>
                  <a:txBody>
                    <a:bodyPr/>
                    <a:lstStyle/>
                    <a:p>
                      <a:r>
                        <a:rPr lang="en-US" altLang="zh-TW" sz="2400" dirty="0" smtClean="0"/>
                        <a:t>9.8</a:t>
                      </a:r>
                      <a:endParaRPr lang="zh-TW" altLang="en-US" sz="2400" dirty="0"/>
                    </a:p>
                  </a:txBody>
                  <a:tcPr/>
                </a:tc>
              </a:tr>
              <a:tr h="481880">
                <a:tc>
                  <a:txBody>
                    <a:bodyPr/>
                    <a:lstStyle/>
                    <a:p>
                      <a:r>
                        <a:rPr lang="en-US" altLang="zh-TW" sz="2400" dirty="0" smtClean="0"/>
                        <a:t>36</a:t>
                      </a:r>
                      <a:r>
                        <a:rPr lang="zh-TW" altLang="en-US" sz="2400" dirty="0" smtClean="0"/>
                        <a:t>～</a:t>
                      </a:r>
                      <a:r>
                        <a:rPr lang="zh-TW" altLang="zh-TW" sz="2400" dirty="0" smtClean="0"/>
                        <a:t>4</a:t>
                      </a:r>
                      <a:r>
                        <a:rPr lang="en-US" altLang="zh-TW" sz="2400" dirty="0" smtClean="0"/>
                        <a:t>0</a:t>
                      </a:r>
                      <a:r>
                        <a:rPr lang="zh-TW" altLang="en-US" sz="2400" dirty="0" smtClean="0"/>
                        <a:t>歲</a:t>
                      </a:r>
                      <a:endParaRPr lang="zh-TW" altLang="en-US" sz="2400" dirty="0"/>
                    </a:p>
                  </a:txBody>
                  <a:tcPr/>
                </a:tc>
                <a:tc>
                  <a:txBody>
                    <a:bodyPr/>
                    <a:lstStyle/>
                    <a:p>
                      <a:r>
                        <a:rPr lang="en-US" altLang="zh-TW" sz="2400" dirty="0" smtClean="0"/>
                        <a:t>16</a:t>
                      </a:r>
                      <a:endParaRPr lang="zh-TW" altLang="en-US" sz="2400" dirty="0"/>
                    </a:p>
                  </a:txBody>
                  <a:tcPr/>
                </a:tc>
                <a:tc>
                  <a:txBody>
                    <a:bodyPr/>
                    <a:lstStyle/>
                    <a:p>
                      <a:r>
                        <a:rPr lang="en-US" altLang="zh-TW" sz="2400" dirty="0" smtClean="0"/>
                        <a:t>2.7</a:t>
                      </a:r>
                      <a:endParaRPr lang="zh-TW" altLang="en-US" sz="2400" dirty="0"/>
                    </a:p>
                  </a:txBody>
                  <a:tcPr/>
                </a:tc>
              </a:tr>
              <a:tr h="481880">
                <a:tc>
                  <a:txBody>
                    <a:bodyPr/>
                    <a:lstStyle/>
                    <a:p>
                      <a:r>
                        <a:rPr lang="en-US" altLang="zh-TW" sz="2400" dirty="0" smtClean="0"/>
                        <a:t>40</a:t>
                      </a:r>
                      <a:r>
                        <a:rPr lang="zh-TW" altLang="en-US" sz="2400" dirty="0" smtClean="0"/>
                        <a:t>歲</a:t>
                      </a:r>
                      <a:endParaRPr lang="zh-TW" altLang="en-US" sz="2400" dirty="0"/>
                    </a:p>
                  </a:txBody>
                  <a:tcPr/>
                </a:tc>
                <a:tc>
                  <a:txBody>
                    <a:bodyPr/>
                    <a:lstStyle/>
                    <a:p>
                      <a:r>
                        <a:rPr lang="en-US" altLang="zh-TW" sz="2400" dirty="0" smtClean="0"/>
                        <a:t>35</a:t>
                      </a:r>
                      <a:endParaRPr lang="zh-TW" altLang="en-US" sz="2400" dirty="0"/>
                    </a:p>
                  </a:txBody>
                  <a:tcPr/>
                </a:tc>
                <a:tc>
                  <a:txBody>
                    <a:bodyPr/>
                    <a:lstStyle/>
                    <a:p>
                      <a:r>
                        <a:rPr lang="en-US" altLang="zh-TW" sz="2400" dirty="0" smtClean="0"/>
                        <a:t>5.8</a:t>
                      </a:r>
                      <a:endParaRPr lang="zh-TW" altLang="en-US" sz="2400" dirty="0"/>
                    </a:p>
                  </a:txBody>
                  <a:tcPr/>
                </a:tc>
              </a:tr>
              <a:tr h="48188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99.3</a:t>
                      </a:r>
                      <a:endParaRPr lang="zh-TW" altLang="en-US" sz="2400" dirty="0"/>
                    </a:p>
                  </a:txBody>
                  <a:tcPr/>
                </a:tc>
              </a:tr>
              <a:tr h="481880">
                <a:tc>
                  <a:txBody>
                    <a:bodyPr/>
                    <a:lstStyle/>
                    <a:p>
                      <a:r>
                        <a:rPr lang="zh-TW" altLang="en-US" sz="2400" dirty="0" smtClean="0"/>
                        <a:t>遺漏值</a:t>
                      </a:r>
                      <a:endParaRPr lang="zh-TW" altLang="en-US" sz="2400" dirty="0"/>
                    </a:p>
                  </a:txBody>
                  <a:tcPr/>
                </a:tc>
                <a:tc>
                  <a:txBody>
                    <a:bodyPr/>
                    <a:lstStyle/>
                    <a:p>
                      <a:r>
                        <a:rPr lang="en-US" altLang="zh-TW" sz="2400" dirty="0" smtClean="0"/>
                        <a:t>4</a:t>
                      </a:r>
                      <a:endParaRPr lang="zh-TW" altLang="en-US" sz="2400" dirty="0"/>
                    </a:p>
                  </a:txBody>
                  <a:tcPr/>
                </a:tc>
                <a:tc>
                  <a:txBody>
                    <a:bodyPr/>
                    <a:lstStyle/>
                    <a:p>
                      <a:r>
                        <a:rPr lang="zh-TW" altLang="zh-TW" sz="2400" dirty="0" smtClean="0"/>
                        <a:t>0</a:t>
                      </a:r>
                      <a:r>
                        <a:rPr lang="en-US" altLang="zh-TW" sz="2400" dirty="0" smtClean="0"/>
                        <a:t>.7</a:t>
                      </a:r>
                      <a:endParaRPr lang="zh-TW" altLang="en-US" sz="2400" dirty="0"/>
                    </a:p>
                  </a:txBody>
                  <a:tcPr/>
                </a:tc>
              </a:tr>
            </a:tbl>
          </a:graphicData>
        </a:graphic>
      </p:graphicFrame>
    </p:spTree>
    <p:extLst>
      <p:ext uri="{BB962C8B-B14F-4D97-AF65-F5344CB8AC3E}">
        <p14:creationId xmlns:p14="http://schemas.microsoft.com/office/powerpoint/2010/main" val="416902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大綱</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摘要</a:t>
            </a:r>
            <a:endParaRPr kumimoji="1" lang="en-US" altLang="zh-TW" dirty="0" smtClean="0"/>
          </a:p>
          <a:p>
            <a:r>
              <a:rPr kumimoji="1" lang="zh-TW" altLang="en-US" dirty="0" smtClean="0"/>
              <a:t>緒論</a:t>
            </a:r>
            <a:endParaRPr kumimoji="1" lang="en-US" altLang="zh-TW" dirty="0" smtClean="0"/>
          </a:p>
          <a:p>
            <a:r>
              <a:rPr kumimoji="1" lang="zh-TW" altLang="en-US" dirty="0" smtClean="0"/>
              <a:t>流</a:t>
            </a:r>
            <a:r>
              <a:rPr kumimoji="1" lang="zh-TW" altLang="en-US" dirty="0" smtClean="0"/>
              <a:t>程</a:t>
            </a:r>
            <a:endParaRPr kumimoji="1" lang="en-US" altLang="zh-TW" dirty="0" smtClean="0"/>
          </a:p>
          <a:p>
            <a:r>
              <a:rPr kumimoji="1" lang="zh-TW" altLang="en-US" dirty="0" smtClean="0"/>
              <a:t>架構</a:t>
            </a:r>
            <a:endParaRPr kumimoji="1" lang="en-US" altLang="zh-TW" dirty="0" smtClean="0"/>
          </a:p>
          <a:p>
            <a:r>
              <a:rPr kumimoji="1" lang="zh-TW" altLang="en-US" dirty="0" smtClean="0"/>
              <a:t>文獻</a:t>
            </a:r>
            <a:endParaRPr kumimoji="1" lang="en-US" altLang="zh-TW" dirty="0" smtClean="0"/>
          </a:p>
          <a:p>
            <a:r>
              <a:rPr kumimoji="1" lang="zh-TW" altLang="en-US" dirty="0" smtClean="0"/>
              <a:t>相關研究</a:t>
            </a:r>
            <a:endParaRPr kumimoji="1" lang="en-US" altLang="zh-TW" dirty="0" smtClean="0"/>
          </a:p>
          <a:p>
            <a:r>
              <a:rPr kumimoji="1" lang="zh-TW" altLang="en-US" dirty="0" smtClean="0"/>
              <a:t>研究結果與展示</a:t>
            </a:r>
            <a:endParaRPr kumimoji="1" lang="en-US" altLang="zh-TW" dirty="0" smtClean="0"/>
          </a:p>
          <a:p>
            <a:r>
              <a:rPr kumimoji="1" lang="zh-TW" altLang="en-US" dirty="0" smtClean="0"/>
              <a:t>結論與建議</a:t>
            </a:r>
            <a:endParaRPr kumimoji="1" lang="en-US" altLang="zh-TW" dirty="0" smtClean="0"/>
          </a:p>
          <a:p>
            <a:endParaRPr kumimoji="1" lang="zh-TW" altLang="en-US" dirty="0"/>
          </a:p>
        </p:txBody>
      </p:sp>
    </p:spTree>
    <p:extLst>
      <p:ext uri="{BB962C8B-B14F-4D97-AF65-F5344CB8AC3E}">
        <p14:creationId xmlns:p14="http://schemas.microsoft.com/office/powerpoint/2010/main" val="7554108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學歷</a:t>
            </a:r>
            <a:endParaRPr kumimoji="1" lang="zh-TW" altLang="en-US" dirty="0"/>
          </a:p>
        </p:txBody>
      </p:sp>
      <p:graphicFrame>
        <p:nvGraphicFramePr>
          <p:cNvPr id="4" name="內容版面配置區 3"/>
          <p:cNvGraphicFramePr>
            <a:graphicFrameLocks noGrp="1"/>
          </p:cNvGraphicFramePr>
          <p:nvPr>
            <p:ph sz="quarter" idx="13"/>
            <p:extLst>
              <p:ext uri="{D42A27DB-BD31-4B8C-83A1-F6EECF244321}">
                <p14:modId xmlns:p14="http://schemas.microsoft.com/office/powerpoint/2010/main" val="130718574"/>
              </p:ext>
            </p:extLst>
          </p:nvPr>
        </p:nvGraphicFramePr>
        <p:xfrm>
          <a:off x="274638" y="1298575"/>
          <a:ext cx="8594724" cy="411480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sz="2400" dirty="0"/>
                    </a:p>
                  </a:txBody>
                  <a:tcPr marL="98223" marR="98223"/>
                </a:tc>
                <a:tc>
                  <a:txBody>
                    <a:bodyPr/>
                    <a:lstStyle/>
                    <a:p>
                      <a:r>
                        <a:rPr lang="zh-TW" altLang="en-US" sz="2400" dirty="0" smtClean="0"/>
                        <a:t>次數</a:t>
                      </a:r>
                      <a:endParaRPr lang="zh-TW" altLang="en-US" sz="2400" dirty="0"/>
                    </a:p>
                  </a:txBody>
                  <a:tcPr marL="98223" marR="98223"/>
                </a:tc>
                <a:tc>
                  <a:txBody>
                    <a:bodyPr/>
                    <a:lstStyle/>
                    <a:p>
                      <a:r>
                        <a:rPr lang="zh-TW" altLang="en-US" sz="2400" dirty="0" smtClean="0"/>
                        <a:t>百分比</a:t>
                      </a:r>
                      <a:endParaRPr lang="zh-TW" altLang="en-US" sz="2400" dirty="0"/>
                    </a:p>
                  </a:txBody>
                  <a:tcPr marL="98223" marR="98223"/>
                </a:tc>
              </a:tr>
              <a:tr h="370840">
                <a:tc>
                  <a:txBody>
                    <a:bodyPr/>
                    <a:lstStyle/>
                    <a:p>
                      <a:r>
                        <a:rPr lang="zh-TW" altLang="en-US" sz="2400" dirty="0" smtClean="0"/>
                        <a:t>高中（職）以下</a:t>
                      </a:r>
                      <a:endParaRPr lang="zh-TW" altLang="en-US" sz="2400" dirty="0"/>
                    </a:p>
                  </a:txBody>
                  <a:tcPr marL="98223" marR="98223"/>
                </a:tc>
                <a:tc>
                  <a:txBody>
                    <a:bodyPr/>
                    <a:lstStyle/>
                    <a:p>
                      <a:r>
                        <a:rPr lang="zh-TW" altLang="zh-TW" sz="2400" dirty="0" smtClean="0"/>
                        <a:t>2</a:t>
                      </a:r>
                      <a:r>
                        <a:rPr lang="en-US" altLang="zh-TW" sz="2400" dirty="0" smtClean="0"/>
                        <a:t>5</a:t>
                      </a:r>
                      <a:endParaRPr lang="zh-TW" altLang="en-US" sz="2400" dirty="0"/>
                    </a:p>
                  </a:txBody>
                  <a:tcPr marL="98223" marR="98223"/>
                </a:tc>
                <a:tc>
                  <a:txBody>
                    <a:bodyPr/>
                    <a:lstStyle/>
                    <a:p>
                      <a:r>
                        <a:rPr lang="zh-TW" altLang="zh-TW" sz="2400" dirty="0" smtClean="0"/>
                        <a:t>4</a:t>
                      </a:r>
                      <a:r>
                        <a:rPr lang="en-US" altLang="zh-TW" sz="2400" dirty="0" smtClean="0"/>
                        <a:t>.1</a:t>
                      </a:r>
                      <a:endParaRPr lang="zh-TW" altLang="en-US" sz="2400" dirty="0"/>
                    </a:p>
                  </a:txBody>
                  <a:tcPr marL="98223" marR="98223"/>
                </a:tc>
              </a:tr>
              <a:tr h="370840">
                <a:tc>
                  <a:txBody>
                    <a:bodyPr/>
                    <a:lstStyle/>
                    <a:p>
                      <a:r>
                        <a:rPr lang="zh-TW" altLang="en-US" sz="2400" dirty="0" smtClean="0"/>
                        <a:t>高中（職）</a:t>
                      </a:r>
                      <a:endParaRPr lang="en-US" altLang="zh-TW" sz="2400" dirty="0" smtClean="0"/>
                    </a:p>
                  </a:txBody>
                  <a:tcPr marL="98223" marR="98223"/>
                </a:tc>
                <a:tc>
                  <a:txBody>
                    <a:bodyPr/>
                    <a:lstStyle/>
                    <a:p>
                      <a:r>
                        <a:rPr lang="en-US" altLang="zh-TW" sz="2400" dirty="0" smtClean="0"/>
                        <a:t>116</a:t>
                      </a:r>
                      <a:endParaRPr lang="zh-TW" altLang="en-US" sz="2400" dirty="0"/>
                    </a:p>
                  </a:txBody>
                  <a:tcPr marL="98223" marR="98223"/>
                </a:tc>
                <a:tc>
                  <a:txBody>
                    <a:bodyPr/>
                    <a:lstStyle/>
                    <a:p>
                      <a:r>
                        <a:rPr lang="en-US" altLang="zh-TW" sz="2400" dirty="0" smtClean="0"/>
                        <a:t>19.2</a:t>
                      </a:r>
                      <a:endParaRPr lang="zh-TW" altLang="en-US" sz="2400" dirty="0"/>
                    </a:p>
                  </a:txBody>
                  <a:tcPr marL="98223" marR="98223"/>
                </a:tc>
              </a:tr>
              <a:tr h="370840">
                <a:tc>
                  <a:txBody>
                    <a:bodyPr/>
                    <a:lstStyle/>
                    <a:p>
                      <a:r>
                        <a:rPr lang="zh-TW" altLang="en-US" sz="2400" dirty="0" smtClean="0"/>
                        <a:t>專科</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dirty="0" smtClean="0"/>
                        <a:t>大學</a:t>
                      </a:r>
                      <a:endParaRPr lang="zh-TW" altLang="en-US" sz="2400" dirty="0"/>
                    </a:p>
                  </a:txBody>
                  <a:tcPr marL="98223" marR="98223"/>
                </a:tc>
                <a:tc>
                  <a:txBody>
                    <a:bodyPr/>
                    <a:lstStyle/>
                    <a:p>
                      <a:r>
                        <a:rPr lang="en-US" altLang="zh-TW" sz="2400" dirty="0" smtClean="0"/>
                        <a:t>384</a:t>
                      </a:r>
                      <a:endParaRPr lang="zh-TW" altLang="en-US" sz="2400" dirty="0"/>
                    </a:p>
                  </a:txBody>
                  <a:tcPr marL="98223" marR="98223"/>
                </a:tc>
                <a:tc>
                  <a:txBody>
                    <a:bodyPr/>
                    <a:lstStyle/>
                    <a:p>
                      <a:r>
                        <a:rPr lang="en-US" altLang="zh-TW" sz="2400" dirty="0" smtClean="0"/>
                        <a:t>63.7</a:t>
                      </a:r>
                      <a:endParaRPr lang="zh-TW" altLang="en-US" sz="2400" dirty="0"/>
                    </a:p>
                  </a:txBody>
                  <a:tcPr marL="98223" marR="98223"/>
                </a:tc>
              </a:tr>
              <a:tr h="370840">
                <a:tc>
                  <a:txBody>
                    <a:bodyPr/>
                    <a:lstStyle/>
                    <a:p>
                      <a:r>
                        <a:rPr lang="zh-TW" altLang="en-US" sz="2400" dirty="0" smtClean="0"/>
                        <a:t>碩士</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smtClean="0"/>
                        <a:t>博士</a:t>
                      </a:r>
                      <a:endParaRPr lang="zh-TW" altLang="en-US" sz="2400" dirty="0"/>
                    </a:p>
                  </a:txBody>
                  <a:tcPr marL="98223" marR="98223"/>
                </a:tc>
                <a:tc>
                  <a:txBody>
                    <a:bodyPr/>
                    <a:lstStyle/>
                    <a:p>
                      <a:r>
                        <a:rPr lang="en-US" altLang="zh-TW" sz="2400" dirty="0" smtClean="0"/>
                        <a:t>10</a:t>
                      </a:r>
                      <a:endParaRPr lang="zh-TW" altLang="en-US" sz="2400" dirty="0"/>
                    </a:p>
                  </a:txBody>
                  <a:tcPr marL="98223" marR="98223"/>
                </a:tc>
                <a:tc>
                  <a:txBody>
                    <a:bodyPr/>
                    <a:lstStyle/>
                    <a:p>
                      <a:r>
                        <a:rPr lang="en-US" altLang="zh-TW" sz="2400" dirty="0" smtClean="0"/>
                        <a:t>1.7</a:t>
                      </a:r>
                      <a:endParaRPr lang="zh-TW" altLang="en-US" sz="2400" dirty="0"/>
                    </a:p>
                  </a:txBody>
                  <a:tcPr marL="98223" marR="98223"/>
                </a:tc>
              </a:tr>
              <a:tr h="370840">
                <a:tc>
                  <a:txBody>
                    <a:bodyPr/>
                    <a:lstStyle/>
                    <a:p>
                      <a:r>
                        <a:rPr lang="zh-TW" altLang="en-US" sz="2400" smtClean="0"/>
                        <a:t>總和</a:t>
                      </a:r>
                      <a:endParaRPr lang="zh-TW" altLang="en-US" sz="2400" dirty="0"/>
                    </a:p>
                  </a:txBody>
                  <a:tcPr marL="98223" marR="98223"/>
                </a:tc>
                <a:tc>
                  <a:txBody>
                    <a:bodyPr/>
                    <a:lstStyle/>
                    <a:p>
                      <a:r>
                        <a:rPr lang="en-US" altLang="zh-TW" sz="2400" dirty="0" smtClean="0"/>
                        <a:t>599</a:t>
                      </a:r>
                      <a:endParaRPr lang="zh-TW" altLang="en-US" sz="2400" dirty="0"/>
                    </a:p>
                  </a:txBody>
                  <a:tcPr marL="98223" marR="98223"/>
                </a:tc>
                <a:tc>
                  <a:txBody>
                    <a:bodyPr/>
                    <a:lstStyle/>
                    <a:p>
                      <a:r>
                        <a:rPr lang="en-US" altLang="zh-TW" sz="2400" dirty="0" smtClean="0"/>
                        <a:t>99.3</a:t>
                      </a:r>
                      <a:endParaRPr lang="zh-TW" altLang="en-US" sz="2400" dirty="0"/>
                    </a:p>
                  </a:txBody>
                  <a:tcPr marL="98223" marR="98223"/>
                </a:tc>
              </a:tr>
              <a:tr h="370840">
                <a:tc>
                  <a:txBody>
                    <a:bodyPr/>
                    <a:lstStyle/>
                    <a:p>
                      <a:r>
                        <a:rPr lang="zh-TW" altLang="en-US" sz="2400" dirty="0" smtClean="0"/>
                        <a:t>遺漏值</a:t>
                      </a:r>
                      <a:endParaRPr lang="zh-TW" altLang="en-US" sz="2400" dirty="0"/>
                    </a:p>
                  </a:txBody>
                  <a:tcPr marL="98223" marR="98223"/>
                </a:tc>
                <a:tc>
                  <a:txBody>
                    <a:bodyPr/>
                    <a:lstStyle/>
                    <a:p>
                      <a:r>
                        <a:rPr lang="en-US" altLang="zh-TW" sz="2400" dirty="0" smtClean="0"/>
                        <a:t>4</a:t>
                      </a:r>
                      <a:endParaRPr lang="zh-TW" altLang="en-US" sz="2400" dirty="0"/>
                    </a:p>
                  </a:txBody>
                  <a:tcPr marL="98223" marR="98223"/>
                </a:tc>
                <a:tc>
                  <a:txBody>
                    <a:bodyPr/>
                    <a:lstStyle/>
                    <a:p>
                      <a:r>
                        <a:rPr lang="en-US" altLang="zh-TW" sz="2400" dirty="0" smtClean="0"/>
                        <a:t>0.7</a:t>
                      </a:r>
                      <a:endParaRPr lang="zh-TW" altLang="en-US" sz="2400" dirty="0"/>
                    </a:p>
                  </a:txBody>
                  <a:tcPr marL="98223" marR="98223"/>
                </a:tc>
              </a:tr>
            </a:tbl>
          </a:graphicData>
        </a:graphic>
      </p:graphicFrame>
    </p:spTree>
    <p:extLst>
      <p:ext uri="{BB962C8B-B14F-4D97-AF65-F5344CB8AC3E}">
        <p14:creationId xmlns:p14="http://schemas.microsoft.com/office/powerpoint/2010/main" val="28394849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工作性質</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3235754443"/>
              </p:ext>
            </p:extLst>
          </p:nvPr>
        </p:nvGraphicFramePr>
        <p:xfrm>
          <a:off x="274638" y="1298575"/>
          <a:ext cx="8594724" cy="402844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dirty="0"/>
                    </a:p>
                  </a:txBody>
                  <a:tcPr marL="98223" marR="98223"/>
                </a:tc>
                <a:tc>
                  <a:txBody>
                    <a:bodyPr/>
                    <a:lstStyle/>
                    <a:p>
                      <a:r>
                        <a:rPr lang="zh-TW" altLang="en-US" dirty="0" smtClean="0"/>
                        <a:t>次數</a:t>
                      </a:r>
                      <a:endParaRPr lang="zh-TW" altLang="en-US" dirty="0"/>
                    </a:p>
                  </a:txBody>
                  <a:tcPr marL="98223" marR="98223"/>
                </a:tc>
                <a:tc>
                  <a:txBody>
                    <a:bodyPr/>
                    <a:lstStyle/>
                    <a:p>
                      <a:r>
                        <a:rPr lang="zh-TW" altLang="en-US" dirty="0" smtClean="0"/>
                        <a:t>百分比</a:t>
                      </a:r>
                      <a:endParaRPr lang="zh-TW" altLang="en-US" dirty="0"/>
                    </a:p>
                  </a:txBody>
                  <a:tcPr marL="98223" marR="98223"/>
                </a:tc>
              </a:tr>
              <a:tr h="370840">
                <a:tc>
                  <a:txBody>
                    <a:bodyPr/>
                    <a:lstStyle/>
                    <a:p>
                      <a:r>
                        <a:rPr lang="zh-TW" altLang="en-US" sz="2400" dirty="0" smtClean="0"/>
                        <a:t>學生</a:t>
                      </a:r>
                      <a:endParaRPr lang="zh-TW" altLang="en-US" sz="2400" dirty="0"/>
                    </a:p>
                  </a:txBody>
                  <a:tcPr marL="98223" marR="98223"/>
                </a:tc>
                <a:tc>
                  <a:txBody>
                    <a:bodyPr/>
                    <a:lstStyle/>
                    <a:p>
                      <a:r>
                        <a:rPr lang="zh-TW" altLang="zh-TW" sz="2400" dirty="0" smtClean="0"/>
                        <a:t>3</a:t>
                      </a:r>
                      <a:r>
                        <a:rPr lang="en-US" altLang="zh-TW" sz="2400" dirty="0" smtClean="0"/>
                        <a:t>16</a:t>
                      </a:r>
                      <a:endParaRPr lang="zh-TW" altLang="en-US" sz="2400" dirty="0"/>
                    </a:p>
                  </a:txBody>
                  <a:tcPr marL="98223" marR="98223"/>
                </a:tc>
                <a:tc>
                  <a:txBody>
                    <a:bodyPr/>
                    <a:lstStyle/>
                    <a:p>
                      <a:r>
                        <a:rPr lang="en-US" altLang="zh-TW" sz="2400" dirty="0" smtClean="0"/>
                        <a:t>52.4</a:t>
                      </a:r>
                      <a:endParaRPr lang="zh-TW" altLang="en-US" sz="2400" dirty="0"/>
                    </a:p>
                  </a:txBody>
                  <a:tcPr marL="98223" marR="98223"/>
                </a:tc>
              </a:tr>
              <a:tr h="370840">
                <a:tc>
                  <a:txBody>
                    <a:bodyPr/>
                    <a:lstStyle/>
                    <a:p>
                      <a:r>
                        <a:rPr lang="zh-TW" altLang="en-US" sz="2400" dirty="0" smtClean="0"/>
                        <a:t>服務業</a:t>
                      </a:r>
                      <a:endParaRPr lang="zh-TW" altLang="en-US" sz="2400" dirty="0"/>
                    </a:p>
                  </a:txBody>
                  <a:tcPr marL="98223" marR="98223"/>
                </a:tc>
                <a:tc>
                  <a:txBody>
                    <a:bodyPr/>
                    <a:lstStyle/>
                    <a:p>
                      <a:r>
                        <a:rPr lang="en-US" altLang="zh-TW" sz="2400" dirty="0" smtClean="0"/>
                        <a:t>1</a:t>
                      </a:r>
                      <a:r>
                        <a:rPr lang="zh-TW" altLang="zh-TW" sz="2400" dirty="0" smtClean="0"/>
                        <a:t>7</a:t>
                      </a:r>
                      <a:r>
                        <a:rPr lang="en-US" altLang="zh-TW" sz="2400" dirty="0" smtClean="0"/>
                        <a:t>7</a:t>
                      </a:r>
                      <a:endParaRPr lang="zh-TW" altLang="en-US" sz="2400" dirty="0"/>
                    </a:p>
                  </a:txBody>
                  <a:tcPr marL="98223" marR="98223"/>
                </a:tc>
                <a:tc>
                  <a:txBody>
                    <a:bodyPr/>
                    <a:lstStyle/>
                    <a:p>
                      <a:r>
                        <a:rPr lang="en-US" altLang="zh-TW" sz="2400" dirty="0" smtClean="0"/>
                        <a:t>29.4</a:t>
                      </a:r>
                      <a:endParaRPr lang="zh-TW" altLang="en-US" sz="2400" dirty="0"/>
                    </a:p>
                  </a:txBody>
                  <a:tcPr marL="98223" marR="98223"/>
                </a:tc>
              </a:tr>
              <a:tr h="217778">
                <a:tc>
                  <a:txBody>
                    <a:bodyPr/>
                    <a:lstStyle/>
                    <a:p>
                      <a:r>
                        <a:rPr lang="zh-TW" altLang="en-US" sz="2400" dirty="0" smtClean="0"/>
                        <a:t>製造業</a:t>
                      </a:r>
                      <a:endParaRPr lang="zh-TW" altLang="en-US" sz="2400" dirty="0"/>
                    </a:p>
                  </a:txBody>
                  <a:tcPr marL="98223" marR="98223"/>
                </a:tc>
                <a:tc>
                  <a:txBody>
                    <a:bodyPr/>
                    <a:lstStyle/>
                    <a:p>
                      <a:r>
                        <a:rPr lang="en-US" altLang="zh-TW" sz="2400" dirty="0" smtClean="0"/>
                        <a:t>21</a:t>
                      </a:r>
                      <a:endParaRPr lang="zh-TW" altLang="en-US" sz="2400" dirty="0"/>
                    </a:p>
                  </a:txBody>
                  <a:tcPr marL="98223" marR="98223"/>
                </a:tc>
                <a:tc>
                  <a:txBody>
                    <a:bodyPr/>
                    <a:lstStyle/>
                    <a:p>
                      <a:r>
                        <a:rPr lang="en-US" altLang="zh-TW" sz="2400" dirty="0" smtClean="0"/>
                        <a:t>3.5</a:t>
                      </a:r>
                      <a:endParaRPr lang="zh-TW" altLang="en-US" sz="2400" dirty="0"/>
                    </a:p>
                  </a:txBody>
                  <a:tcPr marL="98223" marR="98223"/>
                </a:tc>
              </a:tr>
              <a:tr h="370840">
                <a:tc>
                  <a:txBody>
                    <a:bodyPr/>
                    <a:lstStyle/>
                    <a:p>
                      <a:r>
                        <a:rPr lang="zh-TW" altLang="en-US" sz="2400" dirty="0" smtClean="0"/>
                        <a:t>軍公教</a:t>
                      </a:r>
                      <a:endParaRPr lang="zh-TW" altLang="en-US" sz="2400" dirty="0"/>
                    </a:p>
                  </a:txBody>
                  <a:tcPr marL="98223" marR="98223"/>
                </a:tc>
                <a:tc>
                  <a:txBody>
                    <a:bodyPr/>
                    <a:lstStyle/>
                    <a:p>
                      <a:r>
                        <a:rPr lang="en-US" altLang="zh-TW" sz="2400" dirty="0" smtClean="0"/>
                        <a:t>26</a:t>
                      </a:r>
                      <a:endParaRPr lang="zh-TW" altLang="en-US" sz="2400" dirty="0"/>
                    </a:p>
                  </a:txBody>
                  <a:tcPr marL="98223" marR="98223"/>
                </a:tc>
                <a:tc>
                  <a:txBody>
                    <a:bodyPr/>
                    <a:lstStyle/>
                    <a:p>
                      <a:r>
                        <a:rPr lang="en-US" altLang="zh-TW" sz="2400" dirty="0" smtClean="0"/>
                        <a:t>4.3</a:t>
                      </a:r>
                      <a:endParaRPr lang="zh-TW" altLang="en-US" sz="2400" dirty="0"/>
                    </a:p>
                  </a:txBody>
                  <a:tcPr marL="98223" marR="98223"/>
                </a:tc>
              </a:tr>
              <a:tr h="370840">
                <a:tc>
                  <a:txBody>
                    <a:bodyPr/>
                    <a:lstStyle/>
                    <a:p>
                      <a:r>
                        <a:rPr lang="zh-TW" altLang="en-US" sz="2400" dirty="0" smtClean="0"/>
                        <a:t>自由業</a:t>
                      </a:r>
                      <a:endParaRPr lang="zh-TW" altLang="en-US" sz="2400" dirty="0"/>
                    </a:p>
                  </a:txBody>
                  <a:tcPr marL="98223" marR="98223"/>
                </a:tc>
                <a:tc>
                  <a:txBody>
                    <a:bodyPr/>
                    <a:lstStyle/>
                    <a:p>
                      <a:r>
                        <a:rPr lang="en-US" altLang="zh-TW" sz="2400" dirty="0" smtClean="0"/>
                        <a:t>51</a:t>
                      </a:r>
                      <a:endParaRPr lang="zh-TW" altLang="en-US" sz="2400" dirty="0"/>
                    </a:p>
                  </a:txBody>
                  <a:tcPr marL="98223" marR="98223"/>
                </a:tc>
                <a:tc>
                  <a:txBody>
                    <a:bodyPr/>
                    <a:lstStyle/>
                    <a:p>
                      <a:r>
                        <a:rPr lang="en-US" altLang="zh-TW" sz="2400" dirty="0" smtClean="0"/>
                        <a:t>8.5</a:t>
                      </a:r>
                      <a:endParaRPr lang="zh-TW" altLang="en-US" sz="2400" dirty="0"/>
                    </a:p>
                  </a:txBody>
                  <a:tcPr marL="98223" marR="98223"/>
                </a:tc>
              </a:tr>
              <a:tr h="370840">
                <a:tc>
                  <a:txBody>
                    <a:bodyPr/>
                    <a:lstStyle/>
                    <a:p>
                      <a:r>
                        <a:rPr lang="zh-TW" altLang="en-US" sz="2400" dirty="0" smtClean="0"/>
                        <a:t>家管</a:t>
                      </a:r>
                      <a:endParaRPr lang="zh-TW" altLang="en-US" sz="2400" dirty="0"/>
                    </a:p>
                  </a:txBody>
                  <a:tcPr marL="98223" marR="98223"/>
                </a:tc>
                <a:tc>
                  <a:txBody>
                    <a:bodyPr/>
                    <a:lstStyle/>
                    <a:p>
                      <a:r>
                        <a:rPr lang="en-US" altLang="zh-TW" sz="2400" dirty="0" smtClean="0"/>
                        <a:t>8</a:t>
                      </a:r>
                      <a:endParaRPr lang="zh-TW" altLang="en-US" sz="2400" dirty="0"/>
                    </a:p>
                  </a:txBody>
                  <a:tcPr marL="98223" marR="98223"/>
                </a:tc>
                <a:tc>
                  <a:txBody>
                    <a:bodyPr/>
                    <a:lstStyle/>
                    <a:p>
                      <a:r>
                        <a:rPr lang="en-US" altLang="zh-TW" sz="2400" dirty="0" smtClean="0"/>
                        <a:t>13</a:t>
                      </a:r>
                      <a:endParaRPr lang="zh-TW" altLang="en-US" sz="2400" dirty="0"/>
                    </a:p>
                  </a:txBody>
                  <a:tcPr marL="98223" marR="98223"/>
                </a:tc>
              </a:tr>
              <a:tr h="370840">
                <a:tc>
                  <a:txBody>
                    <a:bodyPr/>
                    <a:lstStyle/>
                    <a:p>
                      <a:r>
                        <a:rPr lang="zh-TW" altLang="en-US" sz="2400" dirty="0" smtClean="0"/>
                        <a:t>總和</a:t>
                      </a:r>
                      <a:endParaRPr lang="zh-TW" altLang="en-US" sz="2400" dirty="0"/>
                    </a:p>
                  </a:txBody>
                  <a:tcPr marL="98223" marR="98223"/>
                </a:tc>
                <a:tc>
                  <a:txBody>
                    <a:bodyPr/>
                    <a:lstStyle/>
                    <a:p>
                      <a:r>
                        <a:rPr lang="en-US" altLang="zh-TW" sz="2400" dirty="0" smtClean="0"/>
                        <a:t>5</a:t>
                      </a:r>
                      <a:r>
                        <a:rPr lang="zh-TW" altLang="zh-TW" sz="2400" dirty="0" smtClean="0"/>
                        <a:t>9</a:t>
                      </a:r>
                      <a:r>
                        <a:rPr lang="en-US" altLang="zh-TW" sz="2400" dirty="0" smtClean="0"/>
                        <a:t>9</a:t>
                      </a:r>
                      <a:endParaRPr lang="zh-TW" altLang="en-US" sz="2400" dirty="0"/>
                    </a:p>
                  </a:txBody>
                  <a:tcPr marL="98223" marR="98223"/>
                </a:tc>
                <a:tc>
                  <a:txBody>
                    <a:bodyPr/>
                    <a:lstStyle/>
                    <a:p>
                      <a:r>
                        <a:rPr lang="en-US" altLang="zh-TW" sz="2400" dirty="0" smtClean="0"/>
                        <a:t>99.3</a:t>
                      </a:r>
                      <a:endParaRPr lang="zh-TW" altLang="en-US" sz="2400" dirty="0"/>
                    </a:p>
                  </a:txBody>
                  <a:tcPr marL="98223" marR="98223"/>
                </a:tc>
              </a:tr>
              <a:tr h="370840">
                <a:tc>
                  <a:txBody>
                    <a:bodyPr/>
                    <a:lstStyle/>
                    <a:p>
                      <a:r>
                        <a:rPr lang="zh-TW" altLang="en-US" sz="2400" dirty="0" smtClean="0"/>
                        <a:t>遺漏值</a:t>
                      </a:r>
                      <a:endParaRPr lang="zh-TW" altLang="en-US" sz="2400" dirty="0"/>
                    </a:p>
                  </a:txBody>
                  <a:tcPr marL="98223" marR="98223"/>
                </a:tc>
                <a:tc>
                  <a:txBody>
                    <a:bodyPr/>
                    <a:lstStyle/>
                    <a:p>
                      <a:r>
                        <a:rPr lang="en-US" altLang="zh-TW" sz="2400" dirty="0" smtClean="0"/>
                        <a:t>4</a:t>
                      </a:r>
                      <a:endParaRPr lang="zh-TW" altLang="en-US" sz="2400" dirty="0"/>
                    </a:p>
                  </a:txBody>
                  <a:tcPr marL="98223" marR="98223"/>
                </a:tc>
                <a:tc>
                  <a:txBody>
                    <a:bodyPr/>
                    <a:lstStyle/>
                    <a:p>
                      <a:r>
                        <a:rPr lang="en-US" altLang="zh-TW" sz="2400" dirty="0" smtClean="0"/>
                        <a:t>0.7</a:t>
                      </a:r>
                      <a:endParaRPr lang="zh-TW" altLang="en-US" sz="2400" dirty="0"/>
                    </a:p>
                  </a:txBody>
                  <a:tcPr marL="98223" marR="98223"/>
                </a:tc>
              </a:tr>
            </a:tbl>
          </a:graphicData>
        </a:graphic>
      </p:graphicFrame>
    </p:spTree>
    <p:extLst>
      <p:ext uri="{BB962C8B-B14F-4D97-AF65-F5344CB8AC3E}">
        <p14:creationId xmlns:p14="http://schemas.microsoft.com/office/powerpoint/2010/main" val="24417397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信度分析</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本研究共有 </a:t>
            </a:r>
            <a:r>
              <a:rPr lang="en-US" altLang="zh-TW" dirty="0"/>
              <a:t>3</a:t>
            </a:r>
            <a:r>
              <a:rPr lang="zh-TW" altLang="en-US" dirty="0"/>
              <a:t>個變數</a:t>
            </a:r>
            <a:r>
              <a:rPr lang="en-US" altLang="zh-TW" dirty="0"/>
              <a:t>,</a:t>
            </a:r>
            <a:r>
              <a:rPr lang="zh-TW" altLang="en-US" dirty="0"/>
              <a:t>信度分析結果顯示</a:t>
            </a:r>
          </a:p>
          <a:p>
            <a:r>
              <a:rPr lang="zh-CHT" altLang="en-US" dirty="0" smtClean="0"/>
              <a:t>品牌知覺</a:t>
            </a:r>
            <a:r>
              <a:rPr lang="en-US" altLang="zh-CHT" dirty="0" err="1" smtClean="0"/>
              <a:t>Cronbach‘s</a:t>
            </a:r>
            <a:r>
              <a:rPr lang="en-US" altLang="zh-CHT" dirty="0" smtClean="0"/>
              <a:t> </a:t>
            </a:r>
            <a:r>
              <a:rPr lang="en-US" altLang="zh-CHT" dirty="0"/>
              <a:t>Alpha </a:t>
            </a:r>
            <a:r>
              <a:rPr lang="zh-CHT" altLang="en-US" dirty="0"/>
              <a:t>值 </a:t>
            </a:r>
            <a:r>
              <a:rPr lang="en-US" altLang="zh-CHT" dirty="0"/>
              <a:t>0.936 </a:t>
            </a:r>
            <a:endParaRPr lang="en-US" altLang="zh-CHT" dirty="0" smtClean="0"/>
          </a:p>
          <a:p>
            <a:r>
              <a:rPr lang="zh-CHT" altLang="en-US" dirty="0" smtClean="0"/>
              <a:t>品牌聲</a:t>
            </a:r>
            <a:r>
              <a:rPr lang="zh-CHT" altLang="en-US" dirty="0"/>
              <a:t>望</a:t>
            </a:r>
            <a:r>
              <a:rPr lang="en-US" altLang="zh-CHT" dirty="0" err="1" smtClean="0"/>
              <a:t>Cronbach‘s</a:t>
            </a:r>
            <a:r>
              <a:rPr lang="en-US" altLang="zh-CHT" dirty="0" smtClean="0"/>
              <a:t> </a:t>
            </a:r>
            <a:r>
              <a:rPr lang="en-US" altLang="zh-CHT" dirty="0"/>
              <a:t>Alpha </a:t>
            </a:r>
            <a:r>
              <a:rPr lang="zh-CHT" altLang="en-US" dirty="0"/>
              <a:t>值 </a:t>
            </a:r>
            <a:r>
              <a:rPr lang="en-US" altLang="zh-CHT" dirty="0"/>
              <a:t>0.958 </a:t>
            </a:r>
            <a:endParaRPr lang="en-US" altLang="zh-CHT" dirty="0" smtClean="0"/>
          </a:p>
          <a:p>
            <a:r>
              <a:rPr lang="zh-CHT" altLang="en-US" dirty="0" smtClean="0"/>
              <a:t>消費</a:t>
            </a:r>
            <a:r>
              <a:rPr lang="zh-CHT" altLang="en-US" dirty="0"/>
              <a:t>者滿意度</a:t>
            </a:r>
            <a:r>
              <a:rPr lang="en-US" altLang="zh-CHT" dirty="0" err="1" smtClean="0"/>
              <a:t>Cronbach‘s</a:t>
            </a:r>
            <a:r>
              <a:rPr lang="en-US" altLang="zh-CHT" dirty="0" smtClean="0"/>
              <a:t> </a:t>
            </a:r>
            <a:r>
              <a:rPr lang="en-US" altLang="zh-CHT" dirty="0"/>
              <a:t>Alpha </a:t>
            </a:r>
            <a:r>
              <a:rPr lang="zh-CHT" altLang="en-US" dirty="0"/>
              <a:t>值 </a:t>
            </a:r>
            <a:r>
              <a:rPr lang="en-US" altLang="zh-CHT" dirty="0"/>
              <a:t>0.969 </a:t>
            </a:r>
            <a:endParaRPr lang="en-US" altLang="zh-CHT" dirty="0" smtClean="0"/>
          </a:p>
          <a:p>
            <a:pPr marL="0" indent="0">
              <a:buNone/>
            </a:pPr>
            <a:r>
              <a:rPr lang="zh-CHT" altLang="en-US" dirty="0" smtClean="0"/>
              <a:t>以上</a:t>
            </a:r>
            <a:r>
              <a:rPr lang="zh-CHT" altLang="en-US" dirty="0"/>
              <a:t>信度 </a:t>
            </a:r>
            <a:r>
              <a:rPr lang="en-US" altLang="zh-CHT" dirty="0"/>
              <a:t>Alpha </a:t>
            </a:r>
            <a:r>
              <a:rPr lang="zh-CHT" altLang="en-US" dirty="0"/>
              <a:t>值 大於 </a:t>
            </a:r>
            <a:r>
              <a:rPr lang="en-US" altLang="zh-CHT" dirty="0"/>
              <a:t>0.7</a:t>
            </a:r>
            <a:r>
              <a:rPr lang="zh-CHT" altLang="en-US" dirty="0"/>
              <a:t>以上顯示本研究的變數具有不錯的可信度。</a:t>
            </a:r>
          </a:p>
          <a:p>
            <a:endParaRPr kumimoji="1" lang="zh-TW" altLang="en-US" dirty="0"/>
          </a:p>
        </p:txBody>
      </p:sp>
    </p:spTree>
    <p:extLst>
      <p:ext uri="{BB962C8B-B14F-4D97-AF65-F5344CB8AC3E}">
        <p14:creationId xmlns:p14="http://schemas.microsoft.com/office/powerpoint/2010/main" val="26746202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smtClean="0"/>
              <a:t>品牌知覺：</a:t>
            </a:r>
            <a:endParaRPr lang="zh-TW" altLang="en-US" dirty="0"/>
          </a:p>
          <a:p>
            <a:r>
              <a:rPr lang="en-US" altLang="zh-TW" dirty="0" smtClean="0"/>
              <a:t>KMO</a:t>
            </a:r>
            <a:r>
              <a:rPr lang="en-US" altLang="zh-TW" dirty="0"/>
              <a:t>=0.926 </a:t>
            </a:r>
            <a:r>
              <a:rPr lang="zh-TW" altLang="en-US" dirty="0"/>
              <a:t>大於</a:t>
            </a:r>
            <a:r>
              <a:rPr lang="en-US" altLang="zh-TW" dirty="0"/>
              <a:t>0.9</a:t>
            </a:r>
            <a:r>
              <a:rPr lang="zh-TW" altLang="en-US" dirty="0"/>
              <a:t>表示分析效果極佳 </a:t>
            </a:r>
            <a:endParaRPr lang="en-US" altLang="zh-TW" dirty="0" smtClean="0"/>
          </a:p>
          <a:p>
            <a:r>
              <a:rPr lang="zh-TW" altLang="en-US" dirty="0" smtClean="0"/>
              <a:t>巴氏球形檢值 </a:t>
            </a:r>
            <a:r>
              <a:rPr lang="en-US" altLang="zh-TW" dirty="0" smtClean="0"/>
              <a:t>3210.519 </a:t>
            </a:r>
          </a:p>
          <a:p>
            <a:r>
              <a:rPr lang="zh-TW" altLang="en-US" dirty="0" smtClean="0"/>
              <a:t>將</a:t>
            </a:r>
            <a:r>
              <a:rPr lang="en-US" altLang="zh-TW" dirty="0"/>
              <a:t>7</a:t>
            </a:r>
            <a:r>
              <a:rPr lang="zh-TW" altLang="en-US" dirty="0"/>
              <a:t>個變數濃縮為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72.457</a:t>
            </a:r>
            <a:r>
              <a:rPr lang="zh-TW" altLang="en-US" dirty="0"/>
              <a:t>可解釋為</a:t>
            </a:r>
            <a:r>
              <a:rPr lang="en-US" altLang="zh-TW" dirty="0"/>
              <a:t>72.457</a:t>
            </a:r>
            <a:r>
              <a:rPr lang="zh-TW" altLang="en-US" dirty="0"/>
              <a:t>％</a:t>
            </a:r>
            <a:r>
              <a:rPr lang="en-US" altLang="zh-TW" dirty="0" smtClean="0"/>
              <a:t>,</a:t>
            </a:r>
            <a:endParaRPr kumimoji="1" lang="zh-TW" altLang="en-US" dirty="0"/>
          </a:p>
        </p:txBody>
      </p:sp>
    </p:spTree>
    <p:extLst>
      <p:ext uri="{BB962C8B-B14F-4D97-AF65-F5344CB8AC3E}">
        <p14:creationId xmlns:p14="http://schemas.microsoft.com/office/powerpoint/2010/main" val="38645232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品牌聲</a:t>
            </a:r>
            <a:r>
              <a:rPr lang="zh-TW" altLang="en-US" dirty="0" smtClean="0"/>
              <a:t>望：</a:t>
            </a:r>
            <a:endParaRPr lang="zh-TW" altLang="en-US" dirty="0"/>
          </a:p>
          <a:p>
            <a:r>
              <a:rPr lang="en-US" altLang="zh-TW" dirty="0"/>
              <a:t>KMO=0.899 </a:t>
            </a:r>
            <a:r>
              <a:rPr lang="zh-TW" altLang="en-US" dirty="0"/>
              <a:t>大於</a:t>
            </a:r>
            <a:r>
              <a:rPr lang="en-US" altLang="zh-TW" dirty="0"/>
              <a:t>0.8</a:t>
            </a:r>
            <a:r>
              <a:rPr lang="zh-TW" altLang="en-US" dirty="0"/>
              <a:t>表示分析有價值 </a:t>
            </a:r>
            <a:endParaRPr lang="en-US" altLang="zh-TW" dirty="0" smtClean="0"/>
          </a:p>
          <a:p>
            <a:r>
              <a:rPr lang="zh-TW" altLang="en-US" dirty="0" smtClean="0"/>
              <a:t>巴氏球形檢值 </a:t>
            </a:r>
            <a:r>
              <a:rPr lang="en-US" altLang="zh-TW" dirty="0"/>
              <a:t>800.032 </a:t>
            </a:r>
            <a:endParaRPr lang="en-US" altLang="zh-TW" dirty="0" smtClean="0"/>
          </a:p>
          <a:p>
            <a:r>
              <a:rPr lang="en-US" altLang="zh-TW" dirty="0" smtClean="0"/>
              <a:t>10</a:t>
            </a:r>
            <a:r>
              <a:rPr lang="zh-TW" altLang="en-US" dirty="0"/>
              <a:t>個變數濃縮為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73.020</a:t>
            </a:r>
            <a:r>
              <a:rPr lang="zh-TW" altLang="en-US" dirty="0"/>
              <a:t>可解釋為</a:t>
            </a:r>
            <a:r>
              <a:rPr lang="en-US" altLang="zh-TW" dirty="0"/>
              <a:t>73.020</a:t>
            </a:r>
            <a:r>
              <a:rPr lang="zh-TW" altLang="en-US" dirty="0"/>
              <a:t>％</a:t>
            </a:r>
          </a:p>
          <a:p>
            <a:endParaRPr kumimoji="1" lang="zh-TW" altLang="en-US" dirty="0"/>
          </a:p>
        </p:txBody>
      </p:sp>
    </p:spTree>
    <p:extLst>
      <p:ext uri="{BB962C8B-B14F-4D97-AF65-F5344CB8AC3E}">
        <p14:creationId xmlns:p14="http://schemas.microsoft.com/office/powerpoint/2010/main" val="17888051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消費者滿</a:t>
            </a:r>
            <a:r>
              <a:rPr lang="zh-TW" altLang="en-US" dirty="0" smtClean="0"/>
              <a:t>意度：</a:t>
            </a:r>
            <a:endParaRPr lang="zh-TW" altLang="en-US" dirty="0"/>
          </a:p>
          <a:p>
            <a:r>
              <a:rPr lang="en-US" altLang="zh-TW" dirty="0"/>
              <a:t>KMO=0.788 </a:t>
            </a:r>
            <a:r>
              <a:rPr lang="zh-TW" altLang="en-US" dirty="0"/>
              <a:t>大於</a:t>
            </a:r>
            <a:r>
              <a:rPr lang="en-US" altLang="zh-TW" dirty="0"/>
              <a:t>0.7</a:t>
            </a:r>
            <a:r>
              <a:rPr lang="zh-TW" altLang="en-US" dirty="0"/>
              <a:t>表示分析中等 </a:t>
            </a:r>
            <a:endParaRPr lang="en-US" altLang="zh-TW" dirty="0" smtClean="0"/>
          </a:p>
          <a:p>
            <a:r>
              <a:rPr lang="zh-TW" altLang="en-US" dirty="0" smtClean="0"/>
              <a:t>巴氏球形檢值 </a:t>
            </a:r>
            <a:r>
              <a:rPr lang="en-US" altLang="zh-TW" dirty="0"/>
              <a:t>420.646 </a:t>
            </a:r>
            <a:endParaRPr lang="en-US" altLang="zh-TW" dirty="0" smtClean="0"/>
          </a:p>
          <a:p>
            <a:r>
              <a:rPr lang="zh-TW" altLang="en-US" dirty="0" smtClean="0"/>
              <a:t>將</a:t>
            </a:r>
            <a:r>
              <a:rPr lang="zh-TW" altLang="en-US" dirty="0"/>
              <a:t>個</a:t>
            </a:r>
            <a:r>
              <a:rPr lang="en-US" altLang="zh-TW" dirty="0"/>
              <a:t>10</a:t>
            </a:r>
            <a:r>
              <a:rPr lang="zh-TW" altLang="en-US" dirty="0"/>
              <a:t>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78.632</a:t>
            </a:r>
            <a:r>
              <a:rPr lang="zh-TW" altLang="en-US" dirty="0"/>
              <a:t>可解釋為</a:t>
            </a:r>
            <a:r>
              <a:rPr lang="en-US" altLang="zh-TW" dirty="0"/>
              <a:t>78.632</a:t>
            </a:r>
            <a:r>
              <a:rPr lang="zh-TW" altLang="en-US" dirty="0"/>
              <a:t>％</a:t>
            </a:r>
          </a:p>
          <a:p>
            <a:endParaRPr kumimoji="1" lang="zh-TW" altLang="en-US" dirty="0"/>
          </a:p>
        </p:txBody>
      </p:sp>
    </p:spTree>
    <p:extLst>
      <p:ext uri="{BB962C8B-B14F-4D97-AF65-F5344CB8AC3E}">
        <p14:creationId xmlns:p14="http://schemas.microsoft.com/office/powerpoint/2010/main" val="10362305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假設之驗證</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698596479"/>
              </p:ext>
            </p:extLst>
          </p:nvPr>
        </p:nvGraphicFramePr>
        <p:xfrm>
          <a:off x="571500" y="1889510"/>
          <a:ext cx="7813250" cy="3291840"/>
        </p:xfrm>
        <a:graphic>
          <a:graphicData uri="http://schemas.openxmlformats.org/drawingml/2006/table">
            <a:tbl>
              <a:tblPr firstRow="1" bandRow="1">
                <a:tableStyleId>{5C22544A-7EE6-4342-B048-85BDC9FD1C3A}</a:tableStyleId>
              </a:tblPr>
              <a:tblGrid>
                <a:gridCol w="775996"/>
                <a:gridCol w="2787923"/>
                <a:gridCol w="1517869"/>
                <a:gridCol w="889962"/>
                <a:gridCol w="889000"/>
                <a:gridCol w="952500"/>
              </a:tblGrid>
              <a:tr h="370840">
                <a:tc>
                  <a:txBody>
                    <a:bodyPr/>
                    <a:lstStyle/>
                    <a:p>
                      <a:r>
                        <a:rPr lang="zh-TW" altLang="en-US" sz="2400" dirty="0" smtClean="0"/>
                        <a:t>假設</a:t>
                      </a:r>
                      <a:endParaRPr lang="zh-TW" altLang="en-US" sz="2400" dirty="0"/>
                    </a:p>
                  </a:txBody>
                  <a:tcPr/>
                </a:tc>
                <a:tc>
                  <a:txBody>
                    <a:bodyPr/>
                    <a:lstStyle/>
                    <a:p>
                      <a:r>
                        <a:rPr lang="zh-TW" altLang="en-US" sz="2400" dirty="0" smtClean="0"/>
                        <a:t>模式路徑</a:t>
                      </a:r>
                      <a:endParaRPr lang="zh-TW" altLang="en-US" sz="2400" dirty="0"/>
                    </a:p>
                  </a:txBody>
                  <a:tcPr/>
                </a:tc>
                <a:tc>
                  <a:txBody>
                    <a:bodyPr/>
                    <a:lstStyle/>
                    <a:p>
                      <a:r>
                        <a:rPr lang="zh-TW" altLang="en-US" sz="2400" dirty="0" smtClean="0"/>
                        <a:t>Ｂ之估計值</a:t>
                      </a:r>
                      <a:endParaRPr lang="zh-TW" altLang="en-US" sz="2400" dirty="0"/>
                    </a:p>
                  </a:txBody>
                  <a:tcPr/>
                </a:tc>
                <a:tc>
                  <a:txBody>
                    <a:bodyPr/>
                    <a:lstStyle/>
                    <a:p>
                      <a:r>
                        <a:rPr lang="zh-TW" altLang="en-US" sz="2400" dirty="0" smtClean="0"/>
                        <a:t>Ｐ值</a:t>
                      </a:r>
                      <a:endParaRPr lang="zh-TW" altLang="en-US" sz="2400" dirty="0"/>
                    </a:p>
                  </a:txBody>
                  <a:tcPr/>
                </a:tc>
                <a:tc>
                  <a:txBody>
                    <a:bodyPr/>
                    <a:lstStyle/>
                    <a:p>
                      <a:r>
                        <a:rPr lang="en-US" altLang="zh-TW" sz="2400" dirty="0" smtClean="0"/>
                        <a:t>t</a:t>
                      </a:r>
                      <a:endParaRPr lang="zh-TW" altLang="en-US" sz="2400" dirty="0"/>
                    </a:p>
                  </a:txBody>
                  <a:tcPr/>
                </a:tc>
                <a:tc>
                  <a:txBody>
                    <a:bodyPr/>
                    <a:lstStyle/>
                    <a:p>
                      <a:r>
                        <a:rPr lang="zh-TW" altLang="en-US" sz="2400" dirty="0" smtClean="0"/>
                        <a:t>結果</a:t>
                      </a:r>
                      <a:endParaRPr lang="zh-TW" altLang="en-US" sz="2400" dirty="0"/>
                    </a:p>
                  </a:txBody>
                  <a:tcPr/>
                </a:tc>
              </a:tr>
              <a:tr h="370840">
                <a:tc>
                  <a:txBody>
                    <a:bodyPr/>
                    <a:lstStyle/>
                    <a:p>
                      <a:r>
                        <a:rPr lang="en-US" altLang="zh-TW" sz="2400" dirty="0" smtClean="0"/>
                        <a:t>H1</a:t>
                      </a:r>
                      <a:endParaRPr lang="zh-TW" altLang="en-US" sz="2400" dirty="0"/>
                    </a:p>
                  </a:txBody>
                  <a:tcPr/>
                </a:tc>
                <a:tc>
                  <a:txBody>
                    <a:bodyPr/>
                    <a:lstStyle/>
                    <a:p>
                      <a:r>
                        <a:rPr lang="zh-CHT" altLang="en-US" sz="2400" dirty="0" smtClean="0"/>
                        <a:t>品牌知覺</a:t>
                      </a:r>
                      <a:r>
                        <a:rPr lang="en-US" altLang="zh-CHT" sz="2400" dirty="0" smtClean="0"/>
                        <a:t>→</a:t>
                      </a:r>
                      <a:r>
                        <a:rPr lang="zh-CHT" altLang="en-US" sz="2400" dirty="0" smtClean="0"/>
                        <a:t>品牌聲望</a:t>
                      </a:r>
                      <a:endParaRPr lang="zh-TW" altLang="en-US" sz="2400" dirty="0"/>
                    </a:p>
                  </a:txBody>
                  <a:tcPr/>
                </a:tc>
                <a:tc>
                  <a:txBody>
                    <a:bodyPr/>
                    <a:lstStyle/>
                    <a:p>
                      <a:r>
                        <a:rPr lang="en-US" altLang="zh-CHT" sz="2400" dirty="0" smtClean="0"/>
                        <a:t>0.492</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4.678</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H2</a:t>
                      </a:r>
                      <a:endParaRPr lang="zh-TW" altLang="en-US" sz="2400" dirty="0"/>
                    </a:p>
                  </a:txBody>
                  <a:tcPr/>
                </a:tc>
                <a:tc>
                  <a:txBody>
                    <a:bodyPr/>
                    <a:lstStyle/>
                    <a:p>
                      <a:r>
                        <a:rPr lang="zh-CHT" altLang="en-US" sz="2400" dirty="0" smtClean="0"/>
                        <a:t>品牌知覺</a:t>
                      </a:r>
                      <a:r>
                        <a:rPr lang="en-US" altLang="zh-CHT" sz="2400" dirty="0" smtClean="0"/>
                        <a:t>→</a:t>
                      </a:r>
                      <a:r>
                        <a:rPr lang="zh-CHT" altLang="en-US" sz="2400" dirty="0" smtClean="0"/>
                        <a:t>消費者滿意度</a:t>
                      </a:r>
                      <a:endParaRPr lang="zh-TW" altLang="en-US" sz="2400" dirty="0"/>
                    </a:p>
                  </a:txBody>
                  <a:tcPr/>
                </a:tc>
                <a:tc>
                  <a:txBody>
                    <a:bodyPr/>
                    <a:lstStyle/>
                    <a:p>
                      <a:r>
                        <a:rPr lang="en-US" altLang="zh-CHT" sz="2400" dirty="0" smtClean="0"/>
                        <a:t>0.060</a:t>
                      </a:r>
                      <a:endParaRPr lang="zh-TW" altLang="en-US" sz="2400" dirty="0"/>
                    </a:p>
                  </a:txBody>
                  <a:tcPr/>
                </a:tc>
                <a:tc>
                  <a:txBody>
                    <a:bodyPr/>
                    <a:lstStyle/>
                    <a:p>
                      <a:r>
                        <a:rPr lang="en-US" altLang="zh-TW" sz="2400" dirty="0" smtClean="0"/>
                        <a:t>0.524</a:t>
                      </a:r>
                      <a:endParaRPr lang="zh-TW" altLang="en-US" sz="2400" dirty="0"/>
                    </a:p>
                  </a:txBody>
                  <a:tcPr/>
                </a:tc>
                <a:tc>
                  <a:txBody>
                    <a:bodyPr/>
                    <a:lstStyle/>
                    <a:p>
                      <a:r>
                        <a:rPr lang="en-US" altLang="zh-TW" sz="2400" smtClean="0"/>
                        <a:t>0.647</a:t>
                      </a:r>
                      <a:endParaRPr lang="zh-TW" altLang="en-US" sz="2400" dirty="0"/>
                    </a:p>
                  </a:txBody>
                  <a:tcPr/>
                </a:tc>
                <a:tc>
                  <a:txBody>
                    <a:bodyPr/>
                    <a:lstStyle/>
                    <a:p>
                      <a:r>
                        <a:rPr lang="zh-TW" altLang="en-US" sz="2400" dirty="0" smtClean="0"/>
                        <a:t>不成立</a:t>
                      </a:r>
                      <a:endParaRPr lang="zh-TW" altLang="en-US" sz="2400" dirty="0"/>
                    </a:p>
                  </a:txBody>
                  <a:tcPr/>
                </a:tc>
              </a:tr>
              <a:tr h="370840">
                <a:tc>
                  <a:txBody>
                    <a:bodyPr/>
                    <a:lstStyle/>
                    <a:p>
                      <a:r>
                        <a:rPr lang="en-US" altLang="zh-TW" sz="2400" dirty="0" smtClean="0"/>
                        <a:t>H3</a:t>
                      </a:r>
                      <a:endParaRPr lang="zh-TW" altLang="en-US" sz="2400" dirty="0"/>
                    </a:p>
                  </a:txBody>
                  <a:tcPr/>
                </a:tc>
                <a:tc>
                  <a:txBody>
                    <a:bodyPr/>
                    <a:lstStyle/>
                    <a:p>
                      <a:r>
                        <a:rPr lang="zh-CHT" altLang="en-US" sz="2400" dirty="0" smtClean="0"/>
                        <a:t>品牌聲望</a:t>
                      </a:r>
                      <a:r>
                        <a:rPr lang="en-US" altLang="zh-CHT" sz="2400" dirty="0" smtClean="0"/>
                        <a:t>→</a:t>
                      </a:r>
                      <a:r>
                        <a:rPr lang="zh-CHT" altLang="en-US" sz="2400" dirty="0" smtClean="0"/>
                        <a:t>消費者滿意度</a:t>
                      </a:r>
                      <a:endParaRPr lang="zh-TW" altLang="en-US" sz="2400" dirty="0"/>
                    </a:p>
                  </a:txBody>
                  <a:tcPr/>
                </a:tc>
                <a:tc>
                  <a:txBody>
                    <a:bodyPr/>
                    <a:lstStyle/>
                    <a:p>
                      <a:r>
                        <a:rPr lang="en-US" altLang="zh-TW" sz="2400" dirty="0" smtClean="0"/>
                        <a:t>0.692</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zh-TW" altLang="zh-TW" sz="2400" dirty="0" smtClean="0"/>
                        <a:t>7</a:t>
                      </a:r>
                      <a:r>
                        <a:rPr lang="en-US" altLang="zh-TW" sz="2400" dirty="0" smtClean="0"/>
                        <a:t>.832</a:t>
                      </a:r>
                      <a:endParaRPr lang="zh-TW" altLang="en-US" sz="2400" dirty="0"/>
                    </a:p>
                  </a:txBody>
                  <a:tcPr/>
                </a:tc>
                <a:tc>
                  <a:txBody>
                    <a:bodyPr/>
                    <a:lstStyle/>
                    <a:p>
                      <a:r>
                        <a:rPr lang="zh-TW" altLang="en-US" sz="2400" dirty="0" smtClean="0"/>
                        <a:t>成立</a:t>
                      </a:r>
                      <a:endParaRPr lang="en-US" altLang="zh-TW" sz="2400" dirty="0" smtClean="0"/>
                    </a:p>
                    <a:p>
                      <a:endParaRPr lang="en-US" altLang="zh-TW" sz="2400" dirty="0"/>
                    </a:p>
                  </a:txBody>
                  <a:tcPr/>
                </a:tc>
              </a:tr>
            </a:tbl>
          </a:graphicData>
        </a:graphic>
      </p:graphicFrame>
    </p:spTree>
    <p:extLst>
      <p:ext uri="{BB962C8B-B14F-4D97-AF65-F5344CB8AC3E}">
        <p14:creationId xmlns:p14="http://schemas.microsoft.com/office/powerpoint/2010/main" val="26608887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結論與</a:t>
            </a:r>
            <a:r>
              <a:rPr lang="zh-TW" altLang="en-US" dirty="0" smtClean="0"/>
              <a:t>建議</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本研究調查顯示，品牌聲望會有效影響消費者滿意度，但品牌聲望會受到品牌知覺所影響</a:t>
            </a:r>
            <a:r>
              <a:rPr lang="zh-TW" altLang="en-US" dirty="0" smtClean="0"/>
              <a:t>。</a:t>
            </a:r>
            <a:endParaRPr lang="zh-TW" altLang="en-US" dirty="0"/>
          </a:p>
          <a:p>
            <a:r>
              <a:rPr lang="zh-TW" altLang="en-US" dirty="0"/>
              <a:t>因此本研究建議企業廠商若要提</a:t>
            </a:r>
            <a:r>
              <a:rPr lang="zh-TW" altLang="en-US" dirty="0" smtClean="0"/>
              <a:t>高顧客滿意度需先提升品牌知覺</a:t>
            </a:r>
            <a:r>
              <a:rPr lang="zh-TW" altLang="en-US" dirty="0"/>
              <a:t>，再藉由品牌知覺提高品牌聲望</a:t>
            </a:r>
            <a:r>
              <a:rPr lang="zh-TW" altLang="en-US" dirty="0" smtClean="0"/>
              <a:t>。</a:t>
            </a:r>
            <a:endParaRPr lang="en-US" altLang="zh-TW" dirty="0" smtClean="0"/>
          </a:p>
          <a:p>
            <a:r>
              <a:rPr lang="zh-TW" altLang="en-US" dirty="0" smtClean="0"/>
              <a:t>就問卷顯示受訪</a:t>
            </a:r>
            <a:r>
              <a:rPr lang="zh-TW" altLang="en-US" dirty="0"/>
              <a:t>者對品牌知覺主要對商品品質、商品外觀設計感與整體商品的價值為主要知覺條件，要有效提高品牌知覺</a:t>
            </a:r>
            <a:r>
              <a:rPr lang="zh-TW" altLang="en-US" dirty="0" smtClean="0"/>
              <a:t>要先改善產品整體價值與服務品質。</a:t>
            </a:r>
            <a:endParaRPr lang="en-US" altLang="zh-TW" dirty="0" smtClean="0"/>
          </a:p>
          <a:p>
            <a:r>
              <a:rPr lang="zh-TW" altLang="en-US" dirty="0" smtClean="0"/>
              <a:t>例如</a:t>
            </a:r>
            <a:r>
              <a:rPr lang="zh-TW" altLang="en-US" dirty="0"/>
              <a:t>：提升商品故事性與設計師理念，讓消費者購買到的商品不只是普通商品，而是買到有故事有理念的商品，而達到提高整體商品的價值與品質而應此提升品牌知覺。</a:t>
            </a:r>
          </a:p>
          <a:p>
            <a:endParaRPr lang="zh-TW" altLang="en-US" dirty="0"/>
          </a:p>
        </p:txBody>
      </p:sp>
    </p:spTree>
    <p:extLst>
      <p:ext uri="{BB962C8B-B14F-4D97-AF65-F5344CB8AC3E}">
        <p14:creationId xmlns:p14="http://schemas.microsoft.com/office/powerpoint/2010/main" val="32194521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sz="quarter" idx="13"/>
          </p:nvPr>
        </p:nvSpPr>
        <p:spPr/>
        <p:txBody>
          <a:bodyPr>
            <a:normAutofit/>
          </a:bodyPr>
          <a:lstStyle/>
          <a:p>
            <a:endParaRPr kumimoji="1" lang="en-US" altLang="zh-TW" sz="4000" dirty="0" smtClean="0"/>
          </a:p>
          <a:p>
            <a:r>
              <a:rPr kumimoji="1" lang="zh-TW" altLang="en-US" sz="4000" dirty="0" smtClean="0"/>
              <a:t>謝謝！簡報到此結束</a:t>
            </a:r>
            <a:endParaRPr kumimoji="1" lang="en-US" altLang="zh-TW" sz="4000" dirty="0" smtClean="0"/>
          </a:p>
        </p:txBody>
      </p:sp>
    </p:spTree>
    <p:extLst>
      <p:ext uri="{BB962C8B-B14F-4D97-AF65-F5344CB8AC3E}">
        <p14:creationId xmlns:p14="http://schemas.microsoft.com/office/powerpoint/2010/main" val="25912680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摘要</a:t>
            </a:r>
            <a:endParaRPr kumimoji="1" lang="zh-TW" altLang="en-US" dirty="0"/>
          </a:p>
        </p:txBody>
      </p:sp>
      <p:sp>
        <p:nvSpPr>
          <p:cNvPr id="3" name="內容版面配置區 2"/>
          <p:cNvSpPr>
            <a:spLocks noGrp="1"/>
          </p:cNvSpPr>
          <p:nvPr>
            <p:ph sz="quarter" idx="13"/>
          </p:nvPr>
        </p:nvSpPr>
        <p:spPr/>
        <p:txBody>
          <a:bodyPr>
            <a:normAutofit fontScale="85000" lnSpcReduction="20000"/>
          </a:bodyPr>
          <a:lstStyle/>
          <a:p>
            <a:r>
              <a:rPr lang="zh-TW" altLang="en-US" dirty="0"/>
              <a:t>因近年來隨著時代變遷網際網路盛行，導致網路購物興起源於實體通路商紛紛轉型向虛擬通路，</a:t>
            </a:r>
            <a:r>
              <a:rPr lang="en-US" altLang="zh-TW" dirty="0"/>
              <a:t>La Jolla </a:t>
            </a:r>
            <a:r>
              <a:rPr lang="zh-TW" altLang="en-US" dirty="0"/>
              <a:t>樂活雅鈦鍺精品公司一直保持實體店面的營運模式，但為了增加曝光率，採用網路行銷策略，創立官方網站</a:t>
            </a:r>
            <a:r>
              <a:rPr lang="en-US" altLang="zh-TW" dirty="0"/>
              <a:t>,</a:t>
            </a:r>
            <a:r>
              <a:rPr lang="zh-TW" altLang="en-US" dirty="0"/>
              <a:t>經營網路論壇以及加入各大網路通路，期望能提昇品牌知名度。</a:t>
            </a:r>
          </a:p>
          <a:p>
            <a:endParaRPr lang="zh-TW" altLang="en-US" dirty="0"/>
          </a:p>
          <a:p>
            <a:r>
              <a:rPr lang="zh-TW" altLang="en-US" dirty="0"/>
              <a:t>本研究以 </a:t>
            </a:r>
            <a:r>
              <a:rPr lang="en-US" altLang="zh-TW" dirty="0"/>
              <a:t>La Jolla </a:t>
            </a:r>
            <a:r>
              <a:rPr lang="zh-TW" altLang="en-US" dirty="0"/>
              <a:t>樂活雅鈦鍺精品公司為例，探討公司的經營在導入電子商務經營策略之後，品牌知覺及品牌聲望對消費者決策與消費者滿意度之研究，研究方式採網路問卷進行調查，共獲得</a:t>
            </a:r>
            <a:r>
              <a:rPr lang="en-US" altLang="zh-TW" dirty="0"/>
              <a:t>599</a:t>
            </a:r>
            <a:r>
              <a:rPr lang="zh-TW" altLang="en-US" dirty="0"/>
              <a:t>份有效問卷；並使用</a:t>
            </a:r>
            <a:r>
              <a:rPr lang="en-US" altLang="zh-TW" dirty="0"/>
              <a:t>SPSS 2.0</a:t>
            </a:r>
            <a:r>
              <a:rPr lang="zh-TW" altLang="en-US" dirty="0"/>
              <a:t>運用敘述統計、信度分析、因素分析、迴歸分析方法，進行研究結果描述與驗證假設。</a:t>
            </a:r>
          </a:p>
          <a:p>
            <a:endParaRPr lang="zh-TW" altLang="en-US" dirty="0"/>
          </a:p>
          <a:p>
            <a:r>
              <a:rPr lang="zh-TW" altLang="en-US" dirty="0"/>
              <a:t>分析結果得知，品牌知覺與品牌聲望會相互影響，而消費者對於品牌知覺與品牌聲望皆會影響消費者決策與影響消費者的滿意度，而消費的決策也會影響消費者滿意度。</a:t>
            </a:r>
          </a:p>
          <a:p>
            <a:endParaRPr lang="zh-TW" altLang="en-US" dirty="0"/>
          </a:p>
          <a:p>
            <a:r>
              <a:rPr lang="zh-TW" altLang="en-US" dirty="0"/>
              <a:t>關鍵字：品牌聲望、品牌知覺、消費者行為、消費者滿意度、消費者決策、</a:t>
            </a:r>
            <a:r>
              <a:rPr lang="en-US" altLang="zh-TW" dirty="0"/>
              <a:t>La </a:t>
            </a:r>
            <a:r>
              <a:rPr lang="en-US" altLang="zh-TW" dirty="0" err="1"/>
              <a:t>jolla</a:t>
            </a:r>
            <a:r>
              <a:rPr lang="zh-TW" altLang="en-US" dirty="0"/>
              <a:t>樂活雅</a:t>
            </a:r>
          </a:p>
          <a:p>
            <a:endParaRPr kumimoji="1" lang="zh-TW" altLang="en-US" dirty="0"/>
          </a:p>
        </p:txBody>
      </p:sp>
    </p:spTree>
    <p:extLst>
      <p:ext uri="{BB962C8B-B14F-4D97-AF65-F5344CB8AC3E}">
        <p14:creationId xmlns:p14="http://schemas.microsoft.com/office/powerpoint/2010/main" val="812356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研究背景與</a:t>
            </a:r>
            <a:r>
              <a:rPr lang="zh-TW" altLang="en-US" dirty="0" smtClean="0"/>
              <a:t>動機</a:t>
            </a:r>
            <a:r>
              <a:rPr lang="zh-TW" altLang="en-US" dirty="0" smtClean="0"/>
              <a:t>：</a:t>
            </a:r>
            <a:endParaRPr lang="en-US" altLang="zh-TW" dirty="0" smtClean="0"/>
          </a:p>
          <a:p>
            <a:endParaRPr lang="en-US" altLang="zh-TW" dirty="0" smtClean="0"/>
          </a:p>
          <a:p>
            <a:r>
              <a:rPr lang="zh-TW" altLang="en-US" dirty="0"/>
              <a:t>隨著</a:t>
            </a:r>
            <a:r>
              <a:rPr lang="en-US" altLang="zh-TW" dirty="0"/>
              <a:t>web2.0</a:t>
            </a:r>
            <a:r>
              <a:rPr lang="zh-TW" altLang="en-US" dirty="0"/>
              <a:t>與</a:t>
            </a:r>
            <a:r>
              <a:rPr lang="en-US" altLang="zh-TW" dirty="0"/>
              <a:t>web3.0</a:t>
            </a:r>
            <a:r>
              <a:rPr lang="zh-TW" altLang="en-US" dirty="0"/>
              <a:t>的不斷成熟在各大平台與工具的強大的幫助下社群媒體品牌行銷也逐漸變成廠商紛紛投入虛擬網路通路的一環，因此本研究以</a:t>
            </a:r>
            <a:r>
              <a:rPr lang="en-US" altLang="zh-TW" dirty="0"/>
              <a:t>La Jolla </a:t>
            </a:r>
            <a:r>
              <a:rPr lang="zh-TW" altLang="en-US" dirty="0"/>
              <a:t>樂活雅鈦鍺精品的例子來研究與探討，</a:t>
            </a:r>
            <a:r>
              <a:rPr lang="zh-TW" altLang="en-US" dirty="0" smtClean="0"/>
              <a:t>網路品牌聲望與網路品牌知覺是否影響消費</a:t>
            </a:r>
            <a:r>
              <a:rPr lang="zh-TW" altLang="en-US" dirty="0" smtClean="0"/>
              <a:t>者滿意度</a:t>
            </a:r>
            <a:r>
              <a:rPr lang="zh-TW" altLang="en-US" dirty="0" smtClean="0"/>
              <a:t>。</a:t>
            </a:r>
            <a:endParaRPr lang="zh-TW" altLang="en-US" dirty="0"/>
          </a:p>
          <a:p>
            <a:endParaRPr lang="en-US" altLang="zh-TW" dirty="0"/>
          </a:p>
          <a:p>
            <a:endParaRPr kumimoji="1" lang="zh-TW" altLang="en-US" dirty="0"/>
          </a:p>
        </p:txBody>
      </p:sp>
    </p:spTree>
    <p:extLst>
      <p:ext uri="{BB962C8B-B14F-4D97-AF65-F5344CB8AC3E}">
        <p14:creationId xmlns:p14="http://schemas.microsoft.com/office/powerpoint/2010/main" val="9641650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a:t>
            </a:r>
            <a:r>
              <a:rPr lang="zh-TW" altLang="en-US" dirty="0" smtClean="0"/>
              <a:t>目的</a:t>
            </a:r>
            <a:r>
              <a:rPr lang="zh-TW" altLang="en-US" dirty="0" smtClean="0"/>
              <a:t>：</a:t>
            </a:r>
            <a:endParaRPr lang="en-US" altLang="zh-TW" dirty="0" smtClean="0"/>
          </a:p>
          <a:p>
            <a:endParaRPr lang="en-US" altLang="zh-TW" dirty="0" smtClean="0"/>
          </a:p>
          <a:p>
            <a:r>
              <a:rPr lang="zh-TW" altLang="en-US" dirty="0" smtClean="0"/>
              <a:t>瞭解透過網路多媒體行銷後的廠商網路品牌聲望</a:t>
            </a:r>
            <a:r>
              <a:rPr lang="zh-TW" altLang="en-US" dirty="0" smtClean="0"/>
              <a:t>，</a:t>
            </a:r>
            <a:r>
              <a:rPr lang="zh-TW" altLang="en-US" dirty="0" smtClean="0"/>
              <a:t>品牌知覺是否會影響</a:t>
            </a:r>
            <a:r>
              <a:rPr lang="zh-TW" altLang="en-US" dirty="0" smtClean="0"/>
              <a:t>消費者決策，</a:t>
            </a:r>
            <a:r>
              <a:rPr lang="zh-TW" altLang="en-US" dirty="0" smtClean="0"/>
              <a:t>消費</a:t>
            </a:r>
            <a:r>
              <a:rPr lang="zh-TW" altLang="en-US" dirty="0" smtClean="0"/>
              <a:t>滿意度</a:t>
            </a:r>
            <a:r>
              <a:rPr lang="zh-TW" altLang="en-US" dirty="0" smtClean="0"/>
              <a:t>為</a:t>
            </a:r>
            <a:r>
              <a:rPr lang="zh-TW" altLang="en-US" dirty="0"/>
              <a:t>進行分析與</a:t>
            </a:r>
            <a:r>
              <a:rPr lang="zh-TW" altLang="en-US" dirty="0" smtClean="0"/>
              <a:t>推測</a:t>
            </a:r>
            <a:r>
              <a:rPr lang="zh-TW" altLang="en-US" dirty="0" smtClean="0"/>
              <a:t>。</a:t>
            </a:r>
            <a:endParaRPr lang="en-US" altLang="zh-TW" dirty="0" smtClean="0"/>
          </a:p>
          <a:p>
            <a:endParaRPr lang="en-US" altLang="zh-TW" dirty="0"/>
          </a:p>
          <a:p>
            <a:r>
              <a:rPr lang="zh-TW" altLang="en-US" dirty="0" smtClean="0"/>
              <a:t>提供</a:t>
            </a:r>
            <a:r>
              <a:rPr lang="zh-TW" altLang="en-US" dirty="0"/>
              <a:t>企業在網路多媒體行銷方面提供有效的建議可以透過本研究更瞭解網路消費</a:t>
            </a:r>
            <a:r>
              <a:rPr lang="zh-TW" altLang="en-US" dirty="0" smtClean="0"/>
              <a:t>者所需求與提升未來企業經營網路虛擬通路之參考</a:t>
            </a:r>
            <a:r>
              <a:rPr lang="zh-TW" altLang="en-US" dirty="0" smtClean="0"/>
              <a:t>。</a:t>
            </a:r>
            <a:endParaRPr lang="zh-TW" altLang="en-US" dirty="0"/>
          </a:p>
          <a:p>
            <a:r>
              <a:rPr lang="zh-TW" altLang="en-US" dirty="0"/>
              <a:t/>
            </a:r>
            <a:br>
              <a:rPr lang="zh-TW" altLang="en-US" dirty="0"/>
            </a:br>
            <a:endParaRPr lang="zh-TW" altLang="en-US" dirty="0"/>
          </a:p>
          <a:p>
            <a:endParaRPr lang="zh-TW" altLang="en-US" dirty="0"/>
          </a:p>
          <a:p>
            <a:endParaRPr kumimoji="1" lang="zh-TW" altLang="en-US" dirty="0"/>
          </a:p>
        </p:txBody>
      </p:sp>
    </p:spTree>
    <p:extLst>
      <p:ext uri="{BB962C8B-B14F-4D97-AF65-F5344CB8AC3E}">
        <p14:creationId xmlns:p14="http://schemas.microsoft.com/office/powerpoint/2010/main" val="12856182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a:t>研究流</a:t>
            </a:r>
            <a:r>
              <a:rPr lang="zh-TW" altLang="en-US" dirty="0" smtClean="0"/>
              <a:t>程</a:t>
            </a:r>
            <a:endParaRPr kumimoji="1" lang="zh-TW" altLang="en-US" dirty="0"/>
          </a:p>
        </p:txBody>
      </p:sp>
      <p:sp>
        <p:nvSpPr>
          <p:cNvPr id="3" name="內容版面配置區 2"/>
          <p:cNvSpPr>
            <a:spLocks noGrp="1"/>
          </p:cNvSpPr>
          <p:nvPr>
            <p:ph sz="quarter" idx="13"/>
          </p:nvPr>
        </p:nvSpPr>
        <p:spPr/>
        <p:txBody>
          <a:bodyPr>
            <a:normAutofit fontScale="55000" lnSpcReduction="20000"/>
          </a:bodyPr>
          <a:lstStyle/>
          <a:p>
            <a:r>
              <a:rPr lang="en-US" altLang="zh-TW" dirty="0"/>
              <a:t>.</a:t>
            </a:r>
            <a:r>
              <a:rPr lang="zh-TW" altLang="en-US" dirty="0" smtClean="0"/>
              <a:t>確定研究動機與範圍</a:t>
            </a:r>
            <a:endParaRPr lang="zh-TW" altLang="en-US" dirty="0"/>
          </a:p>
          <a:p>
            <a:r>
              <a:rPr lang="zh-TW" altLang="en-US" dirty="0"/>
              <a:t>本研究目的主要目的要探討品牌知覺、品牌聲望、與網路消費者購買行為之關係，研究範圍界定於台灣地區的網路消費者在網路購物中於鈦鍺時尚精品之交易</a:t>
            </a:r>
            <a:r>
              <a:rPr lang="zh-TW" altLang="en-US" dirty="0" smtClean="0"/>
              <a:t>行為</a:t>
            </a:r>
            <a:endParaRPr lang="zh-TW" altLang="en-US" dirty="0"/>
          </a:p>
          <a:p>
            <a:r>
              <a:rPr lang="en-US" altLang="zh-TW" dirty="0"/>
              <a:t>2-1.</a:t>
            </a:r>
            <a:r>
              <a:rPr lang="zh-TW" altLang="en-US" dirty="0" smtClean="0"/>
              <a:t>文獻收集與研讀</a:t>
            </a:r>
            <a:endParaRPr lang="zh-TW" altLang="en-US" dirty="0"/>
          </a:p>
          <a:p>
            <a:r>
              <a:rPr lang="zh-TW" altLang="en-US" dirty="0"/>
              <a:t>瞭解本研究的界定主範圍後</a:t>
            </a:r>
            <a:r>
              <a:rPr lang="en-US" altLang="zh-TW" dirty="0"/>
              <a:t>,</a:t>
            </a:r>
            <a:r>
              <a:rPr lang="zh-TW" altLang="en-US" dirty="0"/>
              <a:t>開始收集品牌知覺、品牌聲望、網路消費者購買行為、鈦鍺時尚精品等相關文獻</a:t>
            </a:r>
            <a:r>
              <a:rPr lang="en-US" altLang="zh-TW" dirty="0"/>
              <a:t>,</a:t>
            </a:r>
            <a:r>
              <a:rPr lang="zh-TW" altLang="en-US" dirty="0"/>
              <a:t>作為研究的基本理論</a:t>
            </a:r>
            <a:r>
              <a:rPr lang="zh-TW" altLang="en-US" dirty="0" smtClean="0"/>
              <a:t>。</a:t>
            </a:r>
            <a:endParaRPr lang="zh-TW" altLang="en-US" dirty="0"/>
          </a:p>
          <a:p>
            <a:r>
              <a:rPr lang="en-US" altLang="zh-TW" dirty="0"/>
              <a:t>2-2. </a:t>
            </a:r>
            <a:r>
              <a:rPr lang="zh-TW" altLang="en-US" dirty="0" smtClean="0"/>
              <a:t>進行實地訪談</a:t>
            </a:r>
            <a:endParaRPr lang="zh-TW" altLang="en-US" dirty="0"/>
          </a:p>
          <a:p>
            <a:r>
              <a:rPr lang="zh-TW" altLang="en-US" dirty="0"/>
              <a:t>為了瞭解本研究的鈦鍺時尚精品，相關公司所遇到的問題與消費者行為，前往</a:t>
            </a:r>
            <a:r>
              <a:rPr lang="en-US" altLang="zh-TW" dirty="0"/>
              <a:t>La Jolla </a:t>
            </a:r>
            <a:r>
              <a:rPr lang="zh-TW" altLang="en-US" dirty="0"/>
              <a:t>樂活雅 鈦鍺精品公司實地訪談</a:t>
            </a:r>
            <a:r>
              <a:rPr lang="zh-TW" altLang="en-US" dirty="0" smtClean="0"/>
              <a:t>。</a:t>
            </a:r>
            <a:endParaRPr lang="zh-TW" altLang="en-US" dirty="0"/>
          </a:p>
          <a:p>
            <a:r>
              <a:rPr lang="en-US" altLang="zh-TW" dirty="0"/>
              <a:t>3-1.</a:t>
            </a:r>
            <a:r>
              <a:rPr lang="zh-TW" altLang="en-US" dirty="0" smtClean="0"/>
              <a:t>發展問卷架構</a:t>
            </a:r>
            <a:endParaRPr lang="zh-TW" altLang="en-US" dirty="0"/>
          </a:p>
          <a:p>
            <a:r>
              <a:rPr lang="zh-TW" altLang="en-US" dirty="0"/>
              <a:t>本研究經過文獻資料與整理及研究探討之後，根據文獻資料與本研究的方向，建立其問卷研發與架構及研究變數，再來針對各個本研究的變數建立研究假設與操作性定義</a:t>
            </a:r>
            <a:r>
              <a:rPr lang="zh-TW" altLang="en-US" dirty="0" smtClean="0"/>
              <a:t>。</a:t>
            </a:r>
            <a:endParaRPr lang="zh-TW" altLang="en-US" dirty="0"/>
          </a:p>
          <a:p>
            <a:r>
              <a:rPr lang="en-US" altLang="zh-TW" dirty="0"/>
              <a:t>3-2.</a:t>
            </a:r>
            <a:r>
              <a:rPr lang="zh-TW" altLang="en-US" dirty="0"/>
              <a:t>客</a:t>
            </a:r>
            <a:r>
              <a:rPr lang="zh-TW" altLang="en-US" dirty="0" smtClean="0"/>
              <a:t>群分析與訪查</a:t>
            </a:r>
            <a:endParaRPr lang="zh-TW" altLang="en-US" dirty="0"/>
          </a:p>
          <a:p>
            <a:r>
              <a:rPr lang="zh-TW" altLang="en-US" dirty="0"/>
              <a:t>經過實地親自探訪收集</a:t>
            </a:r>
            <a:r>
              <a:rPr lang="en-US" altLang="zh-TW" dirty="0"/>
              <a:t>La Jolla </a:t>
            </a:r>
            <a:r>
              <a:rPr lang="zh-TW" altLang="en-US" dirty="0"/>
              <a:t>樂活雅 鈦鍺精品公司，所得知的相關客群資料後開始客群分析與訪查本研究相關資料</a:t>
            </a:r>
            <a:r>
              <a:rPr lang="zh-TW" altLang="en-US" dirty="0" smtClean="0"/>
              <a:t>。</a:t>
            </a:r>
            <a:endParaRPr lang="zh-TW" altLang="en-US" dirty="0"/>
          </a:p>
          <a:p>
            <a:r>
              <a:rPr lang="en-US" altLang="zh-TW" dirty="0"/>
              <a:t>4.</a:t>
            </a:r>
            <a:r>
              <a:rPr lang="zh-TW" altLang="en-US" dirty="0"/>
              <a:t>問卷制作與發</a:t>
            </a:r>
            <a:r>
              <a:rPr lang="zh-TW" altLang="en-US" dirty="0" smtClean="0"/>
              <a:t>放</a:t>
            </a:r>
            <a:endParaRPr lang="zh-TW" altLang="en-US" dirty="0"/>
          </a:p>
          <a:p>
            <a:r>
              <a:rPr lang="zh-TW" altLang="en-US" dirty="0"/>
              <a:t>本研究方式是採用發放問卷的研究方式，對研究對象進行相關資料的調查</a:t>
            </a:r>
            <a:r>
              <a:rPr lang="en-US" altLang="zh-TW" dirty="0"/>
              <a:t>;</a:t>
            </a:r>
            <a:r>
              <a:rPr lang="zh-TW" altLang="en-US" dirty="0"/>
              <a:t>根據研究資料與本研究主題下去研究設計製做問卷，依據本研究該需要的變數去設計選題，即可以開始發放本研究正式的調查問卷，其問卷為網際網路發放方式為收集為主，</a:t>
            </a:r>
            <a:r>
              <a:rPr lang="zh-TW" altLang="en-US" dirty="0" smtClean="0"/>
              <a:t>研究流程如圖所示。</a:t>
            </a:r>
            <a:endParaRPr lang="zh-TW" altLang="en-US" dirty="0"/>
          </a:p>
          <a:p>
            <a:r>
              <a:rPr lang="en-US" altLang="zh-TW" dirty="0"/>
              <a:t>5.</a:t>
            </a:r>
            <a:r>
              <a:rPr lang="zh-TW" altLang="en-US" dirty="0"/>
              <a:t>問卷整理與數據</a:t>
            </a:r>
            <a:r>
              <a:rPr lang="zh-TW" altLang="en-US" dirty="0" smtClean="0"/>
              <a:t>分析</a:t>
            </a:r>
            <a:endParaRPr lang="zh-TW" altLang="en-US" dirty="0"/>
          </a:p>
          <a:p>
            <a:r>
              <a:rPr lang="zh-TW" altLang="en-US" dirty="0"/>
              <a:t>首先針對本研究收回的問卷樣本作敘述性統計分析，了解問卷樣本的基本</a:t>
            </a:r>
            <a:r>
              <a:rPr lang="zh-TW" altLang="en-US" dirty="0" smtClean="0"/>
              <a:t>特性</a:t>
            </a:r>
            <a:endParaRPr lang="zh-TW" altLang="en-US" dirty="0"/>
          </a:p>
          <a:p>
            <a:r>
              <a:rPr lang="en-US" altLang="zh-TW" dirty="0"/>
              <a:t>6.</a:t>
            </a:r>
            <a:r>
              <a:rPr lang="zh-TW" altLang="en-US" dirty="0" smtClean="0"/>
              <a:t>結論與探討</a:t>
            </a:r>
            <a:endParaRPr lang="zh-TW" altLang="en-US" dirty="0"/>
          </a:p>
          <a:p>
            <a:r>
              <a:rPr lang="zh-TW" altLang="en-US" dirty="0"/>
              <a:t>依據本研究分析後研究出的結果</a:t>
            </a:r>
            <a:r>
              <a:rPr lang="en-US" altLang="zh-TW" dirty="0"/>
              <a:t>,</a:t>
            </a:r>
            <a:r>
              <a:rPr lang="zh-TW" altLang="en-US" dirty="0"/>
              <a:t>統整成文後作研究結論與探討，以作為後續與本文相關研究學</a:t>
            </a:r>
            <a:r>
              <a:rPr lang="zh-TW" altLang="en-US" dirty="0" smtClean="0"/>
              <a:t>者與人員參考之文獻</a:t>
            </a:r>
            <a:endParaRPr lang="zh-TW" altLang="en-US" dirty="0"/>
          </a:p>
          <a:p>
            <a:endParaRPr lang="zh-TW" altLang="en-US" dirty="0"/>
          </a:p>
        </p:txBody>
      </p:sp>
    </p:spTree>
    <p:extLst>
      <p:ext uri="{BB962C8B-B14F-4D97-AF65-F5344CB8AC3E}">
        <p14:creationId xmlns:p14="http://schemas.microsoft.com/office/powerpoint/2010/main" val="38029805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NPC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009" y="0"/>
            <a:ext cx="4848844" cy="6858000"/>
          </a:xfrm>
          <a:prstGeom prst="rect">
            <a:avLst/>
          </a:prstGeom>
        </p:spPr>
      </p:pic>
    </p:spTree>
    <p:extLst>
      <p:ext uri="{BB962C8B-B14F-4D97-AF65-F5344CB8AC3E}">
        <p14:creationId xmlns:p14="http://schemas.microsoft.com/office/powerpoint/2010/main" val="25556228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endParaRPr kumimoji="1" lang="zh-TW" altLang="en-US" dirty="0"/>
          </a:p>
        </p:txBody>
      </p:sp>
      <p:sp>
        <p:nvSpPr>
          <p:cNvPr id="3" name="內容版面配置區 2"/>
          <p:cNvSpPr>
            <a:spLocks noGrp="1"/>
          </p:cNvSpPr>
          <p:nvPr>
            <p:ph sz="quarter" idx="13"/>
          </p:nvPr>
        </p:nvSpPr>
        <p:spPr/>
        <p:txBody>
          <a:bodyPr/>
          <a:lstStyle/>
          <a:p>
            <a:endParaRPr kumimoji="1" lang="zh-TW" altLang="en-US" dirty="0"/>
          </a:p>
        </p:txBody>
      </p:sp>
    </p:spTree>
    <p:extLst>
      <p:ext uri="{BB962C8B-B14F-4D97-AF65-F5344CB8AC3E}">
        <p14:creationId xmlns:p14="http://schemas.microsoft.com/office/powerpoint/2010/main" val="35829331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endParaRPr kumimoji="1" lang="zh-TW" altLang="en-US" dirty="0"/>
          </a:p>
        </p:txBody>
      </p:sp>
      <p:sp>
        <p:nvSpPr>
          <p:cNvPr id="3" name="內容版面配置區 2"/>
          <p:cNvSpPr>
            <a:spLocks noGrp="1"/>
          </p:cNvSpPr>
          <p:nvPr>
            <p:ph sz="quarter" idx="13"/>
          </p:nvPr>
        </p:nvSpPr>
        <p:spPr/>
        <p:txBody>
          <a:bodyPr/>
          <a:lstStyle/>
          <a:p>
            <a:endParaRPr kumimoji="1" lang="zh-TW" altLang="en-US" dirty="0"/>
          </a:p>
        </p:txBody>
      </p:sp>
    </p:spTree>
    <p:extLst>
      <p:ext uri="{BB962C8B-B14F-4D97-AF65-F5344CB8AC3E}">
        <p14:creationId xmlns:p14="http://schemas.microsoft.com/office/powerpoint/2010/main" val="2371634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13790</TotalTime>
  <Words>1111</Words>
  <Application>Microsoft Macintosh PowerPoint</Application>
  <PresentationFormat>如螢幕大小 (4:3)</PresentationFormat>
  <Paragraphs>246</Paragraphs>
  <Slides>28</Slides>
  <Notes>1</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Soho</vt:lpstr>
      <vt:lpstr>品牌聲望及品牌知覺對消費者決策與消費者滿意度影響之研究-以飾品業 La Jolla公司為例</vt:lpstr>
      <vt:lpstr>大綱</vt:lpstr>
      <vt:lpstr>摘要</vt:lpstr>
      <vt:lpstr>緒論</vt:lpstr>
      <vt:lpstr>緒論</vt:lpstr>
      <vt:lpstr>研究流程</vt:lpstr>
      <vt:lpstr>PowerPoint 簡報</vt:lpstr>
      <vt:lpstr>文獻探討</vt:lpstr>
      <vt:lpstr>文獻探討</vt:lpstr>
      <vt:lpstr>文獻探討</vt:lpstr>
      <vt:lpstr>架構</vt:lpstr>
      <vt:lpstr>研究假設</vt:lpstr>
      <vt:lpstr>問卷設計</vt:lpstr>
      <vt:lpstr>相關研究</vt:lpstr>
      <vt:lpstr>研究結果與展示</vt:lpstr>
      <vt:lpstr>研究結果與展示</vt:lpstr>
      <vt:lpstr>分析結果</vt:lpstr>
      <vt:lpstr>描述性統計-性別</vt:lpstr>
      <vt:lpstr>描述性統計-年齡</vt:lpstr>
      <vt:lpstr>描述性統計-學歷</vt:lpstr>
      <vt:lpstr>描述性統計-工作性質</vt:lpstr>
      <vt:lpstr>信度分析</vt:lpstr>
      <vt:lpstr>因素分析</vt:lpstr>
      <vt:lpstr>因素分析</vt:lpstr>
      <vt:lpstr>因素分析</vt:lpstr>
      <vt:lpstr>假設之驗證</vt:lpstr>
      <vt:lpstr>結論與建議</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品牌聲望與品牌知覺是否影響消費者滿意度 - 以 La Jolla 樂活雅為例</dc:title>
  <dc:creator>Apple 盧</dc:creator>
  <cp:lastModifiedBy>Apple 盧</cp:lastModifiedBy>
  <cp:revision>33</cp:revision>
  <dcterms:created xsi:type="dcterms:W3CDTF">2013-05-23T05:23:18Z</dcterms:created>
  <dcterms:modified xsi:type="dcterms:W3CDTF">2013-06-20T10:18:44Z</dcterms:modified>
</cp:coreProperties>
</file>