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60" r:id="rId4"/>
    <p:sldId id="261"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10"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zh-TW" altLang="en-US"/>
              <a:t>按一下以編輯母片標題樣式</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endParaRPr lang="en-US" dirty="0"/>
          </a:p>
        </p:txBody>
      </p:sp>
      <p:sp>
        <p:nvSpPr>
          <p:cNvPr id="4" name="Date Placeholder 3"/>
          <p:cNvSpPr>
            <a:spLocks noGrp="1"/>
          </p:cNvSpPr>
          <p:nvPr>
            <p:ph type="dt" sz="half" idx="10"/>
          </p:nvPr>
        </p:nvSpPr>
        <p:spPr/>
        <p:txBody>
          <a:bodyPr/>
          <a:lstStyle/>
          <a:p>
            <a:fld id="{1CAAEE9C-96DB-4F10-9C43-2D43172FA7FE}" type="datetimeFigureOut">
              <a:rPr lang="zh-TW" altLang="en-US" smtClean="0"/>
              <a:t>2017/5/26</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7C5170C3-3042-4EC9-81BD-3D33B31BB2CD}" type="slidenum">
              <a:rPr lang="zh-TW" altLang="en-US" smtClean="0"/>
              <a:t>‹#›</a:t>
            </a:fld>
            <a:endParaRPr lang="zh-TW" altLang="en-US"/>
          </a:p>
        </p:txBody>
      </p:sp>
    </p:spTree>
    <p:extLst>
      <p:ext uri="{BB962C8B-B14F-4D97-AF65-F5344CB8AC3E}">
        <p14:creationId xmlns:p14="http://schemas.microsoft.com/office/powerpoint/2010/main" val="14637615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標題與說明文字">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zh-TW" altLang="en-US"/>
              <a:t>按一下以編輯母片標題樣式</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1CAAEE9C-96DB-4F10-9C43-2D43172FA7FE}" type="datetimeFigureOut">
              <a:rPr lang="zh-TW" altLang="en-US" smtClean="0"/>
              <a:t>2017/5/26</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C5170C3-3042-4EC9-81BD-3D33B31BB2CD}" type="slidenum">
              <a:rPr lang="zh-TW" altLang="en-US" smtClean="0"/>
              <a:t>‹#›</a:t>
            </a:fld>
            <a:endParaRPr lang="zh-TW" altLang="en-US"/>
          </a:p>
        </p:txBody>
      </p:sp>
    </p:spTree>
    <p:extLst>
      <p:ext uri="{BB962C8B-B14F-4D97-AF65-F5344CB8AC3E}">
        <p14:creationId xmlns:p14="http://schemas.microsoft.com/office/powerpoint/2010/main" val="32495568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引述 (含標題)">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TW" altLang="en-US"/>
              <a:t>按一下以編輯母片標題樣式</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a:t>編輯母片文字樣式</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1CAAEE9C-96DB-4F10-9C43-2D43172FA7FE}" type="datetimeFigureOut">
              <a:rPr lang="zh-TW" altLang="en-US" smtClean="0"/>
              <a:t>2017/5/26</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C5170C3-3042-4EC9-81BD-3D33B31BB2CD}" type="slidenum">
              <a:rPr lang="zh-TW" altLang="en-US" smtClean="0"/>
              <a:t>‹#›</a:t>
            </a:fld>
            <a:endParaRPr lang="zh-TW" alt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1022660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zh-TW" altLang="en-US"/>
              <a:t>按一下以編輯母片標題樣式</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TW" altLang="en-US"/>
              <a:t>編輯母片文字樣式</a:t>
            </a:r>
          </a:p>
        </p:txBody>
      </p:sp>
      <p:sp>
        <p:nvSpPr>
          <p:cNvPr id="5" name="Date Placeholder 4"/>
          <p:cNvSpPr>
            <a:spLocks noGrp="1"/>
          </p:cNvSpPr>
          <p:nvPr>
            <p:ph type="dt" sz="half" idx="10"/>
          </p:nvPr>
        </p:nvSpPr>
        <p:spPr/>
        <p:txBody>
          <a:bodyPr/>
          <a:lstStyle/>
          <a:p>
            <a:fld id="{1CAAEE9C-96DB-4F10-9C43-2D43172FA7FE}" type="datetimeFigureOut">
              <a:rPr lang="zh-TW" altLang="en-US" smtClean="0"/>
              <a:t>2017/5/26</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C5170C3-3042-4EC9-81BD-3D33B31BB2CD}" type="slidenum">
              <a:rPr lang="zh-TW" altLang="en-US" smtClean="0"/>
              <a:t>‹#›</a:t>
            </a:fld>
            <a:endParaRPr lang="zh-TW" altLang="en-US"/>
          </a:p>
        </p:txBody>
      </p:sp>
    </p:spTree>
    <p:extLst>
      <p:ext uri="{BB962C8B-B14F-4D97-AF65-F5344CB8AC3E}">
        <p14:creationId xmlns:p14="http://schemas.microsoft.com/office/powerpoint/2010/main" val="29267547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述名片">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TW" altLang="en-US"/>
              <a:t>按一下以編輯母片標題樣式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a:t>編輯母片文字樣式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TW" altLang="en-US"/>
              <a:t>編輯母片文字樣式</a:t>
            </a:r>
          </a:p>
        </p:txBody>
      </p:sp>
      <p:sp>
        <p:nvSpPr>
          <p:cNvPr id="5" name="Date Placeholder 4"/>
          <p:cNvSpPr>
            <a:spLocks noGrp="1"/>
          </p:cNvSpPr>
          <p:nvPr>
            <p:ph type="dt" sz="half" idx="10"/>
          </p:nvPr>
        </p:nvSpPr>
        <p:spPr/>
        <p:txBody>
          <a:bodyPr/>
          <a:lstStyle/>
          <a:p>
            <a:fld id="{1CAAEE9C-96DB-4F10-9C43-2D43172FA7FE}" type="datetimeFigureOut">
              <a:rPr lang="zh-TW" altLang="en-US" smtClean="0"/>
              <a:t>2017/5/26</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C5170C3-3042-4EC9-81BD-3D33B31BB2CD}" type="slidenum">
              <a:rPr lang="zh-TW" altLang="en-US" smtClean="0"/>
              <a:t>‹#›</a:t>
            </a:fld>
            <a:endParaRPr lang="zh-TW" alt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2497493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是非題">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zh-TW" altLang="en-US"/>
              <a:t>按一下以編輯母片標題樣式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a:t>編輯母片文字樣式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TW" altLang="en-US"/>
              <a:t>編輯母片文字樣式</a:t>
            </a:r>
          </a:p>
        </p:txBody>
      </p:sp>
      <p:sp>
        <p:nvSpPr>
          <p:cNvPr id="5" name="Date Placeholder 4"/>
          <p:cNvSpPr>
            <a:spLocks noGrp="1"/>
          </p:cNvSpPr>
          <p:nvPr>
            <p:ph type="dt" sz="half" idx="10"/>
          </p:nvPr>
        </p:nvSpPr>
        <p:spPr/>
        <p:txBody>
          <a:bodyPr/>
          <a:lstStyle/>
          <a:p>
            <a:fld id="{1CAAEE9C-96DB-4F10-9C43-2D43172FA7FE}" type="datetimeFigureOut">
              <a:rPr lang="zh-TW" altLang="en-US" smtClean="0"/>
              <a:t>2017/5/26</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C5170C3-3042-4EC9-81BD-3D33B31BB2CD}" type="slidenum">
              <a:rPr lang="zh-TW" altLang="en-US" smtClean="0"/>
              <a:t>‹#›</a:t>
            </a:fld>
            <a:endParaRPr lang="zh-TW" altLang="en-US"/>
          </a:p>
        </p:txBody>
      </p:sp>
    </p:spTree>
    <p:extLst>
      <p:ext uri="{BB962C8B-B14F-4D97-AF65-F5344CB8AC3E}">
        <p14:creationId xmlns:p14="http://schemas.microsoft.com/office/powerpoint/2010/main" val="17223577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ncho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1CAAEE9C-96DB-4F10-9C43-2D43172FA7FE}" type="datetimeFigureOut">
              <a:rPr lang="zh-TW" altLang="en-US" smtClean="0"/>
              <a:t>2017/5/26</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C5170C3-3042-4EC9-81BD-3D33B31BB2CD}" type="slidenum">
              <a:rPr lang="zh-TW" altLang="en-US" smtClean="0"/>
              <a:t>‹#›</a:t>
            </a:fld>
            <a:endParaRPr lang="zh-TW" altLang="en-US"/>
          </a:p>
        </p:txBody>
      </p:sp>
    </p:spTree>
    <p:extLst>
      <p:ext uri="{BB962C8B-B14F-4D97-AF65-F5344CB8AC3E}">
        <p14:creationId xmlns:p14="http://schemas.microsoft.com/office/powerpoint/2010/main" val="28048330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1CAAEE9C-96DB-4F10-9C43-2D43172FA7FE}" type="datetimeFigureOut">
              <a:rPr lang="zh-TW" altLang="en-US" smtClean="0"/>
              <a:t>2017/5/26</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C5170C3-3042-4EC9-81BD-3D33B31BB2CD}" type="slidenum">
              <a:rPr lang="zh-TW" altLang="en-US" smtClean="0"/>
              <a:t>‹#›</a:t>
            </a:fld>
            <a:endParaRPr lang="zh-TW" altLang="en-US"/>
          </a:p>
        </p:txBody>
      </p:sp>
    </p:spTree>
    <p:extLst>
      <p:ext uri="{BB962C8B-B14F-4D97-AF65-F5344CB8AC3E}">
        <p14:creationId xmlns:p14="http://schemas.microsoft.com/office/powerpoint/2010/main" val="28024527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zh-TW" altLang="en-US"/>
              <a:t>按一下以編輯母片標題樣式</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1CAAEE9C-96DB-4F10-9C43-2D43172FA7FE}" type="datetimeFigureOut">
              <a:rPr lang="zh-TW" altLang="en-US" smtClean="0"/>
              <a:t>2017/5/26</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C5170C3-3042-4EC9-81BD-3D33B31BB2CD}" type="slidenum">
              <a:rPr lang="zh-TW" altLang="en-US" smtClean="0"/>
              <a:t>‹#›</a:t>
            </a:fld>
            <a:endParaRPr lang="zh-TW" altLang="en-US"/>
          </a:p>
        </p:txBody>
      </p:sp>
    </p:spTree>
    <p:extLst>
      <p:ext uri="{BB962C8B-B14F-4D97-AF65-F5344CB8AC3E}">
        <p14:creationId xmlns:p14="http://schemas.microsoft.com/office/powerpoint/2010/main" val="35550095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zh-TW" altLang="en-US"/>
              <a:t>按一下以編輯母片標題樣式</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1CAAEE9C-96DB-4F10-9C43-2D43172FA7FE}" type="datetimeFigureOut">
              <a:rPr lang="zh-TW" altLang="en-US" smtClean="0"/>
              <a:t>2017/5/26</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C5170C3-3042-4EC9-81BD-3D33B31BB2CD}" type="slidenum">
              <a:rPr lang="zh-TW" altLang="en-US" smtClean="0"/>
              <a:t>‹#›</a:t>
            </a:fld>
            <a:endParaRPr lang="zh-TW" altLang="en-US"/>
          </a:p>
        </p:txBody>
      </p:sp>
    </p:spTree>
    <p:extLst>
      <p:ext uri="{BB962C8B-B14F-4D97-AF65-F5344CB8AC3E}">
        <p14:creationId xmlns:p14="http://schemas.microsoft.com/office/powerpoint/2010/main" val="13223389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1CAAEE9C-96DB-4F10-9C43-2D43172FA7FE}" type="datetimeFigureOut">
              <a:rPr lang="zh-TW" altLang="en-US" smtClean="0"/>
              <a:t>2017/5/26</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7C5170C3-3042-4EC9-81BD-3D33B31BB2CD}" type="slidenum">
              <a:rPr lang="zh-TW" altLang="en-US" smtClean="0"/>
              <a:t>‹#›</a:t>
            </a:fld>
            <a:endParaRPr lang="zh-TW" altLang="en-US"/>
          </a:p>
        </p:txBody>
      </p:sp>
    </p:spTree>
    <p:extLst>
      <p:ext uri="{BB962C8B-B14F-4D97-AF65-F5344CB8AC3E}">
        <p14:creationId xmlns:p14="http://schemas.microsoft.com/office/powerpoint/2010/main" val="3468504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TW" altLang="en-US"/>
              <a:t>按一下以編輯母片標題樣式</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1CAAEE9C-96DB-4F10-9C43-2D43172FA7FE}" type="datetimeFigureOut">
              <a:rPr lang="zh-TW" altLang="en-US" smtClean="0"/>
              <a:t>2017/5/26</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7C5170C3-3042-4EC9-81BD-3D33B31BB2CD}" type="slidenum">
              <a:rPr lang="zh-TW" altLang="en-US" smtClean="0"/>
              <a:t>‹#›</a:t>
            </a:fld>
            <a:endParaRPr lang="zh-TW" altLang="en-US"/>
          </a:p>
        </p:txBody>
      </p:sp>
    </p:spTree>
    <p:extLst>
      <p:ext uri="{BB962C8B-B14F-4D97-AF65-F5344CB8AC3E}">
        <p14:creationId xmlns:p14="http://schemas.microsoft.com/office/powerpoint/2010/main" val="3021279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1CAAEE9C-96DB-4F10-9C43-2D43172FA7FE}" type="datetimeFigureOut">
              <a:rPr lang="zh-TW" altLang="en-US" smtClean="0"/>
              <a:t>2017/5/26</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7C5170C3-3042-4EC9-81BD-3D33B31BB2CD}" type="slidenum">
              <a:rPr lang="zh-TW" altLang="en-US" smtClean="0"/>
              <a:t>‹#›</a:t>
            </a:fld>
            <a:endParaRPr lang="zh-TW" altLang="en-US"/>
          </a:p>
        </p:txBody>
      </p:sp>
    </p:spTree>
    <p:extLst>
      <p:ext uri="{BB962C8B-B14F-4D97-AF65-F5344CB8AC3E}">
        <p14:creationId xmlns:p14="http://schemas.microsoft.com/office/powerpoint/2010/main" val="33761256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CAAEE9C-96DB-4F10-9C43-2D43172FA7FE}" type="datetimeFigureOut">
              <a:rPr lang="zh-TW" altLang="en-US" smtClean="0"/>
              <a:t>2017/5/26</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7C5170C3-3042-4EC9-81BD-3D33B31BB2CD}" type="slidenum">
              <a:rPr lang="zh-TW" altLang="en-US" smtClean="0"/>
              <a:t>‹#›</a:t>
            </a:fld>
            <a:endParaRPr lang="zh-TW" altLang="en-US"/>
          </a:p>
        </p:txBody>
      </p:sp>
    </p:spTree>
    <p:extLst>
      <p:ext uri="{BB962C8B-B14F-4D97-AF65-F5344CB8AC3E}">
        <p14:creationId xmlns:p14="http://schemas.microsoft.com/office/powerpoint/2010/main" val="33113757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zh-TW" altLang="en-US"/>
              <a:t>按一下以編輯母片標題樣式</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編輯母片文字樣式</a:t>
            </a:r>
          </a:p>
        </p:txBody>
      </p:sp>
      <p:sp>
        <p:nvSpPr>
          <p:cNvPr id="5" name="Date Placeholder 4"/>
          <p:cNvSpPr>
            <a:spLocks noGrp="1"/>
          </p:cNvSpPr>
          <p:nvPr>
            <p:ph type="dt" sz="half" idx="10"/>
          </p:nvPr>
        </p:nvSpPr>
        <p:spPr/>
        <p:txBody>
          <a:bodyPr/>
          <a:lstStyle/>
          <a:p>
            <a:fld id="{1CAAEE9C-96DB-4F10-9C43-2D43172FA7FE}" type="datetimeFigureOut">
              <a:rPr lang="zh-TW" altLang="en-US" smtClean="0"/>
              <a:t>2017/5/26</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7C5170C3-3042-4EC9-81BD-3D33B31BB2CD}" type="slidenum">
              <a:rPr lang="zh-TW" altLang="en-US" smtClean="0"/>
              <a:t>‹#›</a:t>
            </a:fld>
            <a:endParaRPr lang="zh-TW" altLang="en-US"/>
          </a:p>
        </p:txBody>
      </p:sp>
    </p:spTree>
    <p:extLst>
      <p:ext uri="{BB962C8B-B14F-4D97-AF65-F5344CB8AC3E}">
        <p14:creationId xmlns:p14="http://schemas.microsoft.com/office/powerpoint/2010/main" val="39585455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a:t>按一下圖示以新增圖片</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編輯母片文字樣式</a:t>
            </a:r>
          </a:p>
        </p:txBody>
      </p:sp>
      <p:sp>
        <p:nvSpPr>
          <p:cNvPr id="5" name="Date Placeholder 4"/>
          <p:cNvSpPr>
            <a:spLocks noGrp="1"/>
          </p:cNvSpPr>
          <p:nvPr>
            <p:ph type="dt" sz="half" idx="10"/>
          </p:nvPr>
        </p:nvSpPr>
        <p:spPr/>
        <p:txBody>
          <a:bodyPr/>
          <a:lstStyle/>
          <a:p>
            <a:fld id="{1CAAEE9C-96DB-4F10-9C43-2D43172FA7FE}" type="datetimeFigureOut">
              <a:rPr lang="zh-TW" altLang="en-US" smtClean="0"/>
              <a:t>2017/5/26</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C5170C3-3042-4EC9-81BD-3D33B31BB2CD}" type="slidenum">
              <a:rPr lang="zh-TW" altLang="en-US" smtClean="0"/>
              <a:t>‹#›</a:t>
            </a:fld>
            <a:endParaRPr lang="zh-TW" altLang="en-US"/>
          </a:p>
        </p:txBody>
      </p:sp>
    </p:spTree>
    <p:extLst>
      <p:ext uri="{BB962C8B-B14F-4D97-AF65-F5344CB8AC3E}">
        <p14:creationId xmlns:p14="http://schemas.microsoft.com/office/powerpoint/2010/main" val="27592607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1CAAEE9C-96DB-4F10-9C43-2D43172FA7FE}" type="datetimeFigureOut">
              <a:rPr lang="zh-TW" altLang="en-US" smtClean="0"/>
              <a:t>2017/5/26</a:t>
            </a:fld>
            <a:endParaRPr lang="zh-TW" alt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zh-TW" alt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7C5170C3-3042-4EC9-81BD-3D33B31BB2CD}" type="slidenum">
              <a:rPr lang="zh-TW" altLang="en-US" smtClean="0"/>
              <a:t>‹#›</a:t>
            </a:fld>
            <a:endParaRPr lang="zh-TW" altLang="en-US"/>
          </a:p>
        </p:txBody>
      </p:sp>
    </p:spTree>
    <p:extLst>
      <p:ext uri="{BB962C8B-B14F-4D97-AF65-F5344CB8AC3E}">
        <p14:creationId xmlns:p14="http://schemas.microsoft.com/office/powerpoint/2010/main" val="326359498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7DAD6D0-D154-403D-B989-C5758383B7BD}"/>
              </a:ext>
            </a:extLst>
          </p:cNvPr>
          <p:cNvSpPr>
            <a:spLocks noGrp="1"/>
          </p:cNvSpPr>
          <p:nvPr>
            <p:ph type="title"/>
          </p:nvPr>
        </p:nvSpPr>
        <p:spPr>
          <a:xfrm>
            <a:off x="4351386" y="2621722"/>
            <a:ext cx="3976688" cy="1950278"/>
          </a:xfrm>
        </p:spPr>
        <p:txBody>
          <a:bodyPr>
            <a:noAutofit/>
          </a:bodyPr>
          <a:lstStyle/>
          <a:p>
            <a:pPr algn="ctr"/>
            <a:r>
              <a:rPr lang="en-US" altLang="zh-TW" sz="4800" b="1" dirty="0">
                <a:latin typeface="Times New Roman" panose="02020603050405020304" pitchFamily="18" charset="0"/>
                <a:cs typeface="Times New Roman" panose="02020603050405020304" pitchFamily="18" charset="0"/>
              </a:rPr>
              <a:t>NB – IoT</a:t>
            </a:r>
            <a:br>
              <a:rPr lang="en-US" altLang="zh-TW" sz="4800" b="1" dirty="0">
                <a:latin typeface="Times New Roman" panose="02020603050405020304" pitchFamily="18" charset="0"/>
                <a:cs typeface="Times New Roman" panose="02020603050405020304" pitchFamily="18" charset="0"/>
              </a:rPr>
            </a:br>
            <a:r>
              <a:rPr lang="zh-TW" altLang="en-US" sz="4800" b="1" dirty="0">
                <a:latin typeface="標楷體" panose="03000509000000000000" pitchFamily="65" charset="-120"/>
                <a:ea typeface="標楷體" panose="03000509000000000000" pitchFamily="65" charset="-120"/>
                <a:cs typeface="Times New Roman" panose="02020603050405020304" pitchFamily="18" charset="0"/>
              </a:rPr>
              <a:t>窄帶物聯網</a:t>
            </a:r>
          </a:p>
        </p:txBody>
      </p:sp>
    </p:spTree>
    <p:extLst>
      <p:ext uri="{BB962C8B-B14F-4D97-AF65-F5344CB8AC3E}">
        <p14:creationId xmlns:p14="http://schemas.microsoft.com/office/powerpoint/2010/main" val="34450698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2A3047D-21F4-4E56-9F39-C2B75632C302}"/>
              </a:ext>
            </a:extLst>
          </p:cNvPr>
          <p:cNvSpPr>
            <a:spLocks noGrp="1"/>
          </p:cNvSpPr>
          <p:nvPr>
            <p:ph type="title"/>
          </p:nvPr>
        </p:nvSpPr>
        <p:spPr>
          <a:xfrm>
            <a:off x="1833270" y="1144614"/>
            <a:ext cx="8911687" cy="852998"/>
          </a:xfrm>
        </p:spPr>
        <p:txBody>
          <a:bodyPr>
            <a:normAutofit/>
          </a:bodyPr>
          <a:lstStyle/>
          <a:p>
            <a:pPr algn="ctr"/>
            <a:r>
              <a:rPr lang="zh-TW" altLang="en-US" sz="4400" b="1" dirty="0">
                <a:latin typeface="標楷體" panose="03000509000000000000" pitchFamily="65" charset="-120"/>
                <a:ea typeface="標楷體" panose="03000509000000000000" pitchFamily="65" charset="-120"/>
              </a:rPr>
              <a:t>發展</a:t>
            </a:r>
          </a:p>
        </p:txBody>
      </p:sp>
      <p:sp>
        <p:nvSpPr>
          <p:cNvPr id="3" name="內容版面配置區 2">
            <a:extLst>
              <a:ext uri="{FF2B5EF4-FFF2-40B4-BE49-F238E27FC236}">
                <a16:creationId xmlns:a16="http://schemas.microsoft.com/office/drawing/2014/main" id="{48EBA47A-E115-4D5A-9B6E-26D9D9D640A0}"/>
              </a:ext>
            </a:extLst>
          </p:cNvPr>
          <p:cNvSpPr>
            <a:spLocks noGrp="1"/>
          </p:cNvSpPr>
          <p:nvPr>
            <p:ph idx="1"/>
          </p:nvPr>
        </p:nvSpPr>
        <p:spPr>
          <a:xfrm>
            <a:off x="1833270" y="2471224"/>
            <a:ext cx="8915400" cy="3777622"/>
          </a:xfrm>
        </p:spPr>
        <p:txBody>
          <a:bodyPr>
            <a:normAutofit/>
          </a:bodyPr>
          <a:lstStyle/>
          <a:p>
            <a:pPr marL="0" indent="0">
              <a:buNone/>
            </a:pPr>
            <a:r>
              <a:rPr lang="zh-TW" altLang="en-US" sz="2200" dirty="0">
                <a:latin typeface="標楷體" panose="03000509000000000000" pitchFamily="65" charset="-120"/>
                <a:ea typeface="標楷體" panose="03000509000000000000" pitchFamily="65" charset="-120"/>
              </a:rPr>
              <a:t>隨著智能城市、大數據時代的來臨，無線通信將實現萬物連接。企業預計未來全球物聯網連接數將是千億級的時代。目前出現大量物與物的聯接大多通過藍牙、</a:t>
            </a:r>
            <a:r>
              <a:rPr lang="en-US" altLang="zh-TW" sz="2200" dirty="0">
                <a:latin typeface="標楷體" panose="03000509000000000000" pitchFamily="65" charset="-120"/>
                <a:ea typeface="標楷體" panose="03000509000000000000" pitchFamily="65" charset="-120"/>
              </a:rPr>
              <a:t>Wi-Fi</a:t>
            </a:r>
            <a:r>
              <a:rPr lang="zh-TW" altLang="en-US" sz="2200" dirty="0">
                <a:latin typeface="標楷體" panose="03000509000000000000" pitchFamily="65" charset="-120"/>
                <a:ea typeface="標楷體" panose="03000509000000000000" pitchFamily="65" charset="-120"/>
              </a:rPr>
              <a:t>等短距通信技術承載。為了滿足不同物聯網業務需求，</a:t>
            </a:r>
            <a:r>
              <a:rPr lang="en-US" altLang="zh-TW" sz="2200" dirty="0">
                <a:latin typeface="標楷體" panose="03000509000000000000" pitchFamily="65" charset="-120"/>
                <a:ea typeface="標楷體" panose="03000509000000000000" pitchFamily="65" charset="-120"/>
              </a:rPr>
              <a:t>3GPP</a:t>
            </a:r>
            <a:r>
              <a:rPr lang="zh-TW" altLang="en-US" sz="2200" dirty="0">
                <a:latin typeface="標楷體" panose="03000509000000000000" pitchFamily="65" charset="-120"/>
                <a:ea typeface="標楷體" panose="03000509000000000000" pitchFamily="65" charset="-120"/>
              </a:rPr>
              <a:t>根據窄帶業務應用發展了增強移動通信網絡功能的技術研究以適應蓬勃發展的物聯網業務需求，因此從幾年前就開始研究利用窄帶</a:t>
            </a:r>
            <a:r>
              <a:rPr lang="en-US" altLang="zh-TW" sz="2200" dirty="0">
                <a:latin typeface="標楷體" panose="03000509000000000000" pitchFamily="65" charset="-120"/>
                <a:ea typeface="標楷體" panose="03000509000000000000" pitchFamily="65" charset="-120"/>
              </a:rPr>
              <a:t>LTE</a:t>
            </a:r>
            <a:r>
              <a:rPr lang="zh-TW" altLang="en-US" sz="2200" dirty="0">
                <a:latin typeface="標楷體" panose="03000509000000000000" pitchFamily="65" charset="-120"/>
                <a:ea typeface="標楷體" panose="03000509000000000000" pitchFamily="65" charset="-120"/>
              </a:rPr>
              <a:t>技術來承載</a:t>
            </a:r>
            <a:r>
              <a:rPr lang="en-US" altLang="zh-TW" sz="2200" dirty="0">
                <a:latin typeface="標楷體" panose="03000509000000000000" pitchFamily="65" charset="-120"/>
                <a:ea typeface="標楷體" panose="03000509000000000000" pitchFamily="65" charset="-120"/>
              </a:rPr>
              <a:t>IoT</a:t>
            </a:r>
            <a:r>
              <a:rPr lang="zh-TW" altLang="en-US" sz="2200" dirty="0">
                <a:latin typeface="標楷體" panose="03000509000000000000" pitchFamily="65" charset="-120"/>
                <a:ea typeface="標楷體" panose="03000509000000000000" pitchFamily="65" charset="-120"/>
              </a:rPr>
              <a:t>聯接。</a:t>
            </a:r>
            <a:r>
              <a:rPr lang="en-US" altLang="zh-TW" sz="2200" dirty="0">
                <a:latin typeface="標楷體" panose="03000509000000000000" pitchFamily="65" charset="-120"/>
                <a:ea typeface="標楷體" panose="03000509000000000000" pitchFamily="65" charset="-120"/>
              </a:rPr>
              <a:t>2015</a:t>
            </a:r>
            <a:r>
              <a:rPr lang="zh-TW" altLang="en-US" sz="2200" dirty="0">
                <a:latin typeface="標楷體" panose="03000509000000000000" pitchFamily="65" charset="-120"/>
                <a:ea typeface="標楷體" panose="03000509000000000000" pitchFamily="65" charset="-120"/>
              </a:rPr>
              <a:t>年</a:t>
            </a:r>
            <a:r>
              <a:rPr lang="en-US" altLang="zh-TW" sz="2200" dirty="0">
                <a:latin typeface="標楷體" panose="03000509000000000000" pitchFamily="65" charset="-120"/>
                <a:ea typeface="標楷體" panose="03000509000000000000" pitchFamily="65" charset="-120"/>
              </a:rPr>
              <a:t>9</a:t>
            </a:r>
            <a:r>
              <a:rPr lang="zh-TW" altLang="en-US" sz="2200" dirty="0">
                <a:latin typeface="標楷體" panose="03000509000000000000" pitchFamily="65" charset="-120"/>
                <a:ea typeface="標楷體" panose="03000509000000000000" pitchFamily="65" charset="-120"/>
              </a:rPr>
              <a:t>月，</a:t>
            </a:r>
            <a:r>
              <a:rPr lang="en-US" altLang="zh-TW" sz="2200" dirty="0">
                <a:latin typeface="標楷體" panose="03000509000000000000" pitchFamily="65" charset="-120"/>
                <a:ea typeface="標楷體" panose="03000509000000000000" pitchFamily="65" charset="-120"/>
              </a:rPr>
              <a:t>3GPP</a:t>
            </a:r>
            <a:r>
              <a:rPr lang="zh-TW" altLang="en-US" sz="2200" dirty="0">
                <a:latin typeface="標楷體" panose="03000509000000000000" pitchFamily="65" charset="-120"/>
                <a:ea typeface="標楷體" panose="03000509000000000000" pitchFamily="65" charset="-120"/>
              </a:rPr>
              <a:t>正式將這一技術命名為</a:t>
            </a:r>
            <a:r>
              <a:rPr lang="en-US" altLang="zh-TW" sz="2200" dirty="0">
                <a:latin typeface="標楷體" panose="03000509000000000000" pitchFamily="65" charset="-120"/>
                <a:ea typeface="標楷體" panose="03000509000000000000" pitchFamily="65" charset="-120"/>
              </a:rPr>
              <a:t>NB-IoT</a:t>
            </a:r>
            <a:r>
              <a:rPr lang="zh-TW" altLang="en-US" sz="2200" dirty="0">
                <a:latin typeface="標楷體" panose="03000509000000000000" pitchFamily="65" charset="-120"/>
                <a:ea typeface="標楷體" panose="03000509000000000000" pitchFamily="65" charset="-120"/>
              </a:rPr>
              <a:t>，旨在為吞吐量、成本、能耗都很低的海量物聯網設備提供支撐。從去年開始，包括中國、韓國、歐洲、北美的多家主流運營商已經開展了基於</a:t>
            </a:r>
            <a:r>
              <a:rPr lang="en-US" altLang="zh-TW" sz="2200" dirty="0">
                <a:latin typeface="標楷體" panose="03000509000000000000" pitchFamily="65" charset="-120"/>
                <a:ea typeface="標楷體" panose="03000509000000000000" pitchFamily="65" charset="-120"/>
              </a:rPr>
              <a:t>pre-standard </a:t>
            </a:r>
            <a:r>
              <a:rPr lang="zh-TW" altLang="en-US" sz="2200" dirty="0">
                <a:latin typeface="標楷體" panose="03000509000000000000" pitchFamily="65" charset="-120"/>
                <a:ea typeface="標楷體" panose="03000509000000000000" pitchFamily="65" charset="-120"/>
              </a:rPr>
              <a:t>的</a:t>
            </a:r>
            <a:r>
              <a:rPr lang="en-US" altLang="zh-TW" sz="2200" dirty="0">
                <a:latin typeface="標楷體" panose="03000509000000000000" pitchFamily="65" charset="-120"/>
                <a:ea typeface="標楷體" panose="03000509000000000000" pitchFamily="65" charset="-120"/>
              </a:rPr>
              <a:t>NB-IoT</a:t>
            </a:r>
            <a:r>
              <a:rPr lang="zh-TW" altLang="en-US" sz="2200" dirty="0">
                <a:latin typeface="標楷體" panose="03000509000000000000" pitchFamily="65" charset="-120"/>
                <a:ea typeface="標楷體" panose="03000509000000000000" pitchFamily="65" charset="-120"/>
              </a:rPr>
              <a:t>技術的試點，並開啟了端到端的技術和業務驗證。</a:t>
            </a:r>
            <a:br>
              <a:rPr lang="zh-TW" altLang="en-US" sz="2000" dirty="0"/>
            </a:br>
            <a:endParaRPr lang="zh-TW" altLang="en-US" sz="2000" dirty="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1618842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4A4127C-FAC6-4CAE-8A1C-B2603B341680}"/>
              </a:ext>
            </a:extLst>
          </p:cNvPr>
          <p:cNvSpPr>
            <a:spLocks noGrp="1"/>
          </p:cNvSpPr>
          <p:nvPr>
            <p:ph type="title"/>
          </p:nvPr>
        </p:nvSpPr>
        <p:spPr>
          <a:xfrm>
            <a:off x="1861404" y="1158682"/>
            <a:ext cx="8911687" cy="824862"/>
          </a:xfrm>
        </p:spPr>
        <p:txBody>
          <a:bodyPr>
            <a:normAutofit/>
          </a:bodyPr>
          <a:lstStyle/>
          <a:p>
            <a:pPr algn="ctr"/>
            <a:r>
              <a:rPr lang="zh-TW" altLang="en-US" sz="4400" b="1" dirty="0">
                <a:latin typeface="標楷體" panose="03000509000000000000" pitchFamily="65" charset="-120"/>
                <a:ea typeface="標楷體" panose="03000509000000000000" pitchFamily="65" charset="-120"/>
              </a:rPr>
              <a:t>優勢</a:t>
            </a:r>
          </a:p>
        </p:txBody>
      </p:sp>
      <p:sp>
        <p:nvSpPr>
          <p:cNvPr id="3" name="內容版面配置區 2">
            <a:extLst>
              <a:ext uri="{FF2B5EF4-FFF2-40B4-BE49-F238E27FC236}">
                <a16:creationId xmlns:a16="http://schemas.microsoft.com/office/drawing/2014/main" id="{9B707D58-1F63-47A3-BBA5-2B29CC6E1E91}"/>
              </a:ext>
            </a:extLst>
          </p:cNvPr>
          <p:cNvSpPr>
            <a:spLocks noGrp="1"/>
          </p:cNvSpPr>
          <p:nvPr>
            <p:ph idx="1"/>
          </p:nvPr>
        </p:nvSpPr>
        <p:spPr>
          <a:xfrm>
            <a:off x="1861403" y="2236764"/>
            <a:ext cx="8911687" cy="4621235"/>
          </a:xfrm>
        </p:spPr>
        <p:txBody>
          <a:bodyPr>
            <a:normAutofit/>
          </a:bodyPr>
          <a:lstStyle/>
          <a:p>
            <a:pPr marL="0" indent="0">
              <a:buNone/>
            </a:pPr>
            <a:r>
              <a:rPr lang="en-US" altLang="zh-TW" sz="2400" dirty="0">
                <a:latin typeface="標楷體" panose="03000509000000000000" pitchFamily="65" charset="-120"/>
                <a:ea typeface="標楷體" panose="03000509000000000000" pitchFamily="65" charset="-120"/>
              </a:rPr>
              <a:t>NB-IoT</a:t>
            </a:r>
            <a:r>
              <a:rPr lang="zh-TW" altLang="en-US" sz="2400" dirty="0">
                <a:latin typeface="標楷體" panose="03000509000000000000" pitchFamily="65" charset="-120"/>
                <a:ea typeface="標楷體" panose="03000509000000000000" pitchFamily="65" charset="-120"/>
              </a:rPr>
              <a:t>主要有以下四個優勢</a:t>
            </a:r>
            <a:r>
              <a:rPr lang="en-US" altLang="zh-TW" sz="2400" dirty="0">
                <a:latin typeface="標楷體" panose="03000509000000000000" pitchFamily="65" charset="-120"/>
                <a:ea typeface="標楷體" panose="03000509000000000000" pitchFamily="65" charset="-120"/>
              </a:rPr>
              <a:t>:</a:t>
            </a:r>
          </a:p>
          <a:p>
            <a:r>
              <a:rPr lang="zh-TW" altLang="en-US" sz="2400" dirty="0">
                <a:latin typeface="標楷體" panose="03000509000000000000" pitchFamily="65" charset="-120"/>
                <a:ea typeface="標楷體" panose="03000509000000000000" pitchFamily="65" charset="-120"/>
              </a:rPr>
              <a:t>低功耗</a:t>
            </a:r>
            <a:r>
              <a:rPr lang="en-US" altLang="zh-TW" sz="2400" dirty="0">
                <a:latin typeface="標楷體" panose="03000509000000000000" pitchFamily="65" charset="-120"/>
                <a:ea typeface="標楷體" panose="03000509000000000000" pitchFamily="65" charset="-120"/>
              </a:rPr>
              <a:t>:</a:t>
            </a:r>
          </a:p>
          <a:p>
            <a:pPr marL="0" indent="0">
              <a:buNone/>
            </a:pPr>
            <a:r>
              <a:rPr lang="zh-TW" altLang="en-US" sz="2800" dirty="0">
                <a:latin typeface="標楷體" panose="03000509000000000000" pitchFamily="65" charset="-120"/>
                <a:ea typeface="標楷體" panose="03000509000000000000" pitchFamily="65" charset="-120"/>
              </a:rPr>
              <a:t>  </a:t>
            </a:r>
            <a:r>
              <a:rPr lang="zh-TW" altLang="en-US" sz="2000" dirty="0">
                <a:latin typeface="標楷體" panose="03000509000000000000" pitchFamily="65" charset="-120"/>
                <a:ea typeface="標楷體" panose="03000509000000000000" pitchFamily="65" charset="-120"/>
              </a:rPr>
              <a:t>低功耗特性為物聯網應用的重要指標。</a:t>
            </a:r>
            <a:r>
              <a:rPr lang="en-US" altLang="zh-TW" sz="2000" dirty="0">
                <a:latin typeface="標楷體" panose="03000509000000000000" pitchFamily="65" charset="-120"/>
                <a:ea typeface="標楷體" panose="03000509000000000000" pitchFamily="65" charset="-120"/>
              </a:rPr>
              <a:t>NB-IoT</a:t>
            </a:r>
            <a:r>
              <a:rPr lang="zh-TW" altLang="en-US" sz="2000" dirty="0">
                <a:latin typeface="標楷體" panose="03000509000000000000" pitchFamily="65" charset="-120"/>
                <a:ea typeface="標楷體" panose="03000509000000000000" pitchFamily="65" charset="-120"/>
              </a:rPr>
              <a:t>聚焦小數據量、小速率應用，</a:t>
            </a:r>
            <a:endParaRPr lang="en-US" altLang="zh-TW" sz="2000" dirty="0">
              <a:latin typeface="標楷體" panose="03000509000000000000" pitchFamily="65" charset="-120"/>
              <a:ea typeface="標楷體" panose="03000509000000000000" pitchFamily="65" charset="-120"/>
            </a:endParaRPr>
          </a:p>
          <a:p>
            <a:pPr marL="0" indent="0">
              <a:buNone/>
            </a:pPr>
            <a:r>
              <a:rPr lang="zh-TW" altLang="en-US" sz="2000" dirty="0">
                <a:latin typeface="標楷體" panose="03000509000000000000" pitchFamily="65" charset="-120"/>
                <a:ea typeface="標楷體" panose="03000509000000000000" pitchFamily="65" charset="-120"/>
              </a:rPr>
              <a:t>   因此</a:t>
            </a:r>
            <a:r>
              <a:rPr lang="en-US" altLang="zh-TW" sz="2000" dirty="0">
                <a:latin typeface="標楷體" panose="03000509000000000000" pitchFamily="65" charset="-120"/>
                <a:ea typeface="標楷體" panose="03000509000000000000" pitchFamily="65" charset="-120"/>
              </a:rPr>
              <a:t>NB-IoT</a:t>
            </a:r>
            <a:r>
              <a:rPr lang="zh-TW" altLang="en-US" sz="2000" dirty="0">
                <a:latin typeface="標楷體" panose="03000509000000000000" pitchFamily="65" charset="-120"/>
                <a:ea typeface="標楷體" panose="03000509000000000000" pitchFamily="65" charset="-120"/>
              </a:rPr>
              <a:t>設備功耗非常低，設備續航時間從幾個月大幅提升到幾年。</a:t>
            </a:r>
            <a:endParaRPr lang="en-US" altLang="zh-TW" sz="2000" dirty="0">
              <a:latin typeface="標楷體" panose="03000509000000000000" pitchFamily="65" charset="-120"/>
              <a:ea typeface="標楷體" panose="03000509000000000000" pitchFamily="65" charset="-120"/>
            </a:endParaRPr>
          </a:p>
          <a:p>
            <a:r>
              <a:rPr lang="zh-TW" altLang="en-US" sz="2400" dirty="0">
                <a:latin typeface="標楷體" panose="03000509000000000000" pitchFamily="65" charset="-120"/>
                <a:ea typeface="標楷體" panose="03000509000000000000" pitchFamily="65" charset="-120"/>
              </a:rPr>
              <a:t>低成本</a:t>
            </a:r>
            <a:r>
              <a:rPr lang="en-US" altLang="zh-TW" sz="2400" dirty="0">
                <a:latin typeface="標楷體" panose="03000509000000000000" pitchFamily="65" charset="-120"/>
                <a:ea typeface="標楷體" panose="03000509000000000000" pitchFamily="65" charset="-120"/>
              </a:rPr>
              <a:t>:</a:t>
            </a:r>
          </a:p>
          <a:p>
            <a:pPr marL="0" indent="0">
              <a:buNone/>
            </a:pPr>
            <a:r>
              <a:rPr lang="en-US" altLang="zh-TW" sz="2800" dirty="0">
                <a:latin typeface="標楷體" panose="03000509000000000000" pitchFamily="65" charset="-120"/>
                <a:ea typeface="標楷體" panose="03000509000000000000" pitchFamily="65" charset="-120"/>
              </a:rPr>
              <a:t>	</a:t>
            </a:r>
            <a:r>
              <a:rPr lang="en-US" altLang="zh-TW" sz="2000" dirty="0">
                <a:latin typeface="標楷體" panose="03000509000000000000" pitchFamily="65" charset="-120"/>
                <a:ea typeface="標楷體" panose="03000509000000000000" pitchFamily="65" charset="-120"/>
              </a:rPr>
              <a:t>NB-IoT</a:t>
            </a:r>
            <a:r>
              <a:rPr lang="zh-TW" altLang="en-US" sz="2000" dirty="0">
                <a:latin typeface="標楷體" panose="03000509000000000000" pitchFamily="65" charset="-120"/>
                <a:ea typeface="標楷體" panose="03000509000000000000" pitchFamily="65" charset="-120"/>
              </a:rPr>
              <a:t>無須重新建網，射頻和天線基本都是復用的，只需清出一部份</a:t>
            </a:r>
            <a:r>
              <a:rPr lang="en-US" altLang="zh-TW" sz="2000" dirty="0">
                <a:latin typeface="標楷體" panose="03000509000000000000" pitchFamily="65" charset="-120"/>
                <a:ea typeface="標楷體" panose="03000509000000000000" pitchFamily="65" charset="-120"/>
              </a:rPr>
              <a:t>2G</a:t>
            </a:r>
            <a:r>
              <a:rPr lang="zh-TW" altLang="en-US" sz="2000" dirty="0">
                <a:latin typeface="標楷體" panose="03000509000000000000" pitchFamily="65" charset="-120"/>
                <a:ea typeface="標楷體" panose="03000509000000000000" pitchFamily="65" charset="-120"/>
              </a:rPr>
              <a:t>的</a:t>
            </a:r>
            <a:endParaRPr lang="en-US" altLang="zh-TW" sz="2000" dirty="0">
              <a:latin typeface="標楷體" panose="03000509000000000000" pitchFamily="65" charset="-120"/>
              <a:ea typeface="標楷體" panose="03000509000000000000" pitchFamily="65" charset="-120"/>
            </a:endParaRPr>
          </a:p>
          <a:p>
            <a:pPr marL="0" indent="0">
              <a:buNone/>
            </a:pPr>
            <a:r>
              <a:rPr lang="en-US" altLang="zh-TW" sz="2000" dirty="0">
                <a:latin typeface="標楷體" panose="03000509000000000000" pitchFamily="65" charset="-120"/>
                <a:ea typeface="標楷體" panose="03000509000000000000" pitchFamily="65" charset="-120"/>
              </a:rPr>
              <a:t>	</a:t>
            </a:r>
            <a:r>
              <a:rPr lang="zh-TW" altLang="en-US" sz="2000" dirty="0">
                <a:latin typeface="標楷體" panose="03000509000000000000" pitchFamily="65" charset="-120"/>
                <a:ea typeface="標楷體" panose="03000509000000000000" pitchFamily="65" charset="-120"/>
              </a:rPr>
              <a:t>頻寬，就可直接進行佈署。而低帶寬和低速率對</a:t>
            </a:r>
            <a:r>
              <a:rPr lang="en-US" altLang="zh-TW" sz="2000" dirty="0">
                <a:latin typeface="標楷體" panose="03000509000000000000" pitchFamily="65" charset="-120"/>
                <a:ea typeface="標楷體" panose="03000509000000000000" pitchFamily="65" charset="-120"/>
              </a:rPr>
              <a:t>NB-IoT</a:t>
            </a:r>
            <a:r>
              <a:rPr lang="zh-TW" altLang="en-US" sz="2000" dirty="0">
                <a:latin typeface="標楷體" panose="03000509000000000000" pitchFamily="65" charset="-120"/>
                <a:ea typeface="標楷體" panose="03000509000000000000" pitchFamily="65" charset="-120"/>
              </a:rPr>
              <a:t>晶片和模塊帶來低</a:t>
            </a:r>
            <a:r>
              <a:rPr lang="en-US" altLang="zh-TW" sz="2000" dirty="0">
                <a:latin typeface="標楷體" panose="03000509000000000000" pitchFamily="65" charset="-120"/>
                <a:ea typeface="標楷體" panose="03000509000000000000" pitchFamily="65" charset="-120"/>
              </a:rPr>
              <a:t>	</a:t>
            </a:r>
          </a:p>
          <a:p>
            <a:pPr marL="0" indent="0">
              <a:buNone/>
            </a:pPr>
            <a:r>
              <a:rPr lang="en-US" altLang="zh-TW" sz="2000" dirty="0">
                <a:latin typeface="標楷體" panose="03000509000000000000" pitchFamily="65" charset="-120"/>
                <a:ea typeface="標楷體" panose="03000509000000000000" pitchFamily="65" charset="-120"/>
              </a:rPr>
              <a:t>	</a:t>
            </a:r>
            <a:r>
              <a:rPr lang="zh-TW" altLang="en-US" sz="2000" dirty="0">
                <a:latin typeface="標楷體" panose="03000509000000000000" pitchFamily="65" charset="-120"/>
                <a:ea typeface="標楷體" panose="03000509000000000000" pitchFamily="65" charset="-120"/>
              </a:rPr>
              <a:t>成本的優勢，不過目前支持藍芽、</a:t>
            </a:r>
            <a:r>
              <a:rPr lang="en-US" altLang="zh-TW" sz="2000" dirty="0" err="1">
                <a:latin typeface="標楷體" panose="03000509000000000000" pitchFamily="65" charset="-120"/>
                <a:ea typeface="標楷體" panose="03000509000000000000" pitchFamily="65" charset="-120"/>
              </a:rPr>
              <a:t>Zigbee</a:t>
            </a:r>
            <a:r>
              <a:rPr lang="zh-TW" altLang="en-US" sz="2000" dirty="0">
                <a:latin typeface="標楷體" panose="03000509000000000000" pitchFamily="65" charset="-120"/>
                <a:ea typeface="標楷體" panose="03000509000000000000" pitchFamily="65" charset="-120"/>
              </a:rPr>
              <a:t>的晶片價格還是較</a:t>
            </a:r>
            <a:r>
              <a:rPr lang="en-US" altLang="zh-TW" sz="2000" dirty="0">
                <a:latin typeface="標楷體" panose="03000509000000000000" pitchFamily="65" charset="-120"/>
                <a:ea typeface="標楷體" panose="03000509000000000000" pitchFamily="65" charset="-120"/>
              </a:rPr>
              <a:t>NB-IoT</a:t>
            </a:r>
            <a:r>
              <a:rPr lang="zh-TW" altLang="en-US" sz="2000" dirty="0">
                <a:latin typeface="標楷體" panose="03000509000000000000" pitchFamily="65" charset="-120"/>
                <a:ea typeface="標楷體" panose="03000509000000000000" pitchFamily="65" charset="-120"/>
              </a:rPr>
              <a:t>便宜，</a:t>
            </a:r>
            <a:endParaRPr lang="en-US" altLang="zh-TW" sz="2000" dirty="0">
              <a:latin typeface="標楷體" panose="03000509000000000000" pitchFamily="65" charset="-120"/>
              <a:ea typeface="標楷體" panose="03000509000000000000" pitchFamily="65" charset="-120"/>
            </a:endParaRPr>
          </a:p>
          <a:p>
            <a:pPr marL="0" indent="0">
              <a:buNone/>
            </a:pPr>
            <a:r>
              <a:rPr lang="en-US" altLang="zh-TW" sz="2000" dirty="0">
                <a:latin typeface="標楷體" panose="03000509000000000000" pitchFamily="65" charset="-120"/>
                <a:ea typeface="標楷體" panose="03000509000000000000" pitchFamily="65" charset="-120"/>
              </a:rPr>
              <a:t>	</a:t>
            </a:r>
            <a:r>
              <a:rPr lang="zh-TW" altLang="en-US" sz="2000" dirty="0">
                <a:latin typeface="標楷體" panose="03000509000000000000" pitchFamily="65" charset="-120"/>
                <a:ea typeface="標楷體" panose="03000509000000000000" pitchFamily="65" charset="-120"/>
              </a:rPr>
              <a:t>企業對此仍有相當的顧慮。</a:t>
            </a:r>
            <a:endParaRPr lang="en-US" altLang="zh-TW" sz="2000" dirty="0">
              <a:latin typeface="標楷體" panose="03000509000000000000" pitchFamily="65" charset="-120"/>
              <a:ea typeface="標楷體" panose="03000509000000000000" pitchFamily="65" charset="-120"/>
            </a:endParaRPr>
          </a:p>
          <a:p>
            <a:endParaRPr lang="en-US" altLang="zh-TW" sz="2000" dirty="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34930977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6D74D74A-93EF-44D0-8D78-28FC2AA8AA76}"/>
              </a:ext>
            </a:extLst>
          </p:cNvPr>
          <p:cNvSpPr>
            <a:spLocks noGrp="1"/>
          </p:cNvSpPr>
          <p:nvPr>
            <p:ph idx="1"/>
          </p:nvPr>
        </p:nvSpPr>
        <p:spPr>
          <a:xfrm>
            <a:off x="1889541" y="1739706"/>
            <a:ext cx="9392747" cy="5118293"/>
          </a:xfrm>
        </p:spPr>
        <p:txBody>
          <a:bodyPr>
            <a:normAutofit fontScale="92500" lnSpcReduction="20000"/>
          </a:bodyPr>
          <a:lstStyle/>
          <a:p>
            <a:r>
              <a:rPr lang="zh-TW" altLang="en-US" sz="2600" dirty="0">
                <a:latin typeface="標楷體" panose="03000509000000000000" pitchFamily="65" charset="-120"/>
                <a:ea typeface="標楷體" panose="03000509000000000000" pitchFamily="65" charset="-120"/>
              </a:rPr>
              <a:t>高覆蓋</a:t>
            </a:r>
            <a:r>
              <a:rPr lang="en-US" altLang="zh-TW" sz="2600" dirty="0">
                <a:latin typeface="標楷體" panose="03000509000000000000" pitchFamily="65" charset="-120"/>
                <a:ea typeface="標楷體" panose="03000509000000000000" pitchFamily="65" charset="-120"/>
              </a:rPr>
              <a:t>:</a:t>
            </a:r>
            <a:r>
              <a:rPr lang="en-US" altLang="zh-TW" sz="2000" dirty="0">
                <a:latin typeface="標楷體" panose="03000509000000000000" pitchFamily="65" charset="-120"/>
                <a:ea typeface="標楷體" panose="03000509000000000000" pitchFamily="65" charset="-120"/>
              </a:rPr>
              <a:t>		</a:t>
            </a:r>
          </a:p>
          <a:p>
            <a:pPr marL="0" indent="0">
              <a:buNone/>
            </a:pPr>
            <a:r>
              <a:rPr lang="zh-TW" altLang="en-US" sz="2200" dirty="0">
                <a:latin typeface="標楷體" panose="03000509000000000000" pitchFamily="65" charset="-120"/>
                <a:ea typeface="標楷體" panose="03000509000000000000" pitchFamily="65" charset="-120"/>
              </a:rPr>
              <a:t>   </a:t>
            </a:r>
            <a:r>
              <a:rPr lang="en-US" altLang="zh-TW" sz="2200" dirty="0">
                <a:latin typeface="標楷體" panose="03000509000000000000" pitchFamily="65" charset="-120"/>
                <a:ea typeface="標楷體" panose="03000509000000000000" pitchFamily="65" charset="-120"/>
              </a:rPr>
              <a:t>NB-IoT</a:t>
            </a:r>
            <a:r>
              <a:rPr lang="zh-TW" altLang="en-US" sz="2200" dirty="0">
                <a:latin typeface="標楷體" panose="03000509000000000000" pitchFamily="65" charset="-120"/>
                <a:ea typeface="標楷體" panose="03000509000000000000" pitchFamily="65" charset="-120"/>
              </a:rPr>
              <a:t>室內覆蓋能力強比</a:t>
            </a:r>
            <a:r>
              <a:rPr lang="en-US" altLang="zh-TW" sz="2200" dirty="0">
                <a:latin typeface="標楷體" panose="03000509000000000000" pitchFamily="65" charset="-120"/>
                <a:ea typeface="標楷體" panose="03000509000000000000" pitchFamily="65" charset="-120"/>
              </a:rPr>
              <a:t>LTE</a:t>
            </a:r>
            <a:r>
              <a:rPr lang="zh-TW" altLang="en-US" sz="2200" dirty="0">
                <a:latin typeface="標楷體" panose="03000509000000000000" pitchFamily="65" charset="-120"/>
                <a:ea typeface="標楷體" panose="03000509000000000000" pitchFamily="65" charset="-120"/>
              </a:rPr>
              <a:t>提升</a:t>
            </a:r>
            <a:r>
              <a:rPr lang="en-US" altLang="zh-TW" sz="2200" dirty="0">
                <a:latin typeface="標楷體" panose="03000509000000000000" pitchFamily="65" charset="-120"/>
                <a:ea typeface="標楷體" panose="03000509000000000000" pitchFamily="65" charset="-120"/>
              </a:rPr>
              <a:t>20dB</a:t>
            </a:r>
            <a:r>
              <a:rPr lang="zh-TW" altLang="en-US" sz="2200" dirty="0">
                <a:latin typeface="標楷體" panose="03000509000000000000" pitchFamily="65" charset="-120"/>
                <a:ea typeface="標楷體" panose="03000509000000000000" pitchFamily="65" charset="-120"/>
              </a:rPr>
              <a:t>增益，相當於提升了</a:t>
            </a:r>
            <a:r>
              <a:rPr lang="en-US" altLang="zh-TW" sz="2200" dirty="0">
                <a:latin typeface="標楷體" panose="03000509000000000000" pitchFamily="65" charset="-120"/>
                <a:ea typeface="標楷體" panose="03000509000000000000" pitchFamily="65" charset="-120"/>
              </a:rPr>
              <a:t>100</a:t>
            </a:r>
            <a:r>
              <a:rPr lang="zh-TW" altLang="en-US" sz="2200" dirty="0">
                <a:latin typeface="標楷體" panose="03000509000000000000" pitchFamily="65" charset="-120"/>
                <a:ea typeface="標楷體" panose="03000509000000000000" pitchFamily="65" charset="-120"/>
              </a:rPr>
              <a:t>倍覆蓋區</a:t>
            </a:r>
            <a:endParaRPr lang="en-US" altLang="zh-TW" sz="2200" dirty="0">
              <a:latin typeface="標楷體" panose="03000509000000000000" pitchFamily="65" charset="-120"/>
              <a:ea typeface="標楷體" panose="03000509000000000000" pitchFamily="65" charset="-120"/>
            </a:endParaRPr>
          </a:p>
          <a:p>
            <a:pPr marL="0" indent="0">
              <a:buNone/>
            </a:pPr>
            <a:r>
              <a:rPr lang="zh-TW" altLang="en-US" sz="2200" dirty="0">
                <a:latin typeface="標楷體" panose="03000509000000000000" pitchFamily="65" charset="-120"/>
                <a:ea typeface="標楷體" panose="03000509000000000000" pitchFamily="65" charset="-120"/>
              </a:rPr>
              <a:t>   域能力且對於像廠區、地下車庫、井蓋這類對深度覆蓋有要求的應用同樣</a:t>
            </a:r>
            <a:endParaRPr lang="en-US" altLang="zh-TW" sz="2200" dirty="0">
              <a:latin typeface="標楷體" panose="03000509000000000000" pitchFamily="65" charset="-120"/>
              <a:ea typeface="標楷體" panose="03000509000000000000" pitchFamily="65" charset="-120"/>
            </a:endParaRPr>
          </a:p>
          <a:p>
            <a:pPr marL="0" indent="0">
              <a:buNone/>
            </a:pPr>
            <a:r>
              <a:rPr lang="en-US" altLang="zh-TW" sz="2200" dirty="0">
                <a:latin typeface="標楷體" panose="03000509000000000000" pitchFamily="65" charset="-120"/>
                <a:ea typeface="標楷體" panose="03000509000000000000" pitchFamily="65" charset="-120"/>
              </a:rPr>
              <a:t>   </a:t>
            </a:r>
            <a:r>
              <a:rPr lang="zh-TW" altLang="en-US" sz="2200" dirty="0">
                <a:latin typeface="標楷體" panose="03000509000000000000" pitchFamily="65" charset="-120"/>
                <a:ea typeface="標楷體" panose="03000509000000000000" pitchFamily="65" charset="-120"/>
              </a:rPr>
              <a:t>適用。</a:t>
            </a:r>
            <a:endParaRPr lang="en-US" altLang="zh-TW" sz="2200" dirty="0">
              <a:latin typeface="標楷體" panose="03000509000000000000" pitchFamily="65" charset="-120"/>
              <a:ea typeface="標楷體" panose="03000509000000000000" pitchFamily="65" charset="-120"/>
            </a:endParaRPr>
          </a:p>
          <a:p>
            <a:r>
              <a:rPr lang="zh-TW" altLang="en-US" sz="2600" dirty="0">
                <a:latin typeface="標楷體" panose="03000509000000000000" pitchFamily="65" charset="-120"/>
                <a:ea typeface="標楷體" panose="03000509000000000000" pitchFamily="65" charset="-120"/>
              </a:rPr>
              <a:t>強連接</a:t>
            </a:r>
            <a:r>
              <a:rPr lang="en-US" altLang="zh-TW" sz="2600" dirty="0">
                <a:latin typeface="標楷體" panose="03000509000000000000" pitchFamily="65" charset="-120"/>
                <a:ea typeface="標楷體" panose="03000509000000000000" pitchFamily="65" charset="-120"/>
              </a:rPr>
              <a:t>:</a:t>
            </a:r>
          </a:p>
          <a:p>
            <a:pPr marL="0" indent="0">
              <a:buNone/>
            </a:pPr>
            <a:r>
              <a:rPr lang="zh-TW" altLang="en-US" sz="2000" dirty="0">
                <a:latin typeface="標楷體" panose="03000509000000000000" pitchFamily="65" charset="-120"/>
                <a:ea typeface="標楷體" panose="03000509000000000000" pitchFamily="65" charset="-120"/>
              </a:rPr>
              <a:t>  </a:t>
            </a:r>
            <a:r>
              <a:rPr lang="zh-TW" altLang="en-US" sz="2200" dirty="0">
                <a:latin typeface="標楷體" panose="03000509000000000000" pitchFamily="65" charset="-120"/>
                <a:ea typeface="標楷體" panose="03000509000000000000" pitchFamily="65" charset="-120"/>
              </a:rPr>
              <a:t> 在同一基地台下，可以比現有無線技術多提供</a:t>
            </a:r>
            <a:r>
              <a:rPr lang="en-US" altLang="zh-TW" sz="2200" dirty="0">
                <a:latin typeface="標楷體" panose="03000509000000000000" pitchFamily="65" charset="-120"/>
                <a:ea typeface="標楷體" panose="03000509000000000000" pitchFamily="65" charset="-120"/>
              </a:rPr>
              <a:t>50~100</a:t>
            </a:r>
            <a:r>
              <a:rPr lang="zh-TW" altLang="en-US" sz="2200" dirty="0">
                <a:latin typeface="標楷體" panose="03000509000000000000" pitchFamily="65" charset="-120"/>
                <a:ea typeface="標楷體" panose="03000509000000000000" pitchFamily="65" charset="-120"/>
              </a:rPr>
              <a:t>倍的連接數且有支持</a:t>
            </a:r>
            <a:endParaRPr lang="en-US" altLang="zh-TW" sz="2200" dirty="0">
              <a:latin typeface="標楷體" panose="03000509000000000000" pitchFamily="65" charset="-120"/>
              <a:ea typeface="標楷體" panose="03000509000000000000" pitchFamily="65" charset="-120"/>
            </a:endParaRPr>
          </a:p>
          <a:p>
            <a:pPr marL="0" indent="0">
              <a:buNone/>
            </a:pPr>
            <a:r>
              <a:rPr lang="zh-TW" altLang="en-US" sz="2200" dirty="0">
                <a:latin typeface="標楷體" panose="03000509000000000000" pitchFamily="65" charset="-120"/>
                <a:ea typeface="標楷體" panose="03000509000000000000" pitchFamily="65" charset="-120"/>
              </a:rPr>
              <a:t>   低延時敏感度、低設備成本和網路結構的優化。目前想實現全屋智能或上百</a:t>
            </a:r>
            <a:endParaRPr lang="en-US" altLang="zh-TW" sz="2200" dirty="0">
              <a:latin typeface="標楷體" panose="03000509000000000000" pitchFamily="65" charset="-120"/>
              <a:ea typeface="標楷體" panose="03000509000000000000" pitchFamily="65" charset="-120"/>
            </a:endParaRPr>
          </a:p>
          <a:p>
            <a:pPr marL="0" indent="0">
              <a:buNone/>
            </a:pPr>
            <a:r>
              <a:rPr lang="zh-TW" altLang="en-US" sz="2200" dirty="0">
                <a:latin typeface="標楷體" panose="03000509000000000000" pitchFamily="65" charset="-120"/>
                <a:ea typeface="標楷體" panose="03000509000000000000" pitchFamily="65" charset="-120"/>
              </a:rPr>
              <a:t>   種傳感設備聯網成一個棘手的難題，而</a:t>
            </a:r>
            <a:r>
              <a:rPr lang="en-US" altLang="zh-TW" sz="2200" dirty="0">
                <a:latin typeface="標楷體" panose="03000509000000000000" pitchFamily="65" charset="-120"/>
                <a:ea typeface="標楷體" panose="03000509000000000000" pitchFamily="65" charset="-120"/>
              </a:rPr>
              <a:t>NB-IoT</a:t>
            </a:r>
            <a:r>
              <a:rPr lang="zh-TW" altLang="en-US" sz="2200" dirty="0">
                <a:latin typeface="標楷體" panose="03000509000000000000" pitchFamily="65" charset="-120"/>
                <a:ea typeface="標楷體" panose="03000509000000000000" pitchFamily="65" charset="-120"/>
              </a:rPr>
              <a:t>恰巧可以滿足這種大量設備</a:t>
            </a:r>
            <a:endParaRPr lang="en-US" altLang="zh-TW" sz="2200" dirty="0">
              <a:latin typeface="標楷體" panose="03000509000000000000" pitchFamily="65" charset="-120"/>
              <a:ea typeface="標楷體" panose="03000509000000000000" pitchFamily="65" charset="-120"/>
            </a:endParaRPr>
          </a:p>
          <a:p>
            <a:pPr marL="0" indent="0">
              <a:buNone/>
            </a:pPr>
            <a:r>
              <a:rPr lang="zh-TW" altLang="en-US" sz="2200" dirty="0">
                <a:latin typeface="標楷體" panose="03000509000000000000" pitchFamily="65" charset="-120"/>
                <a:ea typeface="標楷體" panose="03000509000000000000" pitchFamily="65" charset="-120"/>
              </a:rPr>
              <a:t>   的需求。</a:t>
            </a:r>
            <a:endParaRPr lang="en-US" altLang="zh-TW" sz="2200" dirty="0">
              <a:latin typeface="標楷體" panose="03000509000000000000" pitchFamily="65" charset="-120"/>
              <a:ea typeface="標楷體" panose="03000509000000000000" pitchFamily="65" charset="-120"/>
            </a:endParaRPr>
          </a:p>
          <a:p>
            <a:pPr>
              <a:buFont typeface="Wingdings" panose="05000000000000000000" pitchFamily="2" charset="2"/>
              <a:buChar char="u"/>
            </a:pPr>
            <a:r>
              <a:rPr lang="zh-TW" altLang="en-US" sz="2600" dirty="0">
                <a:latin typeface="標楷體" panose="03000509000000000000" pitchFamily="65" charset="-120"/>
                <a:ea typeface="標楷體" panose="03000509000000000000" pitchFamily="65" charset="-120"/>
              </a:rPr>
              <a:t>總體</a:t>
            </a:r>
            <a:r>
              <a:rPr lang="en-US" altLang="zh-TW" sz="2600" dirty="0">
                <a:latin typeface="標楷體" panose="03000509000000000000" pitchFamily="65" charset="-120"/>
                <a:ea typeface="標楷體" panose="03000509000000000000" pitchFamily="65" charset="-120"/>
              </a:rPr>
              <a:t>:</a:t>
            </a:r>
          </a:p>
          <a:p>
            <a:pPr marL="0" indent="0">
              <a:buNone/>
            </a:pPr>
            <a:r>
              <a:rPr lang="zh-TW" altLang="en-US" sz="2200" dirty="0">
                <a:latin typeface="標楷體" panose="03000509000000000000" pitchFamily="65" charset="-120"/>
                <a:ea typeface="標楷體" panose="03000509000000000000" pitchFamily="65" charset="-120"/>
              </a:rPr>
              <a:t>   </a:t>
            </a:r>
            <a:r>
              <a:rPr lang="en-US" altLang="zh-TW" sz="2200" dirty="0">
                <a:latin typeface="標楷體" panose="03000509000000000000" pitchFamily="65" charset="-120"/>
                <a:ea typeface="標楷體" panose="03000509000000000000" pitchFamily="65" charset="-120"/>
              </a:rPr>
              <a:t>NB-IoT</a:t>
            </a:r>
            <a:r>
              <a:rPr lang="zh-TW" altLang="en-US" sz="2200" dirty="0">
                <a:latin typeface="標楷體" panose="03000509000000000000" pitchFamily="65" charset="-120"/>
                <a:ea typeface="標楷體" panose="03000509000000000000" pitchFamily="65" charset="-120"/>
              </a:rPr>
              <a:t>採用超窄帶、重複傳輸、精簡網絡協議等設計，以犧牲一定速率、時延、  </a:t>
            </a:r>
            <a:endParaRPr lang="en-US" altLang="zh-TW" sz="2200" dirty="0">
              <a:latin typeface="標楷體" panose="03000509000000000000" pitchFamily="65" charset="-120"/>
              <a:ea typeface="標楷體" panose="03000509000000000000" pitchFamily="65" charset="-120"/>
            </a:endParaRPr>
          </a:p>
          <a:p>
            <a:pPr marL="0" indent="0">
              <a:buNone/>
            </a:pPr>
            <a:r>
              <a:rPr lang="zh-TW" altLang="en-US" sz="2200" dirty="0">
                <a:latin typeface="標楷體" panose="03000509000000000000" pitchFamily="65" charset="-120"/>
                <a:ea typeface="標楷體" panose="03000509000000000000" pitchFamily="65" charset="-120"/>
              </a:rPr>
              <a:t>   移動性性能，獲取面向</a:t>
            </a:r>
            <a:r>
              <a:rPr lang="en-US" altLang="zh-TW" sz="2200" dirty="0">
                <a:latin typeface="標楷體" panose="03000509000000000000" pitchFamily="65" charset="-120"/>
                <a:ea typeface="標楷體" panose="03000509000000000000" pitchFamily="65" charset="-120"/>
              </a:rPr>
              <a:t>LPWA</a:t>
            </a:r>
            <a:r>
              <a:rPr lang="zh-TW" altLang="en-US" sz="2200" dirty="0">
                <a:latin typeface="標楷體" panose="03000509000000000000" pitchFamily="65" charset="-120"/>
                <a:ea typeface="標楷體" panose="03000509000000000000" pitchFamily="65" charset="-120"/>
              </a:rPr>
              <a:t>物聯網的承載能力。</a:t>
            </a:r>
            <a:br>
              <a:rPr lang="zh-TW" altLang="en-US" sz="2000" dirty="0"/>
            </a:br>
            <a:endParaRPr lang="zh-TW" altLang="en-US" sz="2400" dirty="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733546584"/>
      </p:ext>
    </p:extLst>
  </p:cSld>
  <p:clrMapOvr>
    <a:masterClrMapping/>
  </p:clrMapOvr>
</p:sld>
</file>

<file path=ppt/theme/theme1.xml><?xml version="1.0" encoding="utf-8"?>
<a:theme xmlns:a="http://schemas.openxmlformats.org/drawingml/2006/main" name="絲縷">
  <a:themeElements>
    <a:clrScheme name="絲縷">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絲縷">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絲縷">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97</TotalTime>
  <Words>248</Words>
  <Application>Microsoft Office PowerPoint</Application>
  <PresentationFormat>寬螢幕</PresentationFormat>
  <Paragraphs>25</Paragraphs>
  <Slides>4</Slides>
  <Notes>0</Notes>
  <HiddenSlides>0</HiddenSlides>
  <MMClips>0</MMClips>
  <ScaleCrop>false</ScaleCrop>
  <HeadingPairs>
    <vt:vector size="6" baseType="variant">
      <vt:variant>
        <vt:lpstr>使用字型</vt:lpstr>
      </vt:variant>
      <vt:variant>
        <vt:i4>7</vt:i4>
      </vt:variant>
      <vt:variant>
        <vt:lpstr>佈景主題</vt:lpstr>
      </vt:variant>
      <vt:variant>
        <vt:i4>1</vt:i4>
      </vt:variant>
      <vt:variant>
        <vt:lpstr>投影片標題</vt:lpstr>
      </vt:variant>
      <vt:variant>
        <vt:i4>4</vt:i4>
      </vt:variant>
    </vt:vector>
  </HeadingPairs>
  <TitlesOfParts>
    <vt:vector size="12" baseType="lpstr">
      <vt:lpstr>微軟正黑體</vt:lpstr>
      <vt:lpstr>標楷體</vt:lpstr>
      <vt:lpstr>Arial</vt:lpstr>
      <vt:lpstr>Century Gothic</vt:lpstr>
      <vt:lpstr>Times New Roman</vt:lpstr>
      <vt:lpstr>Wingdings</vt:lpstr>
      <vt:lpstr>Wingdings 3</vt:lpstr>
      <vt:lpstr>絲縷</vt:lpstr>
      <vt:lpstr>NB – IoT 窄帶物聯網</vt:lpstr>
      <vt:lpstr>發展</vt:lpstr>
      <vt:lpstr>優勢</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NB – IOT 窄帶物聯網</dc:title>
  <dc:creator>user8986</dc:creator>
  <cp:lastModifiedBy>user8986</cp:lastModifiedBy>
  <cp:revision>16</cp:revision>
  <dcterms:created xsi:type="dcterms:W3CDTF">2017-05-24T12:47:13Z</dcterms:created>
  <dcterms:modified xsi:type="dcterms:W3CDTF">2017-05-26T09:39:56Z</dcterms:modified>
</cp:coreProperties>
</file>