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roxima Nova"/>
      <p:regular r:id="rId14"/>
      <p:bold r:id="rId15"/>
      <p:italic r:id="rId16"/>
      <p:boldItalic r:id="rId17"/>
    </p:embeddedFont>
    <p:embeddedFont>
      <p:font typeface="Roboto Mon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Mon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fntdata"/><Relationship Id="rId14" Type="http://schemas.openxmlformats.org/officeDocument/2006/relationships/font" Target="fonts/ProximaNova-regular.fntdata"/><Relationship Id="rId17" Type="http://schemas.openxmlformats.org/officeDocument/2006/relationships/font" Target="fonts/ProximaNova-boldItalic.fntdata"/><Relationship Id="rId16" Type="http://schemas.openxmlformats.org/officeDocument/2006/relationships/font" Target="fonts/ProximaNova-italic.fntdata"/><Relationship Id="rId5" Type="http://schemas.openxmlformats.org/officeDocument/2006/relationships/notesMaster" Target="notesMasters/notesMaster1.xml"/><Relationship Id="rId19" Type="http://schemas.openxmlformats.org/officeDocument/2006/relationships/font" Target="fonts/RobotoMono-bold.fntdata"/><Relationship Id="rId6" Type="http://schemas.openxmlformats.org/officeDocument/2006/relationships/slide" Target="slides/slide1.xml"/><Relationship Id="rId18" Type="http://schemas.openxmlformats.org/officeDocument/2006/relationships/font" Target="fonts/RobotoMon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647b8a92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647b8a92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491efa83d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491efa83d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491efa83d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491efa83d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491efa83d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491efa83d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2c8f404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2c8f404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491efa83d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491efa83d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491efa83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491efa83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491efa83d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491efa83d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idx="1" type="body"/>
          </p:nvPr>
        </p:nvSpPr>
        <p:spPr>
          <a:xfrm>
            <a:off x="311700" y="725750"/>
            <a:ext cx="8520600" cy="4323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There are numerous and varying definitions of “artificial intelligence,” but in this class we’re viewing AI from the perspective of a rational agent. What is the definition of a rational agent?</a:t>
            </a:r>
            <a:endParaRPr>
              <a:solidFill>
                <a:schemeClr val="dk1"/>
              </a:solidFill>
              <a:latin typeface="Times New Roman"/>
              <a:ea typeface="Times New Roman"/>
              <a:cs typeface="Times New Roman"/>
              <a:sym typeface="Times New Roman"/>
            </a:endParaRPr>
          </a:p>
          <a:p>
            <a:pPr indent="0" lvl="0" marL="0" marR="0" rtl="0" algn="l">
              <a:lnSpc>
                <a:spcPct val="115000"/>
              </a:lnSpc>
              <a:spcBef>
                <a:spcPts val="1000"/>
              </a:spcBef>
              <a:spcAft>
                <a:spcPts val="0"/>
              </a:spcAft>
              <a:buNone/>
            </a:pPr>
            <a:r>
              <a:rPr lang="en">
                <a:solidFill>
                  <a:schemeClr val="dk1"/>
                </a:solidFill>
                <a:latin typeface="Times New Roman"/>
                <a:ea typeface="Times New Roman"/>
                <a:cs typeface="Times New Roman"/>
                <a:sym typeface="Times New Roman"/>
              </a:rPr>
              <a:t>Under this definition, which of the following would be considered AI?</a:t>
            </a:r>
            <a:endParaRPr>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A vacuum-cleaning robot that moves by randomly choosing a new angle upon hitting an obstacle</a:t>
            </a:r>
            <a:endParaRPr>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A vacuum-cleaning robot that moves by analyzing the pixels in its sensor to determine where dust and dirt is</a:t>
            </a:r>
            <a:endParaRPr>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A robotic factory arm that has been pre-programmed to pick up objects in location A and place them at location B</a:t>
            </a:r>
            <a:endParaRPr>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A robotic factory arm that takes location A as a start state and location B as a goal state then searches for the shortest path between A and B</a:t>
            </a:r>
            <a:endParaRPr>
              <a:solidFill>
                <a:schemeClr val="dk1"/>
              </a:solidFill>
              <a:latin typeface="Times New Roman"/>
              <a:ea typeface="Times New Roman"/>
              <a:cs typeface="Times New Roman"/>
              <a:sym typeface="Times New Roman"/>
            </a:endParaRPr>
          </a:p>
        </p:txBody>
      </p:sp>
      <p:sp>
        <p:nvSpPr>
          <p:cNvPr id="60" name="Google Shape;60;p13"/>
          <p:cNvSpPr txBox="1"/>
          <p:nvPr>
            <p:ph type="title"/>
          </p:nvPr>
        </p:nvSpPr>
        <p:spPr>
          <a:xfrm>
            <a:off x="311700" y="153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Rationality</a:t>
            </a:r>
            <a:endParaRPr>
              <a:solidFill>
                <a:schemeClr val="dk2"/>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311700" y="725750"/>
            <a:ext cx="8520600" cy="4323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100">
                <a:solidFill>
                  <a:schemeClr val="dk1"/>
                </a:solidFill>
                <a:latin typeface="Times New Roman"/>
                <a:ea typeface="Times New Roman"/>
                <a:cs typeface="Times New Roman"/>
                <a:sym typeface="Times New Roman"/>
              </a:rPr>
              <a:t>Consider the scenario of n-pacmen all controlled within the same maze. All pacmen can move north, south, east, and west one unit, or stop. All pacmen take an action simultaneously. The goal is to get all </a:t>
            </a:r>
            <a:r>
              <a:rPr i="1" lang="en" sz="2100">
                <a:solidFill>
                  <a:schemeClr val="dk1"/>
                </a:solidFill>
                <a:latin typeface="Times New Roman"/>
                <a:ea typeface="Times New Roman"/>
                <a:cs typeface="Times New Roman"/>
                <a:sym typeface="Times New Roman"/>
              </a:rPr>
              <a:t>n</a:t>
            </a:r>
            <a:r>
              <a:rPr lang="en" sz="2100">
                <a:solidFill>
                  <a:schemeClr val="dk1"/>
                </a:solidFill>
                <a:latin typeface="Times New Roman"/>
                <a:ea typeface="Times New Roman"/>
                <a:cs typeface="Times New Roman"/>
                <a:sym typeface="Times New Roman"/>
              </a:rPr>
              <a:t> pacmen (with </a:t>
            </a:r>
            <a:r>
              <a:rPr i="1" lang="en" sz="2100">
                <a:solidFill>
                  <a:schemeClr val="dk1"/>
                </a:solidFill>
                <a:latin typeface="Times New Roman"/>
                <a:ea typeface="Times New Roman"/>
                <a:cs typeface="Times New Roman"/>
                <a:sym typeface="Times New Roman"/>
              </a:rPr>
              <a:t>n</a:t>
            </a:r>
            <a:r>
              <a:rPr lang="en" sz="2100">
                <a:solidFill>
                  <a:schemeClr val="dk1"/>
                </a:solidFill>
                <a:latin typeface="Times New Roman"/>
                <a:ea typeface="Times New Roman"/>
                <a:cs typeface="Times New Roman"/>
                <a:sym typeface="Times New Roman"/>
              </a:rPr>
              <a:t>&gt;1) to the same location. Let </a:t>
            </a:r>
            <a:r>
              <a:rPr i="1" lang="en" sz="2100">
                <a:solidFill>
                  <a:schemeClr val="dk1"/>
                </a:solidFill>
                <a:latin typeface="Times New Roman"/>
                <a:ea typeface="Times New Roman"/>
                <a:cs typeface="Times New Roman"/>
                <a:sym typeface="Times New Roman"/>
              </a:rPr>
              <a:t>M</a:t>
            </a:r>
            <a:r>
              <a:rPr lang="en" sz="2100">
                <a:solidFill>
                  <a:schemeClr val="dk1"/>
                </a:solidFill>
                <a:latin typeface="Times New Roman"/>
                <a:ea typeface="Times New Roman"/>
                <a:cs typeface="Times New Roman"/>
                <a:sym typeface="Times New Roman"/>
              </a:rPr>
              <a:t> be the number of spaces in the maze that are not walls (i.e. any pacman can go there).</a:t>
            </a:r>
            <a:endParaRPr sz="2100">
              <a:solidFill>
                <a:schemeClr val="dk1"/>
              </a:solidFill>
              <a:latin typeface="Times New Roman"/>
              <a:ea typeface="Times New Roman"/>
              <a:cs typeface="Times New Roman"/>
              <a:sym typeface="Times New Roman"/>
            </a:endParaRPr>
          </a:p>
          <a:p>
            <a:pPr indent="0" lvl="0" marL="0" marR="0" rtl="0" algn="l">
              <a:lnSpc>
                <a:spcPct val="115000"/>
              </a:lnSpc>
              <a:spcBef>
                <a:spcPts val="1000"/>
              </a:spcBef>
              <a:spcAft>
                <a:spcPts val="0"/>
              </a:spcAft>
              <a:buNone/>
            </a:pPr>
            <a:r>
              <a:rPr lang="en" sz="2100">
                <a:solidFill>
                  <a:schemeClr val="dk1"/>
                </a:solidFill>
                <a:latin typeface="Times New Roman"/>
                <a:ea typeface="Times New Roman"/>
                <a:cs typeface="Times New Roman"/>
                <a:sym typeface="Times New Roman"/>
              </a:rPr>
              <a:t>(a) What is the state space for this problem? That is, what information do we need to store in a state to represent this problem?</a:t>
            </a:r>
            <a:endParaRPr sz="21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 sz="2100">
                <a:solidFill>
                  <a:schemeClr val="dk1"/>
                </a:solidFill>
                <a:latin typeface="Times New Roman"/>
                <a:ea typeface="Times New Roman"/>
                <a:cs typeface="Times New Roman"/>
                <a:sym typeface="Times New Roman"/>
              </a:rPr>
              <a:t>(b) What is the size of the state space?</a:t>
            </a:r>
            <a:endParaRPr sz="21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 sz="2100">
                <a:solidFill>
                  <a:schemeClr val="dk1"/>
                </a:solidFill>
                <a:latin typeface="Times New Roman"/>
                <a:ea typeface="Times New Roman"/>
                <a:cs typeface="Times New Roman"/>
                <a:sym typeface="Times New Roman"/>
              </a:rPr>
              <a:t>(c) What is the branching factor </a:t>
            </a:r>
            <a:r>
              <a:rPr i="1" lang="en" sz="2100">
                <a:solidFill>
                  <a:schemeClr val="dk1"/>
                </a:solidFill>
                <a:latin typeface="Times New Roman"/>
                <a:ea typeface="Times New Roman"/>
                <a:cs typeface="Times New Roman"/>
                <a:sym typeface="Times New Roman"/>
              </a:rPr>
              <a:t>b</a:t>
            </a:r>
            <a:r>
              <a:rPr lang="en" sz="2100">
                <a:solidFill>
                  <a:schemeClr val="dk1"/>
                </a:solidFill>
                <a:latin typeface="Times New Roman"/>
                <a:ea typeface="Times New Roman"/>
                <a:cs typeface="Times New Roman"/>
                <a:sym typeface="Times New Roman"/>
              </a:rPr>
              <a:t> of this problem?</a:t>
            </a:r>
            <a:endParaRPr sz="21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 sz="2100">
                <a:solidFill>
                  <a:schemeClr val="dk1"/>
                </a:solidFill>
                <a:latin typeface="Times New Roman"/>
                <a:ea typeface="Times New Roman"/>
                <a:cs typeface="Times New Roman"/>
                <a:sym typeface="Times New Roman"/>
              </a:rPr>
              <a:t>(d) What is the maximum bound on the length of a solution for this search tree?</a:t>
            </a:r>
            <a:endParaRPr sz="2100">
              <a:solidFill>
                <a:schemeClr val="dk1"/>
              </a:solidFill>
              <a:latin typeface="Times New Roman"/>
              <a:ea typeface="Times New Roman"/>
              <a:cs typeface="Times New Roman"/>
              <a:sym typeface="Times New Roman"/>
            </a:endParaRPr>
          </a:p>
        </p:txBody>
      </p:sp>
      <p:sp>
        <p:nvSpPr>
          <p:cNvPr id="66" name="Google Shape;66;p14"/>
          <p:cNvSpPr txBox="1"/>
          <p:nvPr>
            <p:ph type="title"/>
          </p:nvPr>
        </p:nvSpPr>
        <p:spPr>
          <a:xfrm>
            <a:off x="311700" y="153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-pacmen</a:t>
            </a:r>
            <a:endParaRPr>
              <a:solidFill>
                <a:schemeClr val="dk2"/>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idx="1" type="body"/>
          </p:nvPr>
        </p:nvSpPr>
        <p:spPr>
          <a:xfrm>
            <a:off x="311700" y="725750"/>
            <a:ext cx="8520600" cy="4323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400">
                <a:solidFill>
                  <a:schemeClr val="dk1"/>
                </a:solidFill>
                <a:latin typeface="Times New Roman"/>
                <a:ea typeface="Times New Roman"/>
                <a:cs typeface="Times New Roman"/>
                <a:sym typeface="Times New Roman"/>
              </a:rPr>
              <a:t>Consider a state space graph with edges that can possibly have negative cost. (We’ve been assuming costs are always non-negative.) Answer the following questions.</a:t>
            </a:r>
            <a:endParaRPr sz="2400">
              <a:solidFill>
                <a:schemeClr val="dk1"/>
              </a:solidFill>
              <a:latin typeface="Times New Roman"/>
              <a:ea typeface="Times New Roman"/>
              <a:cs typeface="Times New Roman"/>
              <a:sym typeface="Times New Roman"/>
            </a:endParaRPr>
          </a:p>
          <a:p>
            <a:pPr indent="0" lvl="0" marL="0" marR="0" rtl="0" algn="l">
              <a:lnSpc>
                <a:spcPct val="115000"/>
              </a:lnSpc>
              <a:spcBef>
                <a:spcPts val="1000"/>
              </a:spcBef>
              <a:spcAft>
                <a:spcPts val="0"/>
              </a:spcAft>
              <a:buNone/>
            </a:pPr>
            <a:r>
              <a:rPr lang="en" sz="2400">
                <a:solidFill>
                  <a:schemeClr val="dk1"/>
                </a:solidFill>
                <a:latin typeface="Times New Roman"/>
                <a:ea typeface="Times New Roman"/>
                <a:cs typeface="Times New Roman"/>
                <a:sym typeface="Times New Roman"/>
              </a:rPr>
              <a:t>(a) Including arbitrarily large negative costs will lead any optimal search algorithm to explore the entire search tree. Why is that?</a:t>
            </a:r>
            <a:endParaRPr sz="24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 sz="2400">
                <a:solidFill>
                  <a:schemeClr val="dk1"/>
                </a:solidFill>
                <a:latin typeface="Times New Roman"/>
                <a:ea typeface="Times New Roman"/>
                <a:cs typeface="Times New Roman"/>
                <a:sym typeface="Times New Roman"/>
              </a:rPr>
              <a:t>(b) Suppose we’re running UCS under the Tree Search template (so we don’t check for visited nodes). If there is a cycle in the graph where all edges in the cycle have negative cost, what path would UCS return?</a:t>
            </a:r>
            <a:endParaRPr sz="2400">
              <a:solidFill>
                <a:schemeClr val="dk1"/>
              </a:solidFill>
              <a:latin typeface="Times New Roman"/>
              <a:ea typeface="Times New Roman"/>
              <a:cs typeface="Times New Roman"/>
              <a:sym typeface="Times New Roman"/>
            </a:endParaRPr>
          </a:p>
        </p:txBody>
      </p:sp>
      <p:sp>
        <p:nvSpPr>
          <p:cNvPr id="72" name="Google Shape;72;p15"/>
          <p:cNvSpPr txBox="1"/>
          <p:nvPr>
            <p:ph type="title"/>
          </p:nvPr>
        </p:nvSpPr>
        <p:spPr>
          <a:xfrm>
            <a:off x="311700" y="153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Negative Cost</a:t>
            </a:r>
            <a:endParaRPr>
              <a:solidFill>
                <a:schemeClr val="dk2"/>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idx="1" type="body"/>
          </p:nvPr>
        </p:nvSpPr>
        <p:spPr>
          <a:xfrm>
            <a:off x="311700" y="725750"/>
            <a:ext cx="8520600" cy="4323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400">
                <a:solidFill>
                  <a:schemeClr val="dk1"/>
                </a:solidFill>
                <a:latin typeface="Times New Roman"/>
                <a:ea typeface="Times New Roman"/>
                <a:cs typeface="Times New Roman"/>
                <a:sym typeface="Times New Roman"/>
              </a:rPr>
              <a:t>Suppose instead of </a:t>
            </a:r>
            <a:r>
              <a:rPr i="1" lang="en" sz="2400">
                <a:solidFill>
                  <a:schemeClr val="dk1"/>
                </a:solidFill>
                <a:latin typeface="Times New Roman"/>
                <a:ea typeface="Times New Roman"/>
                <a:cs typeface="Times New Roman"/>
                <a:sym typeface="Times New Roman"/>
              </a:rPr>
              <a:t>n</a:t>
            </a:r>
            <a:r>
              <a:rPr lang="en" sz="2400">
                <a:solidFill>
                  <a:schemeClr val="dk1"/>
                </a:solidFill>
                <a:latin typeface="Times New Roman"/>
                <a:ea typeface="Times New Roman"/>
                <a:cs typeface="Times New Roman"/>
                <a:sym typeface="Times New Roman"/>
              </a:rPr>
              <a:t>-queens we want to solve </a:t>
            </a:r>
            <a:r>
              <a:rPr i="1" lang="en" sz="2400">
                <a:solidFill>
                  <a:schemeClr val="dk1"/>
                </a:solidFill>
                <a:latin typeface="Times New Roman"/>
                <a:ea typeface="Times New Roman"/>
                <a:cs typeface="Times New Roman"/>
                <a:sym typeface="Times New Roman"/>
              </a:rPr>
              <a:t>k</a:t>
            </a:r>
            <a:r>
              <a:rPr lang="en" sz="2400">
                <a:solidFill>
                  <a:schemeClr val="dk1"/>
                </a:solidFill>
                <a:latin typeface="Times New Roman"/>
                <a:ea typeface="Times New Roman"/>
                <a:cs typeface="Times New Roman"/>
                <a:sym typeface="Times New Roman"/>
              </a:rPr>
              <a:t>-knights by placing </a:t>
            </a:r>
            <a:r>
              <a:rPr i="1" lang="en" sz="2400">
                <a:solidFill>
                  <a:schemeClr val="dk1"/>
                </a:solidFill>
                <a:latin typeface="Times New Roman"/>
                <a:ea typeface="Times New Roman"/>
                <a:cs typeface="Times New Roman"/>
                <a:sym typeface="Times New Roman"/>
              </a:rPr>
              <a:t>k</a:t>
            </a:r>
            <a:r>
              <a:rPr lang="en" sz="2400">
                <a:solidFill>
                  <a:schemeClr val="dk1"/>
                </a:solidFill>
                <a:latin typeface="Times New Roman"/>
                <a:ea typeface="Times New Roman"/>
                <a:cs typeface="Times New Roman"/>
                <a:sym typeface="Times New Roman"/>
              </a:rPr>
              <a:t> knight pieces on an </a:t>
            </a:r>
            <a:r>
              <a:rPr i="1" lang="en" sz="2400">
                <a:solidFill>
                  <a:schemeClr val="dk1"/>
                </a:solidFill>
                <a:latin typeface="Times New Roman"/>
                <a:ea typeface="Times New Roman"/>
                <a:cs typeface="Times New Roman"/>
                <a:sym typeface="Times New Roman"/>
              </a:rPr>
              <a:t>n</a:t>
            </a:r>
            <a:r>
              <a:rPr lang="en" sz="2400">
                <a:solidFill>
                  <a:schemeClr val="dk1"/>
                </a:solidFill>
                <a:latin typeface="Times New Roman"/>
                <a:ea typeface="Times New Roman"/>
                <a:cs typeface="Times New Roman"/>
                <a:sym typeface="Times New Roman"/>
              </a:rPr>
              <a:t>x</a:t>
            </a:r>
            <a:r>
              <a:rPr i="1" lang="en" sz="2400">
                <a:solidFill>
                  <a:schemeClr val="dk1"/>
                </a:solidFill>
                <a:latin typeface="Times New Roman"/>
                <a:ea typeface="Times New Roman"/>
                <a:cs typeface="Times New Roman"/>
                <a:sym typeface="Times New Roman"/>
              </a:rPr>
              <a:t>n</a:t>
            </a:r>
            <a:r>
              <a:rPr lang="en" sz="2400">
                <a:solidFill>
                  <a:schemeClr val="dk1"/>
                </a:solidFill>
                <a:latin typeface="Times New Roman"/>
                <a:ea typeface="Times New Roman"/>
                <a:cs typeface="Times New Roman"/>
                <a:sym typeface="Times New Roman"/>
              </a:rPr>
              <a:t> chessboard such that no two knights are threatening one another. Recall that knights move differently than queens, so </a:t>
            </a:r>
            <a:r>
              <a:rPr i="1" lang="en" sz="2400">
                <a:solidFill>
                  <a:schemeClr val="dk1"/>
                </a:solidFill>
                <a:latin typeface="Times New Roman"/>
                <a:ea typeface="Times New Roman"/>
                <a:cs typeface="Times New Roman"/>
                <a:sym typeface="Times New Roman"/>
              </a:rPr>
              <a:t>k</a:t>
            </a:r>
            <a:r>
              <a:rPr lang="en" sz="2400">
                <a:solidFill>
                  <a:schemeClr val="dk1"/>
                </a:solidFill>
                <a:latin typeface="Times New Roman"/>
                <a:ea typeface="Times New Roman"/>
                <a:cs typeface="Times New Roman"/>
                <a:sym typeface="Times New Roman"/>
              </a:rPr>
              <a:t> is not necessarily equal to </a:t>
            </a:r>
            <a:r>
              <a:rPr i="1" lang="en" sz="2400">
                <a:solidFill>
                  <a:schemeClr val="dk1"/>
                </a:solidFill>
                <a:latin typeface="Times New Roman"/>
                <a:ea typeface="Times New Roman"/>
                <a:cs typeface="Times New Roman"/>
                <a:sym typeface="Times New Roman"/>
              </a:rPr>
              <a:t>n</a:t>
            </a:r>
            <a:r>
              <a:rPr lang="en" sz="2400">
                <a:solidFill>
                  <a:schemeClr val="dk1"/>
                </a:solidFill>
                <a:latin typeface="Times New Roman"/>
                <a:ea typeface="Times New Roman"/>
                <a:cs typeface="Times New Roman"/>
                <a:sym typeface="Times New Roman"/>
              </a:rPr>
              <a:t>, but we can certainly assume </a:t>
            </a:r>
            <a:r>
              <a:rPr i="1" lang="en" sz="2400">
                <a:solidFill>
                  <a:schemeClr val="dk1"/>
                </a:solidFill>
                <a:latin typeface="Times New Roman"/>
                <a:ea typeface="Times New Roman"/>
                <a:cs typeface="Times New Roman"/>
                <a:sym typeface="Times New Roman"/>
              </a:rPr>
              <a:t>k </a:t>
            </a:r>
            <a:r>
              <a:rPr lang="en" sz="2400">
                <a:solidFill>
                  <a:schemeClr val="dk1"/>
                </a:solidFill>
                <a:latin typeface="Times New Roman"/>
                <a:ea typeface="Times New Roman"/>
                <a:cs typeface="Times New Roman"/>
                <a:sym typeface="Times New Roman"/>
              </a:rPr>
              <a:t>≤ </a:t>
            </a:r>
            <a:r>
              <a:rPr i="1" lang="en" sz="2400">
                <a:solidFill>
                  <a:schemeClr val="dk1"/>
                </a:solidFill>
                <a:latin typeface="Times New Roman"/>
                <a:ea typeface="Times New Roman"/>
                <a:cs typeface="Times New Roman"/>
                <a:sym typeface="Times New Roman"/>
              </a:rPr>
              <a:t>n</a:t>
            </a:r>
            <a:r>
              <a:rPr baseline="30000" i="1" lang="en" sz="2400">
                <a:solidFill>
                  <a:schemeClr val="dk1"/>
                </a:solidFill>
                <a:latin typeface="Times New Roman"/>
                <a:ea typeface="Times New Roman"/>
                <a:cs typeface="Times New Roman"/>
                <a:sym typeface="Times New Roman"/>
              </a:rPr>
              <a:t>2</a:t>
            </a:r>
            <a:r>
              <a:rPr i="1" lang="en" sz="2400">
                <a:solidFill>
                  <a:schemeClr val="dk1"/>
                </a:solidFill>
                <a:latin typeface="Times New Roman"/>
                <a:ea typeface="Times New Roman"/>
                <a:cs typeface="Times New Roman"/>
                <a:sym typeface="Times New Roman"/>
              </a:rPr>
              <a:t>.</a:t>
            </a:r>
            <a:endParaRPr i="1" sz="24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rPr lang="en" sz="2400">
                <a:solidFill>
                  <a:schemeClr val="dk1"/>
                </a:solidFill>
                <a:latin typeface="Times New Roman"/>
                <a:ea typeface="Times New Roman"/>
                <a:cs typeface="Times New Roman"/>
                <a:sym typeface="Times New Roman"/>
              </a:rPr>
              <a:t>Create a formulation for this problem.</a:t>
            </a:r>
            <a:endParaRPr i="1" sz="24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 sz="2400">
                <a:solidFill>
                  <a:schemeClr val="dk1"/>
                </a:solidFill>
                <a:latin typeface="Times New Roman"/>
                <a:ea typeface="Times New Roman"/>
                <a:cs typeface="Times New Roman"/>
                <a:sym typeface="Times New Roman"/>
              </a:rPr>
              <a:t>(a) </a:t>
            </a:r>
            <a:r>
              <a:rPr lang="en" sz="2400">
                <a:solidFill>
                  <a:schemeClr val="dk1"/>
                </a:solidFill>
                <a:latin typeface="Times New Roman"/>
                <a:ea typeface="Times New Roman"/>
                <a:cs typeface="Times New Roman"/>
                <a:sym typeface="Times New Roman"/>
              </a:rPr>
              <a:t>What are the variables?</a:t>
            </a:r>
            <a:endParaRPr sz="24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 sz="2400">
                <a:solidFill>
                  <a:schemeClr val="dk1"/>
                </a:solidFill>
                <a:latin typeface="Times New Roman"/>
                <a:ea typeface="Times New Roman"/>
                <a:cs typeface="Times New Roman"/>
                <a:sym typeface="Times New Roman"/>
              </a:rPr>
              <a:t>(b) What are the possible values for each variable?</a:t>
            </a:r>
            <a:endParaRPr sz="24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 sz="2400">
                <a:solidFill>
                  <a:schemeClr val="dk1"/>
                </a:solidFill>
                <a:latin typeface="Times New Roman"/>
                <a:ea typeface="Times New Roman"/>
                <a:cs typeface="Times New Roman"/>
                <a:sym typeface="Times New Roman"/>
              </a:rPr>
              <a:t>(c) What sets of variables are constrained, and how?</a:t>
            </a:r>
            <a:endParaRPr sz="2400">
              <a:solidFill>
                <a:schemeClr val="dk1"/>
              </a:solidFill>
              <a:latin typeface="Times New Roman"/>
              <a:ea typeface="Times New Roman"/>
              <a:cs typeface="Times New Roman"/>
              <a:sym typeface="Times New Roman"/>
            </a:endParaRPr>
          </a:p>
        </p:txBody>
      </p:sp>
      <p:sp>
        <p:nvSpPr>
          <p:cNvPr id="78" name="Google Shape;78;p16"/>
          <p:cNvSpPr txBox="1"/>
          <p:nvPr>
            <p:ph type="title"/>
          </p:nvPr>
        </p:nvSpPr>
        <p:spPr>
          <a:xfrm>
            <a:off x="311700" y="153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Times New Roman"/>
                <a:ea typeface="Times New Roman"/>
                <a:cs typeface="Times New Roman"/>
                <a:sym typeface="Times New Roman"/>
              </a:rPr>
              <a:t>k</a:t>
            </a:r>
            <a:r>
              <a:rPr lang="en">
                <a:latin typeface="Times New Roman"/>
                <a:ea typeface="Times New Roman"/>
                <a:cs typeface="Times New Roman"/>
                <a:sym typeface="Times New Roman"/>
              </a:rPr>
              <a:t>-knights</a:t>
            </a:r>
            <a:endParaRPr>
              <a:solidFill>
                <a:schemeClr val="dk2"/>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idx="1" type="body"/>
          </p:nvPr>
        </p:nvSpPr>
        <p:spPr>
          <a:xfrm>
            <a:off x="311700" y="725750"/>
            <a:ext cx="8520600" cy="4323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Consider the following constraint graph:</a:t>
            </a:r>
            <a:endParaRPr>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In one or two sentences, describe an efficient way of solving a CSP with this constraint structure.</a:t>
            </a:r>
            <a:endParaRPr>
              <a:solidFill>
                <a:schemeClr val="dk1"/>
              </a:solidFill>
              <a:latin typeface="Times New Roman"/>
              <a:ea typeface="Times New Roman"/>
              <a:cs typeface="Times New Roman"/>
              <a:sym typeface="Times New Roman"/>
            </a:endParaRPr>
          </a:p>
        </p:txBody>
      </p:sp>
      <p:sp>
        <p:nvSpPr>
          <p:cNvPr id="84" name="Google Shape;84;p17"/>
          <p:cNvSpPr txBox="1"/>
          <p:nvPr>
            <p:ph type="title"/>
          </p:nvPr>
        </p:nvSpPr>
        <p:spPr>
          <a:xfrm>
            <a:off x="311700" y="153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CSP Structure</a:t>
            </a:r>
            <a:endParaRPr>
              <a:solidFill>
                <a:schemeClr val="dk2"/>
              </a:solidFill>
              <a:latin typeface="Times New Roman"/>
              <a:ea typeface="Times New Roman"/>
              <a:cs typeface="Times New Roman"/>
              <a:sym typeface="Times New Roman"/>
            </a:endParaRPr>
          </a:p>
        </p:txBody>
      </p:sp>
      <p:sp>
        <p:nvSpPr>
          <p:cNvPr id="85" name="Google Shape;85;p17"/>
          <p:cNvSpPr/>
          <p:nvPr/>
        </p:nvSpPr>
        <p:spPr>
          <a:xfrm>
            <a:off x="4100450" y="2506263"/>
            <a:ext cx="387300" cy="3873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p:nvPr/>
        </p:nvSpPr>
        <p:spPr>
          <a:xfrm>
            <a:off x="4487750" y="1701950"/>
            <a:ext cx="387300" cy="3873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p:nvPr/>
        </p:nvSpPr>
        <p:spPr>
          <a:xfrm>
            <a:off x="4995250" y="2184450"/>
            <a:ext cx="387300" cy="3873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p:nvPr/>
        </p:nvSpPr>
        <p:spPr>
          <a:xfrm>
            <a:off x="5567300" y="1797150"/>
            <a:ext cx="387300" cy="3873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a:off x="4995250" y="1179950"/>
            <a:ext cx="387300" cy="3873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p:nvPr/>
        </p:nvSpPr>
        <p:spPr>
          <a:xfrm>
            <a:off x="5710700" y="1067800"/>
            <a:ext cx="387300" cy="3873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a:off x="3614150" y="1701950"/>
            <a:ext cx="387300" cy="3873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a:off x="3216100" y="2271450"/>
            <a:ext cx="387300" cy="3873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a:off x="2670750" y="1990800"/>
            <a:ext cx="387300" cy="3873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a:off x="3058050" y="1455100"/>
            <a:ext cx="387300" cy="3873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a:off x="2340675" y="1314650"/>
            <a:ext cx="387300" cy="3873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a:off x="3374150" y="2923275"/>
            <a:ext cx="387300" cy="3873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p:nvPr/>
        </p:nvSpPr>
        <p:spPr>
          <a:xfrm>
            <a:off x="3882925" y="3310575"/>
            <a:ext cx="387300" cy="3873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a:off x="2867975" y="3310575"/>
            <a:ext cx="387300" cy="3873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p:nvPr/>
        </p:nvSpPr>
        <p:spPr>
          <a:xfrm>
            <a:off x="3374150" y="3744525"/>
            <a:ext cx="387300" cy="3873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a:off x="2575425" y="3853875"/>
            <a:ext cx="387300" cy="3873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a:off x="4875050" y="2893575"/>
            <a:ext cx="387300" cy="3873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a:off x="5534950" y="3158175"/>
            <a:ext cx="387300" cy="3873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4487750" y="3357225"/>
            <a:ext cx="387300" cy="3873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5087550" y="3621675"/>
            <a:ext cx="387300" cy="3873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a:off x="5719700" y="3701475"/>
            <a:ext cx="387300" cy="3873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 name="Google Shape;106;p17"/>
          <p:cNvCxnSpPr>
            <a:stCxn id="85" idx="0"/>
            <a:endCxn id="91" idx="5"/>
          </p:cNvCxnSpPr>
          <p:nvPr/>
        </p:nvCxnSpPr>
        <p:spPr>
          <a:xfrm rot="10800000">
            <a:off x="3944600" y="2032563"/>
            <a:ext cx="349500" cy="473700"/>
          </a:xfrm>
          <a:prstGeom prst="straightConnector1">
            <a:avLst/>
          </a:prstGeom>
          <a:noFill/>
          <a:ln cap="flat" cmpd="sng" w="19050">
            <a:solidFill>
              <a:schemeClr val="dk1"/>
            </a:solidFill>
            <a:prstDash val="solid"/>
            <a:round/>
            <a:headEnd len="med" w="med" type="none"/>
            <a:tailEnd len="med" w="med" type="none"/>
          </a:ln>
        </p:spPr>
      </p:cxnSp>
      <p:cxnSp>
        <p:nvCxnSpPr>
          <p:cNvPr id="107" name="Google Shape;107;p17"/>
          <p:cNvCxnSpPr>
            <a:stCxn id="85" idx="1"/>
            <a:endCxn id="92" idx="6"/>
          </p:cNvCxnSpPr>
          <p:nvPr/>
        </p:nvCxnSpPr>
        <p:spPr>
          <a:xfrm rot="10800000">
            <a:off x="3603369" y="2465181"/>
            <a:ext cx="553800" cy="97800"/>
          </a:xfrm>
          <a:prstGeom prst="straightConnector1">
            <a:avLst/>
          </a:prstGeom>
          <a:noFill/>
          <a:ln cap="flat" cmpd="sng" w="19050">
            <a:solidFill>
              <a:schemeClr val="dk1"/>
            </a:solidFill>
            <a:prstDash val="solid"/>
            <a:round/>
            <a:headEnd len="med" w="med" type="none"/>
            <a:tailEnd len="med" w="med" type="none"/>
          </a:ln>
        </p:spPr>
      </p:cxnSp>
      <p:cxnSp>
        <p:nvCxnSpPr>
          <p:cNvPr id="108" name="Google Shape;108;p17"/>
          <p:cNvCxnSpPr>
            <a:stCxn id="92" idx="2"/>
            <a:endCxn id="93" idx="5"/>
          </p:cNvCxnSpPr>
          <p:nvPr/>
        </p:nvCxnSpPr>
        <p:spPr>
          <a:xfrm rot="10800000">
            <a:off x="3001300" y="2321400"/>
            <a:ext cx="214800" cy="143700"/>
          </a:xfrm>
          <a:prstGeom prst="straightConnector1">
            <a:avLst/>
          </a:prstGeom>
          <a:noFill/>
          <a:ln cap="flat" cmpd="sng" w="19050">
            <a:solidFill>
              <a:schemeClr val="dk1"/>
            </a:solidFill>
            <a:prstDash val="solid"/>
            <a:round/>
            <a:headEnd len="med" w="med" type="none"/>
            <a:tailEnd len="med" w="med" type="none"/>
          </a:ln>
        </p:spPr>
      </p:cxnSp>
      <p:cxnSp>
        <p:nvCxnSpPr>
          <p:cNvPr id="109" name="Google Shape;109;p17"/>
          <p:cNvCxnSpPr>
            <a:stCxn id="93" idx="1"/>
            <a:endCxn id="95" idx="4"/>
          </p:cNvCxnSpPr>
          <p:nvPr/>
        </p:nvCxnSpPr>
        <p:spPr>
          <a:xfrm rot="10800000">
            <a:off x="2534269" y="1701919"/>
            <a:ext cx="193200" cy="345600"/>
          </a:xfrm>
          <a:prstGeom prst="straightConnector1">
            <a:avLst/>
          </a:prstGeom>
          <a:noFill/>
          <a:ln cap="flat" cmpd="sng" w="19050">
            <a:solidFill>
              <a:schemeClr val="dk1"/>
            </a:solidFill>
            <a:prstDash val="solid"/>
            <a:round/>
            <a:headEnd len="med" w="med" type="none"/>
            <a:tailEnd len="med" w="med" type="none"/>
          </a:ln>
        </p:spPr>
      </p:cxnSp>
      <p:cxnSp>
        <p:nvCxnSpPr>
          <p:cNvPr id="110" name="Google Shape;110;p17"/>
          <p:cNvCxnSpPr>
            <a:stCxn id="94" idx="2"/>
            <a:endCxn id="95" idx="6"/>
          </p:cNvCxnSpPr>
          <p:nvPr/>
        </p:nvCxnSpPr>
        <p:spPr>
          <a:xfrm rot="10800000">
            <a:off x="2728050" y="1508350"/>
            <a:ext cx="330000" cy="140400"/>
          </a:xfrm>
          <a:prstGeom prst="straightConnector1">
            <a:avLst/>
          </a:prstGeom>
          <a:noFill/>
          <a:ln cap="flat" cmpd="sng" w="19050">
            <a:solidFill>
              <a:schemeClr val="dk1"/>
            </a:solidFill>
            <a:prstDash val="solid"/>
            <a:round/>
            <a:headEnd len="med" w="med" type="none"/>
            <a:tailEnd len="med" w="med" type="none"/>
          </a:ln>
        </p:spPr>
      </p:cxnSp>
      <p:cxnSp>
        <p:nvCxnSpPr>
          <p:cNvPr id="111" name="Google Shape;111;p17"/>
          <p:cNvCxnSpPr>
            <a:stCxn id="91" idx="1"/>
            <a:endCxn id="94" idx="6"/>
          </p:cNvCxnSpPr>
          <p:nvPr/>
        </p:nvCxnSpPr>
        <p:spPr>
          <a:xfrm rot="10800000">
            <a:off x="3445269" y="1648869"/>
            <a:ext cx="225600" cy="109800"/>
          </a:xfrm>
          <a:prstGeom prst="straightConnector1">
            <a:avLst/>
          </a:prstGeom>
          <a:noFill/>
          <a:ln cap="flat" cmpd="sng" w="19050">
            <a:solidFill>
              <a:schemeClr val="dk1"/>
            </a:solidFill>
            <a:prstDash val="solid"/>
            <a:round/>
            <a:headEnd len="med" w="med" type="none"/>
            <a:tailEnd len="med" w="med" type="none"/>
          </a:ln>
        </p:spPr>
      </p:cxnSp>
      <p:cxnSp>
        <p:nvCxnSpPr>
          <p:cNvPr id="112" name="Google Shape;112;p17"/>
          <p:cNvCxnSpPr>
            <a:stCxn id="85" idx="7"/>
            <a:endCxn id="86" idx="4"/>
          </p:cNvCxnSpPr>
          <p:nvPr/>
        </p:nvCxnSpPr>
        <p:spPr>
          <a:xfrm flipH="1" rot="10800000">
            <a:off x="4431031" y="2089281"/>
            <a:ext cx="250500" cy="473700"/>
          </a:xfrm>
          <a:prstGeom prst="straightConnector1">
            <a:avLst/>
          </a:prstGeom>
          <a:noFill/>
          <a:ln cap="flat" cmpd="sng" w="19050">
            <a:solidFill>
              <a:schemeClr val="dk1"/>
            </a:solidFill>
            <a:prstDash val="solid"/>
            <a:round/>
            <a:headEnd len="med" w="med" type="none"/>
            <a:tailEnd len="med" w="med" type="none"/>
          </a:ln>
        </p:spPr>
      </p:cxnSp>
      <p:cxnSp>
        <p:nvCxnSpPr>
          <p:cNvPr id="113" name="Google Shape;113;p17"/>
          <p:cNvCxnSpPr>
            <a:stCxn id="86" idx="7"/>
            <a:endCxn id="89" idx="3"/>
          </p:cNvCxnSpPr>
          <p:nvPr/>
        </p:nvCxnSpPr>
        <p:spPr>
          <a:xfrm flipH="1" rot="10800000">
            <a:off x="4818331" y="1510569"/>
            <a:ext cx="233700" cy="248100"/>
          </a:xfrm>
          <a:prstGeom prst="straightConnector1">
            <a:avLst/>
          </a:prstGeom>
          <a:noFill/>
          <a:ln cap="flat" cmpd="sng" w="19050">
            <a:solidFill>
              <a:schemeClr val="dk1"/>
            </a:solidFill>
            <a:prstDash val="solid"/>
            <a:round/>
            <a:headEnd len="med" w="med" type="none"/>
            <a:tailEnd len="med" w="med" type="none"/>
          </a:ln>
        </p:spPr>
      </p:cxnSp>
      <p:cxnSp>
        <p:nvCxnSpPr>
          <p:cNvPr id="114" name="Google Shape;114;p17"/>
          <p:cNvCxnSpPr>
            <a:stCxn id="89" idx="6"/>
            <a:endCxn id="90" idx="2"/>
          </p:cNvCxnSpPr>
          <p:nvPr/>
        </p:nvCxnSpPr>
        <p:spPr>
          <a:xfrm flipH="1" rot="10800000">
            <a:off x="5382550" y="1261400"/>
            <a:ext cx="328200" cy="112200"/>
          </a:xfrm>
          <a:prstGeom prst="straightConnector1">
            <a:avLst/>
          </a:prstGeom>
          <a:noFill/>
          <a:ln cap="flat" cmpd="sng" w="19050">
            <a:solidFill>
              <a:schemeClr val="dk1"/>
            </a:solidFill>
            <a:prstDash val="solid"/>
            <a:round/>
            <a:headEnd len="med" w="med" type="none"/>
            <a:tailEnd len="med" w="med" type="none"/>
          </a:ln>
        </p:spPr>
      </p:cxnSp>
      <p:cxnSp>
        <p:nvCxnSpPr>
          <p:cNvPr id="115" name="Google Shape;115;p17"/>
          <p:cNvCxnSpPr>
            <a:stCxn id="88" idx="0"/>
            <a:endCxn id="90" idx="4"/>
          </p:cNvCxnSpPr>
          <p:nvPr/>
        </p:nvCxnSpPr>
        <p:spPr>
          <a:xfrm flipH="1" rot="10800000">
            <a:off x="5760950" y="1455150"/>
            <a:ext cx="143400" cy="342000"/>
          </a:xfrm>
          <a:prstGeom prst="straightConnector1">
            <a:avLst/>
          </a:prstGeom>
          <a:noFill/>
          <a:ln cap="flat" cmpd="sng" w="19050">
            <a:solidFill>
              <a:schemeClr val="dk1"/>
            </a:solidFill>
            <a:prstDash val="solid"/>
            <a:round/>
            <a:headEnd len="med" w="med" type="none"/>
            <a:tailEnd len="med" w="med" type="none"/>
          </a:ln>
        </p:spPr>
      </p:cxnSp>
      <p:cxnSp>
        <p:nvCxnSpPr>
          <p:cNvPr id="116" name="Google Shape;116;p17"/>
          <p:cNvCxnSpPr>
            <a:stCxn id="88" idx="3"/>
            <a:endCxn id="87" idx="6"/>
          </p:cNvCxnSpPr>
          <p:nvPr/>
        </p:nvCxnSpPr>
        <p:spPr>
          <a:xfrm flipH="1">
            <a:off x="5382519" y="2127731"/>
            <a:ext cx="241500" cy="250500"/>
          </a:xfrm>
          <a:prstGeom prst="straightConnector1">
            <a:avLst/>
          </a:prstGeom>
          <a:noFill/>
          <a:ln cap="flat" cmpd="sng" w="19050">
            <a:solidFill>
              <a:schemeClr val="dk1"/>
            </a:solidFill>
            <a:prstDash val="solid"/>
            <a:round/>
            <a:headEnd len="med" w="med" type="none"/>
            <a:tailEnd len="med" w="med" type="none"/>
          </a:ln>
        </p:spPr>
      </p:cxnSp>
      <p:cxnSp>
        <p:nvCxnSpPr>
          <p:cNvPr id="117" name="Google Shape;117;p17"/>
          <p:cNvCxnSpPr>
            <a:stCxn id="87" idx="3"/>
            <a:endCxn id="85" idx="6"/>
          </p:cNvCxnSpPr>
          <p:nvPr/>
        </p:nvCxnSpPr>
        <p:spPr>
          <a:xfrm flipH="1">
            <a:off x="4487669" y="2515031"/>
            <a:ext cx="564300" cy="184800"/>
          </a:xfrm>
          <a:prstGeom prst="straightConnector1">
            <a:avLst/>
          </a:prstGeom>
          <a:noFill/>
          <a:ln cap="flat" cmpd="sng" w="19050">
            <a:solidFill>
              <a:schemeClr val="dk1"/>
            </a:solidFill>
            <a:prstDash val="solid"/>
            <a:round/>
            <a:headEnd len="med" w="med" type="none"/>
            <a:tailEnd len="med" w="med" type="none"/>
          </a:ln>
        </p:spPr>
      </p:cxnSp>
      <p:cxnSp>
        <p:nvCxnSpPr>
          <p:cNvPr id="118" name="Google Shape;118;p17"/>
          <p:cNvCxnSpPr>
            <a:stCxn id="101" idx="1"/>
            <a:endCxn id="85" idx="5"/>
          </p:cNvCxnSpPr>
          <p:nvPr/>
        </p:nvCxnSpPr>
        <p:spPr>
          <a:xfrm rot="10800000">
            <a:off x="4431069" y="2836894"/>
            <a:ext cx="500700" cy="113400"/>
          </a:xfrm>
          <a:prstGeom prst="straightConnector1">
            <a:avLst/>
          </a:prstGeom>
          <a:noFill/>
          <a:ln cap="flat" cmpd="sng" w="19050">
            <a:solidFill>
              <a:schemeClr val="dk1"/>
            </a:solidFill>
            <a:prstDash val="solid"/>
            <a:round/>
            <a:headEnd len="med" w="med" type="none"/>
            <a:tailEnd len="med" w="med" type="none"/>
          </a:ln>
        </p:spPr>
      </p:cxnSp>
      <p:cxnSp>
        <p:nvCxnSpPr>
          <p:cNvPr id="119" name="Google Shape;119;p17"/>
          <p:cNvCxnSpPr>
            <a:stCxn id="101" idx="6"/>
            <a:endCxn id="102" idx="0"/>
          </p:cNvCxnSpPr>
          <p:nvPr/>
        </p:nvCxnSpPr>
        <p:spPr>
          <a:xfrm>
            <a:off x="5262350" y="3087225"/>
            <a:ext cx="466200" cy="71100"/>
          </a:xfrm>
          <a:prstGeom prst="straightConnector1">
            <a:avLst/>
          </a:prstGeom>
          <a:noFill/>
          <a:ln cap="flat" cmpd="sng" w="19050">
            <a:solidFill>
              <a:schemeClr val="dk1"/>
            </a:solidFill>
            <a:prstDash val="solid"/>
            <a:round/>
            <a:headEnd len="med" w="med" type="none"/>
            <a:tailEnd len="med" w="med" type="none"/>
          </a:ln>
        </p:spPr>
      </p:cxnSp>
      <p:cxnSp>
        <p:nvCxnSpPr>
          <p:cNvPr id="120" name="Google Shape;120;p17"/>
          <p:cNvCxnSpPr>
            <a:stCxn id="105" idx="0"/>
            <a:endCxn id="102" idx="5"/>
          </p:cNvCxnSpPr>
          <p:nvPr/>
        </p:nvCxnSpPr>
        <p:spPr>
          <a:xfrm rot="10800000">
            <a:off x="5865650" y="3488775"/>
            <a:ext cx="47700" cy="212700"/>
          </a:xfrm>
          <a:prstGeom prst="straightConnector1">
            <a:avLst/>
          </a:prstGeom>
          <a:noFill/>
          <a:ln cap="flat" cmpd="sng" w="19050">
            <a:solidFill>
              <a:schemeClr val="dk1"/>
            </a:solidFill>
            <a:prstDash val="solid"/>
            <a:round/>
            <a:headEnd len="med" w="med" type="none"/>
            <a:tailEnd len="med" w="med" type="none"/>
          </a:ln>
        </p:spPr>
      </p:cxnSp>
      <p:cxnSp>
        <p:nvCxnSpPr>
          <p:cNvPr id="121" name="Google Shape;121;p17"/>
          <p:cNvCxnSpPr>
            <a:stCxn id="105" idx="2"/>
            <a:endCxn id="104" idx="5"/>
          </p:cNvCxnSpPr>
          <p:nvPr/>
        </p:nvCxnSpPr>
        <p:spPr>
          <a:xfrm flipH="1">
            <a:off x="5418200" y="3895125"/>
            <a:ext cx="301500" cy="57000"/>
          </a:xfrm>
          <a:prstGeom prst="straightConnector1">
            <a:avLst/>
          </a:prstGeom>
          <a:noFill/>
          <a:ln cap="flat" cmpd="sng" w="19050">
            <a:solidFill>
              <a:schemeClr val="dk1"/>
            </a:solidFill>
            <a:prstDash val="solid"/>
            <a:round/>
            <a:headEnd len="med" w="med" type="none"/>
            <a:tailEnd len="med" w="med" type="none"/>
          </a:ln>
        </p:spPr>
      </p:cxnSp>
      <p:cxnSp>
        <p:nvCxnSpPr>
          <p:cNvPr id="122" name="Google Shape;122;p17"/>
          <p:cNvCxnSpPr>
            <a:stCxn id="104" idx="2"/>
            <a:endCxn id="103" idx="5"/>
          </p:cNvCxnSpPr>
          <p:nvPr/>
        </p:nvCxnSpPr>
        <p:spPr>
          <a:xfrm rot="10800000">
            <a:off x="4818450" y="3687825"/>
            <a:ext cx="269100" cy="127500"/>
          </a:xfrm>
          <a:prstGeom prst="straightConnector1">
            <a:avLst/>
          </a:prstGeom>
          <a:noFill/>
          <a:ln cap="flat" cmpd="sng" w="19050">
            <a:solidFill>
              <a:schemeClr val="dk1"/>
            </a:solidFill>
            <a:prstDash val="solid"/>
            <a:round/>
            <a:headEnd len="med" w="med" type="none"/>
            <a:tailEnd len="med" w="med" type="none"/>
          </a:ln>
        </p:spPr>
      </p:cxnSp>
      <p:cxnSp>
        <p:nvCxnSpPr>
          <p:cNvPr id="123" name="Google Shape;123;p17"/>
          <p:cNvCxnSpPr>
            <a:stCxn id="103" idx="1"/>
            <a:endCxn id="85" idx="4"/>
          </p:cNvCxnSpPr>
          <p:nvPr/>
        </p:nvCxnSpPr>
        <p:spPr>
          <a:xfrm rot="10800000">
            <a:off x="4293969" y="2893444"/>
            <a:ext cx="250500" cy="520500"/>
          </a:xfrm>
          <a:prstGeom prst="straightConnector1">
            <a:avLst/>
          </a:prstGeom>
          <a:noFill/>
          <a:ln cap="flat" cmpd="sng" w="19050">
            <a:solidFill>
              <a:schemeClr val="dk1"/>
            </a:solidFill>
            <a:prstDash val="solid"/>
            <a:round/>
            <a:headEnd len="med" w="med" type="none"/>
            <a:tailEnd len="med" w="med" type="none"/>
          </a:ln>
        </p:spPr>
      </p:cxnSp>
      <p:cxnSp>
        <p:nvCxnSpPr>
          <p:cNvPr id="124" name="Google Shape;124;p17"/>
          <p:cNvCxnSpPr>
            <a:stCxn id="97" idx="0"/>
            <a:endCxn id="85" idx="3"/>
          </p:cNvCxnSpPr>
          <p:nvPr/>
        </p:nvCxnSpPr>
        <p:spPr>
          <a:xfrm flipH="1" rot="10800000">
            <a:off x="4076575" y="2836875"/>
            <a:ext cx="80700" cy="473700"/>
          </a:xfrm>
          <a:prstGeom prst="straightConnector1">
            <a:avLst/>
          </a:prstGeom>
          <a:noFill/>
          <a:ln cap="flat" cmpd="sng" w="19050">
            <a:solidFill>
              <a:schemeClr val="dk1"/>
            </a:solidFill>
            <a:prstDash val="solid"/>
            <a:round/>
            <a:headEnd len="med" w="med" type="none"/>
            <a:tailEnd len="med" w="med" type="none"/>
          </a:ln>
        </p:spPr>
      </p:cxnSp>
      <p:cxnSp>
        <p:nvCxnSpPr>
          <p:cNvPr id="125" name="Google Shape;125;p17"/>
          <p:cNvCxnSpPr>
            <a:stCxn id="99" idx="7"/>
            <a:endCxn id="97" idx="3"/>
          </p:cNvCxnSpPr>
          <p:nvPr/>
        </p:nvCxnSpPr>
        <p:spPr>
          <a:xfrm flipH="1" rot="10800000">
            <a:off x="3704731" y="3641044"/>
            <a:ext cx="234900" cy="160200"/>
          </a:xfrm>
          <a:prstGeom prst="straightConnector1">
            <a:avLst/>
          </a:prstGeom>
          <a:noFill/>
          <a:ln cap="flat" cmpd="sng" w="19050">
            <a:solidFill>
              <a:schemeClr val="dk1"/>
            </a:solidFill>
            <a:prstDash val="solid"/>
            <a:round/>
            <a:headEnd len="med" w="med" type="none"/>
            <a:tailEnd len="med" w="med" type="none"/>
          </a:ln>
        </p:spPr>
      </p:cxnSp>
      <p:cxnSp>
        <p:nvCxnSpPr>
          <p:cNvPr id="126" name="Google Shape;126;p17"/>
          <p:cNvCxnSpPr>
            <a:stCxn id="100" idx="6"/>
            <a:endCxn id="99" idx="2"/>
          </p:cNvCxnSpPr>
          <p:nvPr/>
        </p:nvCxnSpPr>
        <p:spPr>
          <a:xfrm flipH="1" rot="10800000">
            <a:off x="2962725" y="3938025"/>
            <a:ext cx="411300" cy="109500"/>
          </a:xfrm>
          <a:prstGeom prst="straightConnector1">
            <a:avLst/>
          </a:prstGeom>
          <a:noFill/>
          <a:ln cap="flat" cmpd="sng" w="19050">
            <a:solidFill>
              <a:schemeClr val="dk1"/>
            </a:solidFill>
            <a:prstDash val="solid"/>
            <a:round/>
            <a:headEnd len="med" w="med" type="none"/>
            <a:tailEnd len="med" w="med" type="none"/>
          </a:ln>
        </p:spPr>
      </p:cxnSp>
      <p:cxnSp>
        <p:nvCxnSpPr>
          <p:cNvPr id="127" name="Google Shape;127;p17"/>
          <p:cNvCxnSpPr>
            <a:stCxn id="100" idx="7"/>
            <a:endCxn id="98" idx="4"/>
          </p:cNvCxnSpPr>
          <p:nvPr/>
        </p:nvCxnSpPr>
        <p:spPr>
          <a:xfrm flipH="1" rot="10800000">
            <a:off x="2906006" y="3697894"/>
            <a:ext cx="155700" cy="212700"/>
          </a:xfrm>
          <a:prstGeom prst="straightConnector1">
            <a:avLst/>
          </a:prstGeom>
          <a:noFill/>
          <a:ln cap="flat" cmpd="sng" w="19050">
            <a:solidFill>
              <a:schemeClr val="dk1"/>
            </a:solidFill>
            <a:prstDash val="solid"/>
            <a:round/>
            <a:headEnd len="med" w="med" type="none"/>
            <a:tailEnd len="med" w="med" type="none"/>
          </a:ln>
        </p:spPr>
      </p:cxnSp>
      <p:cxnSp>
        <p:nvCxnSpPr>
          <p:cNvPr id="128" name="Google Shape;128;p17"/>
          <p:cNvCxnSpPr>
            <a:stCxn id="98" idx="7"/>
            <a:endCxn id="96" idx="3"/>
          </p:cNvCxnSpPr>
          <p:nvPr/>
        </p:nvCxnSpPr>
        <p:spPr>
          <a:xfrm flipH="1" rot="10800000">
            <a:off x="3198556" y="3253894"/>
            <a:ext cx="232200" cy="113400"/>
          </a:xfrm>
          <a:prstGeom prst="straightConnector1">
            <a:avLst/>
          </a:prstGeom>
          <a:noFill/>
          <a:ln cap="flat" cmpd="sng" w="19050">
            <a:solidFill>
              <a:schemeClr val="dk1"/>
            </a:solidFill>
            <a:prstDash val="solid"/>
            <a:round/>
            <a:headEnd len="med" w="med" type="none"/>
            <a:tailEnd len="med" w="med" type="none"/>
          </a:ln>
        </p:spPr>
      </p:cxnSp>
      <p:cxnSp>
        <p:nvCxnSpPr>
          <p:cNvPr id="129" name="Google Shape;129;p17"/>
          <p:cNvCxnSpPr>
            <a:stCxn id="96" idx="7"/>
            <a:endCxn id="85" idx="2"/>
          </p:cNvCxnSpPr>
          <p:nvPr/>
        </p:nvCxnSpPr>
        <p:spPr>
          <a:xfrm flipH="1" rot="10800000">
            <a:off x="3704731" y="2699794"/>
            <a:ext cx="395700" cy="2802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8"/>
          <p:cNvSpPr txBox="1"/>
          <p:nvPr>
            <p:ph idx="1" type="body"/>
          </p:nvPr>
        </p:nvSpPr>
        <p:spPr>
          <a:xfrm>
            <a:off x="311700" y="725750"/>
            <a:ext cx="8520600" cy="432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Times New Roman"/>
                <a:ea typeface="Times New Roman"/>
                <a:cs typeface="Times New Roman"/>
                <a:sym typeface="Times New Roman"/>
              </a:rPr>
              <a:t>Consider the Allais paradox, where given the following lotteries:</a:t>
            </a:r>
            <a:endParaRPr sz="24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2200">
                <a:solidFill>
                  <a:schemeClr val="dk1"/>
                </a:solidFill>
                <a:latin typeface="Roboto Mono"/>
                <a:ea typeface="Roboto Mono"/>
                <a:cs typeface="Roboto Mono"/>
                <a:sym typeface="Roboto Mono"/>
              </a:rPr>
              <a:t>A: [0.8,  $4k;  0.2, $0]</a:t>
            </a:r>
            <a:endParaRPr sz="2200">
              <a:solidFill>
                <a:schemeClr val="dk1"/>
              </a:solidFill>
              <a:latin typeface="Roboto Mono"/>
              <a:ea typeface="Roboto Mono"/>
              <a:cs typeface="Roboto Mono"/>
              <a:sym typeface="Roboto Mono"/>
            </a:endParaRPr>
          </a:p>
          <a:p>
            <a:pPr indent="0" lvl="0" marL="0" rtl="0" algn="ctr">
              <a:spcBef>
                <a:spcPts val="0"/>
              </a:spcBef>
              <a:spcAft>
                <a:spcPts val="0"/>
              </a:spcAft>
              <a:buNone/>
            </a:pPr>
            <a:r>
              <a:rPr lang="en" sz="2200">
                <a:solidFill>
                  <a:schemeClr val="dk1"/>
                </a:solidFill>
                <a:latin typeface="Roboto Mono"/>
                <a:ea typeface="Roboto Mono"/>
                <a:cs typeface="Roboto Mono"/>
                <a:sym typeface="Roboto Mono"/>
              </a:rPr>
              <a:t>B: [1.0,  $3k;  0.0, $0]</a:t>
            </a:r>
            <a:endParaRPr sz="2200">
              <a:solidFill>
                <a:schemeClr val="dk1"/>
              </a:solidFill>
              <a:latin typeface="Roboto Mono"/>
              <a:ea typeface="Roboto Mono"/>
              <a:cs typeface="Roboto Mono"/>
              <a:sym typeface="Roboto Mono"/>
            </a:endParaRPr>
          </a:p>
          <a:p>
            <a:pPr indent="0" lvl="0" marL="0" rtl="0" algn="ctr">
              <a:spcBef>
                <a:spcPts val="0"/>
              </a:spcBef>
              <a:spcAft>
                <a:spcPts val="0"/>
              </a:spcAft>
              <a:buNone/>
            </a:pPr>
            <a:r>
              <a:rPr lang="en" sz="2200">
                <a:solidFill>
                  <a:schemeClr val="dk1"/>
                </a:solidFill>
                <a:latin typeface="Roboto Mono"/>
                <a:ea typeface="Roboto Mono"/>
                <a:cs typeface="Roboto Mono"/>
                <a:sym typeface="Roboto Mono"/>
              </a:rPr>
              <a:t>C: [0.2,  $4k;  0.8, $0]</a:t>
            </a:r>
            <a:endParaRPr sz="2200">
              <a:solidFill>
                <a:schemeClr val="dk1"/>
              </a:solidFill>
              <a:latin typeface="Roboto Mono"/>
              <a:ea typeface="Roboto Mono"/>
              <a:cs typeface="Roboto Mono"/>
              <a:sym typeface="Roboto Mono"/>
            </a:endParaRPr>
          </a:p>
          <a:p>
            <a:pPr indent="0" lvl="0" marL="0" rtl="0" algn="ctr">
              <a:spcBef>
                <a:spcPts val="0"/>
              </a:spcBef>
              <a:spcAft>
                <a:spcPts val="0"/>
              </a:spcAft>
              <a:buNone/>
            </a:pPr>
            <a:r>
              <a:rPr lang="en" sz="2200">
                <a:solidFill>
                  <a:schemeClr val="dk1"/>
                </a:solidFill>
                <a:latin typeface="Roboto Mono"/>
                <a:ea typeface="Roboto Mono"/>
                <a:cs typeface="Roboto Mono"/>
                <a:sym typeface="Roboto Mono"/>
              </a:rPr>
              <a:t>D: [0.25, $3k; 0.75, $0]</a:t>
            </a:r>
            <a:endParaRPr sz="2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2400">
                <a:solidFill>
                  <a:schemeClr val="dk1"/>
                </a:solidFill>
                <a:latin typeface="Times New Roman"/>
                <a:ea typeface="Times New Roman"/>
                <a:cs typeface="Times New Roman"/>
                <a:sym typeface="Times New Roman"/>
              </a:rPr>
              <a:t>most people prefer B≻A, C≻D. Yet, if U($0) = 0, then B≻A implies U($3k) &gt; 0.8*U($4k) and C≻D implies 0.8*($4k) &gt; U($3k).</a:t>
            </a:r>
            <a:endParaRPr sz="24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rPr lang="en" sz="2400">
                <a:solidFill>
                  <a:schemeClr val="dk1"/>
                </a:solidFill>
                <a:latin typeface="Times New Roman"/>
                <a:ea typeface="Times New Roman"/>
                <a:cs typeface="Times New Roman"/>
                <a:sym typeface="Times New Roman"/>
              </a:rPr>
              <a:t>(a) Explain why C≻D implies 0.8*U($4k) &gt; U($3k).</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400">
                <a:solidFill>
                  <a:schemeClr val="dk1"/>
                </a:solidFill>
                <a:latin typeface="Times New Roman"/>
                <a:ea typeface="Times New Roman"/>
                <a:cs typeface="Times New Roman"/>
                <a:sym typeface="Times New Roman"/>
              </a:rPr>
              <a:t>(b) What logic is being used when choosing B over A? How about C over D?</a:t>
            </a:r>
            <a:endParaRPr sz="2400">
              <a:solidFill>
                <a:schemeClr val="dk1"/>
              </a:solidFill>
              <a:latin typeface="Times New Roman"/>
              <a:ea typeface="Times New Roman"/>
              <a:cs typeface="Times New Roman"/>
              <a:sym typeface="Times New Roman"/>
            </a:endParaRPr>
          </a:p>
        </p:txBody>
      </p:sp>
      <p:sp>
        <p:nvSpPr>
          <p:cNvPr id="135" name="Google Shape;135;p18"/>
          <p:cNvSpPr txBox="1"/>
          <p:nvPr>
            <p:ph type="title"/>
          </p:nvPr>
        </p:nvSpPr>
        <p:spPr>
          <a:xfrm>
            <a:off x="311700" y="153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Utility</a:t>
            </a:r>
            <a:endParaRPr>
              <a:solidFill>
                <a:schemeClr val="dk2"/>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9"/>
          <p:cNvSpPr txBox="1"/>
          <p:nvPr>
            <p:ph idx="1" type="body"/>
          </p:nvPr>
        </p:nvSpPr>
        <p:spPr>
          <a:xfrm>
            <a:off x="311700" y="725750"/>
            <a:ext cx="8520600" cy="1404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What is the value of the root node? Show your work by labeling all non-terminal nodes with their respective values.</a:t>
            </a:r>
            <a:endParaRPr>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Can any subtrees be pruned?</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Which action is chosen by the agent?</a:t>
            </a:r>
            <a:endParaRPr>
              <a:solidFill>
                <a:schemeClr val="dk1"/>
              </a:solidFill>
              <a:latin typeface="Times New Roman"/>
              <a:ea typeface="Times New Roman"/>
              <a:cs typeface="Times New Roman"/>
              <a:sym typeface="Times New Roman"/>
            </a:endParaRPr>
          </a:p>
        </p:txBody>
      </p:sp>
      <p:sp>
        <p:nvSpPr>
          <p:cNvPr id="141" name="Google Shape;141;p19"/>
          <p:cNvSpPr txBox="1"/>
          <p:nvPr>
            <p:ph type="title"/>
          </p:nvPr>
        </p:nvSpPr>
        <p:spPr>
          <a:xfrm>
            <a:off x="311700" y="153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Minimax</a:t>
            </a:r>
            <a:endParaRPr>
              <a:solidFill>
                <a:schemeClr val="dk2"/>
              </a:solidFill>
              <a:latin typeface="Times New Roman"/>
              <a:ea typeface="Times New Roman"/>
              <a:cs typeface="Times New Roman"/>
              <a:sym typeface="Times New Roman"/>
            </a:endParaRPr>
          </a:p>
        </p:txBody>
      </p:sp>
      <p:sp>
        <p:nvSpPr>
          <p:cNvPr id="142" name="Google Shape;142;p19"/>
          <p:cNvSpPr/>
          <p:nvPr/>
        </p:nvSpPr>
        <p:spPr>
          <a:xfrm>
            <a:off x="4198800" y="1664825"/>
            <a:ext cx="746400" cy="645600"/>
          </a:xfrm>
          <a:prstGeom prst="triangle">
            <a:avLst>
              <a:gd fmla="val 50000" name="adj"/>
            </a:avLst>
          </a:prstGeom>
          <a:solidFill>
            <a:srgbClr val="CFE2F3"/>
          </a:solidFill>
          <a:ln cap="flat" cmpd="sng" w="19050">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None/>
            </a:pPr>
            <a:r>
              <a:t/>
            </a:r>
            <a:endParaRPr b="1" sz="2000">
              <a:latin typeface="Courier New"/>
              <a:ea typeface="Courier New"/>
              <a:cs typeface="Courier New"/>
              <a:sym typeface="Courier New"/>
            </a:endParaRPr>
          </a:p>
        </p:txBody>
      </p:sp>
      <p:grpSp>
        <p:nvGrpSpPr>
          <p:cNvPr id="143" name="Google Shape;143;p19"/>
          <p:cNvGrpSpPr/>
          <p:nvPr/>
        </p:nvGrpSpPr>
        <p:grpSpPr>
          <a:xfrm>
            <a:off x="2410838" y="2431125"/>
            <a:ext cx="746400" cy="645600"/>
            <a:chOff x="7295600" y="1663050"/>
            <a:chExt cx="746400" cy="645600"/>
          </a:xfrm>
        </p:grpSpPr>
        <p:sp>
          <p:nvSpPr>
            <p:cNvPr id="144" name="Google Shape;144;p19"/>
            <p:cNvSpPr/>
            <p:nvPr/>
          </p:nvSpPr>
          <p:spPr>
            <a:xfrm rot="10800000">
              <a:off x="7295600" y="1663050"/>
              <a:ext cx="746400" cy="645600"/>
            </a:xfrm>
            <a:prstGeom prst="triangle">
              <a:avLst>
                <a:gd fmla="val 50000" name="adj"/>
              </a:avLst>
            </a:prstGeom>
            <a:solidFill>
              <a:srgbClr val="F4CCCC"/>
            </a:solidFill>
            <a:ln cap="flat" cmpd="sng" w="190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None/>
              </a:pPr>
              <a:r>
                <a:t/>
              </a:r>
              <a:endParaRPr b="1" sz="2000">
                <a:latin typeface="Courier New"/>
                <a:ea typeface="Courier New"/>
                <a:cs typeface="Courier New"/>
                <a:sym typeface="Courier New"/>
              </a:endParaRPr>
            </a:p>
          </p:txBody>
        </p:sp>
        <p:sp>
          <p:nvSpPr>
            <p:cNvPr id="145" name="Google Shape;145;p19"/>
            <p:cNvSpPr txBox="1"/>
            <p:nvPr/>
          </p:nvSpPr>
          <p:spPr>
            <a:xfrm>
              <a:off x="7413950" y="1663050"/>
              <a:ext cx="509700" cy="31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t/>
              </a:r>
              <a:endParaRPr b="1" sz="2000">
                <a:latin typeface="Courier New"/>
                <a:ea typeface="Courier New"/>
                <a:cs typeface="Courier New"/>
                <a:sym typeface="Courier New"/>
              </a:endParaRPr>
            </a:p>
          </p:txBody>
        </p:sp>
      </p:grpSp>
      <p:grpSp>
        <p:nvGrpSpPr>
          <p:cNvPr id="146" name="Google Shape;146;p19"/>
          <p:cNvGrpSpPr/>
          <p:nvPr/>
        </p:nvGrpSpPr>
        <p:grpSpPr>
          <a:xfrm>
            <a:off x="5986763" y="2431100"/>
            <a:ext cx="746400" cy="645625"/>
            <a:chOff x="7295600" y="1663025"/>
            <a:chExt cx="746400" cy="645625"/>
          </a:xfrm>
        </p:grpSpPr>
        <p:sp>
          <p:nvSpPr>
            <p:cNvPr id="147" name="Google Shape;147;p19"/>
            <p:cNvSpPr/>
            <p:nvPr/>
          </p:nvSpPr>
          <p:spPr>
            <a:xfrm rot="10800000">
              <a:off x="7295600" y="1663050"/>
              <a:ext cx="746400" cy="645600"/>
            </a:xfrm>
            <a:prstGeom prst="triangle">
              <a:avLst>
                <a:gd fmla="val 50000" name="adj"/>
              </a:avLst>
            </a:prstGeom>
            <a:solidFill>
              <a:srgbClr val="F4CCCC"/>
            </a:solidFill>
            <a:ln cap="flat" cmpd="sng" w="190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None/>
              </a:pPr>
              <a:r>
                <a:t/>
              </a:r>
              <a:endParaRPr b="1" sz="2000">
                <a:latin typeface="Courier New"/>
                <a:ea typeface="Courier New"/>
                <a:cs typeface="Courier New"/>
                <a:sym typeface="Courier New"/>
              </a:endParaRPr>
            </a:p>
          </p:txBody>
        </p:sp>
        <p:sp>
          <p:nvSpPr>
            <p:cNvPr id="148" name="Google Shape;148;p19"/>
            <p:cNvSpPr txBox="1"/>
            <p:nvPr/>
          </p:nvSpPr>
          <p:spPr>
            <a:xfrm>
              <a:off x="7413950" y="1663025"/>
              <a:ext cx="509700" cy="31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t/>
              </a:r>
              <a:endParaRPr b="1" sz="2000">
                <a:latin typeface="Courier New"/>
                <a:ea typeface="Courier New"/>
                <a:cs typeface="Courier New"/>
                <a:sym typeface="Courier New"/>
              </a:endParaRPr>
            </a:p>
          </p:txBody>
        </p:sp>
      </p:grpSp>
      <p:cxnSp>
        <p:nvCxnSpPr>
          <p:cNvPr id="149" name="Google Shape;149;p19"/>
          <p:cNvCxnSpPr>
            <a:stCxn id="142" idx="3"/>
            <a:endCxn id="145" idx="0"/>
          </p:cNvCxnSpPr>
          <p:nvPr/>
        </p:nvCxnSpPr>
        <p:spPr>
          <a:xfrm flipH="1">
            <a:off x="2784000" y="2310425"/>
            <a:ext cx="1788000" cy="120600"/>
          </a:xfrm>
          <a:prstGeom prst="straightConnector1">
            <a:avLst/>
          </a:prstGeom>
          <a:noFill/>
          <a:ln cap="flat" cmpd="sng" w="19050">
            <a:solidFill>
              <a:srgbClr val="202729"/>
            </a:solidFill>
            <a:prstDash val="solid"/>
            <a:round/>
            <a:headEnd len="med" w="med" type="none"/>
            <a:tailEnd len="med" w="med" type="triangle"/>
          </a:ln>
        </p:spPr>
      </p:cxnSp>
      <p:cxnSp>
        <p:nvCxnSpPr>
          <p:cNvPr id="150" name="Google Shape;150;p19"/>
          <p:cNvCxnSpPr>
            <a:stCxn id="142" idx="3"/>
            <a:endCxn id="148" idx="0"/>
          </p:cNvCxnSpPr>
          <p:nvPr/>
        </p:nvCxnSpPr>
        <p:spPr>
          <a:xfrm>
            <a:off x="4572000" y="2310425"/>
            <a:ext cx="1788000" cy="120600"/>
          </a:xfrm>
          <a:prstGeom prst="straightConnector1">
            <a:avLst/>
          </a:prstGeom>
          <a:noFill/>
          <a:ln cap="flat" cmpd="sng" w="19050">
            <a:solidFill>
              <a:srgbClr val="202729"/>
            </a:solidFill>
            <a:prstDash val="solid"/>
            <a:round/>
            <a:headEnd len="med" w="med" type="none"/>
            <a:tailEnd len="med" w="med" type="triangle"/>
          </a:ln>
        </p:spPr>
      </p:cxnSp>
      <p:sp>
        <p:nvSpPr>
          <p:cNvPr id="151" name="Google Shape;151;p19"/>
          <p:cNvSpPr/>
          <p:nvPr/>
        </p:nvSpPr>
        <p:spPr>
          <a:xfrm>
            <a:off x="2074363" y="4294725"/>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9</a:t>
            </a:r>
            <a:endParaRPr b="1" sz="2000">
              <a:latin typeface="Courier New"/>
              <a:ea typeface="Courier New"/>
              <a:cs typeface="Courier New"/>
              <a:sym typeface="Courier New"/>
            </a:endParaRPr>
          </a:p>
        </p:txBody>
      </p:sp>
      <p:sp>
        <p:nvSpPr>
          <p:cNvPr id="152" name="Google Shape;152;p19"/>
          <p:cNvSpPr/>
          <p:nvPr/>
        </p:nvSpPr>
        <p:spPr>
          <a:xfrm>
            <a:off x="2846750" y="4294575"/>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latin typeface="Courier New"/>
                <a:ea typeface="Courier New"/>
                <a:cs typeface="Courier New"/>
                <a:sym typeface="Courier New"/>
              </a:rPr>
              <a:t>50</a:t>
            </a:r>
            <a:endParaRPr b="1" sz="1900">
              <a:latin typeface="Courier New"/>
              <a:ea typeface="Courier New"/>
              <a:cs typeface="Courier New"/>
              <a:sym typeface="Courier New"/>
            </a:endParaRPr>
          </a:p>
        </p:txBody>
      </p:sp>
      <p:sp>
        <p:nvSpPr>
          <p:cNvPr id="153" name="Google Shape;153;p19"/>
          <p:cNvSpPr/>
          <p:nvPr/>
        </p:nvSpPr>
        <p:spPr>
          <a:xfrm>
            <a:off x="4929863" y="4294725"/>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20</a:t>
            </a:r>
            <a:endParaRPr b="1" sz="2000">
              <a:latin typeface="Courier New"/>
              <a:ea typeface="Courier New"/>
              <a:cs typeface="Courier New"/>
              <a:sym typeface="Courier New"/>
            </a:endParaRPr>
          </a:p>
        </p:txBody>
      </p:sp>
      <p:cxnSp>
        <p:nvCxnSpPr>
          <p:cNvPr id="154" name="Google Shape;154;p19"/>
          <p:cNvCxnSpPr>
            <a:stCxn id="155" idx="3"/>
            <a:endCxn id="151" idx="0"/>
          </p:cNvCxnSpPr>
          <p:nvPr/>
        </p:nvCxnSpPr>
        <p:spPr>
          <a:xfrm>
            <a:off x="2037650" y="3856125"/>
            <a:ext cx="359400" cy="438600"/>
          </a:xfrm>
          <a:prstGeom prst="straightConnector1">
            <a:avLst/>
          </a:prstGeom>
          <a:noFill/>
          <a:ln cap="flat" cmpd="sng" w="19050">
            <a:solidFill>
              <a:srgbClr val="202729"/>
            </a:solidFill>
            <a:prstDash val="solid"/>
            <a:round/>
            <a:headEnd len="med" w="med" type="none"/>
            <a:tailEnd len="med" w="med" type="triangle"/>
          </a:ln>
        </p:spPr>
      </p:cxnSp>
      <p:cxnSp>
        <p:nvCxnSpPr>
          <p:cNvPr id="156" name="Google Shape;156;p19"/>
          <p:cNvCxnSpPr>
            <a:stCxn id="157" idx="3"/>
            <a:endCxn id="152" idx="0"/>
          </p:cNvCxnSpPr>
          <p:nvPr/>
        </p:nvCxnSpPr>
        <p:spPr>
          <a:xfrm flipH="1">
            <a:off x="3169550" y="3856125"/>
            <a:ext cx="360900" cy="438600"/>
          </a:xfrm>
          <a:prstGeom prst="straightConnector1">
            <a:avLst/>
          </a:prstGeom>
          <a:noFill/>
          <a:ln cap="flat" cmpd="sng" w="19050">
            <a:solidFill>
              <a:srgbClr val="202729"/>
            </a:solidFill>
            <a:prstDash val="solid"/>
            <a:round/>
            <a:headEnd len="med" w="med" type="none"/>
            <a:tailEnd len="med" w="med" type="triangle"/>
          </a:ln>
        </p:spPr>
      </p:cxnSp>
      <p:cxnSp>
        <p:nvCxnSpPr>
          <p:cNvPr id="158" name="Google Shape;158;p19"/>
          <p:cNvCxnSpPr>
            <a:stCxn id="159" idx="3"/>
            <a:endCxn id="153" idx="0"/>
          </p:cNvCxnSpPr>
          <p:nvPr/>
        </p:nvCxnSpPr>
        <p:spPr>
          <a:xfrm flipH="1">
            <a:off x="5252675" y="3856125"/>
            <a:ext cx="360900" cy="438600"/>
          </a:xfrm>
          <a:prstGeom prst="straightConnector1">
            <a:avLst/>
          </a:prstGeom>
          <a:noFill/>
          <a:ln cap="flat" cmpd="sng" w="19050">
            <a:solidFill>
              <a:srgbClr val="202729"/>
            </a:solidFill>
            <a:prstDash val="solid"/>
            <a:round/>
            <a:headEnd len="med" w="med" type="none"/>
            <a:tailEnd len="med" w="med" type="triangle"/>
          </a:ln>
        </p:spPr>
      </p:cxnSp>
      <p:sp>
        <p:nvSpPr>
          <p:cNvPr id="160" name="Google Shape;160;p19"/>
          <p:cNvSpPr/>
          <p:nvPr/>
        </p:nvSpPr>
        <p:spPr>
          <a:xfrm>
            <a:off x="1355338" y="4294725"/>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15</a:t>
            </a:r>
            <a:endParaRPr b="1" sz="2000">
              <a:latin typeface="Courier New"/>
              <a:ea typeface="Courier New"/>
              <a:cs typeface="Courier New"/>
              <a:sym typeface="Courier New"/>
            </a:endParaRPr>
          </a:p>
        </p:txBody>
      </p:sp>
      <p:cxnSp>
        <p:nvCxnSpPr>
          <p:cNvPr id="161" name="Google Shape;161;p19"/>
          <p:cNvCxnSpPr>
            <a:stCxn id="155" idx="3"/>
            <a:endCxn id="160" idx="0"/>
          </p:cNvCxnSpPr>
          <p:nvPr/>
        </p:nvCxnSpPr>
        <p:spPr>
          <a:xfrm flipH="1">
            <a:off x="1678250" y="3856125"/>
            <a:ext cx="359400" cy="438600"/>
          </a:xfrm>
          <a:prstGeom prst="straightConnector1">
            <a:avLst/>
          </a:prstGeom>
          <a:noFill/>
          <a:ln cap="flat" cmpd="sng" w="19050">
            <a:solidFill>
              <a:srgbClr val="202729"/>
            </a:solidFill>
            <a:prstDash val="solid"/>
            <a:round/>
            <a:headEnd len="med" w="med" type="none"/>
            <a:tailEnd len="med" w="med" type="triangle"/>
          </a:ln>
        </p:spPr>
      </p:cxnSp>
      <p:sp>
        <p:nvSpPr>
          <p:cNvPr id="162" name="Google Shape;162;p19"/>
          <p:cNvSpPr/>
          <p:nvPr/>
        </p:nvSpPr>
        <p:spPr>
          <a:xfrm>
            <a:off x="3568550" y="4294575"/>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0</a:t>
            </a:r>
            <a:endParaRPr b="1" sz="2000">
              <a:latin typeface="Courier New"/>
              <a:ea typeface="Courier New"/>
              <a:cs typeface="Courier New"/>
              <a:sym typeface="Courier New"/>
            </a:endParaRPr>
          </a:p>
        </p:txBody>
      </p:sp>
      <p:cxnSp>
        <p:nvCxnSpPr>
          <p:cNvPr id="163" name="Google Shape;163;p19"/>
          <p:cNvCxnSpPr>
            <a:stCxn id="157" idx="3"/>
            <a:endCxn id="162" idx="0"/>
          </p:cNvCxnSpPr>
          <p:nvPr/>
        </p:nvCxnSpPr>
        <p:spPr>
          <a:xfrm>
            <a:off x="3530450" y="3856125"/>
            <a:ext cx="360900" cy="438600"/>
          </a:xfrm>
          <a:prstGeom prst="straightConnector1">
            <a:avLst/>
          </a:prstGeom>
          <a:noFill/>
          <a:ln cap="flat" cmpd="sng" w="19050">
            <a:solidFill>
              <a:srgbClr val="202729"/>
            </a:solidFill>
            <a:prstDash val="solid"/>
            <a:round/>
            <a:headEnd len="med" w="med" type="none"/>
            <a:tailEnd len="med" w="med" type="triangle"/>
          </a:ln>
        </p:spPr>
      </p:cxnSp>
      <p:sp>
        <p:nvSpPr>
          <p:cNvPr id="164" name="Google Shape;164;p19"/>
          <p:cNvSpPr/>
          <p:nvPr/>
        </p:nvSpPr>
        <p:spPr>
          <a:xfrm>
            <a:off x="6422675" y="4294500"/>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30</a:t>
            </a:r>
            <a:endParaRPr b="1" sz="2000">
              <a:latin typeface="Courier New"/>
              <a:ea typeface="Courier New"/>
              <a:cs typeface="Courier New"/>
              <a:sym typeface="Courier New"/>
            </a:endParaRPr>
          </a:p>
        </p:txBody>
      </p:sp>
      <p:cxnSp>
        <p:nvCxnSpPr>
          <p:cNvPr id="165" name="Google Shape;165;p19"/>
          <p:cNvCxnSpPr>
            <a:stCxn id="166" idx="3"/>
            <a:endCxn id="164" idx="0"/>
          </p:cNvCxnSpPr>
          <p:nvPr/>
        </p:nvCxnSpPr>
        <p:spPr>
          <a:xfrm flipH="1">
            <a:off x="6745475" y="3856125"/>
            <a:ext cx="360900" cy="438300"/>
          </a:xfrm>
          <a:prstGeom prst="straightConnector1">
            <a:avLst/>
          </a:prstGeom>
          <a:noFill/>
          <a:ln cap="flat" cmpd="sng" w="19050">
            <a:solidFill>
              <a:srgbClr val="202729"/>
            </a:solidFill>
            <a:prstDash val="solid"/>
            <a:round/>
            <a:headEnd len="med" w="med" type="none"/>
            <a:tailEnd len="med" w="med" type="triangle"/>
          </a:ln>
        </p:spPr>
      </p:cxnSp>
      <p:sp>
        <p:nvSpPr>
          <p:cNvPr id="167" name="Google Shape;167;p19"/>
          <p:cNvSpPr/>
          <p:nvPr/>
        </p:nvSpPr>
        <p:spPr>
          <a:xfrm>
            <a:off x="7144475" y="4294650"/>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3</a:t>
            </a:r>
            <a:endParaRPr b="1" sz="2000">
              <a:latin typeface="Courier New"/>
              <a:ea typeface="Courier New"/>
              <a:cs typeface="Courier New"/>
              <a:sym typeface="Courier New"/>
            </a:endParaRPr>
          </a:p>
        </p:txBody>
      </p:sp>
      <p:cxnSp>
        <p:nvCxnSpPr>
          <p:cNvPr id="168" name="Google Shape;168;p19"/>
          <p:cNvCxnSpPr>
            <a:stCxn id="166" idx="3"/>
            <a:endCxn id="167" idx="0"/>
          </p:cNvCxnSpPr>
          <p:nvPr/>
        </p:nvCxnSpPr>
        <p:spPr>
          <a:xfrm>
            <a:off x="7106375" y="3856125"/>
            <a:ext cx="360900" cy="438600"/>
          </a:xfrm>
          <a:prstGeom prst="straightConnector1">
            <a:avLst/>
          </a:prstGeom>
          <a:noFill/>
          <a:ln cap="flat" cmpd="sng" w="19050">
            <a:solidFill>
              <a:srgbClr val="202729"/>
            </a:solidFill>
            <a:prstDash val="solid"/>
            <a:round/>
            <a:headEnd len="med" w="med" type="none"/>
            <a:tailEnd len="med" w="med" type="triangle"/>
          </a:ln>
        </p:spPr>
      </p:cxnSp>
      <p:sp>
        <p:nvSpPr>
          <p:cNvPr id="169" name="Google Shape;169;p19"/>
          <p:cNvSpPr/>
          <p:nvPr/>
        </p:nvSpPr>
        <p:spPr>
          <a:xfrm>
            <a:off x="5651663" y="4294725"/>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20</a:t>
            </a:r>
            <a:endParaRPr b="1" sz="2000">
              <a:latin typeface="Courier New"/>
              <a:ea typeface="Courier New"/>
              <a:cs typeface="Courier New"/>
              <a:sym typeface="Courier New"/>
            </a:endParaRPr>
          </a:p>
        </p:txBody>
      </p:sp>
      <p:cxnSp>
        <p:nvCxnSpPr>
          <p:cNvPr id="170" name="Google Shape;170;p19"/>
          <p:cNvCxnSpPr>
            <a:stCxn id="159" idx="3"/>
            <a:endCxn id="169" idx="0"/>
          </p:cNvCxnSpPr>
          <p:nvPr/>
        </p:nvCxnSpPr>
        <p:spPr>
          <a:xfrm>
            <a:off x="5613575" y="3856125"/>
            <a:ext cx="360900" cy="438600"/>
          </a:xfrm>
          <a:prstGeom prst="straightConnector1">
            <a:avLst/>
          </a:prstGeom>
          <a:noFill/>
          <a:ln cap="flat" cmpd="sng" w="19050">
            <a:solidFill>
              <a:srgbClr val="202729"/>
            </a:solidFill>
            <a:prstDash val="solid"/>
            <a:round/>
            <a:headEnd len="med" w="med" type="none"/>
            <a:tailEnd len="med" w="med" type="triangle"/>
          </a:ln>
        </p:spPr>
      </p:cxnSp>
      <p:sp>
        <p:nvSpPr>
          <p:cNvPr id="166" name="Google Shape;166;p19"/>
          <p:cNvSpPr/>
          <p:nvPr/>
        </p:nvSpPr>
        <p:spPr>
          <a:xfrm>
            <a:off x="6733175" y="3210525"/>
            <a:ext cx="746400" cy="645600"/>
          </a:xfrm>
          <a:prstGeom prst="triangle">
            <a:avLst>
              <a:gd fmla="val 50000" name="adj"/>
            </a:avLst>
          </a:prstGeom>
          <a:solidFill>
            <a:srgbClr val="CFE2F3"/>
          </a:solidFill>
          <a:ln cap="flat" cmpd="sng" w="19050">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None/>
            </a:pPr>
            <a:r>
              <a:t/>
            </a:r>
            <a:endParaRPr b="1" sz="2000">
              <a:latin typeface="Courier New"/>
              <a:ea typeface="Courier New"/>
              <a:cs typeface="Courier New"/>
              <a:sym typeface="Courier New"/>
            </a:endParaRPr>
          </a:p>
        </p:txBody>
      </p:sp>
      <p:sp>
        <p:nvSpPr>
          <p:cNvPr id="159" name="Google Shape;159;p19"/>
          <p:cNvSpPr/>
          <p:nvPr/>
        </p:nvSpPr>
        <p:spPr>
          <a:xfrm>
            <a:off x="5240375" y="3210525"/>
            <a:ext cx="746400" cy="645600"/>
          </a:xfrm>
          <a:prstGeom prst="triangle">
            <a:avLst>
              <a:gd fmla="val 50000" name="adj"/>
            </a:avLst>
          </a:prstGeom>
          <a:solidFill>
            <a:srgbClr val="CFE2F3"/>
          </a:solidFill>
          <a:ln cap="flat" cmpd="sng" w="19050">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None/>
            </a:pPr>
            <a:r>
              <a:t/>
            </a:r>
            <a:endParaRPr b="1" sz="2000">
              <a:latin typeface="Courier New"/>
              <a:ea typeface="Courier New"/>
              <a:cs typeface="Courier New"/>
              <a:sym typeface="Courier New"/>
            </a:endParaRPr>
          </a:p>
        </p:txBody>
      </p:sp>
      <p:sp>
        <p:nvSpPr>
          <p:cNvPr id="157" name="Google Shape;157;p19"/>
          <p:cNvSpPr/>
          <p:nvPr/>
        </p:nvSpPr>
        <p:spPr>
          <a:xfrm>
            <a:off x="3157250" y="3210525"/>
            <a:ext cx="746400" cy="645600"/>
          </a:xfrm>
          <a:prstGeom prst="triangle">
            <a:avLst>
              <a:gd fmla="val 50000" name="adj"/>
            </a:avLst>
          </a:prstGeom>
          <a:solidFill>
            <a:srgbClr val="CFE2F3"/>
          </a:solidFill>
          <a:ln cap="flat" cmpd="sng" w="19050">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None/>
            </a:pPr>
            <a:r>
              <a:t/>
            </a:r>
            <a:endParaRPr b="1" sz="2000">
              <a:latin typeface="Courier New"/>
              <a:ea typeface="Courier New"/>
              <a:cs typeface="Courier New"/>
              <a:sym typeface="Courier New"/>
            </a:endParaRPr>
          </a:p>
        </p:txBody>
      </p:sp>
      <p:sp>
        <p:nvSpPr>
          <p:cNvPr id="155" name="Google Shape;155;p19"/>
          <p:cNvSpPr/>
          <p:nvPr/>
        </p:nvSpPr>
        <p:spPr>
          <a:xfrm>
            <a:off x="1664450" y="3210525"/>
            <a:ext cx="746400" cy="645600"/>
          </a:xfrm>
          <a:prstGeom prst="triangle">
            <a:avLst>
              <a:gd fmla="val 50000" name="adj"/>
            </a:avLst>
          </a:prstGeom>
          <a:solidFill>
            <a:srgbClr val="CFE2F3"/>
          </a:solidFill>
          <a:ln cap="flat" cmpd="sng" w="19050">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None/>
            </a:pPr>
            <a:r>
              <a:t/>
            </a:r>
            <a:endParaRPr b="1" sz="2000">
              <a:latin typeface="Courier New"/>
              <a:ea typeface="Courier New"/>
              <a:cs typeface="Courier New"/>
              <a:sym typeface="Courier New"/>
            </a:endParaRPr>
          </a:p>
        </p:txBody>
      </p:sp>
      <p:cxnSp>
        <p:nvCxnSpPr>
          <p:cNvPr id="171" name="Google Shape;171;p19"/>
          <p:cNvCxnSpPr>
            <a:stCxn id="144" idx="0"/>
            <a:endCxn id="155" idx="0"/>
          </p:cNvCxnSpPr>
          <p:nvPr/>
        </p:nvCxnSpPr>
        <p:spPr>
          <a:xfrm flipH="1">
            <a:off x="2037638" y="3076725"/>
            <a:ext cx="746400" cy="133800"/>
          </a:xfrm>
          <a:prstGeom prst="straightConnector1">
            <a:avLst/>
          </a:prstGeom>
          <a:noFill/>
          <a:ln cap="flat" cmpd="sng" w="19050">
            <a:solidFill>
              <a:srgbClr val="202729"/>
            </a:solidFill>
            <a:prstDash val="solid"/>
            <a:round/>
            <a:headEnd len="med" w="med" type="none"/>
            <a:tailEnd len="med" w="med" type="triangle"/>
          </a:ln>
        </p:spPr>
      </p:cxnSp>
      <p:cxnSp>
        <p:nvCxnSpPr>
          <p:cNvPr id="172" name="Google Shape;172;p19"/>
          <p:cNvCxnSpPr>
            <a:stCxn id="144" idx="0"/>
            <a:endCxn id="157" idx="0"/>
          </p:cNvCxnSpPr>
          <p:nvPr/>
        </p:nvCxnSpPr>
        <p:spPr>
          <a:xfrm>
            <a:off x="2784038" y="3076725"/>
            <a:ext cx="746400" cy="133800"/>
          </a:xfrm>
          <a:prstGeom prst="straightConnector1">
            <a:avLst/>
          </a:prstGeom>
          <a:noFill/>
          <a:ln cap="flat" cmpd="sng" w="19050">
            <a:solidFill>
              <a:srgbClr val="202729"/>
            </a:solidFill>
            <a:prstDash val="solid"/>
            <a:round/>
            <a:headEnd len="med" w="med" type="none"/>
            <a:tailEnd len="med" w="med" type="triangle"/>
          </a:ln>
        </p:spPr>
      </p:cxnSp>
      <p:cxnSp>
        <p:nvCxnSpPr>
          <p:cNvPr id="173" name="Google Shape;173;p19"/>
          <p:cNvCxnSpPr>
            <a:stCxn id="147" idx="0"/>
            <a:endCxn id="159" idx="0"/>
          </p:cNvCxnSpPr>
          <p:nvPr/>
        </p:nvCxnSpPr>
        <p:spPr>
          <a:xfrm flipH="1">
            <a:off x="5613563" y="3076725"/>
            <a:ext cx="746400" cy="133800"/>
          </a:xfrm>
          <a:prstGeom prst="straightConnector1">
            <a:avLst/>
          </a:prstGeom>
          <a:noFill/>
          <a:ln cap="flat" cmpd="sng" w="19050">
            <a:solidFill>
              <a:srgbClr val="202729"/>
            </a:solidFill>
            <a:prstDash val="solid"/>
            <a:round/>
            <a:headEnd len="med" w="med" type="none"/>
            <a:tailEnd len="med" w="med" type="triangle"/>
          </a:ln>
        </p:spPr>
      </p:cxnSp>
      <p:cxnSp>
        <p:nvCxnSpPr>
          <p:cNvPr id="174" name="Google Shape;174;p19"/>
          <p:cNvCxnSpPr>
            <a:stCxn id="147" idx="0"/>
            <a:endCxn id="166" idx="0"/>
          </p:cNvCxnSpPr>
          <p:nvPr/>
        </p:nvCxnSpPr>
        <p:spPr>
          <a:xfrm>
            <a:off x="6359963" y="3076725"/>
            <a:ext cx="746400" cy="133800"/>
          </a:xfrm>
          <a:prstGeom prst="straightConnector1">
            <a:avLst/>
          </a:prstGeom>
          <a:noFill/>
          <a:ln cap="flat" cmpd="sng" w="19050">
            <a:solidFill>
              <a:srgbClr val="202729"/>
            </a:solidFill>
            <a:prstDash val="solid"/>
            <a:round/>
            <a:headEnd len="med" w="med" type="none"/>
            <a:tailEnd len="med" w="med" type="triangle"/>
          </a:ln>
        </p:spPr>
      </p:cxnSp>
      <p:sp>
        <p:nvSpPr>
          <p:cNvPr id="175" name="Google Shape;175;p19"/>
          <p:cNvSpPr txBox="1"/>
          <p:nvPr/>
        </p:nvSpPr>
        <p:spPr>
          <a:xfrm>
            <a:off x="3462750" y="1984450"/>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A</a:t>
            </a:r>
            <a:endParaRPr b="1" sz="2000">
              <a:latin typeface="Courier New"/>
              <a:ea typeface="Courier New"/>
              <a:cs typeface="Courier New"/>
              <a:sym typeface="Courier New"/>
            </a:endParaRPr>
          </a:p>
        </p:txBody>
      </p:sp>
      <p:sp>
        <p:nvSpPr>
          <p:cNvPr id="176" name="Google Shape;176;p19"/>
          <p:cNvSpPr txBox="1"/>
          <p:nvPr/>
        </p:nvSpPr>
        <p:spPr>
          <a:xfrm>
            <a:off x="2181925" y="2720388"/>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B</a:t>
            </a:r>
            <a:endParaRPr b="1" sz="2000">
              <a:latin typeface="Courier New"/>
              <a:ea typeface="Courier New"/>
              <a:cs typeface="Courier New"/>
              <a:sym typeface="Courier New"/>
            </a:endParaRPr>
          </a:p>
        </p:txBody>
      </p:sp>
      <p:sp>
        <p:nvSpPr>
          <p:cNvPr id="177" name="Google Shape;177;p19"/>
          <p:cNvSpPr txBox="1"/>
          <p:nvPr/>
        </p:nvSpPr>
        <p:spPr>
          <a:xfrm>
            <a:off x="1390025" y="3776663"/>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C</a:t>
            </a:r>
            <a:endParaRPr b="1" sz="2000">
              <a:latin typeface="Courier New"/>
              <a:ea typeface="Courier New"/>
              <a:cs typeface="Courier New"/>
              <a:sym typeface="Courier New"/>
            </a:endParaRPr>
          </a:p>
        </p:txBody>
      </p:sp>
      <p:sp>
        <p:nvSpPr>
          <p:cNvPr id="178" name="Google Shape;178;p19"/>
          <p:cNvSpPr txBox="1"/>
          <p:nvPr/>
        </p:nvSpPr>
        <p:spPr>
          <a:xfrm>
            <a:off x="2273638" y="3776663"/>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D</a:t>
            </a:r>
            <a:endParaRPr b="1" sz="2000">
              <a:latin typeface="Courier New"/>
              <a:ea typeface="Courier New"/>
              <a:cs typeface="Courier New"/>
              <a:sym typeface="Courier New"/>
            </a:endParaRPr>
          </a:p>
        </p:txBody>
      </p:sp>
      <p:sp>
        <p:nvSpPr>
          <p:cNvPr id="179" name="Google Shape;179;p19"/>
          <p:cNvSpPr txBox="1"/>
          <p:nvPr/>
        </p:nvSpPr>
        <p:spPr>
          <a:xfrm>
            <a:off x="3036288" y="2720313"/>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E</a:t>
            </a:r>
            <a:endParaRPr b="1" sz="2000">
              <a:latin typeface="Courier New"/>
              <a:ea typeface="Courier New"/>
              <a:cs typeface="Courier New"/>
              <a:sym typeface="Courier New"/>
            </a:endParaRPr>
          </a:p>
        </p:txBody>
      </p:sp>
      <p:sp>
        <p:nvSpPr>
          <p:cNvPr id="180" name="Google Shape;180;p19"/>
          <p:cNvSpPr txBox="1"/>
          <p:nvPr/>
        </p:nvSpPr>
        <p:spPr>
          <a:xfrm>
            <a:off x="2940138" y="3776663"/>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F</a:t>
            </a:r>
            <a:endParaRPr b="1" sz="2000">
              <a:latin typeface="Courier New"/>
              <a:ea typeface="Courier New"/>
              <a:cs typeface="Courier New"/>
              <a:sym typeface="Courier New"/>
            </a:endParaRPr>
          </a:p>
        </p:txBody>
      </p:sp>
      <p:sp>
        <p:nvSpPr>
          <p:cNvPr id="181" name="Google Shape;181;p19"/>
          <p:cNvSpPr txBox="1"/>
          <p:nvPr/>
        </p:nvSpPr>
        <p:spPr>
          <a:xfrm>
            <a:off x="3690263" y="3776663"/>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G</a:t>
            </a:r>
            <a:endParaRPr b="1" sz="2000">
              <a:latin typeface="Courier New"/>
              <a:ea typeface="Courier New"/>
              <a:cs typeface="Courier New"/>
              <a:sym typeface="Courier New"/>
            </a:endParaRPr>
          </a:p>
        </p:txBody>
      </p:sp>
      <p:sp>
        <p:nvSpPr>
          <p:cNvPr id="182" name="Google Shape;182;p19"/>
          <p:cNvSpPr txBox="1"/>
          <p:nvPr/>
        </p:nvSpPr>
        <p:spPr>
          <a:xfrm>
            <a:off x="5250738" y="1984438"/>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H</a:t>
            </a:r>
            <a:endParaRPr b="1" sz="2000">
              <a:latin typeface="Courier New"/>
              <a:ea typeface="Courier New"/>
              <a:cs typeface="Courier New"/>
              <a:sym typeface="Courier New"/>
            </a:endParaRPr>
          </a:p>
        </p:txBody>
      </p:sp>
      <p:sp>
        <p:nvSpPr>
          <p:cNvPr id="183" name="Google Shape;183;p19"/>
          <p:cNvSpPr txBox="1"/>
          <p:nvPr/>
        </p:nvSpPr>
        <p:spPr>
          <a:xfrm>
            <a:off x="5759213" y="2720375"/>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I</a:t>
            </a:r>
            <a:endParaRPr b="1" sz="2000">
              <a:latin typeface="Courier New"/>
              <a:ea typeface="Courier New"/>
              <a:cs typeface="Courier New"/>
              <a:sym typeface="Courier New"/>
            </a:endParaRPr>
          </a:p>
        </p:txBody>
      </p:sp>
      <p:sp>
        <p:nvSpPr>
          <p:cNvPr id="184" name="Google Shape;184;p19"/>
          <p:cNvSpPr txBox="1"/>
          <p:nvPr/>
        </p:nvSpPr>
        <p:spPr>
          <a:xfrm>
            <a:off x="5023263" y="3776675"/>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J</a:t>
            </a:r>
            <a:endParaRPr b="1" sz="2000">
              <a:latin typeface="Courier New"/>
              <a:ea typeface="Courier New"/>
              <a:cs typeface="Courier New"/>
              <a:sym typeface="Courier New"/>
            </a:endParaRPr>
          </a:p>
        </p:txBody>
      </p:sp>
      <p:sp>
        <p:nvSpPr>
          <p:cNvPr id="185" name="Google Shape;185;p19"/>
          <p:cNvSpPr txBox="1"/>
          <p:nvPr/>
        </p:nvSpPr>
        <p:spPr>
          <a:xfrm>
            <a:off x="5773388" y="3776675"/>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K</a:t>
            </a:r>
            <a:endParaRPr b="1" sz="2000">
              <a:latin typeface="Courier New"/>
              <a:ea typeface="Courier New"/>
              <a:cs typeface="Courier New"/>
              <a:sym typeface="Courier New"/>
            </a:endParaRPr>
          </a:p>
        </p:txBody>
      </p:sp>
      <p:sp>
        <p:nvSpPr>
          <p:cNvPr id="186" name="Google Shape;186;p19"/>
          <p:cNvSpPr txBox="1"/>
          <p:nvPr/>
        </p:nvSpPr>
        <p:spPr>
          <a:xfrm>
            <a:off x="6592938" y="2720400"/>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L</a:t>
            </a:r>
            <a:endParaRPr b="1" sz="2000">
              <a:latin typeface="Courier New"/>
              <a:ea typeface="Courier New"/>
              <a:cs typeface="Courier New"/>
              <a:sym typeface="Courier New"/>
            </a:endParaRPr>
          </a:p>
        </p:txBody>
      </p:sp>
      <p:sp>
        <p:nvSpPr>
          <p:cNvPr id="187" name="Google Shape;187;p19"/>
          <p:cNvSpPr txBox="1"/>
          <p:nvPr/>
        </p:nvSpPr>
        <p:spPr>
          <a:xfrm>
            <a:off x="6523513" y="3776675"/>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M</a:t>
            </a:r>
            <a:endParaRPr b="1" sz="2000">
              <a:latin typeface="Courier New"/>
              <a:ea typeface="Courier New"/>
              <a:cs typeface="Courier New"/>
              <a:sym typeface="Courier New"/>
            </a:endParaRPr>
          </a:p>
        </p:txBody>
      </p:sp>
      <p:sp>
        <p:nvSpPr>
          <p:cNvPr id="188" name="Google Shape;188;p19"/>
          <p:cNvSpPr txBox="1"/>
          <p:nvPr/>
        </p:nvSpPr>
        <p:spPr>
          <a:xfrm>
            <a:off x="7273638" y="3776675"/>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N</a:t>
            </a:r>
            <a:endParaRPr b="1" sz="20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0"/>
          <p:cNvSpPr txBox="1"/>
          <p:nvPr>
            <p:ph idx="1" type="body"/>
          </p:nvPr>
        </p:nvSpPr>
        <p:spPr>
          <a:xfrm>
            <a:off x="311700" y="725750"/>
            <a:ext cx="8520600" cy="1437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What is the value of the root node? Show your work by labeling all non-terminal nodes with their respective values. Assume all leaf nodes occur with probability 0.50.</a:t>
            </a:r>
            <a:endParaRPr>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Can any subtrees be pruned?</a:t>
            </a:r>
            <a:endParaRPr>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Which action is chosen by the agent?</a:t>
            </a:r>
            <a:endParaRPr>
              <a:solidFill>
                <a:schemeClr val="dk1"/>
              </a:solidFill>
              <a:latin typeface="Times New Roman"/>
              <a:ea typeface="Times New Roman"/>
              <a:cs typeface="Times New Roman"/>
              <a:sym typeface="Times New Roman"/>
            </a:endParaRPr>
          </a:p>
        </p:txBody>
      </p:sp>
      <p:sp>
        <p:nvSpPr>
          <p:cNvPr id="194" name="Google Shape;194;p20"/>
          <p:cNvSpPr txBox="1"/>
          <p:nvPr>
            <p:ph type="title"/>
          </p:nvPr>
        </p:nvSpPr>
        <p:spPr>
          <a:xfrm>
            <a:off x="311700" y="153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Expectiminimax</a:t>
            </a:r>
            <a:endParaRPr>
              <a:solidFill>
                <a:schemeClr val="dk2"/>
              </a:solidFill>
              <a:latin typeface="Times New Roman"/>
              <a:ea typeface="Times New Roman"/>
              <a:cs typeface="Times New Roman"/>
              <a:sym typeface="Times New Roman"/>
            </a:endParaRPr>
          </a:p>
        </p:txBody>
      </p:sp>
      <p:sp>
        <p:nvSpPr>
          <p:cNvPr id="195" name="Google Shape;195;p20"/>
          <p:cNvSpPr/>
          <p:nvPr/>
        </p:nvSpPr>
        <p:spPr>
          <a:xfrm>
            <a:off x="4198088" y="1670975"/>
            <a:ext cx="746400" cy="645600"/>
          </a:xfrm>
          <a:prstGeom prst="triangle">
            <a:avLst>
              <a:gd fmla="val 50000" name="adj"/>
            </a:avLst>
          </a:prstGeom>
          <a:solidFill>
            <a:srgbClr val="CFE2F3"/>
          </a:solidFill>
          <a:ln cap="flat" cmpd="sng" w="19050">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None/>
            </a:pPr>
            <a:r>
              <a:t/>
            </a:r>
            <a:endParaRPr b="1" sz="2000">
              <a:latin typeface="Courier New"/>
              <a:ea typeface="Courier New"/>
              <a:cs typeface="Courier New"/>
              <a:sym typeface="Courier New"/>
            </a:endParaRPr>
          </a:p>
        </p:txBody>
      </p:sp>
      <p:grpSp>
        <p:nvGrpSpPr>
          <p:cNvPr id="196" name="Google Shape;196;p20"/>
          <p:cNvGrpSpPr/>
          <p:nvPr/>
        </p:nvGrpSpPr>
        <p:grpSpPr>
          <a:xfrm>
            <a:off x="2410125" y="2437275"/>
            <a:ext cx="746400" cy="645600"/>
            <a:chOff x="7295600" y="1663050"/>
            <a:chExt cx="746400" cy="645600"/>
          </a:xfrm>
        </p:grpSpPr>
        <p:sp>
          <p:nvSpPr>
            <p:cNvPr id="197" name="Google Shape;197;p20"/>
            <p:cNvSpPr/>
            <p:nvPr/>
          </p:nvSpPr>
          <p:spPr>
            <a:xfrm rot="10800000">
              <a:off x="7295600" y="1663050"/>
              <a:ext cx="746400" cy="645600"/>
            </a:xfrm>
            <a:prstGeom prst="triangle">
              <a:avLst>
                <a:gd fmla="val 50000" name="adj"/>
              </a:avLst>
            </a:prstGeom>
            <a:solidFill>
              <a:srgbClr val="F4CCCC"/>
            </a:solidFill>
            <a:ln cap="flat" cmpd="sng" w="190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None/>
              </a:pPr>
              <a:r>
                <a:t/>
              </a:r>
              <a:endParaRPr b="1" sz="2000">
                <a:latin typeface="Courier New"/>
                <a:ea typeface="Courier New"/>
                <a:cs typeface="Courier New"/>
                <a:sym typeface="Courier New"/>
              </a:endParaRPr>
            </a:p>
          </p:txBody>
        </p:sp>
        <p:sp>
          <p:nvSpPr>
            <p:cNvPr id="198" name="Google Shape;198;p20"/>
            <p:cNvSpPr txBox="1"/>
            <p:nvPr/>
          </p:nvSpPr>
          <p:spPr>
            <a:xfrm>
              <a:off x="7413950" y="1663050"/>
              <a:ext cx="509700" cy="31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t/>
              </a:r>
              <a:endParaRPr b="1" sz="2000">
                <a:latin typeface="Courier New"/>
                <a:ea typeface="Courier New"/>
                <a:cs typeface="Courier New"/>
                <a:sym typeface="Courier New"/>
              </a:endParaRPr>
            </a:p>
          </p:txBody>
        </p:sp>
      </p:grpSp>
      <p:grpSp>
        <p:nvGrpSpPr>
          <p:cNvPr id="199" name="Google Shape;199;p20"/>
          <p:cNvGrpSpPr/>
          <p:nvPr/>
        </p:nvGrpSpPr>
        <p:grpSpPr>
          <a:xfrm>
            <a:off x="5986050" y="2437250"/>
            <a:ext cx="746400" cy="645625"/>
            <a:chOff x="7295600" y="1663025"/>
            <a:chExt cx="746400" cy="645625"/>
          </a:xfrm>
        </p:grpSpPr>
        <p:sp>
          <p:nvSpPr>
            <p:cNvPr id="200" name="Google Shape;200;p20"/>
            <p:cNvSpPr/>
            <p:nvPr/>
          </p:nvSpPr>
          <p:spPr>
            <a:xfrm rot="10800000">
              <a:off x="7295600" y="1663050"/>
              <a:ext cx="746400" cy="645600"/>
            </a:xfrm>
            <a:prstGeom prst="triangle">
              <a:avLst>
                <a:gd fmla="val 50000" name="adj"/>
              </a:avLst>
            </a:prstGeom>
            <a:solidFill>
              <a:srgbClr val="F4CCCC"/>
            </a:solidFill>
            <a:ln cap="flat" cmpd="sng" w="190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None/>
              </a:pPr>
              <a:r>
                <a:t/>
              </a:r>
              <a:endParaRPr b="1" sz="2000">
                <a:latin typeface="Courier New"/>
                <a:ea typeface="Courier New"/>
                <a:cs typeface="Courier New"/>
                <a:sym typeface="Courier New"/>
              </a:endParaRPr>
            </a:p>
          </p:txBody>
        </p:sp>
        <p:sp>
          <p:nvSpPr>
            <p:cNvPr id="201" name="Google Shape;201;p20"/>
            <p:cNvSpPr txBox="1"/>
            <p:nvPr/>
          </p:nvSpPr>
          <p:spPr>
            <a:xfrm>
              <a:off x="7413950" y="1663025"/>
              <a:ext cx="509700" cy="31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t/>
              </a:r>
              <a:endParaRPr b="1" sz="2000">
                <a:latin typeface="Courier New"/>
                <a:ea typeface="Courier New"/>
                <a:cs typeface="Courier New"/>
                <a:sym typeface="Courier New"/>
              </a:endParaRPr>
            </a:p>
          </p:txBody>
        </p:sp>
      </p:grpSp>
      <p:cxnSp>
        <p:nvCxnSpPr>
          <p:cNvPr id="202" name="Google Shape;202;p20"/>
          <p:cNvCxnSpPr>
            <a:stCxn id="195" idx="3"/>
            <a:endCxn id="198" idx="0"/>
          </p:cNvCxnSpPr>
          <p:nvPr/>
        </p:nvCxnSpPr>
        <p:spPr>
          <a:xfrm flipH="1">
            <a:off x="2783288" y="2316575"/>
            <a:ext cx="1788000" cy="120600"/>
          </a:xfrm>
          <a:prstGeom prst="straightConnector1">
            <a:avLst/>
          </a:prstGeom>
          <a:noFill/>
          <a:ln cap="flat" cmpd="sng" w="19050">
            <a:solidFill>
              <a:srgbClr val="202729"/>
            </a:solidFill>
            <a:prstDash val="solid"/>
            <a:round/>
            <a:headEnd len="med" w="med" type="none"/>
            <a:tailEnd len="med" w="med" type="triangle"/>
          </a:ln>
        </p:spPr>
      </p:cxnSp>
      <p:cxnSp>
        <p:nvCxnSpPr>
          <p:cNvPr id="203" name="Google Shape;203;p20"/>
          <p:cNvCxnSpPr>
            <a:stCxn id="195" idx="3"/>
            <a:endCxn id="201" idx="0"/>
          </p:cNvCxnSpPr>
          <p:nvPr/>
        </p:nvCxnSpPr>
        <p:spPr>
          <a:xfrm>
            <a:off x="4571288" y="2316575"/>
            <a:ext cx="1788000" cy="120600"/>
          </a:xfrm>
          <a:prstGeom prst="straightConnector1">
            <a:avLst/>
          </a:prstGeom>
          <a:noFill/>
          <a:ln cap="flat" cmpd="sng" w="19050">
            <a:solidFill>
              <a:srgbClr val="202729"/>
            </a:solidFill>
            <a:prstDash val="solid"/>
            <a:round/>
            <a:headEnd len="med" w="med" type="none"/>
            <a:tailEnd len="med" w="med" type="triangle"/>
          </a:ln>
        </p:spPr>
      </p:cxnSp>
      <p:sp>
        <p:nvSpPr>
          <p:cNvPr id="204" name="Google Shape;204;p20"/>
          <p:cNvSpPr/>
          <p:nvPr/>
        </p:nvSpPr>
        <p:spPr>
          <a:xfrm>
            <a:off x="2073650" y="4300875"/>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9</a:t>
            </a:r>
            <a:endParaRPr b="1" sz="2000">
              <a:latin typeface="Courier New"/>
              <a:ea typeface="Courier New"/>
              <a:cs typeface="Courier New"/>
              <a:sym typeface="Courier New"/>
            </a:endParaRPr>
          </a:p>
        </p:txBody>
      </p:sp>
      <p:sp>
        <p:nvSpPr>
          <p:cNvPr id="205" name="Google Shape;205;p20"/>
          <p:cNvSpPr/>
          <p:nvPr/>
        </p:nvSpPr>
        <p:spPr>
          <a:xfrm>
            <a:off x="2846038" y="4300725"/>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latin typeface="Courier New"/>
                <a:ea typeface="Courier New"/>
                <a:cs typeface="Courier New"/>
                <a:sym typeface="Courier New"/>
              </a:rPr>
              <a:t>50</a:t>
            </a:r>
            <a:endParaRPr b="1" sz="1900">
              <a:latin typeface="Courier New"/>
              <a:ea typeface="Courier New"/>
              <a:cs typeface="Courier New"/>
              <a:sym typeface="Courier New"/>
            </a:endParaRPr>
          </a:p>
        </p:txBody>
      </p:sp>
      <p:sp>
        <p:nvSpPr>
          <p:cNvPr id="206" name="Google Shape;206;p20"/>
          <p:cNvSpPr/>
          <p:nvPr/>
        </p:nvSpPr>
        <p:spPr>
          <a:xfrm>
            <a:off x="4929150" y="4300875"/>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20</a:t>
            </a:r>
            <a:endParaRPr b="1" sz="2000">
              <a:latin typeface="Courier New"/>
              <a:ea typeface="Courier New"/>
              <a:cs typeface="Courier New"/>
              <a:sym typeface="Courier New"/>
            </a:endParaRPr>
          </a:p>
        </p:txBody>
      </p:sp>
      <p:cxnSp>
        <p:nvCxnSpPr>
          <p:cNvPr id="207" name="Google Shape;207;p20"/>
          <p:cNvCxnSpPr>
            <a:stCxn id="208" idx="4"/>
            <a:endCxn id="204" idx="0"/>
          </p:cNvCxnSpPr>
          <p:nvPr/>
        </p:nvCxnSpPr>
        <p:spPr>
          <a:xfrm>
            <a:off x="2075050" y="3862263"/>
            <a:ext cx="321300" cy="438600"/>
          </a:xfrm>
          <a:prstGeom prst="straightConnector1">
            <a:avLst/>
          </a:prstGeom>
          <a:noFill/>
          <a:ln cap="flat" cmpd="sng" w="19050">
            <a:solidFill>
              <a:srgbClr val="202729"/>
            </a:solidFill>
            <a:prstDash val="solid"/>
            <a:round/>
            <a:headEnd len="med" w="med" type="none"/>
            <a:tailEnd len="med" w="med" type="triangle"/>
          </a:ln>
        </p:spPr>
      </p:cxnSp>
      <p:cxnSp>
        <p:nvCxnSpPr>
          <p:cNvPr id="209" name="Google Shape;209;p20"/>
          <p:cNvCxnSpPr>
            <a:stCxn id="210" idx="4"/>
            <a:endCxn id="205" idx="0"/>
          </p:cNvCxnSpPr>
          <p:nvPr/>
        </p:nvCxnSpPr>
        <p:spPr>
          <a:xfrm flipH="1">
            <a:off x="3168850" y="3862263"/>
            <a:ext cx="360900" cy="438600"/>
          </a:xfrm>
          <a:prstGeom prst="straightConnector1">
            <a:avLst/>
          </a:prstGeom>
          <a:noFill/>
          <a:ln cap="flat" cmpd="sng" w="19050">
            <a:solidFill>
              <a:srgbClr val="202729"/>
            </a:solidFill>
            <a:prstDash val="solid"/>
            <a:round/>
            <a:headEnd len="med" w="med" type="none"/>
            <a:tailEnd len="med" w="med" type="triangle"/>
          </a:ln>
        </p:spPr>
      </p:cxnSp>
      <p:cxnSp>
        <p:nvCxnSpPr>
          <p:cNvPr id="211" name="Google Shape;211;p20"/>
          <p:cNvCxnSpPr>
            <a:stCxn id="212" idx="4"/>
            <a:endCxn id="206" idx="0"/>
          </p:cNvCxnSpPr>
          <p:nvPr/>
        </p:nvCxnSpPr>
        <p:spPr>
          <a:xfrm flipH="1">
            <a:off x="5251963" y="3862263"/>
            <a:ext cx="360900" cy="438600"/>
          </a:xfrm>
          <a:prstGeom prst="straightConnector1">
            <a:avLst/>
          </a:prstGeom>
          <a:noFill/>
          <a:ln cap="flat" cmpd="sng" w="19050">
            <a:solidFill>
              <a:srgbClr val="202729"/>
            </a:solidFill>
            <a:prstDash val="solid"/>
            <a:round/>
            <a:headEnd len="med" w="med" type="none"/>
            <a:tailEnd len="med" w="med" type="triangle"/>
          </a:ln>
        </p:spPr>
      </p:cxnSp>
      <p:sp>
        <p:nvSpPr>
          <p:cNvPr id="213" name="Google Shape;213;p20"/>
          <p:cNvSpPr/>
          <p:nvPr/>
        </p:nvSpPr>
        <p:spPr>
          <a:xfrm>
            <a:off x="1354625" y="4300875"/>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15</a:t>
            </a:r>
            <a:endParaRPr b="1" sz="2000">
              <a:latin typeface="Courier New"/>
              <a:ea typeface="Courier New"/>
              <a:cs typeface="Courier New"/>
              <a:sym typeface="Courier New"/>
            </a:endParaRPr>
          </a:p>
        </p:txBody>
      </p:sp>
      <p:cxnSp>
        <p:nvCxnSpPr>
          <p:cNvPr id="214" name="Google Shape;214;p20"/>
          <p:cNvCxnSpPr>
            <a:stCxn id="208" idx="4"/>
            <a:endCxn id="213" idx="0"/>
          </p:cNvCxnSpPr>
          <p:nvPr/>
        </p:nvCxnSpPr>
        <p:spPr>
          <a:xfrm flipH="1">
            <a:off x="1677550" y="3862263"/>
            <a:ext cx="397500" cy="438600"/>
          </a:xfrm>
          <a:prstGeom prst="straightConnector1">
            <a:avLst/>
          </a:prstGeom>
          <a:noFill/>
          <a:ln cap="flat" cmpd="sng" w="19050">
            <a:solidFill>
              <a:srgbClr val="202729"/>
            </a:solidFill>
            <a:prstDash val="solid"/>
            <a:round/>
            <a:headEnd len="med" w="med" type="none"/>
            <a:tailEnd len="med" w="med" type="triangle"/>
          </a:ln>
        </p:spPr>
      </p:cxnSp>
      <p:sp>
        <p:nvSpPr>
          <p:cNvPr id="215" name="Google Shape;215;p20"/>
          <p:cNvSpPr/>
          <p:nvPr/>
        </p:nvSpPr>
        <p:spPr>
          <a:xfrm>
            <a:off x="3567838" y="4300725"/>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0</a:t>
            </a:r>
            <a:endParaRPr b="1" sz="2000">
              <a:latin typeface="Courier New"/>
              <a:ea typeface="Courier New"/>
              <a:cs typeface="Courier New"/>
              <a:sym typeface="Courier New"/>
            </a:endParaRPr>
          </a:p>
        </p:txBody>
      </p:sp>
      <p:cxnSp>
        <p:nvCxnSpPr>
          <p:cNvPr id="216" name="Google Shape;216;p20"/>
          <p:cNvCxnSpPr>
            <a:stCxn id="210" idx="4"/>
            <a:endCxn id="215" idx="0"/>
          </p:cNvCxnSpPr>
          <p:nvPr/>
        </p:nvCxnSpPr>
        <p:spPr>
          <a:xfrm>
            <a:off x="3529750" y="3862263"/>
            <a:ext cx="360900" cy="438600"/>
          </a:xfrm>
          <a:prstGeom prst="straightConnector1">
            <a:avLst/>
          </a:prstGeom>
          <a:noFill/>
          <a:ln cap="flat" cmpd="sng" w="19050">
            <a:solidFill>
              <a:srgbClr val="202729"/>
            </a:solidFill>
            <a:prstDash val="solid"/>
            <a:round/>
            <a:headEnd len="med" w="med" type="none"/>
            <a:tailEnd len="med" w="med" type="triangle"/>
          </a:ln>
        </p:spPr>
      </p:cxnSp>
      <p:sp>
        <p:nvSpPr>
          <p:cNvPr id="217" name="Google Shape;217;p20"/>
          <p:cNvSpPr/>
          <p:nvPr/>
        </p:nvSpPr>
        <p:spPr>
          <a:xfrm>
            <a:off x="6421963" y="4300650"/>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30</a:t>
            </a:r>
            <a:endParaRPr b="1" sz="2000">
              <a:latin typeface="Courier New"/>
              <a:ea typeface="Courier New"/>
              <a:cs typeface="Courier New"/>
              <a:sym typeface="Courier New"/>
            </a:endParaRPr>
          </a:p>
        </p:txBody>
      </p:sp>
      <p:cxnSp>
        <p:nvCxnSpPr>
          <p:cNvPr id="218" name="Google Shape;218;p20"/>
          <p:cNvCxnSpPr>
            <a:stCxn id="219" idx="4"/>
            <a:endCxn id="217" idx="0"/>
          </p:cNvCxnSpPr>
          <p:nvPr/>
        </p:nvCxnSpPr>
        <p:spPr>
          <a:xfrm flipH="1">
            <a:off x="6744800" y="3862263"/>
            <a:ext cx="322800" cy="438300"/>
          </a:xfrm>
          <a:prstGeom prst="straightConnector1">
            <a:avLst/>
          </a:prstGeom>
          <a:noFill/>
          <a:ln cap="flat" cmpd="sng" w="19050">
            <a:solidFill>
              <a:srgbClr val="202729"/>
            </a:solidFill>
            <a:prstDash val="solid"/>
            <a:round/>
            <a:headEnd len="med" w="med" type="none"/>
            <a:tailEnd len="med" w="med" type="triangle"/>
          </a:ln>
        </p:spPr>
      </p:cxnSp>
      <p:sp>
        <p:nvSpPr>
          <p:cNvPr id="220" name="Google Shape;220;p20"/>
          <p:cNvSpPr/>
          <p:nvPr/>
        </p:nvSpPr>
        <p:spPr>
          <a:xfrm>
            <a:off x="7143763" y="4300800"/>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3</a:t>
            </a:r>
            <a:endParaRPr b="1" sz="2000">
              <a:latin typeface="Courier New"/>
              <a:ea typeface="Courier New"/>
              <a:cs typeface="Courier New"/>
              <a:sym typeface="Courier New"/>
            </a:endParaRPr>
          </a:p>
        </p:txBody>
      </p:sp>
      <p:cxnSp>
        <p:nvCxnSpPr>
          <p:cNvPr id="221" name="Google Shape;221;p20"/>
          <p:cNvCxnSpPr>
            <a:stCxn id="219" idx="4"/>
            <a:endCxn id="220" idx="0"/>
          </p:cNvCxnSpPr>
          <p:nvPr/>
        </p:nvCxnSpPr>
        <p:spPr>
          <a:xfrm>
            <a:off x="7067600" y="3862263"/>
            <a:ext cx="399000" cy="438600"/>
          </a:xfrm>
          <a:prstGeom prst="straightConnector1">
            <a:avLst/>
          </a:prstGeom>
          <a:noFill/>
          <a:ln cap="flat" cmpd="sng" w="19050">
            <a:solidFill>
              <a:srgbClr val="202729"/>
            </a:solidFill>
            <a:prstDash val="solid"/>
            <a:round/>
            <a:headEnd len="med" w="med" type="none"/>
            <a:tailEnd len="med" w="med" type="triangle"/>
          </a:ln>
        </p:spPr>
      </p:cxnSp>
      <p:sp>
        <p:nvSpPr>
          <p:cNvPr id="222" name="Google Shape;222;p20"/>
          <p:cNvSpPr/>
          <p:nvPr/>
        </p:nvSpPr>
        <p:spPr>
          <a:xfrm>
            <a:off x="5650950" y="4300875"/>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20</a:t>
            </a:r>
            <a:endParaRPr b="1" sz="2000">
              <a:latin typeface="Courier New"/>
              <a:ea typeface="Courier New"/>
              <a:cs typeface="Courier New"/>
              <a:sym typeface="Courier New"/>
            </a:endParaRPr>
          </a:p>
        </p:txBody>
      </p:sp>
      <p:cxnSp>
        <p:nvCxnSpPr>
          <p:cNvPr id="223" name="Google Shape;223;p20"/>
          <p:cNvCxnSpPr>
            <a:stCxn id="212" idx="4"/>
            <a:endCxn id="222" idx="0"/>
          </p:cNvCxnSpPr>
          <p:nvPr/>
        </p:nvCxnSpPr>
        <p:spPr>
          <a:xfrm>
            <a:off x="5612863" y="3862263"/>
            <a:ext cx="360900" cy="438600"/>
          </a:xfrm>
          <a:prstGeom prst="straightConnector1">
            <a:avLst/>
          </a:prstGeom>
          <a:noFill/>
          <a:ln cap="flat" cmpd="sng" w="19050">
            <a:solidFill>
              <a:srgbClr val="202729"/>
            </a:solidFill>
            <a:prstDash val="solid"/>
            <a:round/>
            <a:headEnd len="med" w="med" type="none"/>
            <a:tailEnd len="med" w="med" type="triangle"/>
          </a:ln>
        </p:spPr>
      </p:cxnSp>
      <p:cxnSp>
        <p:nvCxnSpPr>
          <p:cNvPr id="224" name="Google Shape;224;p20"/>
          <p:cNvCxnSpPr>
            <a:stCxn id="197" idx="0"/>
            <a:endCxn id="208" idx="0"/>
          </p:cNvCxnSpPr>
          <p:nvPr/>
        </p:nvCxnSpPr>
        <p:spPr>
          <a:xfrm flipH="1">
            <a:off x="2075025" y="3082875"/>
            <a:ext cx="708300" cy="133800"/>
          </a:xfrm>
          <a:prstGeom prst="straightConnector1">
            <a:avLst/>
          </a:prstGeom>
          <a:noFill/>
          <a:ln cap="flat" cmpd="sng" w="19050">
            <a:solidFill>
              <a:srgbClr val="202729"/>
            </a:solidFill>
            <a:prstDash val="solid"/>
            <a:round/>
            <a:headEnd len="med" w="med" type="none"/>
            <a:tailEnd len="med" w="med" type="triangle"/>
          </a:ln>
        </p:spPr>
      </p:cxnSp>
      <p:cxnSp>
        <p:nvCxnSpPr>
          <p:cNvPr id="225" name="Google Shape;225;p20"/>
          <p:cNvCxnSpPr>
            <a:stCxn id="197" idx="0"/>
            <a:endCxn id="210" idx="0"/>
          </p:cNvCxnSpPr>
          <p:nvPr/>
        </p:nvCxnSpPr>
        <p:spPr>
          <a:xfrm>
            <a:off x="2783325" y="3082875"/>
            <a:ext cx="746400" cy="133800"/>
          </a:xfrm>
          <a:prstGeom prst="straightConnector1">
            <a:avLst/>
          </a:prstGeom>
          <a:noFill/>
          <a:ln cap="flat" cmpd="sng" w="19050">
            <a:solidFill>
              <a:srgbClr val="202729"/>
            </a:solidFill>
            <a:prstDash val="solid"/>
            <a:round/>
            <a:headEnd len="med" w="med" type="none"/>
            <a:tailEnd len="med" w="med" type="triangle"/>
          </a:ln>
        </p:spPr>
      </p:cxnSp>
      <p:cxnSp>
        <p:nvCxnSpPr>
          <p:cNvPr id="226" name="Google Shape;226;p20"/>
          <p:cNvCxnSpPr>
            <a:stCxn id="200" idx="0"/>
            <a:endCxn id="212" idx="0"/>
          </p:cNvCxnSpPr>
          <p:nvPr/>
        </p:nvCxnSpPr>
        <p:spPr>
          <a:xfrm flipH="1">
            <a:off x="5612850" y="3082875"/>
            <a:ext cx="746400" cy="133800"/>
          </a:xfrm>
          <a:prstGeom prst="straightConnector1">
            <a:avLst/>
          </a:prstGeom>
          <a:noFill/>
          <a:ln cap="flat" cmpd="sng" w="19050">
            <a:solidFill>
              <a:srgbClr val="202729"/>
            </a:solidFill>
            <a:prstDash val="solid"/>
            <a:round/>
            <a:headEnd len="med" w="med" type="none"/>
            <a:tailEnd len="med" w="med" type="triangle"/>
          </a:ln>
        </p:spPr>
      </p:cxnSp>
      <p:cxnSp>
        <p:nvCxnSpPr>
          <p:cNvPr id="227" name="Google Shape;227;p20"/>
          <p:cNvCxnSpPr>
            <a:stCxn id="200" idx="0"/>
            <a:endCxn id="219" idx="0"/>
          </p:cNvCxnSpPr>
          <p:nvPr/>
        </p:nvCxnSpPr>
        <p:spPr>
          <a:xfrm>
            <a:off x="6359250" y="3082875"/>
            <a:ext cx="708300" cy="133800"/>
          </a:xfrm>
          <a:prstGeom prst="straightConnector1">
            <a:avLst/>
          </a:prstGeom>
          <a:noFill/>
          <a:ln cap="flat" cmpd="sng" w="19050">
            <a:solidFill>
              <a:srgbClr val="202729"/>
            </a:solidFill>
            <a:prstDash val="solid"/>
            <a:round/>
            <a:headEnd len="med" w="med" type="none"/>
            <a:tailEnd len="med" w="med" type="triangle"/>
          </a:ln>
        </p:spPr>
      </p:cxnSp>
      <p:sp>
        <p:nvSpPr>
          <p:cNvPr id="228" name="Google Shape;228;p20"/>
          <p:cNvSpPr txBox="1"/>
          <p:nvPr/>
        </p:nvSpPr>
        <p:spPr>
          <a:xfrm>
            <a:off x="3462038" y="1990600"/>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A</a:t>
            </a:r>
            <a:endParaRPr b="1" sz="2000">
              <a:latin typeface="Courier New"/>
              <a:ea typeface="Courier New"/>
              <a:cs typeface="Courier New"/>
              <a:sym typeface="Courier New"/>
            </a:endParaRPr>
          </a:p>
        </p:txBody>
      </p:sp>
      <p:sp>
        <p:nvSpPr>
          <p:cNvPr id="229" name="Google Shape;229;p20"/>
          <p:cNvSpPr txBox="1"/>
          <p:nvPr/>
        </p:nvSpPr>
        <p:spPr>
          <a:xfrm>
            <a:off x="2181213" y="2726538"/>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B</a:t>
            </a:r>
            <a:endParaRPr b="1" sz="2000">
              <a:latin typeface="Courier New"/>
              <a:ea typeface="Courier New"/>
              <a:cs typeface="Courier New"/>
              <a:sym typeface="Courier New"/>
            </a:endParaRPr>
          </a:p>
        </p:txBody>
      </p:sp>
      <p:sp>
        <p:nvSpPr>
          <p:cNvPr id="230" name="Google Shape;230;p20"/>
          <p:cNvSpPr txBox="1"/>
          <p:nvPr/>
        </p:nvSpPr>
        <p:spPr>
          <a:xfrm>
            <a:off x="1389313" y="3782813"/>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C</a:t>
            </a:r>
            <a:endParaRPr b="1" sz="2000">
              <a:latin typeface="Courier New"/>
              <a:ea typeface="Courier New"/>
              <a:cs typeface="Courier New"/>
              <a:sym typeface="Courier New"/>
            </a:endParaRPr>
          </a:p>
        </p:txBody>
      </p:sp>
      <p:sp>
        <p:nvSpPr>
          <p:cNvPr id="231" name="Google Shape;231;p20"/>
          <p:cNvSpPr txBox="1"/>
          <p:nvPr/>
        </p:nvSpPr>
        <p:spPr>
          <a:xfrm>
            <a:off x="2272925" y="3782813"/>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D</a:t>
            </a:r>
            <a:endParaRPr b="1" sz="2000">
              <a:latin typeface="Courier New"/>
              <a:ea typeface="Courier New"/>
              <a:cs typeface="Courier New"/>
              <a:sym typeface="Courier New"/>
            </a:endParaRPr>
          </a:p>
        </p:txBody>
      </p:sp>
      <p:sp>
        <p:nvSpPr>
          <p:cNvPr id="232" name="Google Shape;232;p20"/>
          <p:cNvSpPr txBox="1"/>
          <p:nvPr/>
        </p:nvSpPr>
        <p:spPr>
          <a:xfrm>
            <a:off x="3035575" y="2726463"/>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E</a:t>
            </a:r>
            <a:endParaRPr b="1" sz="2000">
              <a:latin typeface="Courier New"/>
              <a:ea typeface="Courier New"/>
              <a:cs typeface="Courier New"/>
              <a:sym typeface="Courier New"/>
            </a:endParaRPr>
          </a:p>
        </p:txBody>
      </p:sp>
      <p:sp>
        <p:nvSpPr>
          <p:cNvPr id="233" name="Google Shape;233;p20"/>
          <p:cNvSpPr txBox="1"/>
          <p:nvPr/>
        </p:nvSpPr>
        <p:spPr>
          <a:xfrm>
            <a:off x="2939425" y="3782813"/>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F</a:t>
            </a:r>
            <a:endParaRPr b="1" sz="2000">
              <a:latin typeface="Courier New"/>
              <a:ea typeface="Courier New"/>
              <a:cs typeface="Courier New"/>
              <a:sym typeface="Courier New"/>
            </a:endParaRPr>
          </a:p>
        </p:txBody>
      </p:sp>
      <p:sp>
        <p:nvSpPr>
          <p:cNvPr id="234" name="Google Shape;234;p20"/>
          <p:cNvSpPr txBox="1"/>
          <p:nvPr/>
        </p:nvSpPr>
        <p:spPr>
          <a:xfrm>
            <a:off x="3689550" y="3782813"/>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G</a:t>
            </a:r>
            <a:endParaRPr b="1" sz="2000">
              <a:latin typeface="Courier New"/>
              <a:ea typeface="Courier New"/>
              <a:cs typeface="Courier New"/>
              <a:sym typeface="Courier New"/>
            </a:endParaRPr>
          </a:p>
        </p:txBody>
      </p:sp>
      <p:sp>
        <p:nvSpPr>
          <p:cNvPr id="235" name="Google Shape;235;p20"/>
          <p:cNvSpPr txBox="1"/>
          <p:nvPr/>
        </p:nvSpPr>
        <p:spPr>
          <a:xfrm>
            <a:off x="5250025" y="1990588"/>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H</a:t>
            </a:r>
            <a:endParaRPr b="1" sz="2000">
              <a:latin typeface="Courier New"/>
              <a:ea typeface="Courier New"/>
              <a:cs typeface="Courier New"/>
              <a:sym typeface="Courier New"/>
            </a:endParaRPr>
          </a:p>
        </p:txBody>
      </p:sp>
      <p:sp>
        <p:nvSpPr>
          <p:cNvPr id="236" name="Google Shape;236;p20"/>
          <p:cNvSpPr txBox="1"/>
          <p:nvPr/>
        </p:nvSpPr>
        <p:spPr>
          <a:xfrm>
            <a:off x="5758500" y="2726525"/>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I</a:t>
            </a:r>
            <a:endParaRPr b="1" sz="2000">
              <a:latin typeface="Courier New"/>
              <a:ea typeface="Courier New"/>
              <a:cs typeface="Courier New"/>
              <a:sym typeface="Courier New"/>
            </a:endParaRPr>
          </a:p>
        </p:txBody>
      </p:sp>
      <p:sp>
        <p:nvSpPr>
          <p:cNvPr id="237" name="Google Shape;237;p20"/>
          <p:cNvSpPr txBox="1"/>
          <p:nvPr/>
        </p:nvSpPr>
        <p:spPr>
          <a:xfrm>
            <a:off x="5022550" y="3782825"/>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J</a:t>
            </a:r>
            <a:endParaRPr b="1" sz="2000">
              <a:latin typeface="Courier New"/>
              <a:ea typeface="Courier New"/>
              <a:cs typeface="Courier New"/>
              <a:sym typeface="Courier New"/>
            </a:endParaRPr>
          </a:p>
        </p:txBody>
      </p:sp>
      <p:sp>
        <p:nvSpPr>
          <p:cNvPr id="238" name="Google Shape;238;p20"/>
          <p:cNvSpPr txBox="1"/>
          <p:nvPr/>
        </p:nvSpPr>
        <p:spPr>
          <a:xfrm>
            <a:off x="5772675" y="3782825"/>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K</a:t>
            </a:r>
            <a:endParaRPr b="1" sz="2000">
              <a:latin typeface="Courier New"/>
              <a:ea typeface="Courier New"/>
              <a:cs typeface="Courier New"/>
              <a:sym typeface="Courier New"/>
            </a:endParaRPr>
          </a:p>
        </p:txBody>
      </p:sp>
      <p:sp>
        <p:nvSpPr>
          <p:cNvPr id="239" name="Google Shape;239;p20"/>
          <p:cNvSpPr txBox="1"/>
          <p:nvPr/>
        </p:nvSpPr>
        <p:spPr>
          <a:xfrm>
            <a:off x="6592225" y="2726550"/>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L</a:t>
            </a:r>
            <a:endParaRPr b="1" sz="2000">
              <a:latin typeface="Courier New"/>
              <a:ea typeface="Courier New"/>
              <a:cs typeface="Courier New"/>
              <a:sym typeface="Courier New"/>
            </a:endParaRPr>
          </a:p>
        </p:txBody>
      </p:sp>
      <p:sp>
        <p:nvSpPr>
          <p:cNvPr id="240" name="Google Shape;240;p20"/>
          <p:cNvSpPr txBox="1"/>
          <p:nvPr/>
        </p:nvSpPr>
        <p:spPr>
          <a:xfrm>
            <a:off x="6522800" y="3782825"/>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M</a:t>
            </a:r>
            <a:endParaRPr b="1" sz="2000">
              <a:latin typeface="Courier New"/>
              <a:ea typeface="Courier New"/>
              <a:cs typeface="Courier New"/>
              <a:sym typeface="Courier New"/>
            </a:endParaRPr>
          </a:p>
        </p:txBody>
      </p:sp>
      <p:sp>
        <p:nvSpPr>
          <p:cNvPr id="241" name="Google Shape;241;p20"/>
          <p:cNvSpPr txBox="1"/>
          <p:nvPr/>
        </p:nvSpPr>
        <p:spPr>
          <a:xfrm>
            <a:off x="7272925" y="3782825"/>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N</a:t>
            </a:r>
            <a:endParaRPr b="1" sz="2000">
              <a:latin typeface="Courier New"/>
              <a:ea typeface="Courier New"/>
              <a:cs typeface="Courier New"/>
              <a:sym typeface="Courier New"/>
            </a:endParaRPr>
          </a:p>
        </p:txBody>
      </p:sp>
      <p:sp>
        <p:nvSpPr>
          <p:cNvPr id="208" name="Google Shape;208;p20"/>
          <p:cNvSpPr/>
          <p:nvPr/>
        </p:nvSpPr>
        <p:spPr>
          <a:xfrm>
            <a:off x="1752250" y="3216663"/>
            <a:ext cx="645600" cy="645600"/>
          </a:xfrm>
          <a:prstGeom prst="ellipse">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0"/>
          <p:cNvSpPr/>
          <p:nvPr/>
        </p:nvSpPr>
        <p:spPr>
          <a:xfrm>
            <a:off x="3206950" y="3216663"/>
            <a:ext cx="645600" cy="645600"/>
          </a:xfrm>
          <a:prstGeom prst="ellipse">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0"/>
          <p:cNvSpPr/>
          <p:nvPr/>
        </p:nvSpPr>
        <p:spPr>
          <a:xfrm>
            <a:off x="5290063" y="3216663"/>
            <a:ext cx="645600" cy="645600"/>
          </a:xfrm>
          <a:prstGeom prst="ellipse">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0"/>
          <p:cNvSpPr/>
          <p:nvPr/>
        </p:nvSpPr>
        <p:spPr>
          <a:xfrm>
            <a:off x="6744800" y="3216663"/>
            <a:ext cx="645600" cy="645600"/>
          </a:xfrm>
          <a:prstGeom prst="ellipse">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