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73" r:id="rId11"/>
    <p:sldId id="265" r:id="rId12"/>
    <p:sldId id="278" r:id="rId13"/>
    <p:sldId id="270" r:id="rId14"/>
    <p:sldId id="272" r:id="rId15"/>
    <p:sldId id="274" r:id="rId16"/>
    <p:sldId id="275" r:id="rId17"/>
    <p:sldId id="277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76" r:id="rId28"/>
    <p:sldId id="268" r:id="rId29"/>
    <p:sldId id="266" r:id="rId30"/>
    <p:sldId id="269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8C950C1-29CD-7745-8ABE-D9B5C0613F58}">
          <p14:sldIdLst>
            <p14:sldId id="256"/>
            <p14:sldId id="258"/>
            <p14:sldId id="259"/>
            <p14:sldId id="257"/>
          </p14:sldIdLst>
        </p14:section>
        <p14:section name="What is BLE" id="{7B452862-DB47-774E-9E9E-5EA1461A3A0B}">
          <p14:sldIdLst>
            <p14:sldId id="260"/>
            <p14:sldId id="261"/>
            <p14:sldId id="262"/>
          </p14:sldIdLst>
        </p14:section>
        <p14:section name="CoreBluetooth Framework" id="{15BA195F-727F-154F-A2EA-436F72E06943}">
          <p14:sldIdLst>
            <p14:sldId id="263"/>
            <p14:sldId id="264"/>
            <p14:sldId id="273"/>
            <p14:sldId id="265"/>
          </p14:sldIdLst>
        </p14:section>
        <p14:section name="Demo!" id="{D5935544-7B2C-1A4E-9E07-C69973F4176B}">
          <p14:sldIdLst>
            <p14:sldId id="278"/>
          </p14:sldIdLst>
        </p14:section>
        <p14:section name="Build a working BLE App" id="{971A067E-6A17-194F-AD23-68C94E82A288}">
          <p14:sldIdLst>
            <p14:sldId id="270"/>
            <p14:sldId id="272"/>
            <p14:sldId id="274"/>
            <p14:sldId id="275"/>
            <p14:sldId id="277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  <p14:section name="Fancy Stuff (Time Permitting)" id="{BE9F35BE-40B9-8D4C-94CA-61B879E9AD2A}">
          <p14:sldIdLst>
            <p14:sldId id="276"/>
          </p14:sldIdLst>
        </p14:section>
        <p14:section name="Errors" id="{26B46E93-E37E-5A45-B7A9-220DB030CD2B}">
          <p14:sldIdLst>
            <p14:sldId id="268"/>
          </p14:sldIdLst>
        </p14:section>
        <p14:section name="Conclusion" id="{26712436-3470-0B47-8BE7-0E4C39D00B60}">
          <p14:sldIdLst>
            <p14:sldId id="266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413" autoAdjust="0"/>
  </p:normalViewPr>
  <p:slideViewPr>
    <p:cSldViewPr snapToGrid="0" snapToObjects="1">
      <p:cViewPr varScale="1">
        <p:scale>
          <a:sx n="125" d="100"/>
          <a:sy n="125" d="100"/>
        </p:scale>
        <p:origin x="-8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4A6F0-BBCF-2743-A3DF-3ED198CAD670}" type="datetimeFigureOut">
              <a:rPr lang="en-US" smtClean="0"/>
              <a:t>3/8/14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8AC12-6810-D74B-9EE7-946B67E56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26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I’m fairly new to this, but I’ve worked on some very complicated Bluetooth stuff so I can save you lots of trouble.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EADC4-4264-DF41-8D51-DAB00F6C6D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28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scanning and detecting are used interchangeably in the literature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AC12-6810-D74B-9EE7-946B67E565C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71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RSSI = Received Signal Strength</a:t>
            </a:r>
            <a:r>
              <a:rPr lang="en-US" baseline="0" dirty="0" smtClean="0"/>
              <a:t> Indication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have to retain peripheral BEFORE you connect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AC12-6810-D74B-9EE7-946B67E565C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144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get all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AC12-6810-D74B-9EE7-946B67E565C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535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class focuses on </a:t>
            </a:r>
            <a:r>
              <a:rPr lang="en-US" dirty="0" err="1" smtClean="0"/>
              <a:t>CoreBluetooth</a:t>
            </a:r>
            <a:r>
              <a:rPr lang="en-US" dirty="0" smtClean="0"/>
              <a:t>. I will cover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iBeacons</a:t>
            </a:r>
            <a:r>
              <a:rPr lang="en-US" baseline="0" dirty="0" smtClean="0"/>
              <a:t> in another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EADC4-4264-DF41-8D51-DAB00F6C6DC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71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-This is not an intro</a:t>
            </a:r>
            <a:r>
              <a:rPr lang="en-US" baseline="0" dirty="0" smtClean="0"/>
              <a:t> to building IOS apps</a:t>
            </a:r>
            <a:endParaRPr lang="en-US" dirty="0" smtClean="0"/>
          </a:p>
          <a:p>
            <a:r>
              <a:rPr lang="en-US" dirty="0" smtClean="0"/>
              <a:t>-You cannot do this on the simulator. The simulator</a:t>
            </a:r>
            <a:r>
              <a:rPr lang="en-US" baseline="0" dirty="0" smtClean="0"/>
              <a:t> cannot do 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EADC4-4264-DF41-8D51-DAB00F6C6D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3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classic application is a hear rate monitor which an app on your phone discovers,</a:t>
            </a:r>
            <a:r>
              <a:rPr lang="en-US" baseline="0" dirty="0" smtClean="0"/>
              <a:t> connects to, and subscribes to data from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EADC4-4264-DF41-8D51-DAB00F6C6D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26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</a:t>
            </a:r>
            <a:r>
              <a:rPr lang="en-US" baseline="0" dirty="0" smtClean="0"/>
              <a:t> pairing opens up really cool use cases. You can walk down the street and your smartphone is in your pocket and it can interact with BLE devices- discover them, get data from them, etc.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EADC4-4264-DF41-8D51-DAB00F6C6D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60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class focuses on </a:t>
            </a:r>
            <a:r>
              <a:rPr lang="en-US" dirty="0" err="1" smtClean="0"/>
              <a:t>CoreBluetooth</a:t>
            </a:r>
            <a:r>
              <a:rPr lang="en-US" dirty="0" smtClean="0"/>
              <a:t>. I will cover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iBeacons</a:t>
            </a:r>
            <a:r>
              <a:rPr lang="en-US" baseline="0" dirty="0" smtClean="0"/>
              <a:t> in another </a:t>
            </a:r>
            <a:r>
              <a:rPr lang="en-US" baseline="0" dirty="0" smtClean="0"/>
              <a:t>class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beacon is a peripheral.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EADC4-4264-DF41-8D51-DAB00F6C6D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71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HR monitor could have a HR monitor service, with a BPM notification</a:t>
            </a:r>
            <a:r>
              <a:rPr lang="en-US" baseline="0" dirty="0" smtClean="0"/>
              <a:t> characteristic, which sends out data, let’s say, every second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AC12-6810-D74B-9EE7-946B67E565C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9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class focuses on </a:t>
            </a:r>
            <a:r>
              <a:rPr lang="en-US" dirty="0" err="1" smtClean="0"/>
              <a:t>CoreBluetooth</a:t>
            </a:r>
            <a:r>
              <a:rPr lang="en-US" dirty="0" smtClean="0"/>
              <a:t>. I will cover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iBeacons</a:t>
            </a:r>
            <a:r>
              <a:rPr lang="en-US" baseline="0" dirty="0" smtClean="0"/>
              <a:t> in another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EADC4-4264-DF41-8D51-DAB00F6C6DC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71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</a:t>
            </a:r>
            <a:r>
              <a:rPr lang="en-US" baseline="0" dirty="0" smtClean="0"/>
              <a:t> will have to complete a bunch of functions in </a:t>
            </a:r>
            <a:r>
              <a:rPr lang="en-US" baseline="0" dirty="0" err="1" smtClean="0"/>
              <a:t>CentralManager.m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AC12-6810-D74B-9EE7-946B67E565C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14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 define the CBUUIDs directly, as opposed to just the strings because it’s very easy in the </a:t>
            </a:r>
            <a:r>
              <a:rPr lang="en-US" dirty="0" err="1" smtClean="0"/>
              <a:t>CentralManager</a:t>
            </a:r>
            <a:r>
              <a:rPr lang="en-US" dirty="0" smtClean="0"/>
              <a:t> to use the strings by accident instead of wrapping them in CBUUIDs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AC12-6810-D74B-9EE7-946B67E565C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96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F777-4D5A-BD4A-9040-2B1AB3E9D4B0}" type="datetimeFigureOut">
              <a:rPr lang="en-US" smtClean="0"/>
              <a:t>3/8/14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B98B-8E08-F743-83D9-4F7763E7C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51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F777-4D5A-BD4A-9040-2B1AB3E9D4B0}" type="datetimeFigureOut">
              <a:rPr lang="en-US" smtClean="0"/>
              <a:t>3/8/14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B98B-8E08-F743-83D9-4F7763E7C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08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F777-4D5A-BD4A-9040-2B1AB3E9D4B0}" type="datetimeFigureOut">
              <a:rPr lang="en-US" smtClean="0"/>
              <a:t>3/8/14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B98B-8E08-F743-83D9-4F7763E7C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2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F777-4D5A-BD4A-9040-2B1AB3E9D4B0}" type="datetimeFigureOut">
              <a:rPr lang="en-US" smtClean="0"/>
              <a:t>3/8/14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B98B-8E08-F743-83D9-4F7763E7C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F777-4D5A-BD4A-9040-2B1AB3E9D4B0}" type="datetimeFigureOut">
              <a:rPr lang="en-US" smtClean="0"/>
              <a:t>3/8/14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B98B-8E08-F743-83D9-4F7763E7C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11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F777-4D5A-BD4A-9040-2B1AB3E9D4B0}" type="datetimeFigureOut">
              <a:rPr lang="en-US" smtClean="0"/>
              <a:t>3/8/14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B98B-8E08-F743-83D9-4F7763E7C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5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F777-4D5A-BD4A-9040-2B1AB3E9D4B0}" type="datetimeFigureOut">
              <a:rPr lang="en-US" smtClean="0"/>
              <a:t>3/8/14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B98B-8E08-F743-83D9-4F7763E7C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94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F777-4D5A-BD4A-9040-2B1AB3E9D4B0}" type="datetimeFigureOut">
              <a:rPr lang="en-US" smtClean="0"/>
              <a:t>3/8/14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B98B-8E08-F743-83D9-4F7763E7C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09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F777-4D5A-BD4A-9040-2B1AB3E9D4B0}" type="datetimeFigureOut">
              <a:rPr lang="en-US" smtClean="0"/>
              <a:t>3/8/14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B98B-8E08-F743-83D9-4F7763E7C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19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F777-4D5A-BD4A-9040-2B1AB3E9D4B0}" type="datetimeFigureOut">
              <a:rPr lang="en-US" smtClean="0"/>
              <a:t>3/8/14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B98B-8E08-F743-83D9-4F7763E7C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8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F777-4D5A-BD4A-9040-2B1AB3E9D4B0}" type="datetimeFigureOut">
              <a:rPr lang="en-US" smtClean="0"/>
              <a:t>3/8/14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AB98B-8E08-F743-83D9-4F7763E7C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18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7F777-4D5A-BD4A-9040-2B1AB3E9D4B0}" type="datetimeFigureOut">
              <a:rPr lang="en-US" smtClean="0"/>
              <a:t>3/8/14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AB98B-8E08-F743-83D9-4F7763E7C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a34729t/SimpleCentra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Bluetooth Low Energy (BLE) </a:t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 err="1" smtClean="0"/>
              <a:t>iOS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Nicolas Flacco</a:t>
            </a:r>
          </a:p>
          <a:p>
            <a:pPr>
              <a:defRPr/>
            </a:pPr>
            <a:r>
              <a:rPr lang="en-US" dirty="0"/>
              <a:t>March </a:t>
            </a:r>
            <a:r>
              <a:rPr lang="en-US" dirty="0" smtClean="0"/>
              <a:t>5, </a:t>
            </a:r>
            <a:r>
              <a:rPr lang="en-US" dirty="0"/>
              <a:t>2014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101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and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BLE device can have multiple services, each with multiple characteristics</a:t>
            </a:r>
          </a:p>
          <a:p>
            <a:r>
              <a:rPr lang="en-US" dirty="0" smtClean="0"/>
              <a:t>Services AND Characteristics are identified by unique IDs</a:t>
            </a:r>
          </a:p>
          <a:p>
            <a:r>
              <a:rPr lang="en-US" dirty="0" smtClean="0"/>
              <a:t>Characteristics come in two flavors:</a:t>
            </a:r>
          </a:p>
          <a:p>
            <a:pPr lvl="1"/>
            <a:r>
              <a:rPr lang="en-US" dirty="0" smtClean="0"/>
              <a:t>Notification</a:t>
            </a:r>
          </a:p>
          <a:p>
            <a:pPr lvl="1"/>
            <a:r>
              <a:rPr lang="en-US" dirty="0" smtClean="0"/>
              <a:t>Read and/or write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731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Central-Peripheral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Peripheral advertises a service with certain characteristics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Central discovers advertisement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Central connects to peripheral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Central discover services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Central discovers characteristics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Central subscribes or reads from/writes to a characteristic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Central disconnects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175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Demo-</a:t>
            </a:r>
            <a:r>
              <a:rPr lang="en-US" dirty="0" err="1" smtClean="0"/>
              <a:t>Zeit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will now demonstrate the working code that you will build in this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740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Coding-</a:t>
            </a:r>
            <a:r>
              <a:rPr lang="en-US" dirty="0" err="1" smtClean="0"/>
              <a:t>Zeit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Clone this repo:</a:t>
            </a:r>
          </a:p>
          <a:p>
            <a:pPr marL="857250" lvl="2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github.com</a:t>
            </a:r>
            <a:r>
              <a:rPr lang="en-US" dirty="0" smtClean="0">
                <a:hlinkClick r:id="rId3"/>
              </a:rPr>
              <a:t>/a34729t/</a:t>
            </a:r>
            <a:r>
              <a:rPr lang="en-US" dirty="0" err="1" smtClean="0">
                <a:hlinkClick r:id="rId3"/>
              </a:rPr>
              <a:t>SimpleCentral</a:t>
            </a:r>
            <a:endParaRPr lang="en-US" dirty="0"/>
          </a:p>
          <a:p>
            <a:r>
              <a:rPr lang="en-US" dirty="0" smtClean="0"/>
              <a:t>Check out the branch for this class:</a:t>
            </a:r>
          </a:p>
          <a:p>
            <a:pPr marL="800100" lvl="2" indent="0">
              <a:buNone/>
            </a:pP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checkout </a:t>
            </a:r>
            <a:r>
              <a:rPr lang="en-US" dirty="0" err="1" smtClean="0"/>
              <a:t>twitteru</a:t>
            </a:r>
            <a:endParaRPr lang="en-US" dirty="0" smtClean="0"/>
          </a:p>
          <a:p>
            <a:r>
              <a:rPr lang="en-US" dirty="0" smtClean="0"/>
              <a:t>Open up the project file in </a:t>
            </a:r>
            <a:r>
              <a:rPr lang="en-US" dirty="0" err="1" smtClean="0"/>
              <a:t>Xcode</a:t>
            </a:r>
            <a:endParaRPr lang="en-US" dirty="0" smtClean="0"/>
          </a:p>
          <a:p>
            <a:r>
              <a:rPr lang="en-US" dirty="0" smtClean="0"/>
              <a:t>Simple UI: </a:t>
            </a:r>
            <a:r>
              <a:rPr lang="en-US" dirty="0" err="1" smtClean="0"/>
              <a:t>ViewController</a:t>
            </a:r>
            <a:r>
              <a:rPr lang="en-US" dirty="0" smtClean="0"/>
              <a:t> and Storyboard</a:t>
            </a:r>
          </a:p>
          <a:p>
            <a:r>
              <a:rPr lang="en-US" dirty="0" smtClean="0"/>
              <a:t>The files you are going to work with are</a:t>
            </a:r>
          </a:p>
          <a:p>
            <a:pPr lvl="1"/>
            <a:r>
              <a:rPr lang="en-US" dirty="0" err="1" smtClean="0"/>
              <a:t>CentralManager.h</a:t>
            </a:r>
            <a:r>
              <a:rPr lang="en-US" dirty="0" smtClean="0"/>
              <a:t>/.m</a:t>
            </a:r>
          </a:p>
          <a:p>
            <a:pPr lvl="1"/>
            <a:r>
              <a:rPr lang="en-US" dirty="0" err="1" smtClean="0"/>
              <a:t>BLEInfo.h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316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BLEInfo.h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File</a:t>
            </a:r>
          </a:p>
          <a:p>
            <a:r>
              <a:rPr lang="en-US" dirty="0" smtClean="0"/>
              <a:t>Define CBUUIDs so we can</a:t>
            </a:r>
            <a:r>
              <a:rPr lang="en-US" dirty="0" smtClean="0"/>
              <a:t> discover the service and the characteristics advertised by our peripheral</a:t>
            </a:r>
          </a:p>
          <a:p>
            <a:pPr lvl="1"/>
            <a:r>
              <a:rPr lang="en-US" dirty="0" smtClean="0"/>
              <a:t>SERVICE_CBUUID</a:t>
            </a:r>
          </a:p>
          <a:p>
            <a:pPr lvl="1"/>
            <a:r>
              <a:rPr lang="en-US" dirty="0" smtClean="0"/>
              <a:t>NOTIFY_CHARACTERISTIC_CBUUID</a:t>
            </a:r>
          </a:p>
        </p:txBody>
      </p:sp>
    </p:spTree>
    <p:extLst>
      <p:ext uri="{BB962C8B-B14F-4D97-AF65-F5344CB8AC3E}">
        <p14:creationId xmlns:p14="http://schemas.microsoft.com/office/powerpoint/2010/main" val="2644878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CentralManager.h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Protocol for discovering peripherals, and receiving data from them (implemented by UI)</a:t>
            </a:r>
          </a:p>
          <a:p>
            <a:r>
              <a:rPr lang="en-US" dirty="0" smtClean="0"/>
              <a:t>Public methods</a:t>
            </a:r>
          </a:p>
          <a:p>
            <a:pPr lvl="1"/>
            <a:r>
              <a:rPr lang="en-US" dirty="0" smtClean="0"/>
              <a:t>Get singleton instance of </a:t>
            </a:r>
            <a:r>
              <a:rPr lang="en-US" dirty="0" err="1" smtClean="0"/>
              <a:t>CentralManager</a:t>
            </a:r>
            <a:endParaRPr lang="en-US" dirty="0" smtClean="0"/>
          </a:p>
          <a:p>
            <a:pPr lvl="1"/>
            <a:r>
              <a:rPr lang="en-US" dirty="0" smtClean="0"/>
              <a:t>Start scanning for peripherals</a:t>
            </a:r>
          </a:p>
          <a:p>
            <a:pPr lvl="1"/>
            <a:r>
              <a:rPr lang="en-US" dirty="0" smtClean="0"/>
              <a:t>Stop scanning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637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CentralManager.m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have implemented the constructors and a few other utility methods</a:t>
            </a:r>
          </a:p>
          <a:p>
            <a:r>
              <a:rPr lang="en-US" dirty="0" smtClean="0"/>
              <a:t>I will guide you through the implementation of everything else</a:t>
            </a:r>
          </a:p>
          <a:p>
            <a:r>
              <a:rPr lang="en-US" dirty="0" smtClean="0"/>
              <a:t>I will add log messages to everything- I highly encourage you to do the same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782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 (id)</a:t>
            </a:r>
            <a:r>
              <a:rPr lang="en-US" dirty="0" err="1"/>
              <a:t>init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create a thread for the </a:t>
            </a:r>
            <a:r>
              <a:rPr lang="en-US" dirty="0" err="1" smtClean="0"/>
              <a:t>CentralManager</a:t>
            </a:r>
            <a:endParaRPr lang="en-US" dirty="0" smtClean="0"/>
          </a:p>
          <a:p>
            <a:r>
              <a:rPr lang="en-US" dirty="0" smtClean="0"/>
              <a:t>This means we need to fire delegates back into the main thread</a:t>
            </a:r>
          </a:p>
          <a:p>
            <a:r>
              <a:rPr lang="en-US" dirty="0" smtClean="0"/>
              <a:t>We also create a Dictionary to hold Peripherals we connect to. Why?</a:t>
            </a:r>
          </a:p>
          <a:p>
            <a:pPr lvl="1"/>
            <a:r>
              <a:rPr lang="en-US" dirty="0" smtClean="0"/>
              <a:t>Peripherals need to be retained</a:t>
            </a:r>
          </a:p>
          <a:p>
            <a:pPr lvl="1"/>
            <a:r>
              <a:rPr lang="en-US" dirty="0" smtClean="0"/>
              <a:t>We map the Peripheral to a </a:t>
            </a:r>
            <a:r>
              <a:rPr lang="en-US" dirty="0" err="1" smtClean="0"/>
              <a:t>NSMutableArray</a:t>
            </a:r>
            <a:r>
              <a:rPr lang="en-US" dirty="0" smtClean="0"/>
              <a:t>, which functions as queue for incoming data from that Peripheral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8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Peripheral Management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5472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i-FI" sz="2800" dirty="0" smtClean="0"/>
              <a:t>- (</a:t>
            </a:r>
            <a:r>
              <a:rPr lang="fi-FI" sz="2800" dirty="0" err="1"/>
              <a:t>void)addPeripheral:(CBPeripheral</a:t>
            </a:r>
            <a:r>
              <a:rPr lang="fi-FI" sz="2800" dirty="0"/>
              <a:t> *)</a:t>
            </a:r>
            <a:r>
              <a:rPr lang="fi-FI" sz="2800" dirty="0" err="1" smtClean="0"/>
              <a:t>peripheral</a:t>
            </a:r>
            <a:endParaRPr lang="fi-FI" sz="2800" dirty="0" smtClean="0"/>
          </a:p>
          <a:p>
            <a:pPr marL="0" indent="0">
              <a:buNone/>
            </a:pPr>
            <a:r>
              <a:rPr lang="fi-FI" sz="2800" dirty="0" smtClean="0"/>
              <a:t>- (</a:t>
            </a:r>
            <a:r>
              <a:rPr lang="fi-FI" sz="2800" dirty="0" err="1"/>
              <a:t>void)removePeripheral:(CBPeripheral</a:t>
            </a:r>
            <a:r>
              <a:rPr lang="fi-FI" sz="2800" dirty="0"/>
              <a:t> *)</a:t>
            </a:r>
            <a:r>
              <a:rPr lang="fi-FI" sz="2800" dirty="0" err="1" smtClean="0"/>
              <a:t>peripheral</a:t>
            </a:r>
            <a:endParaRPr lang="fi-FI" sz="2800" dirty="0" smtClean="0"/>
          </a:p>
          <a:p>
            <a:pPr marL="0" indent="0">
              <a:buNone/>
            </a:pPr>
            <a:r>
              <a:rPr lang="de-DE" sz="2800" dirty="0"/>
              <a:t>- (</a:t>
            </a:r>
            <a:r>
              <a:rPr lang="de-DE" sz="2800" dirty="0" err="1"/>
              <a:t>NSMutableArray</a:t>
            </a:r>
            <a:r>
              <a:rPr lang="de-DE" sz="2800" dirty="0"/>
              <a:t> *)</a:t>
            </a:r>
            <a:r>
              <a:rPr lang="de-DE" sz="2800" dirty="0" err="1"/>
              <a:t>getPeripheralQueue</a:t>
            </a:r>
            <a:r>
              <a:rPr lang="de-DE" sz="2800" dirty="0"/>
              <a:t>:(</a:t>
            </a:r>
            <a:r>
              <a:rPr lang="de-DE" sz="2800" dirty="0" err="1"/>
              <a:t>CBPeripheral</a:t>
            </a:r>
            <a:r>
              <a:rPr lang="de-DE" sz="2800" dirty="0"/>
              <a:t> *)</a:t>
            </a:r>
            <a:r>
              <a:rPr lang="de-DE" sz="2800" dirty="0" err="1"/>
              <a:t>peripheral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3683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and Stop Scanning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to scan for the Peripheral with a given Service CBUUID</a:t>
            </a:r>
          </a:p>
          <a:p>
            <a:r>
              <a:rPr lang="en-US" dirty="0" smtClean="0"/>
              <a:t>We also give it an option to ignore duplicates</a:t>
            </a:r>
          </a:p>
          <a:p>
            <a:r>
              <a:rPr lang="en-US" dirty="0" smtClean="0"/>
              <a:t>Stopping scan is 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889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Engineer on Client Analytics Team</a:t>
            </a:r>
          </a:p>
          <a:p>
            <a:r>
              <a:rPr lang="en-US" dirty="0" smtClean="0"/>
              <a:t>Worked on NFC and networking on </a:t>
            </a:r>
            <a:r>
              <a:rPr lang="en-US" dirty="0" err="1" smtClean="0"/>
              <a:t>iOS</a:t>
            </a:r>
            <a:r>
              <a:rPr lang="en-US" dirty="0" smtClean="0"/>
              <a:t> in previous jobs</a:t>
            </a:r>
          </a:p>
          <a:p>
            <a:r>
              <a:rPr lang="en-US" dirty="0" smtClean="0"/>
              <a:t>Have been working with BLE and </a:t>
            </a:r>
            <a:r>
              <a:rPr lang="en-US" dirty="0" err="1" smtClean="0"/>
              <a:t>iBeacon</a:t>
            </a:r>
            <a:r>
              <a:rPr lang="en-US" dirty="0" smtClean="0"/>
              <a:t> since Q4 2013.</a:t>
            </a:r>
          </a:p>
          <a:p>
            <a:r>
              <a:rPr lang="en-US" dirty="0" smtClean="0"/>
              <a:t>Current personal project: Peer to peer mesh </a:t>
            </a:r>
            <a:r>
              <a:rPr lang="en-US" dirty="0" smtClean="0"/>
              <a:t>network </a:t>
            </a:r>
            <a:r>
              <a:rPr lang="en-US" dirty="0" smtClean="0"/>
              <a:t>using BLE</a:t>
            </a:r>
          </a:p>
        </p:txBody>
      </p:sp>
    </p:spTree>
    <p:extLst>
      <p:ext uri="{BB962C8B-B14F-4D97-AF65-F5344CB8AC3E}">
        <p14:creationId xmlns:p14="http://schemas.microsoft.com/office/powerpoint/2010/main" val="314053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sz="4000" dirty="0" err="1" smtClean="0"/>
              <a:t>centralManagerDidUpdateState</a:t>
            </a:r>
            <a:endParaRPr lang="en-US" sz="4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I’ve enumerated all the states for you</a:t>
            </a:r>
          </a:p>
          <a:p>
            <a:r>
              <a:rPr lang="en-US" dirty="0" smtClean="0"/>
              <a:t>We need to add a call to start scanning once BLE is powered on</a:t>
            </a:r>
          </a:p>
          <a:p>
            <a:r>
              <a:rPr lang="en-US" dirty="0" smtClean="0"/>
              <a:t>A common mistake is to start doing stuff before we are in powered on state- this causes problems because the hardware is not ready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234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didDiscoverPeripheral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You receive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nformation about the peripheral itself</a:t>
            </a:r>
          </a:p>
          <a:p>
            <a:pPr lvl="1"/>
            <a:r>
              <a:rPr lang="en-US" dirty="0" smtClean="0"/>
              <a:t>A dictionary of data the peripheral is advertising</a:t>
            </a:r>
          </a:p>
          <a:p>
            <a:pPr lvl="1"/>
            <a:r>
              <a:rPr lang="en-US" dirty="0" smtClean="0"/>
              <a:t>RSSI (Signal strength), higher number (</a:t>
            </a:r>
            <a:r>
              <a:rPr lang="en-US" dirty="0" err="1" smtClean="0"/>
              <a:t>ie</a:t>
            </a:r>
            <a:r>
              <a:rPr lang="en-US" dirty="0" smtClean="0"/>
              <a:t> less negative) means stronger signal</a:t>
            </a:r>
          </a:p>
          <a:p>
            <a:r>
              <a:rPr lang="en-US" dirty="0" smtClean="0"/>
              <a:t>Don’t try to connect to a weak signal</a:t>
            </a:r>
          </a:p>
          <a:p>
            <a:r>
              <a:rPr lang="en-US" dirty="0" smtClean="0"/>
              <a:t>Add the Peripheral to your dictionary so it is retained. Otherwise you will get a </a:t>
            </a:r>
            <a:r>
              <a:rPr lang="en-US" dirty="0" err="1" smtClean="0"/>
              <a:t>dealloc</a:t>
            </a:r>
            <a:r>
              <a:rPr lang="en-US" dirty="0" smtClean="0"/>
              <a:t> error message</a:t>
            </a:r>
          </a:p>
          <a:p>
            <a:r>
              <a:rPr lang="en-US" dirty="0" smtClean="0"/>
              <a:t>Attempt a connection</a:t>
            </a:r>
          </a:p>
          <a:p>
            <a:r>
              <a:rPr lang="en-US" dirty="0" smtClean="0"/>
              <a:t>Fire delegate on main thread to notify UI of discovery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935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Connection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didFailToConnectPeripheral</a:t>
            </a:r>
            <a:endParaRPr lang="fr-FR" dirty="0" smtClean="0"/>
          </a:p>
          <a:p>
            <a:pPr lvl="1"/>
            <a:r>
              <a:rPr lang="en-US" dirty="0" smtClean="0"/>
              <a:t>R</a:t>
            </a:r>
            <a:r>
              <a:rPr lang="fr-FR" dirty="0" err="1" smtClean="0"/>
              <a:t>emove</a:t>
            </a:r>
            <a:r>
              <a:rPr lang="fr-FR" dirty="0" smtClean="0"/>
              <a:t> </a:t>
            </a:r>
            <a:r>
              <a:rPr lang="fr-FR" dirty="0" err="1" smtClean="0"/>
              <a:t>Peripheral</a:t>
            </a:r>
            <a:endParaRPr lang="fr-FR" dirty="0" smtClean="0"/>
          </a:p>
          <a:p>
            <a:r>
              <a:rPr lang="it-IT" dirty="0" err="1" smtClean="0"/>
              <a:t>didDisconnectPeripheral</a:t>
            </a:r>
            <a:endParaRPr lang="it-IT" dirty="0" smtClean="0"/>
          </a:p>
          <a:p>
            <a:pPr lvl="1"/>
            <a:r>
              <a:rPr lang="it-IT" dirty="0" err="1" smtClean="0"/>
              <a:t>Remove</a:t>
            </a:r>
            <a:r>
              <a:rPr lang="it-IT" dirty="0" smtClean="0"/>
              <a:t> </a:t>
            </a:r>
            <a:r>
              <a:rPr lang="it-IT" dirty="0" err="1" smtClean="0"/>
              <a:t>Peripheral</a:t>
            </a:r>
            <a:endParaRPr lang="it-IT" dirty="0" smtClean="0"/>
          </a:p>
          <a:p>
            <a:r>
              <a:rPr lang="fr-FR" dirty="0" err="1" smtClean="0"/>
              <a:t>didConnectPeripheral</a:t>
            </a:r>
            <a:endParaRPr lang="fr-FR" dirty="0" smtClean="0"/>
          </a:p>
          <a:p>
            <a:pPr lvl="1"/>
            <a:r>
              <a:rPr lang="fr-FR" dirty="0" smtClean="0"/>
              <a:t>Set the </a:t>
            </a:r>
            <a:r>
              <a:rPr lang="fr-FR" dirty="0" err="1" smtClean="0"/>
              <a:t>CentralManager</a:t>
            </a:r>
            <a:r>
              <a:rPr lang="fr-FR" dirty="0" smtClean="0"/>
              <a:t> as the </a:t>
            </a:r>
            <a:r>
              <a:rPr lang="fr-FR" dirty="0" err="1" smtClean="0"/>
              <a:t>delegate</a:t>
            </a:r>
            <a:r>
              <a:rPr lang="fr-FR" dirty="0" smtClean="0"/>
              <a:t> of the </a:t>
            </a:r>
            <a:r>
              <a:rPr lang="fr-FR" dirty="0" err="1" smtClean="0"/>
              <a:t>Peripheral</a:t>
            </a:r>
            <a:endParaRPr lang="fr-FR" dirty="0" smtClean="0"/>
          </a:p>
          <a:p>
            <a:pPr lvl="1"/>
            <a:r>
              <a:rPr lang="fr-FR" dirty="0" err="1" smtClean="0"/>
              <a:t>Discover</a:t>
            </a:r>
            <a:r>
              <a:rPr lang="fr-FR" dirty="0" smtClean="0"/>
              <a:t> Services,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Service_CBUUID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061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didDiscoverServices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Discovered Peripheral that has a given Service, but we need to loop through all its Services to access this Service</a:t>
            </a:r>
          </a:p>
          <a:p>
            <a:r>
              <a:rPr lang="en-US" dirty="0" smtClean="0"/>
              <a:t>But first, check error case</a:t>
            </a:r>
          </a:p>
          <a:p>
            <a:r>
              <a:rPr lang="en-US" dirty="0" smtClean="0"/>
              <a:t>Once correct Service has been identified, </a:t>
            </a:r>
            <a:r>
              <a:rPr lang="en-US" dirty="0" err="1" smtClean="0"/>
              <a:t>discoverCharacteristics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913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didDiscoverCharacteristicsForService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</a:t>
            </a:r>
            <a:r>
              <a:rPr lang="en-US" dirty="0" err="1" smtClean="0"/>
              <a:t>DiscoverServices</a:t>
            </a:r>
            <a:r>
              <a:rPr lang="en-US" dirty="0" smtClean="0"/>
              <a:t>, we need to walk through all Characteristics of Service</a:t>
            </a:r>
          </a:p>
          <a:p>
            <a:r>
              <a:rPr lang="en-US" dirty="0" smtClean="0"/>
              <a:t>And we need to check the error case</a:t>
            </a:r>
          </a:p>
          <a:p>
            <a:r>
              <a:rPr lang="en-US" dirty="0" smtClean="0"/>
              <a:t>Once we have identified the Characteristic we want, tell the Peripheral to notify us when the value of the Characteristic </a:t>
            </a:r>
            <a:r>
              <a:rPr lang="en-US" smtClean="0"/>
              <a:t>is updated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23900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didUpdateNotificationStateForCharacteristic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characteristic is notifying, great</a:t>
            </a:r>
          </a:p>
          <a:p>
            <a:r>
              <a:rPr lang="en-US" dirty="0" smtClean="0"/>
              <a:t>If it isn’t, then we should disconnect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497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didUpdateValueForCharacteristic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520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 that are &gt; MTU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Peripheral: Chunk a message into pieces of MTU size + EOM packet</a:t>
            </a:r>
          </a:p>
          <a:p>
            <a:r>
              <a:rPr lang="en-US" dirty="0" smtClean="0"/>
              <a:t>Central: Receive chunked message from a given peripheral, and reassemble it</a:t>
            </a:r>
          </a:p>
          <a:p>
            <a:r>
              <a:rPr lang="en-US" dirty="0" smtClean="0"/>
              <a:t>Fortunately, I’ve already given you a message Queue for each connected Peripheral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2062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CBPeripheral</a:t>
            </a:r>
            <a:r>
              <a:rPr lang="en-US" dirty="0" smtClean="0"/>
              <a:t> is being </a:t>
            </a:r>
            <a:r>
              <a:rPr lang="en-US" dirty="0" err="1" smtClean="0"/>
              <a:t>decalloc’ed</a:t>
            </a:r>
            <a:r>
              <a:rPr lang="en-US" dirty="0" smtClean="0"/>
              <a:t> while connecting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2014-03-08 09:44:27.096 BLE Echo Client[10022:60b] </a:t>
            </a:r>
            <a:r>
              <a:rPr lang="en-US" dirty="0" err="1"/>
              <a:t>CoreBluetooth</a:t>
            </a:r>
            <a:r>
              <a:rPr lang="en-US" dirty="0"/>
              <a:t>[WARNING] &lt;</a:t>
            </a:r>
            <a:r>
              <a:rPr lang="en-US" dirty="0" err="1"/>
              <a:t>CBCentralManager</a:t>
            </a:r>
            <a:r>
              <a:rPr lang="en-US" dirty="0"/>
              <a:t>: 0x16e4fc10&gt; is not powered on</a:t>
            </a:r>
          </a:p>
          <a:p>
            <a:pPr marL="0" indent="0">
              <a:buNone/>
            </a:pPr>
            <a:r>
              <a:rPr lang="en-US" dirty="0"/>
              <a:t>2014-03-08 09:44:27.100 BLE Echo Client[10022:60b] CM Scanning started</a:t>
            </a:r>
          </a:p>
          <a:p>
            <a:pPr marL="0" indent="0">
              <a:buNone/>
            </a:pPr>
            <a:r>
              <a:rPr lang="en-US" dirty="0"/>
              <a:t>2014-03-08 09:44:27.109 BLE Echo Client[10022:3707] </a:t>
            </a:r>
            <a:r>
              <a:rPr lang="en-US" dirty="0" err="1"/>
              <a:t>CoreBluetooth</a:t>
            </a:r>
            <a:r>
              <a:rPr lang="en-US" dirty="0"/>
              <a:t> BLE hardware is powered on and ready</a:t>
            </a:r>
          </a:p>
          <a:p>
            <a:pPr marL="0" indent="0">
              <a:buNone/>
            </a:pPr>
            <a:r>
              <a:rPr lang="en-US" dirty="0"/>
              <a:t>2014-03-08 09:44:27.143 BLE Echo Client[10022:3707] CM Discovered name:(null) id:50A16740-FD50-4E8D-2195-4C0CB06F2C6D </a:t>
            </a:r>
            <a:r>
              <a:rPr lang="en-US" dirty="0" err="1"/>
              <a:t>rssi</a:t>
            </a:r>
            <a:r>
              <a:rPr lang="en-US" dirty="0"/>
              <a:t>:-37</a:t>
            </a:r>
          </a:p>
          <a:p>
            <a:pPr marL="0" indent="0">
              <a:buNone/>
            </a:pPr>
            <a:r>
              <a:rPr lang="en-US" dirty="0"/>
              <a:t>2014-03-08 09:44:27.146 BLE Echo Client[10022:60b] VC </a:t>
            </a:r>
            <a:r>
              <a:rPr lang="en-US" dirty="0" err="1"/>
              <a:t>didDiscoverPeripheral</a:t>
            </a:r>
            <a:r>
              <a:rPr lang="en-US" dirty="0"/>
              <a:t>:&lt;__</a:t>
            </a:r>
            <a:r>
              <a:rPr lang="en-US" dirty="0" err="1"/>
              <a:t>NSConcreteUUID</a:t>
            </a:r>
            <a:r>
              <a:rPr lang="en-US" dirty="0"/>
              <a:t> 0x16d313c0&gt; 50A16740-FD50-4E8D-2195-4C0CB06F2C6D </a:t>
            </a:r>
            <a:r>
              <a:rPr lang="en-US" dirty="0" err="1"/>
              <a:t>rssi</a:t>
            </a:r>
            <a:r>
              <a:rPr lang="en-US" dirty="0"/>
              <a:t>:-37</a:t>
            </a:r>
          </a:p>
          <a:p>
            <a:pPr marL="0" indent="0">
              <a:buNone/>
            </a:pPr>
            <a:r>
              <a:rPr lang="en-US" dirty="0"/>
              <a:t>2014-03-08 09:44:27.148 BLE Echo Client[10022:3707] </a:t>
            </a:r>
            <a:r>
              <a:rPr lang="en-US" b="1" dirty="0" err="1"/>
              <a:t>CoreBluetooth</a:t>
            </a:r>
            <a:r>
              <a:rPr lang="en-US" b="1" dirty="0"/>
              <a:t>[WARNING] &lt;</a:t>
            </a:r>
            <a:r>
              <a:rPr lang="en-US" b="1" dirty="0" err="1"/>
              <a:t>CBPeripheral</a:t>
            </a:r>
            <a:r>
              <a:rPr lang="en-US" b="1" dirty="0"/>
              <a:t>: 0x16e2c8c0 identifier = 50A16740-FD50-4E8D-2195-4C0CB06F2C6D, Name = "(null)", state = connecting&gt; is being </a:t>
            </a:r>
            <a:r>
              <a:rPr lang="en-US" b="1" dirty="0" err="1"/>
              <a:t>dealloc'ed</a:t>
            </a:r>
            <a:r>
              <a:rPr lang="en-US" b="1" dirty="0"/>
              <a:t> while connecting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095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Beacons?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Peripherals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smtClean="0"/>
              <a:t>the advertising packets to notify users of a unique BLE </a:t>
            </a:r>
            <a:r>
              <a:rPr lang="en-US" dirty="0" smtClean="0"/>
              <a:t>device</a:t>
            </a:r>
          </a:p>
          <a:p>
            <a:r>
              <a:rPr lang="en-US" dirty="0" smtClean="0"/>
              <a:t>Unique </a:t>
            </a:r>
            <a:r>
              <a:rPr lang="en-US" dirty="0" smtClean="0"/>
              <a:t>beacon can then be tied to data in a smartphone app (beacon Id -&gt; shoes on sale)</a:t>
            </a:r>
          </a:p>
          <a:p>
            <a:r>
              <a:rPr lang="en-US" dirty="0" smtClean="0"/>
              <a:t>Apple has their own standard, </a:t>
            </a:r>
            <a:r>
              <a:rPr lang="en-US" dirty="0" err="1" smtClean="0"/>
              <a:t>iBeacon</a:t>
            </a:r>
            <a:r>
              <a:rPr lang="en-US" dirty="0" smtClean="0"/>
              <a:t>, which uses the </a:t>
            </a:r>
            <a:r>
              <a:rPr lang="en-US" dirty="0" err="1" smtClean="0"/>
              <a:t>CoreLocation</a:t>
            </a:r>
            <a:r>
              <a:rPr lang="en-US" dirty="0" smtClean="0"/>
              <a:t>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711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Familiarity with Objective</a:t>
            </a:r>
            <a:r>
              <a:rPr lang="en-US" dirty="0"/>
              <a:t>-C</a:t>
            </a:r>
          </a:p>
          <a:p>
            <a:r>
              <a:rPr lang="en-US" dirty="0" err="1" smtClean="0"/>
              <a:t>XCode</a:t>
            </a:r>
            <a:r>
              <a:rPr lang="en-US" dirty="0" smtClean="0"/>
              <a:t> 5.0+</a:t>
            </a:r>
            <a:endParaRPr lang="en-US" dirty="0" smtClean="0"/>
          </a:p>
          <a:p>
            <a:r>
              <a:rPr lang="en-US" dirty="0" smtClean="0"/>
              <a:t>Developer account (run </a:t>
            </a:r>
            <a:r>
              <a:rPr lang="en-US" dirty="0" smtClean="0"/>
              <a:t>app </a:t>
            </a:r>
            <a:r>
              <a:rPr lang="en-US" dirty="0" smtClean="0"/>
              <a:t>on </a:t>
            </a:r>
            <a:r>
              <a:rPr lang="en-US" dirty="0" err="1" smtClean="0"/>
              <a:t>iOS</a:t>
            </a:r>
            <a:r>
              <a:rPr lang="en-US" dirty="0" smtClean="0"/>
              <a:t> device)</a:t>
            </a:r>
          </a:p>
          <a:p>
            <a:r>
              <a:rPr lang="en-US" dirty="0" smtClean="0"/>
              <a:t>An </a:t>
            </a:r>
            <a:r>
              <a:rPr lang="en-US" dirty="0" err="1" smtClean="0"/>
              <a:t>iOS</a:t>
            </a:r>
            <a:r>
              <a:rPr lang="en-US" dirty="0" smtClean="0"/>
              <a:t> </a:t>
            </a:r>
            <a:r>
              <a:rPr lang="en-US" dirty="0" smtClean="0"/>
              <a:t>device (simulator cannot do BLE)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2514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CoreBluetooth</a:t>
            </a:r>
            <a:r>
              <a:rPr lang="en-US" dirty="0" smtClean="0"/>
              <a:t> Background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discover peripherals, you must specify one or more Service UUIDs. You cannot do a scan for arbitrary peripherals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759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What is BLE?</a:t>
            </a:r>
          </a:p>
          <a:p>
            <a:r>
              <a:rPr lang="en-US" dirty="0" smtClean="0"/>
              <a:t>Apple’s </a:t>
            </a:r>
            <a:r>
              <a:rPr lang="en-US" dirty="0" err="1" smtClean="0"/>
              <a:t>CoreBluetooth</a:t>
            </a:r>
            <a:r>
              <a:rPr lang="en-US" dirty="0" smtClean="0"/>
              <a:t> Framework</a:t>
            </a:r>
          </a:p>
          <a:p>
            <a:r>
              <a:rPr lang="en-US" dirty="0" smtClean="0"/>
              <a:t>Build a working BLE app</a:t>
            </a:r>
          </a:p>
          <a:p>
            <a:r>
              <a:rPr lang="en-US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287203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BLE is a new part of the Bluetooth Spec</a:t>
            </a:r>
          </a:p>
          <a:p>
            <a:r>
              <a:rPr lang="en-US" dirty="0" smtClean="0"/>
              <a:t>It centers around low energy service discovery and data transmission</a:t>
            </a:r>
          </a:p>
          <a:p>
            <a:r>
              <a:rPr lang="en-US" dirty="0" smtClean="0"/>
              <a:t>Devices broadcast their services, and other devices find them without needing to pair or do any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548172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800" y="2583488"/>
            <a:ext cx="3556000" cy="2933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55800"/>
            <a:ext cx="2080931" cy="4161862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3561834" y="3795314"/>
            <a:ext cx="1534950" cy="12087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3397" y="6151683"/>
            <a:ext cx="2880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Subscribe to HR Data!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17350" y="5009344"/>
            <a:ext cx="213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Advertise HR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44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Bluetooth </a:t>
            </a:r>
            <a:r>
              <a:rPr lang="en-US" dirty="0" err="1" smtClean="0"/>
              <a:t>vs</a:t>
            </a:r>
            <a:r>
              <a:rPr lang="en-US" dirty="0" smtClean="0"/>
              <a:t> 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Bluetooth Classic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Scatternet</a:t>
            </a:r>
            <a:endParaRPr lang="en-US" dirty="0" smtClean="0"/>
          </a:p>
          <a:p>
            <a:r>
              <a:rPr lang="en-US" dirty="0" smtClean="0"/>
              <a:t>High throughput</a:t>
            </a:r>
          </a:p>
          <a:p>
            <a:r>
              <a:rPr lang="en-US" dirty="0" smtClean="0"/>
              <a:t>High power consumption</a:t>
            </a:r>
          </a:p>
          <a:p>
            <a:r>
              <a:rPr lang="en-US" dirty="0" smtClean="0"/>
              <a:t>High latency to connect to another device and send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Devices must be paired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BLE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Client-server</a:t>
            </a:r>
          </a:p>
          <a:p>
            <a:r>
              <a:rPr lang="en-US" dirty="0" smtClean="0"/>
              <a:t>Low throughput</a:t>
            </a:r>
          </a:p>
          <a:p>
            <a:r>
              <a:rPr lang="en-US" dirty="0" smtClean="0"/>
              <a:t>Low power consumption</a:t>
            </a:r>
          </a:p>
          <a:p>
            <a:r>
              <a:rPr lang="en-US" dirty="0" smtClean="0"/>
              <a:t>Low latency</a:t>
            </a:r>
          </a:p>
          <a:p>
            <a:r>
              <a:rPr lang="en-US" dirty="0" smtClean="0"/>
              <a:t>No pairing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194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CoreBluetooth</a:t>
            </a:r>
            <a:r>
              <a:rPr lang="en-US" dirty="0" smtClean="0"/>
              <a:t>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Central (Client)</a:t>
            </a:r>
          </a:p>
          <a:p>
            <a:pPr lvl="1"/>
            <a:r>
              <a:rPr lang="en-US" dirty="0" smtClean="0"/>
              <a:t>Discovers peripherals and connects to them</a:t>
            </a:r>
          </a:p>
          <a:p>
            <a:r>
              <a:rPr lang="en-US" dirty="0" smtClean="0"/>
              <a:t>Peripheral (Server)</a:t>
            </a:r>
          </a:p>
          <a:p>
            <a:pPr lvl="1"/>
            <a:r>
              <a:rPr lang="en-US" dirty="0" smtClean="0"/>
              <a:t>Advertises itself</a:t>
            </a:r>
          </a:p>
          <a:p>
            <a:pPr lvl="1"/>
            <a:r>
              <a:rPr lang="en-US" dirty="0" smtClean="0"/>
              <a:t>Services, which have Characteristics</a:t>
            </a:r>
          </a:p>
          <a:p>
            <a:pPr lvl="1"/>
            <a:r>
              <a:rPr lang="en-US" dirty="0" smtClean="0"/>
              <a:t>Central can subscribe to characteristics or read/write to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415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CoreBluetooth</a:t>
            </a:r>
            <a:r>
              <a:rPr lang="en-US" dirty="0" smtClean="0"/>
              <a:t> Use Case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Central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Peripheral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-52250" r="-52250"/>
          <a:stretch>
            <a:fillRect/>
          </a:stretch>
        </p:blipFill>
        <p:spPr>
          <a:xfrm>
            <a:off x="457200" y="2302065"/>
            <a:ext cx="4040188" cy="3824098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4"/>
          <a:srcRect t="-9249" b="-9249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095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1424</Words>
  <Application>Microsoft Macintosh PowerPoint</Application>
  <PresentationFormat>On-screen Show (4:3)</PresentationFormat>
  <Paragraphs>186</Paragraphs>
  <Slides>30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Bluetooth Low Energy (BLE)  for iOS</vt:lpstr>
      <vt:lpstr>About Me </vt:lpstr>
      <vt:lpstr>Requirements</vt:lpstr>
      <vt:lpstr>Course Outline</vt:lpstr>
      <vt:lpstr>What is BLE?</vt:lpstr>
      <vt:lpstr>BLE</vt:lpstr>
      <vt:lpstr>Bluetooth vs BLE</vt:lpstr>
      <vt:lpstr>CoreBluetooth Framework</vt:lpstr>
      <vt:lpstr>CoreBluetooth Use Case</vt:lpstr>
      <vt:lpstr>Services and Characteristics</vt:lpstr>
      <vt:lpstr>Central-Peripheral Lifecycle</vt:lpstr>
      <vt:lpstr>Demo-Zeit!</vt:lpstr>
      <vt:lpstr>Coding-Zeit!</vt:lpstr>
      <vt:lpstr>BLEInfo.h</vt:lpstr>
      <vt:lpstr>CentralManager.h</vt:lpstr>
      <vt:lpstr>CentralManager.m</vt:lpstr>
      <vt:lpstr>- (id)init</vt:lpstr>
      <vt:lpstr>Peripheral Management </vt:lpstr>
      <vt:lpstr>Start and Stop Scanning</vt:lpstr>
      <vt:lpstr>centralManagerDidUpdateState</vt:lpstr>
      <vt:lpstr>didDiscoverPeripheral</vt:lpstr>
      <vt:lpstr>Connection Outcomes</vt:lpstr>
      <vt:lpstr>didDiscoverServices</vt:lpstr>
      <vt:lpstr>didDiscoverCharacteristicsForService</vt:lpstr>
      <vt:lpstr>didUpdateNotificationStateForCharacteristic</vt:lpstr>
      <vt:lpstr>didUpdateValueForCharacteristic</vt:lpstr>
      <vt:lpstr>Messages that are &gt; MTU</vt:lpstr>
      <vt:lpstr>CBPeripheral is being decalloc’ed while connecting</vt:lpstr>
      <vt:lpstr>What are Beacons?</vt:lpstr>
      <vt:lpstr>CoreBluetooth Background Mode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Bluetooth Low Energy (BLE)  for iOS</dc:title>
  <dc:creator>NXX</dc:creator>
  <cp:lastModifiedBy>NXX</cp:lastModifiedBy>
  <cp:revision>17</cp:revision>
  <dcterms:created xsi:type="dcterms:W3CDTF">2014-03-09T00:51:32Z</dcterms:created>
  <dcterms:modified xsi:type="dcterms:W3CDTF">2014-03-09T03:09:16Z</dcterms:modified>
</cp:coreProperties>
</file>