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22" r:id="rId9"/>
    <p:sldId id="313" r:id="rId10"/>
    <p:sldId id="320" r:id="rId11"/>
    <p:sldId id="321" r:id="rId12"/>
    <p:sldId id="319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14" r:id="rId22"/>
    <p:sldId id="323" r:id="rId23"/>
    <p:sldId id="324" r:id="rId24"/>
    <p:sldId id="325" r:id="rId25"/>
    <p:sldId id="326" r:id="rId26"/>
    <p:sldId id="315" r:id="rId27"/>
    <p:sldId id="316" r:id="rId28"/>
    <p:sldId id="317" r:id="rId29"/>
    <p:sldId id="318" r:id="rId30"/>
    <p:sldId id="283" r:id="rId31"/>
    <p:sldId id="284" r:id="rId32"/>
    <p:sldId id="285" r:id="rId33"/>
    <p:sldId id="287" r:id="rId34"/>
    <p:sldId id="288" r:id="rId35"/>
    <p:sldId id="258" r:id="rId36"/>
    <p:sldId id="347" r:id="rId37"/>
    <p:sldId id="349" r:id="rId38"/>
    <p:sldId id="348" r:id="rId39"/>
    <p:sldId id="350" r:id="rId40"/>
    <p:sldId id="351" r:id="rId41"/>
    <p:sldId id="352" r:id="rId42"/>
    <p:sldId id="353" r:id="rId43"/>
    <p:sldId id="354" r:id="rId44"/>
    <p:sldId id="355" r:id="rId45"/>
    <p:sldId id="267" r:id="rId46"/>
    <p:sldId id="356" r:id="rId47"/>
    <p:sldId id="357" r:id="rId48"/>
    <p:sldId id="358" r:id="rId49"/>
    <p:sldId id="290" r:id="rId50"/>
    <p:sldId id="344" r:id="rId51"/>
    <p:sldId id="289" r:id="rId52"/>
    <p:sldId id="291" r:id="rId53"/>
    <p:sldId id="292" r:id="rId54"/>
    <p:sldId id="345" r:id="rId55"/>
    <p:sldId id="346" r:id="rId56"/>
    <p:sldId id="329" r:id="rId57"/>
    <p:sldId id="330" r:id="rId58"/>
    <p:sldId id="331" r:id="rId59"/>
    <p:sldId id="332" r:id="rId60"/>
    <p:sldId id="333" r:id="rId61"/>
    <p:sldId id="334" r:id="rId62"/>
    <p:sldId id="335" r:id="rId6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4" autoAdjust="0"/>
    <p:restoredTop sz="94660"/>
  </p:normalViewPr>
  <p:slideViewPr>
    <p:cSldViewPr showGuides="1">
      <p:cViewPr varScale="1">
        <p:scale>
          <a:sx n="79" d="100"/>
          <a:sy n="79" d="100"/>
        </p:scale>
        <p:origin x="-72" y="-96"/>
      </p:cViewPr>
      <p:guideLst>
        <p:guide orient="horz" pos="1119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2601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8641104" cy="486062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8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1813" y="1776413"/>
            <a:ext cx="39639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6413"/>
            <a:ext cx="3963988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3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2" r:id="rId3"/>
    <p:sldLayoutId id="2147483654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text 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"test.txt",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inFile.read</a:t>
            </a:r>
            <a:r>
              <a:rPr lang="en-US" altLang="zh-TW" sz="1800" dirty="0" smtClean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inFile.read</a:t>
            </a:r>
            <a:r>
              <a:rPr lang="en-US" altLang="zh-TW" sz="1800" dirty="0" smtClean="0"/>
              <a:t>( calculus,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 from a binary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 lIns="0" rIns="0"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&amp;calculus ),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&amp;calculus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),</a:t>
            </a:r>
            <a:r>
              <a:rPr lang="en-US" altLang="zh-TW" sz="1200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calculus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indent="-1800225"/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/>
              <a:t> score {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name[4];</a:t>
            </a:r>
          </a:p>
          <a:p>
            <a:pPr marL="1800225" indent="-1800225"/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/>
              <a:t> calculus;</a:t>
            </a:r>
          </a:p>
          <a:p>
            <a:pPr marL="1800225" indent="-1800225"/>
            <a:r>
              <a:rPr lang="en-US" altLang="zh-TW" dirty="0" smtClean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smtClean="0"/>
              <a:t>score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 smtClean="0"/>
              <a:t>inFile.read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dirty="0" smtClean="0"/>
              <a:t>&lt; </a:t>
            </a:r>
            <a:r>
              <a:rPr lang="en-US" altLang="zh-TW" dirty="0" smtClean="0">
                <a:solidFill>
                  <a:srgbClr val="0000FF"/>
                </a:solidFill>
              </a:rPr>
              <a:t>char</a:t>
            </a:r>
            <a:r>
              <a:rPr lang="en-US" altLang="zh-TW" dirty="0" smtClean="0"/>
              <a:t> * &gt;( &amp;grade ),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/>
              <a:t>( grade )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Prototype of read and write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r>
              <a:rPr lang="en-US" altLang="zh-TW" sz="1800" dirty="0" err="1" smtClean="0">
                <a:solidFill>
                  <a:srgbClr val="000000"/>
                </a:solidFill>
              </a:rPr>
              <a:t>inFile.read</a:t>
            </a:r>
            <a:r>
              <a:rPr lang="en-US" altLang="zh-TW" sz="1800" dirty="0" smtClean="0">
                <a:solidFill>
                  <a:srgbClr val="000000"/>
                </a:solidFill>
              </a:rPr>
              <a:t>(	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>
                <a:solidFill>
                  <a:srgbClr val="000000"/>
                </a:solidFill>
              </a:rPr>
              <a:t> *s,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</a:rPr>
              <a:t> n );</a:t>
            </a:r>
          </a:p>
          <a:p>
            <a:endParaRPr lang="en-US" altLang="zh-TW" sz="1800" dirty="0" smtClean="0">
              <a:solidFill>
                <a:srgbClr val="000000"/>
              </a:solidFill>
            </a:endParaRPr>
          </a:p>
          <a:p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 </a:t>
            </a:r>
            <a:r>
              <a:rPr lang="en-US" altLang="zh-TW" sz="1800" dirty="0" smtClean="0">
                <a:solidFill>
                  <a:srgbClr val="000000"/>
                </a:solidFill>
              </a:rPr>
              <a:t>*s,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</a:rPr>
              <a:t> n );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id[4] = "100";</a:t>
            </a:r>
          </a:p>
          <a:p>
            <a:pPr eaLnBrk="1" hangingPunct="1"/>
            <a:r>
              <a:rPr lang="en-US" altLang="zh-TW" sz="1800" dirty="0" smtClean="0"/>
              <a:t>   fun( id );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number = 100;</a:t>
            </a:r>
          </a:p>
          <a:p>
            <a:pPr eaLnBrk="1" hangingPunct="1"/>
            <a:r>
              <a:rPr lang="en-US" altLang="zh-TW" sz="1800" dirty="0" smtClean="0"/>
              <a:t>   fun( &amp;number );    </a:t>
            </a:r>
            <a:r>
              <a:rPr lang="en-US" altLang="zh-TW" sz="1800" dirty="0" smtClean="0">
                <a:solidFill>
                  <a:srgbClr val="FF0000"/>
                </a:solidFill>
              </a:rPr>
              <a:t> Wrong!</a:t>
            </a:r>
            <a:endParaRPr lang="en-US" altLang="zh-TW" sz="1800" dirty="0" smtClean="0"/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number = 100;</a:t>
            </a:r>
          </a:p>
          <a:p>
            <a:pPr eaLnBrk="1" hangingPunct="1"/>
            <a:r>
              <a:rPr lang="en-US" altLang="zh-TW" sz="1800" dirty="0" smtClean="0"/>
              <a:t>   fun(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&gt;( &amp;number ) );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</a:rPr>
              <a:t>reinterpret_cast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91517" y="1628770"/>
            <a:ext cx="7740990" cy="4860621"/>
          </a:xfrm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number = 100;</a:t>
            </a:r>
          </a:p>
          <a:p>
            <a:pPr eaLnBrk="1" hangingPunct="1"/>
            <a:r>
              <a:rPr lang="en-US" altLang="zh-TW" sz="1800" dirty="0" smtClean="0"/>
              <a:t>   fun(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&gt;( &amp;number ) );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  <a:p>
            <a:pPr eaLnBrk="1" hangingPunct="1"/>
            <a:endParaRPr lang="en-US" altLang="zh-TW" sz="1800" dirty="0" smtClean="0"/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*p )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/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088702"/>
            <a:ext cx="7200920" cy="55807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score grade = { "100",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fun( &amp;grade );   </a:t>
            </a:r>
            <a:r>
              <a:rPr lang="en-US" altLang="zh-TW" sz="1800" dirty="0" smtClean="0">
                <a:solidFill>
                  <a:srgbClr val="FF0000"/>
                </a:solidFill>
              </a:rPr>
              <a:t>Wrong!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088702"/>
            <a:ext cx="7200920" cy="55807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score grade = { "100",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fun(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binary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 smtClean="0"/>
              <a:t>ifstream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deleted.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ofstream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::app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Create a file; if the file have existed, the data in it will be keep</a:t>
            </a:r>
            <a:endParaRPr lang="en-US" altLang="zh-TW" dirty="0" smtClean="0"/>
          </a:p>
          <a:p>
            <a:pPr>
              <a:spcBef>
                <a:spcPct val="100000"/>
              </a:spcBef>
            </a:pPr>
            <a:r>
              <a:rPr lang="en-US" altLang="zh-TW" dirty="0" err="1" smtClean="0"/>
              <a:t>fstream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ioFile</a:t>
            </a:r>
            <a:r>
              <a:rPr lang="en-US" altLang="zh-TW" dirty="0" smtClean="0"/>
              <a:t>( "test.dat",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::in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::out |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::binary );</a:t>
            </a:r>
          </a:p>
          <a:p>
            <a:pPr>
              <a:spcBef>
                <a:spcPct val="10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Open an existing file; if the file doesn't exit, 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latin typeface="Courier New" pitchFamily="49" charset="0"/>
              </a:rPr>
              <a:t>reinterpret_cast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91518" y="1088702"/>
            <a:ext cx="7560966" cy="55807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id[4];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score grade = { "100",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fun(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return</a:t>
            </a:r>
            <a:r>
              <a:rPr lang="en-US" altLang="zh-TW" sz="1800" dirty="0" smtClean="0"/>
              <a:t> 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sz="1800" dirty="0" smtClean="0"/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void fun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p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2057400" indent="-2057400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2057400" indent="-2057400"/>
            <a:endParaRPr lang="en-US" altLang="zh-TW" sz="1800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 &lt;&lt; name &lt;&lt; calculus;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sz="1800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err="1" smtClean="0"/>
              <a:t>inFile.put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text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 {</a:t>
            </a:r>
          </a:p>
          <a:p>
            <a:pPr marL="2057400" indent="-2057400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2057400" indent="-2057400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2057400" indent="-2057400"/>
            <a:r>
              <a:rPr lang="en-US" altLang="zh-TW" sz="1800" dirty="0" smtClean="0"/>
              <a:t>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smtClean="0"/>
              <a:t>score grade = {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", 35 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 &lt;&lt; grade.name &lt;&lt; </a:t>
            </a:r>
            <a:r>
              <a:rPr lang="en-US" altLang="zh-TW" sz="1800" dirty="0" err="1" smtClean="0"/>
              <a:t>grade.calculus</a:t>
            </a:r>
            <a:r>
              <a:rPr lang="en-US" altLang="zh-TW" sz="1800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sz="1800" dirty="0" smtClean="0"/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sz="1800" dirty="0" err="1" smtClean="0"/>
              <a:t>inFile.put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 =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name,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name )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 = 85;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calculus,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 smtClean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FF0000"/>
                </a:solidFill>
                <a:latin typeface="Courier New" pitchFamily="49" charset="0"/>
              </a:rPr>
              <a:t>      Wrong!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 marL="1800225" indent="-1800225">
              <a:spcBef>
                <a:spcPct val="50000"/>
              </a:spcBef>
              <a:defRPr/>
            </a:pPr>
            <a:r>
              <a:rPr lang="en-US" altLang="zh-TW" sz="1800" spc="-5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spc="-50" dirty="0" smtClean="0"/>
              <a:t> calculus = 85;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sz="1800" spc="-50" dirty="0" err="1" smtClean="0"/>
              <a:t>outFile.write</a:t>
            </a:r>
            <a:r>
              <a:rPr lang="en-US" altLang="zh-TW" sz="1800" spc="-50" dirty="0" smtClean="0"/>
              <a:t>( </a:t>
            </a:r>
            <a:r>
              <a:rPr lang="en-US" altLang="zh-TW" sz="1800" spc="-5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spc="-50" dirty="0" smtClean="0"/>
              <a:t>&lt; </a:t>
            </a:r>
            <a:r>
              <a:rPr lang="en-US" altLang="zh-TW" sz="1800" spc="-50" dirty="0" smtClean="0">
                <a:solidFill>
                  <a:srgbClr val="0000FF"/>
                </a:solidFill>
              </a:rPr>
              <a:t>const</a:t>
            </a:r>
            <a:r>
              <a:rPr lang="en-US" altLang="zh-TW" sz="1800" spc="-50" dirty="0" smtClean="0"/>
              <a:t> </a:t>
            </a:r>
            <a:r>
              <a:rPr lang="en-US" altLang="zh-TW" sz="1800" spc="-5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spc="-50" dirty="0" smtClean="0"/>
              <a:t> * &gt;( &amp;calculus ), 4 );</a:t>
            </a:r>
          </a:p>
          <a:p>
            <a:pPr marL="1800225" indent="-1800225">
              <a:spcBef>
                <a:spcPct val="50000"/>
              </a:spcBef>
              <a:defRPr/>
            </a:pPr>
            <a:endParaRPr lang="en-US" altLang="zh-TW" sz="1800" spc="-50" dirty="0" smtClean="0"/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sz="1800" spc="-50" dirty="0" err="1" smtClean="0"/>
              <a:t>outFile.write</a:t>
            </a:r>
            <a:r>
              <a:rPr lang="en-US" altLang="zh-TW" sz="1800" spc="-50" dirty="0" smtClean="0"/>
              <a:t>( </a:t>
            </a:r>
            <a:r>
              <a:rPr lang="en-US" altLang="zh-TW" sz="1800" spc="-5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spc="-50" dirty="0" smtClean="0"/>
              <a:t>&lt; </a:t>
            </a:r>
            <a:r>
              <a:rPr lang="en-US" altLang="zh-TW" sz="1800" spc="-50" dirty="0" smtClean="0">
                <a:solidFill>
                  <a:srgbClr val="0000FF"/>
                </a:solidFill>
              </a:rPr>
              <a:t>const</a:t>
            </a:r>
            <a:r>
              <a:rPr lang="en-US" altLang="zh-TW" sz="1800" spc="-50" dirty="0" smtClean="0"/>
              <a:t> </a:t>
            </a:r>
            <a:r>
              <a:rPr lang="en-US" altLang="zh-TW" sz="1800" spc="-5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spc="-50" dirty="0" smtClean="0"/>
              <a:t> * &gt;( &amp;calculus ),</a:t>
            </a:r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sz="1800" spc="-50" dirty="0"/>
              <a:t> </a:t>
            </a:r>
            <a:r>
              <a:rPr lang="en-US" altLang="zh-TW" sz="1800" spc="-50" dirty="0" smtClean="0"/>
              <a:t>              </a:t>
            </a:r>
            <a:r>
              <a:rPr lang="en-US" altLang="zh-TW" sz="1800" spc="-5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spc="-50" dirty="0" smtClean="0"/>
              <a:t>( calculus ) 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Save data to binary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068513" indent="-2057400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 {</a:t>
            </a:r>
          </a:p>
          <a:p>
            <a:pPr marL="2068513" indent="-2057400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2068513" indent="-2057400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2068513" indent="-2057400"/>
            <a:r>
              <a:rPr lang="en-US" altLang="zh-TW" sz="1800" dirty="0" smtClean="0"/>
              <a:t>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sz="1800" dirty="0" smtClean="0"/>
              <a:t>score grade = {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", 85 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&gt;( &amp;grade ),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grade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Move the file position pointer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inFile.seekg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inFile.seekg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inFile.seekg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::end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outFile.seekp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outFile.seekp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outFile.seekp</a:t>
            </a:r>
            <a:r>
              <a:rPr lang="en-US" altLang="zh-TW" sz="1800" dirty="0" smtClean="0"/>
              <a:t>( 10,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::end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Return the value of the file position 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inFile.tellg</a:t>
            </a:r>
            <a:r>
              <a:rPr lang="en-US" altLang="zh-TW" sz="1800" dirty="0" smtClean="0"/>
              <a:t>();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sz="1800" dirty="0" err="1" smtClean="0"/>
              <a:t>outFile.tellp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Set iostream to good state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sz="1800" dirty="0" err="1" smtClean="0"/>
              <a:t>inFile.clear</a:t>
            </a:r>
            <a:r>
              <a:rPr lang="en-US" altLang="zh-TW" sz="1800" dirty="0" smtClean="0"/>
              <a:t>();</a:t>
            </a:r>
          </a:p>
          <a:p>
            <a:pPr>
              <a:spcBef>
                <a:spcPct val="100000"/>
              </a:spcBef>
            </a:pPr>
            <a:r>
              <a:rPr lang="en-US" altLang="zh-TW" sz="1800" dirty="0" err="1" smtClean="0"/>
              <a:t>outFile.clear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binary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sz="1800" dirty="0" err="1" smtClean="0"/>
              <a:t>ifstream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inFile</a:t>
            </a:r>
            <a:r>
              <a:rPr lang="en-US" altLang="zh-TW" sz="1800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inFile.open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outFile.open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outFile.open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::app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ioFile.open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51447" y="1628770"/>
            <a:ext cx="8821127" cy="4500575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name[8] =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";</a:t>
            </a:r>
            <a:endParaRPr lang="en-US" altLang="zh-TW" sz="1800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name, 6 );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string[8];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string, 6 );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smtClean="0"/>
              <a:t>string[6] = '\0';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string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ioFile.close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1447" y="1628770"/>
            <a:ext cx="8821127" cy="4860621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data = 10;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data, 4 );    </a:t>
            </a:r>
            <a:r>
              <a:rPr lang="en-US" altLang="zh-TW" sz="1800" dirty="0" smtClean="0">
                <a:solidFill>
                  <a:srgbClr val="FF0000"/>
                </a:solidFill>
              </a:rPr>
              <a:t> Wrong!</a:t>
            </a:r>
            <a:endParaRPr lang="en-US" altLang="zh-TW" sz="1800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number, 4 );    </a:t>
            </a:r>
            <a:r>
              <a:rPr lang="en-US" altLang="zh-TW" sz="1800" dirty="0" smtClean="0">
                <a:solidFill>
                  <a:srgbClr val="FF0000"/>
                </a:solidFill>
              </a:rPr>
              <a:t> Wrong!</a:t>
            </a:r>
            <a:endParaRPr lang="en-US" altLang="zh-TW" sz="1800" dirty="0" smtClean="0"/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number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ioFile.close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 from and write to a binary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1447" y="1628770"/>
            <a:ext cx="8821127" cy="4860621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data = 10;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&amp;data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&amp;number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number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sz="1800" dirty="0" err="1" smtClean="0"/>
              <a:t>ioFile.close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1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088700"/>
            <a:ext cx="9001149" cy="5580713"/>
          </a:xfrm>
        </p:spPr>
        <p:txBody>
          <a:bodyPr/>
          <a:lstStyle/>
          <a:p>
            <a:pPr eaLnBrk="1" hangingPunct="1"/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name[8];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eaLnBrk="1" hangingPunct="1"/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smtClean="0"/>
              <a:t>score grade1 = {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</a:t>
            </a:r>
            <a:r>
              <a:rPr lang="en-US" altLang="zh-TW" sz="1800" dirty="0" smtClean="0"/>
              <a:t>80 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&gt;( &amp;grade1 ), 12 );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smtClean="0"/>
              <a:t>score grade2;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&amp;grade2 ), 12 );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grade2.name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 &lt;&lt; grade2.calculus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sz="1800" dirty="0" err="1" smtClean="0"/>
              <a:t>ioFile.close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 from and write to a binary file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51447" y="1088702"/>
            <a:ext cx="8821127" cy="5580712"/>
          </a:xfrm>
        </p:spPr>
        <p:txBody>
          <a:bodyPr/>
          <a:lstStyle/>
          <a:p>
            <a:pPr eaLnBrk="1" hangingPunct="1"/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name[8];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eaLnBrk="1" hangingPunct="1"/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smtClean="0"/>
              <a:t>score grade1 = {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</a:t>
            </a:r>
            <a:r>
              <a:rPr lang="en-US" altLang="zh-TW" sz="1800" dirty="0" smtClean="0"/>
              <a:t>80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&amp;grade1 ),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 smtClean="0"/>
              <a:t>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smtClean="0"/>
              <a:t>score grade2;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&amp;grade2 ),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grade2.name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 &lt;&lt; grade2.calculus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/>
              <a:t>ioFile.close</a:t>
            </a:r>
            <a:r>
              <a:rPr lang="en-US" altLang="zh-TW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eaLnBrk="1" hangingPunct="1"/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sz="1800" dirty="0" smtClean="0"/>
              <a:t>score grade[2] = {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", 100, "</a:t>
            </a:r>
            <a:r>
              <a:rPr lang="en-US" altLang="zh-TW" sz="1800" dirty="0" err="1" smtClean="0"/>
              <a:t>bbb</a:t>
            </a:r>
            <a:r>
              <a:rPr lang="en-US" altLang="zh-TW" sz="1800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</a:t>
            </a:r>
            <a:r>
              <a:rPr lang="zh-TW" altLang="en-US" sz="1800" dirty="0" smtClean="0"/>
              <a:t>成績</a:t>
            </a:r>
            <a:r>
              <a:rPr lang="en-US" altLang="zh-TW" sz="1800" dirty="0" smtClean="0"/>
              <a:t>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);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 &lt;&lt; grade[0].name &lt;&lt; " " &lt;&lt; grade[0].calculus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 &lt;&lt; grade[1].name &lt;&lt; " " &lt;&lt; grade[1].calculus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8143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368608"/>
            <a:ext cx="2700346" cy="30603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b="1" dirty="0" smtClean="0">
                <a:latin typeface="Courier New" pitchFamily="49" charset="0"/>
              </a:rPr>
              <a:t>0</a:t>
            </a:r>
            <a:endParaRPr lang="en-US" altLang="zh-TW" sz="36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87230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1448746"/>
            <a:ext cx="2700345" cy="19802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b="1" dirty="0" smtClean="0">
                <a:latin typeface="Courier New" pitchFamily="49" charset="0"/>
              </a:rPr>
              <a:t>3</a:t>
            </a:r>
            <a:endParaRPr lang="en-US" altLang="zh-TW" sz="32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0871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1808792"/>
            <a:ext cx="2700345" cy="16202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b="1" dirty="0" smtClean="0">
                <a:latin typeface="Courier New" pitchFamily="49" charset="0"/>
              </a:rPr>
              <a:t>4</a:t>
            </a:r>
            <a:endParaRPr lang="en-US" altLang="zh-TW" sz="36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05836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8" y="2888930"/>
            <a:ext cx="2700345" cy="5400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b="1" dirty="0" smtClean="0">
                <a:latin typeface="Courier New" pitchFamily="49" charset="0"/>
              </a:rPr>
              <a:t>7</a:t>
            </a:r>
            <a:endParaRPr lang="en-US" altLang="zh-TW" sz="36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 an existing file;</a:t>
            </a:r>
            <a:br>
              <a:rPr lang="en-US" altLang="zh-TW" smtClean="0"/>
            </a:br>
            <a:r>
              <a:rPr lang="en-US" altLang="zh-TW" smtClean="0"/>
              <a:t>if the file doesn't exit, fail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447" y="1988816"/>
            <a:ext cx="8821127" cy="4500575"/>
          </a:xfrm>
        </p:spPr>
        <p:txBody>
          <a:bodyPr rIns="0"/>
          <a:lstStyle/>
          <a:p>
            <a:pPr>
              <a:spcBef>
                <a:spcPts val="2400"/>
              </a:spcBef>
            </a:pPr>
            <a:r>
              <a:rPr lang="en-US" altLang="zh-TW" sz="1800" dirty="0" err="1" smtClean="0"/>
              <a:t>ifstream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ifstream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74264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8002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600" b="1" dirty="0" smtClean="0">
                <a:latin typeface="Courier New" pitchFamily="49" charset="0"/>
              </a:rPr>
              <a:t>9</a:t>
            </a:r>
            <a:endParaRPr lang="en-US" altLang="zh-TW" sz="36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54977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2601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b="1" dirty="0" smtClean="0">
                <a:latin typeface="Courier New" pitchFamily="49" charset="0"/>
              </a:rPr>
              <a:t>12</a:t>
            </a:r>
            <a:endParaRPr lang="en-US" altLang="zh-TW" sz="32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06630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16202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b="1" dirty="0" smtClean="0">
                <a:latin typeface="Courier New" pitchFamily="49" charset="0"/>
              </a:rPr>
              <a:t>13</a:t>
            </a:r>
            <a:endParaRPr lang="en-US" altLang="zh-TW" sz="32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87433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23402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b="1" dirty="0" smtClean="0">
                <a:latin typeface="Courier New" pitchFamily="49" charset="0"/>
              </a:rPr>
              <a:t>15</a:t>
            </a:r>
            <a:endParaRPr lang="en-US" altLang="zh-TW" sz="32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56559"/>
              </p:ext>
            </p:extLst>
          </p:nvPr>
        </p:nvGraphicFramePr>
        <p:xfrm>
          <a:off x="6012184" y="188586"/>
          <a:ext cx="2880000" cy="649296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30603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 smtClean="0"/>
              <a:t>score grade[2] = { 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", 100, "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grade[0].name &lt;&lt; " " &lt;&lt; grade[0].calculus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 smtClean="0"/>
              <a:t>outFile</a:t>
            </a:r>
            <a:r>
              <a:rPr lang="en-US" altLang="zh-TW" dirty="0" smtClean="0"/>
              <a:t> &lt;&lt; grade[1].name &lt;&lt; " " &lt;&lt; grade[1].calculus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b="1" dirty="0" smtClean="0">
                <a:latin typeface="Courier New" pitchFamily="49" charset="0"/>
              </a:rPr>
              <a:t>17</a:t>
            </a:r>
            <a:endParaRPr lang="en-US" altLang="zh-TW" sz="3200" b="1" dirty="0">
              <a:latin typeface="Courier New" pitchFamily="49" charset="0"/>
            </a:endParaRP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file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4860621"/>
          </a:xfrm>
        </p:spPr>
        <p:txBody>
          <a:bodyPr/>
          <a:lstStyle/>
          <a:p>
            <a:pPr marL="2057400" indent="-2057400"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marL="2057400" indent="-2057400" eaLnBrk="1" hangingPunct="1"/>
            <a:r>
              <a:rPr lang="en-US" altLang="zh-TW" sz="1800" dirty="0" smtClean="0"/>
              <a:t>{</a:t>
            </a:r>
          </a:p>
          <a:p>
            <a:pPr marL="2057400" indent="-2057400"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2057400" indent="-2057400"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2057400" indent="-2057400" eaLnBrk="1" hangingPunct="1"/>
            <a:r>
              <a:rPr lang="en-US" altLang="zh-TW" sz="1800" dirty="0" smtClean="0"/>
              <a:t>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sz="1800" dirty="0" smtClean="0"/>
              <a:t>score grade[2] = { "</a:t>
            </a:r>
            <a:r>
              <a:rPr lang="en-US" altLang="zh-TW" sz="1800" dirty="0" err="1" smtClean="0"/>
              <a:t>aaa</a:t>
            </a:r>
            <a:r>
              <a:rPr lang="en-US" altLang="zh-TW" sz="1800" dirty="0" smtClean="0"/>
              <a:t>", 100, "</a:t>
            </a:r>
            <a:r>
              <a:rPr lang="en-US" altLang="zh-TW" sz="1800" dirty="0" err="1" smtClean="0"/>
              <a:t>bbb</a:t>
            </a:r>
            <a:r>
              <a:rPr lang="en-US" altLang="zh-TW" sz="1800" dirty="0" smtClean="0"/>
              <a:t>", 35 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</a:t>
            </a:r>
            <a:r>
              <a:rPr lang="zh-TW" altLang="en-US" sz="1800" dirty="0" smtClean="0"/>
              <a:t>成績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dat</a:t>
            </a:r>
            <a:r>
              <a:rPr lang="en-US" altLang="zh-TW" sz="1800" dirty="0" smtClean="0"/>
              <a:t>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&gt;( &amp;grade[0] ) ),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sz="1800" dirty="0" err="1" smtClean="0"/>
              <a:t>outFile.write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&gt;( &amp;grade[1] ) ),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08" y="548630"/>
            <a:ext cx="2880367" cy="28803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600" b="1" dirty="0" smtClean="0">
                <a:solidFill>
                  <a:srgbClr val="000000"/>
                </a:solidFill>
                <a:latin typeface="Courier New" pitchFamily="49" charset="0"/>
              </a:rPr>
              <a:t>0</a:t>
            </a:r>
            <a:endParaRPr lang="en-US" altLang="zh-TW" sz="3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94423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71425" y="368609"/>
            <a:ext cx="6120783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sz="1800" dirty="0" smtClean="0">
                <a:solidFill>
                  <a:srgbClr val="000000"/>
                </a:solidFill>
              </a:rPr>
              <a:t>score grade[2] = {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aaa</a:t>
            </a:r>
            <a:r>
              <a:rPr lang="en-US" altLang="zh-TW" sz="1800" dirty="0" smtClean="0">
                <a:solidFill>
                  <a:srgbClr val="000000"/>
                </a:solidFill>
              </a:rPr>
              <a:t>", 100,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bbb</a:t>
            </a:r>
            <a:r>
              <a:rPr lang="en-US" altLang="zh-TW" sz="1800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26464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08" y="3428998"/>
            <a:ext cx="2880368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600" b="1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en-US" altLang="zh-TW" sz="3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98906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71425" y="368609"/>
            <a:ext cx="6120783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sz="1800" dirty="0" smtClean="0">
                <a:solidFill>
                  <a:srgbClr val="000000"/>
                </a:solidFill>
              </a:rPr>
              <a:t>score grade[2] = {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aaa</a:t>
            </a:r>
            <a:r>
              <a:rPr lang="en-US" altLang="zh-TW" sz="1800" dirty="0" smtClean="0">
                <a:solidFill>
                  <a:srgbClr val="000000"/>
                </a:solidFill>
              </a:rPr>
              <a:t>", 100,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bbb</a:t>
            </a:r>
            <a:r>
              <a:rPr lang="en-US" altLang="zh-TW" sz="1800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37288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09" y="5229230"/>
            <a:ext cx="2520000" cy="900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Binary file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3851908" y="3428999"/>
            <a:ext cx="2880368" cy="28803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latin typeface="Courier New" pitchFamily="49" charset="0"/>
              </a:rPr>
              <a:t>16</a:t>
            </a:r>
            <a:endParaRPr lang="en-US" altLang="zh-TW" sz="3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96189"/>
              </p:ext>
            </p:extLst>
          </p:nvPr>
        </p:nvGraphicFramePr>
        <p:xfrm>
          <a:off x="6192207" y="368609"/>
          <a:ext cx="2880000" cy="6132240"/>
        </p:xfrm>
        <a:graphic>
          <a:graphicData uri="http://schemas.openxmlformats.org/drawingml/2006/table">
            <a:tbl>
              <a:tblPr/>
              <a:tblGrid>
                <a:gridCol w="540000"/>
                <a:gridCol w="126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00100011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#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54000" marR="54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791517" y="2888931"/>
            <a:ext cx="23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position</a:t>
            </a:r>
          </a:p>
          <a:p>
            <a:r>
              <a:rPr lang="en-US" altLang="zh-TW" sz="3200" dirty="0" smtClean="0">
                <a:solidFill>
                  <a:srgbClr val="0000FF"/>
                </a:solidFill>
                <a:latin typeface="Times New Roman" pitchFamily="18" charset="0"/>
              </a:rPr>
              <a:t>pointer</a:t>
            </a:r>
            <a:endParaRPr lang="en-US" altLang="zh-TW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64"/>
          <p:cNvSpPr txBox="1">
            <a:spLocks noChangeArrowheads="1"/>
          </p:cNvSpPr>
          <p:nvPr/>
        </p:nvSpPr>
        <p:spPr bwMode="auto">
          <a:xfrm>
            <a:off x="71425" y="368609"/>
            <a:ext cx="6120783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sz="1800" dirty="0" smtClean="0">
                <a:solidFill>
                  <a:srgbClr val="000000"/>
                </a:solidFill>
              </a:rPr>
              <a:t>score grade[2] = {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aaa</a:t>
            </a:r>
            <a:r>
              <a:rPr lang="en-US" altLang="zh-TW" sz="1800" dirty="0" smtClean="0">
                <a:solidFill>
                  <a:srgbClr val="000000"/>
                </a:solidFill>
              </a:rPr>
              <a:t>", 100, "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bbb</a:t>
            </a:r>
            <a:r>
              <a:rPr lang="en-US" altLang="zh-TW" sz="1800" dirty="0" smtClean="0">
                <a:solidFill>
                  <a:srgbClr val="000000"/>
                </a:solidFill>
              </a:rPr>
              <a:t>", 35 };</a:t>
            </a:r>
          </a:p>
        </p:txBody>
      </p:sp>
    </p:spTree>
    <p:extLst>
      <p:ext uri="{BB962C8B-B14F-4D97-AF65-F5344CB8AC3E}">
        <p14:creationId xmlns:p14="http://schemas.microsoft.com/office/powerpoint/2010/main" val="1934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878138"/>
            <a:ext cx="8080375" cy="1101725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all records from a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deleted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2708908"/>
            <a:ext cx="8641104" cy="378048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endParaRPr lang="en-US" altLang="zh-TW" sz="1800" dirty="0" smtClean="0"/>
          </a:p>
          <a:p>
            <a:pPr>
              <a:spcBef>
                <a:spcPts val="2400"/>
              </a:spcBef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</a:t>
            </a:r>
          </a:p>
          <a:p>
            <a:pPr eaLnBrk="1" hangingPunct="1"/>
            <a:r>
              <a:rPr lang="en-US" altLang="zh-TW" sz="1800" dirty="0" smtClean="0"/>
              <a:t>{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name[8];</a:t>
            </a:r>
          </a:p>
          <a:p>
            <a:pPr eaLnBrk="1" hangingPunct="1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eaLnBrk="1" hangingPunct="1"/>
            <a:r>
              <a:rPr lang="en-US" altLang="zh-TW" sz="18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368610"/>
            <a:ext cx="9001149" cy="612078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grade[3] = { 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80, "</a:t>
            </a:r>
            <a:r>
              <a:rPr lang="zh-TW" altLang="en-US" sz="1800" dirty="0"/>
              <a:t>劉哲安</a:t>
            </a:r>
            <a:r>
              <a:rPr lang="en-US" altLang="zh-TW" sz="1800" dirty="0" smtClean="0"/>
              <a:t>", 74, "</a:t>
            </a:r>
            <a:r>
              <a:rPr lang="zh-TW" altLang="en-US" sz="1800" dirty="0"/>
              <a:t>應淯華</a:t>
            </a:r>
            <a:r>
              <a:rPr lang="en-US" altLang="zh-TW" sz="1800" dirty="0" smtClean="0"/>
              <a:t>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2;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&amp;grade[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 smtClean="0"/>
              <a:t>  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ioFile.seekp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points[3];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 = -1;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while</a:t>
            </a:r>
            <a:r>
              <a:rPr lang="en-US" altLang="zh-TW" sz="1800" dirty="0" smtClean="0"/>
              <a:t>( !</a:t>
            </a:r>
            <a:r>
              <a:rPr lang="en-US" altLang="zh-TW" sz="1800" dirty="0" err="1" smtClean="0"/>
              <a:t>ioFile.eof</a:t>
            </a:r>
            <a:r>
              <a:rPr lang="en-US" altLang="zh-TW" sz="1800" dirty="0" smtClean="0"/>
              <a:t>()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c++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&amp;points[c]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71425" y="728654"/>
            <a:ext cx="9001149" cy="4680599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grade[3] = { 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80,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劉哲安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74,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應淯華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69 </a:t>
            </a: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2;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&amp;grade[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ioFile.seekp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points[3];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 = 0;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while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&gt;( &amp;points[c]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c++</a:t>
            </a:r>
            <a:r>
              <a:rPr lang="en-US" altLang="zh-TW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1425" y="368610"/>
            <a:ext cx="9001149" cy="612078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grade[3] = { 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80,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劉哲安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74,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應淯華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69 </a:t>
            </a: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2;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&amp;grade[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 smtClean="0"/>
              <a:t>  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points[3];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chemeClr val="bg1"/>
                </a:solidFill>
              </a:rPr>
              <a:t>ioFile.seekg</a:t>
            </a:r>
            <a:r>
              <a:rPr lang="en-US" altLang="zh-TW" sz="1800" dirty="0" smtClean="0">
                <a:solidFill>
                  <a:schemeClr val="bg1"/>
                </a:solidFill>
              </a:rPr>
              <a:t>( 0,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ios</a:t>
            </a:r>
            <a:r>
              <a:rPr lang="en-US" altLang="zh-TW" sz="1800" dirty="0" smtClean="0">
                <a:solidFill>
                  <a:schemeClr val="bg1"/>
                </a:solidFill>
              </a:rPr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recordNumber</a:t>
            </a:r>
            <a:r>
              <a:rPr lang="en-US" altLang="zh-TW" sz="1800" dirty="0" smtClean="0">
                <a:solidFill>
                  <a:schemeClr val="bg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ioFile.tellg</a:t>
            </a:r>
            <a:r>
              <a:rPr lang="en-US" altLang="zh-TW" sz="1800" dirty="0" smtClean="0">
                <a:solidFill>
                  <a:schemeClr val="bg1"/>
                </a:solidFill>
              </a:rPr>
              <a:t>() /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sizeof</a:t>
            </a:r>
            <a:r>
              <a:rPr lang="en-US" altLang="zh-TW" sz="1800" dirty="0" smtClean="0">
                <a:solidFill>
                  <a:schemeClr val="bg1"/>
                </a:solidFill>
              </a:rPr>
              <a:t>( score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</a:t>
            </a:r>
            <a:r>
              <a:rPr lang="en-US" altLang="zh-TW" sz="1800" dirty="0" err="1" smtClean="0"/>
              <a:t>recordNumber</a:t>
            </a:r>
            <a:r>
              <a:rPr lang="en-US" altLang="zh-TW" sz="1800" dirty="0" smtClean="0"/>
              <a:t>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&amp;points[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1425" y="368610"/>
            <a:ext cx="9001149" cy="612078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ioFile</a:t>
            </a:r>
            <a:r>
              <a:rPr lang="en-US" altLang="zh-TW" sz="1800" dirty="0" smtClean="0"/>
              <a:t>( "test.dat",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::in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::out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grade[3] = { "</a:t>
            </a:r>
            <a:r>
              <a:rPr lang="zh-TW" altLang="en-US" sz="1800" dirty="0"/>
              <a:t>郭冠麟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80,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劉哲安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74,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應淯華</a:t>
            </a:r>
            <a:r>
              <a:rPr lang="en-US" altLang="zh-TW" sz="1800" dirty="0" smtClean="0"/>
              <a:t>", </a:t>
            </a:r>
            <a:r>
              <a:rPr lang="en-US" altLang="zh-TW" sz="1800" dirty="0"/>
              <a:t>69 </a:t>
            </a:r>
            <a:r>
              <a:rPr lang="en-US" altLang="zh-TW" sz="1800" dirty="0" smtClean="0"/>
              <a:t>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2;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ioFile.write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</a:t>
            </a:r>
            <a:r>
              <a:rPr lang="en-US" altLang="zh-TW" sz="1800" dirty="0" smtClean="0"/>
              <a:t> * &gt; ( &amp;grade[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 smtClean="0"/>
              <a:t>  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/>
              <a:t>score points[3];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recordNumber</a:t>
            </a:r>
            <a:r>
              <a:rPr lang="en-US" altLang="zh-TW" sz="1800" dirty="0" smtClean="0"/>
              <a:t> = </a:t>
            </a:r>
            <a:r>
              <a:rPr lang="en-US" altLang="zh-TW" sz="1800" dirty="0" err="1" smtClean="0"/>
              <a:t>ioFile.tellg</a:t>
            </a:r>
            <a:r>
              <a:rPr lang="en-US" altLang="zh-TW" sz="1800" dirty="0" smtClean="0"/>
              <a:t>() /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err="1" smtClean="0"/>
              <a:t>ioFile.seekg</a:t>
            </a:r>
            <a:r>
              <a:rPr lang="en-US" altLang="zh-TW" sz="1800" dirty="0" smtClean="0"/>
              <a:t>( 0,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for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</a:t>
            </a:r>
            <a:r>
              <a:rPr lang="en-US" altLang="zh-TW" sz="1800" dirty="0" err="1" smtClean="0"/>
              <a:t>recordNumber</a:t>
            </a:r>
            <a:r>
              <a:rPr lang="en-US" altLang="zh-TW" sz="1800" dirty="0" smtClean="0"/>
              <a:t>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ioFile.read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reinterpret_cast</a:t>
            </a:r>
            <a:r>
              <a:rPr lang="en-US" altLang="zh-TW" sz="1800" dirty="0" smtClean="0"/>
              <a:t>&lt;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* &gt; ( &amp;points[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score ) );</a:t>
            </a:r>
          </a:p>
        </p:txBody>
      </p:sp>
    </p:spTree>
    <p:extLst>
      <p:ext uri="{BB962C8B-B14F-4D97-AF65-F5344CB8AC3E}">
        <p14:creationId xmlns:p14="http://schemas.microsoft.com/office/powerpoint/2010/main" val="36313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18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3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40102"/>
              </p:ext>
            </p:extLst>
          </p:nvPr>
        </p:nvGraphicFramePr>
        <p:xfrm>
          <a:off x="5112069" y="548632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540000"/>
                <a:gridCol w="3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9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4149092"/>
            <a:ext cx="756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8 + 32 + 1024 + 8192 = 9256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(00000000 00000000 00100100 00101000)</a:t>
            </a:r>
            <a:r>
              <a:rPr lang="en-US" altLang="zh-TW" sz="2000" b="1" baseline="-25000" smtClean="0">
                <a:latin typeface="Courier New" pitchFamily="49" charset="0"/>
              </a:rPr>
              <a:t>2</a:t>
            </a:r>
            <a:r>
              <a:rPr lang="en-US" altLang="zh-TW" sz="2000" b="1" smtClean="0">
                <a:latin typeface="Courier New" pitchFamily="49" charset="0"/>
              </a:rPr>
              <a:t> = (9256)</a:t>
            </a:r>
            <a:r>
              <a:rPr lang="en-US" altLang="zh-TW" sz="2000" b="1" baseline="-25000" smtClean="0">
                <a:latin typeface="Courier New" pitchFamily="49" charset="0"/>
              </a:rPr>
              <a:t>10</a:t>
            </a:r>
            <a:endParaRPr lang="en-US" altLang="zh-TW" sz="2000" b="1" smtClean="0">
              <a:latin typeface="Courier New" pitchFamily="49" charset="0"/>
            </a:endParaRPr>
          </a:p>
        </p:txBody>
      </p:sp>
      <p:sp>
        <p:nvSpPr>
          <p:cNvPr id="46130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791517" y="728655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"9256";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9256;</a:t>
            </a:r>
          </a:p>
        </p:txBody>
      </p:sp>
      <p:sp>
        <p:nvSpPr>
          <p:cNvPr id="46131" name="Rectangle 156"/>
          <p:cNvSpPr>
            <a:spLocks noChangeArrowheads="1"/>
          </p:cNvSpPr>
          <p:nvPr/>
        </p:nvSpPr>
        <p:spPr bwMode="auto">
          <a:xfrm>
            <a:off x="1204913" y="2438400"/>
            <a:ext cx="25749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77" name="Group 1353"/>
          <p:cNvGraphicFramePr>
            <a:graphicFrameLocks noGrp="1"/>
          </p:cNvGraphicFramePr>
          <p:nvPr/>
        </p:nvGraphicFramePr>
        <p:xfrm>
          <a:off x="531813" y="674688"/>
          <a:ext cx="7894637" cy="5502282"/>
        </p:xfrm>
        <a:graphic>
          <a:graphicData uri="http://schemas.openxmlformats.org/drawingml/2006/table">
            <a:tbl>
              <a:tblPr/>
              <a:tblGrid>
                <a:gridCol w="550862"/>
                <a:gridCol w="733425"/>
                <a:gridCol w="735013"/>
                <a:gridCol w="735012"/>
                <a:gridCol w="733425"/>
                <a:gridCol w="735013"/>
                <a:gridCol w="735012"/>
                <a:gridCol w="733425"/>
                <a:gridCol w="735013"/>
                <a:gridCol w="735012"/>
                <a:gridCol w="733425"/>
              </a:tblGrid>
              <a:tr h="3683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nul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soh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etx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ht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syn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etb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1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46071"/>
              </p:ext>
            </p:extLst>
          </p:nvPr>
        </p:nvGraphicFramePr>
        <p:xfrm>
          <a:off x="5652138" y="548632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144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4" name="Rectangle 74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4149092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reinterpret_cast</a:t>
            </a:r>
            <a:r>
              <a:rPr lang="en-US" altLang="zh-TW" sz="1800" b="1" smtClean="0">
                <a:latin typeface="Courier New" pitchFamily="49" charset="0"/>
              </a:rPr>
              <a:t>&lt;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altLang="zh-TW" sz="1800" b="1" smtClean="0">
                <a:latin typeface="Courier New" pitchFamily="49" charset="0"/>
              </a:rPr>
              <a:t> * &gt; ( &amp;num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str, 4 );</a:t>
            </a:r>
          </a:p>
        </p:txBody>
      </p:sp>
      <p:sp>
        <p:nvSpPr>
          <p:cNvPr id="48175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331586" y="908678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"9256";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9256;</a:t>
            </a:r>
          </a:p>
        </p:txBody>
      </p:sp>
      <p:sp>
        <p:nvSpPr>
          <p:cNvPr id="48176" name="Rectangle 92"/>
          <p:cNvSpPr>
            <a:spLocks noChangeArrowheads="1"/>
          </p:cNvSpPr>
          <p:nvPr/>
        </p:nvSpPr>
        <p:spPr bwMode="auto">
          <a:xfrm>
            <a:off x="1511609" y="2528885"/>
            <a:ext cx="28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7203"/>
              </p:ext>
            </p:extLst>
          </p:nvPr>
        </p:nvGraphicFramePr>
        <p:xfrm>
          <a:off x="5832161" y="548632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144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8" name="Rectangle 68"/>
          <p:cNvSpPr>
            <a:spLocks noGrp="1" noChangeArrowheads="1"/>
          </p:cNvSpPr>
          <p:nvPr>
            <p:ph type="body" sz="half" idx="1"/>
          </p:nvPr>
        </p:nvSpPr>
        <p:spPr>
          <a:xfrm>
            <a:off x="791517" y="4149092"/>
            <a:ext cx="3600000" cy="36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outFile &lt;&lt; num &lt;&lt; str;</a:t>
            </a:r>
          </a:p>
        </p:txBody>
      </p:sp>
      <p:sp>
        <p:nvSpPr>
          <p:cNvPr id="49199" name="Rectangle 69"/>
          <p:cNvSpPr>
            <a:spLocks noGrp="1" noChangeArrowheads="1"/>
          </p:cNvSpPr>
          <p:nvPr>
            <p:ph type="body" sz="half" idx="2"/>
          </p:nvPr>
        </p:nvSpPr>
        <p:spPr>
          <a:xfrm>
            <a:off x="971540" y="728655"/>
            <a:ext cx="3240000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"9256";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9256;</a:t>
            </a:r>
          </a:p>
        </p:txBody>
      </p:sp>
      <p:sp>
        <p:nvSpPr>
          <p:cNvPr id="49200" name="Rectangle 70"/>
          <p:cNvSpPr>
            <a:spLocks noChangeArrowheads="1"/>
          </p:cNvSpPr>
          <p:nvPr/>
        </p:nvSpPr>
        <p:spPr bwMode="auto">
          <a:xfrm>
            <a:off x="1511609" y="2348862"/>
            <a:ext cx="23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 smtClean="0"/>
              <a:t>Create a file;</a:t>
            </a:r>
            <a:br>
              <a:rPr lang="en-US" altLang="zh-TW" dirty="0" smtClean="0"/>
            </a:br>
            <a:r>
              <a:rPr lang="en-US" altLang="zh-TW" dirty="0" smtClean="0"/>
              <a:t>if the file have existed,</a:t>
            </a:r>
            <a:br>
              <a:rPr lang="en-US" altLang="zh-TW" dirty="0" smtClean="0"/>
            </a:br>
            <a:r>
              <a:rPr lang="en-US" altLang="zh-TW" dirty="0" smtClean="0"/>
              <a:t> the data in it will be keep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2708908"/>
            <a:ext cx="8641104" cy="378048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::app );</a:t>
            </a:r>
          </a:p>
          <a:p>
            <a:pPr>
              <a:spcBef>
                <a:spcPts val="2400"/>
              </a:spcBef>
            </a:pPr>
            <a:r>
              <a:rPr lang="en-US" altLang="zh-TW" sz="1800" dirty="0" err="1" smtClean="0"/>
              <a:t>ofstream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outFile</a:t>
            </a:r>
            <a:r>
              <a:rPr lang="en-US" altLang="zh-TW" sz="1800" dirty="0" smtClean="0"/>
              <a:t>( "test.txt",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::app | </a:t>
            </a:r>
            <a:r>
              <a:rPr lang="en-US" altLang="zh-TW" sz="1800" dirty="0" err="1" smtClean="0"/>
              <a:t>ios</a:t>
            </a:r>
            <a:r>
              <a:rPr lang="en-US" altLang="zh-TW" sz="1800" dirty="0" smtClean="0"/>
              <a:t>::binary );</a:t>
            </a:r>
          </a:p>
          <a:p>
            <a:pPr>
              <a:spcBef>
                <a:spcPts val="2400"/>
              </a:spcBef>
            </a:pPr>
            <a:endParaRPr lang="en-US" altLang="zh-TW" sz="1800" dirty="0" smtClean="0"/>
          </a:p>
          <a:p>
            <a:pPr>
              <a:spcBef>
                <a:spcPts val="2400"/>
              </a:spcBef>
            </a:pPr>
            <a:endParaRPr lang="en-US" altLang="zh-TW" sz="18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48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1171"/>
              </p:ext>
            </p:extLst>
          </p:nvPr>
        </p:nvGraphicFramePr>
        <p:xfrm>
          <a:off x="5112069" y="548632"/>
          <a:ext cx="3060000" cy="4680000"/>
        </p:xfrm>
        <a:graphic>
          <a:graphicData uri="http://schemas.openxmlformats.org/drawingml/2006/table">
            <a:tbl>
              <a:tblPr/>
              <a:tblGrid>
                <a:gridCol w="720000"/>
                <a:gridCol w="1440000"/>
                <a:gridCol w="540000"/>
                <a:gridCol w="3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50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589276"/>
            <a:ext cx="8640000" cy="108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(00100100 00100001 00101000 00100010)</a:t>
            </a:r>
            <a:r>
              <a:rPr lang="en-US" altLang="zh-TW" sz="1800" b="1" baseline="-25000" smtClean="0">
                <a:latin typeface="Courier New" pitchFamily="49" charset="0"/>
              </a:rPr>
              <a:t>2</a:t>
            </a:r>
            <a:r>
              <a:rPr lang="en-US" altLang="zh-TW" sz="1800" b="1" smtClean="0">
                <a:latin typeface="Courier New" pitchFamily="49" charset="0"/>
              </a:rPr>
              <a:t> = (606152738)</a:t>
            </a:r>
            <a:r>
              <a:rPr lang="en-US" altLang="zh-TW" sz="1800" b="1" baseline="-25000" smtClean="0">
                <a:latin typeface="Courier New" pitchFamily="49" charset="0"/>
              </a:rPr>
              <a:t>10</a:t>
            </a:r>
          </a:p>
        </p:txBody>
      </p:sp>
      <p:sp>
        <p:nvSpPr>
          <p:cNvPr id="50251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728655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0252" name="Rectangle 345"/>
          <p:cNvSpPr>
            <a:spLocks noChangeArrowheads="1"/>
          </p:cNvSpPr>
          <p:nvPr/>
        </p:nvSpPr>
        <p:spPr bwMode="auto">
          <a:xfrm>
            <a:off x="1601788" y="2835275"/>
            <a:ext cx="25733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8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15440"/>
              </p:ext>
            </p:extLst>
          </p:nvPr>
        </p:nvGraphicFramePr>
        <p:xfrm>
          <a:off x="5652138" y="548632"/>
          <a:ext cx="2880000" cy="4680000"/>
        </p:xfrm>
        <a:graphic>
          <a:graphicData uri="http://schemas.openxmlformats.org/drawingml/2006/table">
            <a:tbl>
              <a:tblPr/>
              <a:tblGrid>
                <a:gridCol w="540000"/>
                <a:gridCol w="144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1" name="Rectangle 109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589276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reinterpret_cast</a:t>
            </a:r>
            <a:r>
              <a:rPr lang="en-US" altLang="zh-TW" sz="1800" b="1" smtClean="0">
                <a:latin typeface="Courier New" pitchFamily="49" charset="0"/>
              </a:rPr>
              <a:t>&lt; </a:t>
            </a:r>
            <a:r>
              <a:rPr lang="en-US" altLang="zh-TW" sz="1800" b="1" smtClean="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altLang="zh-TW" sz="1800" b="1" smtClean="0">
                <a:latin typeface="Courier New" pitchFamily="49" charset="0"/>
              </a:rPr>
              <a:t> * &gt; ( &amp;num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b="1" smtClean="0">
                <a:latin typeface="Courier New" pitchFamily="49" charset="0"/>
              </a:rPr>
              <a:t>outFile.write( str, 9 );</a:t>
            </a:r>
          </a:p>
        </p:txBody>
      </p:sp>
      <p:sp>
        <p:nvSpPr>
          <p:cNvPr id="51272" name="Rectangle 110"/>
          <p:cNvSpPr>
            <a:spLocks noGrp="1" noChangeArrowheads="1"/>
          </p:cNvSpPr>
          <p:nvPr>
            <p:ph type="body" sz="half" idx="2"/>
          </p:nvPr>
        </p:nvSpPr>
        <p:spPr>
          <a:xfrm>
            <a:off x="791517" y="728655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1273" name="Rectangle 137"/>
          <p:cNvSpPr>
            <a:spLocks noChangeArrowheads="1"/>
          </p:cNvSpPr>
          <p:nvPr/>
        </p:nvSpPr>
        <p:spPr bwMode="auto">
          <a:xfrm>
            <a:off x="1331586" y="2708908"/>
            <a:ext cx="28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binary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05354"/>
              </p:ext>
            </p:extLst>
          </p:nvPr>
        </p:nvGraphicFramePr>
        <p:xfrm>
          <a:off x="5832161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/>
                <a:gridCol w="1440000"/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0" name="Rectangle 103"/>
          <p:cNvSpPr>
            <a:spLocks noGrp="1" noChangeArrowheads="1"/>
          </p:cNvSpPr>
          <p:nvPr>
            <p:ph type="body" sz="half" idx="1"/>
          </p:nvPr>
        </p:nvSpPr>
        <p:spPr>
          <a:xfrm>
            <a:off x="971540" y="5409253"/>
            <a:ext cx="3600000" cy="36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2000" b="1" smtClean="0">
                <a:latin typeface="Courier New" pitchFamily="49" charset="0"/>
              </a:rPr>
              <a:t>outFile &lt;&lt; num &lt;&lt; str;</a:t>
            </a:r>
          </a:p>
        </p:txBody>
      </p:sp>
      <p:sp>
        <p:nvSpPr>
          <p:cNvPr id="52321" name="Rectangle 104"/>
          <p:cNvSpPr>
            <a:spLocks noGrp="1" noChangeArrowheads="1"/>
          </p:cNvSpPr>
          <p:nvPr>
            <p:ph type="body" sz="half" idx="2"/>
          </p:nvPr>
        </p:nvSpPr>
        <p:spPr>
          <a:xfrm>
            <a:off x="971540" y="908678"/>
            <a:ext cx="3960813" cy="720000"/>
          </a:xfrm>
        </p:spPr>
        <p:txBody>
          <a:bodyPr/>
          <a:lstStyle/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TW" sz="2000" b="1" smtClean="0">
                <a:latin typeface="Courier New" pitchFamily="49" charset="0"/>
              </a:rPr>
              <a:t> str[] = "606152738";</a:t>
            </a:r>
          </a:p>
          <a:p>
            <a:pPr marL="0" indent="0" eaLnBrk="1" hangingPunct="1"/>
            <a:r>
              <a:rPr lang="en-US" altLang="zh-TW" sz="2000" b="1" smtClean="0">
                <a:solidFill>
                  <a:srgbClr val="0000FF"/>
                </a:solidFill>
                <a:latin typeface="Courier New" pitchFamily="49" charset="0"/>
              </a:rPr>
              <a:t>unsigned</a:t>
            </a:r>
            <a:r>
              <a:rPr lang="en-US" altLang="zh-TW" sz="2000" b="1" smtClean="0">
                <a:latin typeface="Courier New" pitchFamily="49" charset="0"/>
              </a:rPr>
              <a:t> num = 606152738;</a:t>
            </a:r>
          </a:p>
        </p:txBody>
      </p:sp>
      <p:sp>
        <p:nvSpPr>
          <p:cNvPr id="52322" name="Rectangle 105"/>
          <p:cNvSpPr>
            <a:spLocks noChangeArrowheads="1"/>
          </p:cNvSpPr>
          <p:nvPr/>
        </p:nvSpPr>
        <p:spPr bwMode="auto">
          <a:xfrm>
            <a:off x="1691632" y="2888931"/>
            <a:ext cx="23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zh-TW" sz="4000">
                <a:solidFill>
                  <a:srgbClr val="0000FF"/>
                </a:solidFill>
                <a:latin typeface="Times New Roman" pitchFamily="18" charset="0"/>
              </a:rPr>
              <a:t>In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text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00225" indent="-1800225"/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1800225" indent="-1800225"/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1800225" indent="-1800225"/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</a:t>
            </a:r>
            <a:r>
              <a:rPr lang="en-US" altLang="zh-TW" sz="1800" dirty="0" smtClean="0"/>
              <a:t> &gt;&gt; name &gt;&gt; calculus;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[9];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inFile.getline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7"/>
            <a:ext cx="8641104" cy="1080138"/>
          </a:xfrm>
        </p:spPr>
        <p:txBody>
          <a:bodyPr/>
          <a:lstStyle/>
          <a:p>
            <a:r>
              <a:rPr lang="en-US" altLang="zh-TW" dirty="0" smtClean="0"/>
              <a:t>Load data from a text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448748"/>
            <a:ext cx="7200920" cy="5040644"/>
          </a:xfrm>
        </p:spPr>
        <p:txBody>
          <a:bodyPr/>
          <a:lstStyle/>
          <a:p>
            <a:pPr marL="1800225" indent="-1800225"/>
            <a:r>
              <a:rPr lang="en-US" altLang="zh-TW" sz="18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/>
              <a:t> score {</a:t>
            </a:r>
          </a:p>
          <a:p>
            <a:pPr marL="1800225" indent="-1800225"/>
            <a:r>
              <a:rPr lang="en-US" altLang="zh-TW" sz="1800" dirty="0" smtClean="0"/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1800225" indent="-1800225"/>
            <a:r>
              <a:rPr lang="en-US" altLang="zh-TW" sz="1800" dirty="0" smtClean="0"/>
              <a:t>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/>
              <a:t> calculus;</a:t>
            </a:r>
          </a:p>
          <a:p>
            <a:pPr marL="1800225" indent="-1800225"/>
            <a:r>
              <a:rPr lang="en-US" altLang="zh-TW" sz="1800" dirty="0" smtClean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/>
              <a:t>score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</a:t>
            </a:r>
            <a:r>
              <a:rPr lang="en-US" altLang="zh-TW" sz="1800" dirty="0" smtClean="0"/>
              <a:t> &gt;&gt; grade.name &gt;&gt; </a:t>
            </a:r>
            <a:r>
              <a:rPr lang="en-US" altLang="zh-TW" sz="1800" dirty="0" err="1" smtClean="0"/>
              <a:t>grade.calculus</a:t>
            </a:r>
            <a:r>
              <a:rPr lang="en-US" altLang="zh-TW" sz="1800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[9];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inFile.getline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 ), '\n'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inFile.get</a:t>
            </a:r>
            <a:r>
              <a:rPr lang="en-US" altLang="zh-TW" sz="1800" dirty="0" smtClean="0"/>
              <a:t>( </a:t>
            </a:r>
            <a:r>
              <a:rPr lang="en-US" altLang="zh-TW" sz="1800" dirty="0" err="1" smtClean="0"/>
              <a:t>ch</a:t>
            </a:r>
            <a:r>
              <a:rPr lang="en-US" altLang="zh-TW" sz="1800" dirty="0" smtClean="0"/>
              <a:t>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 data from a binary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/>
              <a:t> name[4];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inFile.read</a:t>
            </a:r>
            <a:r>
              <a:rPr lang="en-US" altLang="zh-TW" sz="1800" dirty="0" smtClean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dirty="0" smtClean="0"/>
          </a:p>
          <a:p>
            <a:pPr marL="1800225" indent="-1800225">
              <a:spcBef>
                <a:spcPct val="50000"/>
              </a:spcBef>
            </a:pPr>
            <a:r>
              <a:rPr lang="en-US" altLang="zh-TW" sz="1800" dirty="0" err="1" smtClean="0"/>
              <a:t>inFile.read</a:t>
            </a:r>
            <a:r>
              <a:rPr lang="en-US" altLang="zh-TW" sz="1800" dirty="0" smtClean="0"/>
              <a:t>( name,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1800" dirty="0" smtClean="0"/>
              <a:t>( name )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4053</Words>
  <Application>Microsoft Office PowerPoint</Application>
  <PresentationFormat>如螢幕大小 (4:3)</PresentationFormat>
  <Paragraphs>1439</Paragraphs>
  <Slides>62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3" baseType="lpstr">
      <vt:lpstr>預設簡報設計</vt:lpstr>
      <vt:lpstr>Open text files</vt:lpstr>
      <vt:lpstr>Open binary files</vt:lpstr>
      <vt:lpstr>Open binary files</vt:lpstr>
      <vt:lpstr>Open an existing file; if the file doesn't exit, fail</vt:lpstr>
      <vt:lpstr>Create a file; if the file have existed,  the data in it will be deleted</vt:lpstr>
      <vt:lpstr>Create a file; if the file have existed,  the data in it will be keep</vt:lpstr>
      <vt:lpstr>Load data from a text file</vt:lpstr>
      <vt:lpstr>Load data from a text file</vt:lpstr>
      <vt:lpstr>Load data from a binary file</vt:lpstr>
      <vt:lpstr>Load data from a binary file</vt:lpstr>
      <vt:lpstr>Load data from a binary file</vt:lpstr>
      <vt:lpstr>Load data from a binary file</vt:lpstr>
      <vt:lpstr>The Prototype of read and write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Save data to text file</vt:lpstr>
      <vt:lpstr>Save data to text file</vt:lpstr>
      <vt:lpstr>Save data to binary file</vt:lpstr>
      <vt:lpstr>Save data to binary file</vt:lpstr>
      <vt:lpstr>Save data to binary file</vt:lpstr>
      <vt:lpstr>Save data to binary file</vt:lpstr>
      <vt:lpstr>Move the file position pointer</vt:lpstr>
      <vt:lpstr>Return the value of the file position pointer</vt:lpstr>
      <vt:lpstr>Set iostream to good state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Binary file</vt:lpstr>
      <vt:lpstr>Binary file</vt:lpstr>
      <vt:lpstr>Binary file</vt:lpstr>
      <vt:lpstr>Binary file</vt:lpstr>
      <vt:lpstr>Input all records from a binary file</vt:lpstr>
      <vt:lpstr>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USER</cp:lastModifiedBy>
  <cp:revision>138</cp:revision>
  <dcterms:created xsi:type="dcterms:W3CDTF">2005-04-28T14:15:10Z</dcterms:created>
  <dcterms:modified xsi:type="dcterms:W3CDTF">2014-12-02T11:55:32Z</dcterms:modified>
</cp:coreProperties>
</file>