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31" r:id="rId2"/>
  </p:sldMasterIdLst>
  <p:notesMasterIdLst>
    <p:notesMasterId r:id="rId44"/>
  </p:notesMasterIdLst>
  <p:handoutMasterIdLst>
    <p:handoutMasterId r:id="rId45"/>
  </p:handoutMasterIdLst>
  <p:sldIdLst>
    <p:sldId id="355" r:id="rId3"/>
    <p:sldId id="329" r:id="rId4"/>
    <p:sldId id="347" r:id="rId5"/>
    <p:sldId id="330" r:id="rId6"/>
    <p:sldId id="332" r:id="rId7"/>
    <p:sldId id="331" r:id="rId8"/>
    <p:sldId id="379" r:id="rId9"/>
    <p:sldId id="380" r:id="rId10"/>
    <p:sldId id="381" r:id="rId11"/>
    <p:sldId id="382" r:id="rId12"/>
    <p:sldId id="383" r:id="rId13"/>
    <p:sldId id="390" r:id="rId14"/>
    <p:sldId id="384" r:id="rId15"/>
    <p:sldId id="385" r:id="rId16"/>
    <p:sldId id="386" r:id="rId17"/>
    <p:sldId id="391" r:id="rId18"/>
    <p:sldId id="387" r:id="rId19"/>
    <p:sldId id="388" r:id="rId20"/>
    <p:sldId id="389" r:id="rId21"/>
    <p:sldId id="286" r:id="rId22"/>
    <p:sldId id="348" r:id="rId23"/>
    <p:sldId id="349" r:id="rId24"/>
    <p:sldId id="338" r:id="rId25"/>
    <p:sldId id="339" r:id="rId26"/>
    <p:sldId id="350" r:id="rId27"/>
    <p:sldId id="378" r:id="rId28"/>
    <p:sldId id="342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44" r:id="rId42"/>
    <p:sldId id="345" r:id="rId43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E1F4FF"/>
    <a:srgbClr val="0000CC"/>
    <a:srgbClr val="4D99FF"/>
    <a:srgbClr val="66CCFF"/>
    <a:srgbClr val="FFE699"/>
    <a:srgbClr val="FFCC66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4737" autoAdjust="0"/>
  </p:normalViewPr>
  <p:slideViewPr>
    <p:cSldViewPr showGuides="1">
      <p:cViewPr varScale="1">
        <p:scale>
          <a:sx n="78" d="100"/>
          <a:sy n="78" d="100"/>
        </p:scale>
        <p:origin x="-86" y="-52"/>
      </p:cViewPr>
      <p:guideLst>
        <p:guide orient="horz" pos="3532"/>
        <p:guide pos="3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fld id="{3A27004E-BFB1-4688-B91A-F33C5C9E26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422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fld id="{FC2ACF43-56E8-4B62-A7CD-344D46D00D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ACF43-56E8-4B62-A7CD-344D46D00DC3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82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648082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4" y="5949322"/>
            <a:ext cx="4320552" cy="720092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55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188586"/>
            <a:ext cx="7921012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7921012" cy="504064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385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1871655" y="2708275"/>
            <a:ext cx="1800229" cy="720725"/>
          </a:xfrm>
        </p:spPr>
        <p:txBody>
          <a:bodyPr anchor="b" anchorCtr="1"/>
          <a:lstStyle>
            <a:lvl1pPr marL="0" indent="0">
              <a:buFontTx/>
              <a:buNone/>
              <a:defRPr sz="3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32" y="5589276"/>
            <a:ext cx="2160276" cy="720092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548632"/>
            <a:ext cx="5580713" cy="180023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320552" cy="1260161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</a:t>
            </a:r>
            <a:r>
              <a:rPr lang="zh-TW" altLang="en-US" dirty="0" smtClean="0"/>
              <a:t>樣式</a:t>
            </a:r>
            <a:endParaRPr lang="zh-TW" altLang="en-US" dirty="0" smtClean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6192207" y="1448747"/>
            <a:ext cx="1800225" cy="539750"/>
          </a:xfrm>
        </p:spPr>
        <p:txBody>
          <a:bodyPr bIns="0" anchor="b" anchorCtr="1"/>
          <a:lstStyle>
            <a:lvl1pPr marL="0" indent="0">
              <a:buFontTx/>
              <a:buNone/>
              <a:defRPr sz="3200"/>
            </a:lvl1pPr>
          </a:lstStyle>
          <a:p>
            <a:pPr lvl="0"/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680598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792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6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40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5" r:id="rId2"/>
    <p:sldLayoutId id="2147483736" r:id="rId3"/>
    <p:sldLayoutId id="2147483734" r:id="rId4"/>
    <p:sldLayoutId id="2147483729" r:id="rId5"/>
    <p:sldLayoutId id="2147483733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8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 vert="horz" wrap="square" lIns="72000" tIns="45720" rIns="7200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Lucida Sans Unicode" pitchFamily="34" charset="0"/>
                <a:ea typeface="新細明體" charset="-120"/>
              </a:defRPr>
            </a:lvl1pPr>
          </a:lstStyle>
          <a:p>
            <a:pPr>
              <a:spcBef>
                <a:spcPct val="0"/>
              </a:spcBef>
            </a:pPr>
            <a:fld id="{1129CFAF-1F27-4FE2-98F9-FC04D7085723}" type="slidenum">
              <a:rPr lang="en-US" altLang="zh-TW" b="0" smtClean="0">
                <a:solidFill>
                  <a:prstClr val="black"/>
                </a:solidFill>
                <a:cs typeface="Arial" charset="0"/>
              </a:rPr>
              <a:pPr>
                <a:spcBef>
                  <a:spcPct val="0"/>
                </a:spcBef>
              </a:pPr>
              <a:t>‹#›</a:t>
            </a:fld>
            <a:endParaRPr lang="en-US" altLang="zh-TW" b="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8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3380E6"/>
                </a:solidFill>
                <a:latin typeface="Goudy Sans Medium"/>
              </a:rPr>
              <a:t>Chapter 2,</a:t>
            </a:r>
            <a:br>
              <a:rPr lang="en-US" altLang="zh-TW" dirty="0">
                <a:solidFill>
                  <a:srgbClr val="3380E6"/>
                </a:solidFill>
                <a:latin typeface="Goudy Sans Medium"/>
              </a:rPr>
            </a:br>
            <a:r>
              <a:rPr lang="en-US" altLang="zh-TW" dirty="0">
                <a:solidFill>
                  <a:srgbClr val="3380E6"/>
                </a:solidFill>
                <a:latin typeface="Goudy Sans Medium"/>
              </a:rPr>
              <a:t>Introduction to C++ Programming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zh-TW" dirty="0">
                <a:ea typeface="新細明體" charset="-120"/>
              </a:rPr>
              <a:t>C++ How to Program, </a:t>
            </a:r>
          </a:p>
          <a:p>
            <a:pPr marR="0" eaLnBrk="1" hangingPunct="1"/>
            <a:r>
              <a:rPr lang="en-US" altLang="zh-TW" dirty="0">
                <a:ea typeface="新細明體" charset="-120"/>
              </a:rPr>
              <a:t>Late Objects Version, 7/e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8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45_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77458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017844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74802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31389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0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34959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04200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3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8239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7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24931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Sum is 117_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966942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45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second integer: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72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Sum is 117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Press any key to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continue_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184264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7463" y="441960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C++!</a:t>
            </a:r>
          </a:p>
          <a:p>
            <a:pPr algn="l"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_ </a:t>
            </a:r>
          </a:p>
        </p:txBody>
      </p:sp>
      <p:sp>
        <p:nvSpPr>
          <p:cNvPr id="248851" name="Rectangle 19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C++!_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52" name="Rectangle 20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C++_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53" name="Rectangle 21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C+_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17463" y="441960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17463" y="441960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17463" y="441960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17463" y="441960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17463" y="442118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17463" y="441960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17463" y="441960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2.1: fig02_01.cpp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Text-printing program.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message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0" grpId="0" animBg="1"/>
      <p:bldP spid="248851" grpId="0" animBg="1"/>
      <p:bldP spid="248851" grpId="1" animBg="1"/>
      <p:bldP spid="248852" grpId="0" animBg="1"/>
      <p:bldP spid="248852" grpId="1" animBg="1"/>
      <p:bldP spid="248853" grpId="0" animBg="1"/>
      <p:bldP spid="248853" grpId="1" animBg="1"/>
      <p:bldP spid="248836" grpId="0" animBg="1"/>
      <p:bldP spid="248836" grpId="1" animBg="1"/>
      <p:bldP spid="248845" grpId="0" animBg="1"/>
      <p:bldP spid="248845" grpId="1" animBg="1"/>
      <p:bldP spid="248846" grpId="0" animBg="1"/>
      <p:bldP spid="248846" grpId="1" animBg="1"/>
      <p:bldP spid="248847" grpId="0" animBg="1"/>
      <p:bldP spid="248847" grpId="1" animBg="1"/>
      <p:bldP spid="248848" grpId="0" animBg="1"/>
      <p:bldP spid="248848" grpId="1" animBg="1"/>
      <p:bldP spid="248837" grpId="0" animBg="1"/>
      <p:bldP spid="248837" grpId="1" animBg="1"/>
      <p:bldP spid="248838" grpId="0" animBg="1"/>
      <p:bldP spid="248838" grpId="1" animBg="1"/>
      <p:bldP spid="248839" grpId="0" animBg="1"/>
      <p:bldP spid="248839" grpId="1" animBg="1"/>
      <p:bldP spid="248840" grpId="0" animBg="1"/>
      <p:bldP spid="248840" grpId="1" animBg="1"/>
      <p:bldP spid="248841" grpId="0" animBg="1"/>
      <p:bldP spid="248841" grpId="1" animBg="1"/>
      <p:bldP spid="248842" grpId="0" animBg="1"/>
      <p:bldP spid="248842" grpId="1" animBg="1"/>
      <p:bldP spid="248843" grpId="0" animBg="1"/>
      <p:bldP spid="248843" grpId="1" animBg="1"/>
      <p:bldP spid="2488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2.6      Arithmetic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Arithmetic calculations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Lucida Console" pitchFamily="49" charset="0"/>
                <a:ea typeface="新細明體" pitchFamily="18" charset="-120"/>
              </a:rPr>
              <a:t>*</a:t>
            </a:r>
            <a:r>
              <a:rPr lang="en-US" altLang="zh-TW" dirty="0" smtClean="0">
                <a:ea typeface="新細明體" pitchFamily="18" charset="-120"/>
              </a:rPr>
              <a:t>   Multiplication 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Lucida Console" pitchFamily="49" charset="0"/>
                <a:ea typeface="新細明體" pitchFamily="18" charset="-120"/>
              </a:rPr>
              <a:t>/</a:t>
            </a:r>
            <a:r>
              <a:rPr lang="en-US" altLang="zh-TW" dirty="0" smtClean="0">
                <a:ea typeface="新細明體" pitchFamily="18" charset="-120"/>
              </a:rPr>
              <a:t>   Integer division truncates remainder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7 / 5</a:t>
            </a:r>
            <a:r>
              <a:rPr lang="en-US" altLang="zh-TW" dirty="0" smtClean="0">
                <a:ea typeface="新細明體" pitchFamily="18" charset="-120"/>
              </a:rPr>
              <a:t> evaluates to 1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Lucida Console" pitchFamily="49" charset="0"/>
                <a:ea typeface="新細明體" pitchFamily="18" charset="-120"/>
              </a:rPr>
              <a:t>%</a:t>
            </a:r>
            <a:r>
              <a:rPr lang="en-US" altLang="zh-TW" dirty="0" smtClean="0">
                <a:ea typeface="新細明體" pitchFamily="18" charset="-120"/>
              </a:rPr>
              <a:t>   Modulus operator returns remainder 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7 % 5</a:t>
            </a:r>
            <a:r>
              <a:rPr lang="en-US" altLang="zh-TW" dirty="0" smtClean="0">
                <a:ea typeface="新細明體" pitchFamily="18" charset="-120"/>
              </a:rPr>
              <a:t> evaluates 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8605"/>
              </p:ext>
            </p:extLst>
          </p:nvPr>
        </p:nvGraphicFramePr>
        <p:xfrm>
          <a:off x="971540" y="728655"/>
          <a:ext cx="7200000" cy="3563938"/>
        </p:xfrm>
        <a:graphic>
          <a:graphicData uri="http://schemas.openxmlformats.org/drawingml/2006/table">
            <a:tbl>
              <a:tblPr/>
              <a:tblGrid>
                <a:gridCol w="2056910"/>
                <a:gridCol w="2263090"/>
                <a:gridCol w="2880000"/>
              </a:tblGrid>
              <a:tr h="593725"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Operator(s)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Operation(s)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Order of evaluation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( 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Parentheses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Evaluated first.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1385888"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*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/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%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Multiplication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Division 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Modulus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Evaluated second.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+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-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Addition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  <a:p>
                      <a:pPr marL="285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Subtraction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Evaluated last.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91517" y="4329115"/>
            <a:ext cx="7560966" cy="72009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Fig. 2.10</a:t>
            </a:r>
            <a:r>
              <a:rPr lang="en-US" altLang="zh-TW" dirty="0" smtClean="0">
                <a:solidFill>
                  <a:srgbClr val="4F87C6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| Precedence of arithmetic operators.</a:t>
            </a:r>
            <a:endParaRPr lang="zh-TW" altLang="en-US" dirty="0" smtClean="0">
              <a:latin typeface="Arial" pitchFamily="34" charset="0"/>
              <a:ea typeface="MS Gothic" pitchFamily="49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26474"/>
              </p:ext>
            </p:extLst>
          </p:nvPr>
        </p:nvGraphicFramePr>
        <p:xfrm>
          <a:off x="971540" y="548632"/>
          <a:ext cx="7200000" cy="4349754"/>
        </p:xfrm>
        <a:graphic>
          <a:graphicData uri="http://schemas.openxmlformats.org/drawingml/2006/table">
            <a:tbl>
              <a:tblPr/>
              <a:tblGrid>
                <a:gridCol w="3292372"/>
                <a:gridCol w="2263090"/>
                <a:gridCol w="1644538"/>
              </a:tblGrid>
              <a:tr h="1187450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Standard algebraic</a:t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equality or relational</a:t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C++ equality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or relational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Sample 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C++ 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condition</a:t>
                      </a:r>
                      <a:endParaRPr kumimoji="0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Relational operators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&gt;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&gt;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&lt;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&lt;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&lt;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Symbol" pitchFamily="18" charset="2"/>
                          <a:sym typeface="Symbol" pitchFamily="18" charset="2"/>
                        </a:rPr>
                        <a:t>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&gt;=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&gt;=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Mincho"/>
                          <a:cs typeface="Lucida Console" pitchFamily="49" charset="0"/>
                        </a:rPr>
                        <a:t>&lt;=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Mincho"/>
                          <a:cs typeface="Lucida Console" pitchFamily="49" charset="0"/>
                        </a:rPr>
                        <a:t>x &lt;=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Equality operators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=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== 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Symbol" pitchFamily="18" charset="2"/>
                        </a:rPr>
                        <a:t> 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Symbol" pitchFamily="18" charset="2"/>
                          <a:sym typeface="Symbol" pitchFamily="18" charset="2"/>
                        </a:rPr>
                        <a:t></a:t>
                      </a:r>
                      <a:endParaRPr kumimoji="0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Symbol" pitchFamily="18" charset="2"/>
                      </a:endParaRPr>
                    </a:p>
                  </a:txBody>
                  <a:tcPr marL="10800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!=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x != y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971540" y="5049207"/>
            <a:ext cx="7200920" cy="72009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Fig. 2.12 </a:t>
            </a:r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| Equality and relational operators.</a:t>
            </a:r>
            <a:endParaRPr lang="zh-TW" altLang="en-US" dirty="0" smtClean="0"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 lIns="36000" rIns="0"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2.13: fig02_13.cpp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Comparing integers using if statements, relational operators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and equality operators.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perform input and output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number1;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first integer to compare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number2;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second integer to compare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two integers to compare: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number1 &gt;&gt; number2;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two integers from user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== number2 )                          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==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!= number2 )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!=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zh-TW" altLang="en-US" sz="160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71425" y="188586"/>
            <a:ext cx="9001150" cy="3600460"/>
          </a:xfrm>
        </p:spPr>
        <p:txBody>
          <a:bodyPr lIns="36000" rIns="0"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&lt; number2 )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&lt;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&gt; number2 )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&gt;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&lt;= number2 )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&lt;=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number2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number1 &gt;= number2 )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number1 &lt;&lt;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 &gt;=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number2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endParaRPr lang="zh-TW" altLang="en-US" sz="160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1426" y="4689161"/>
            <a:ext cx="9001150" cy="1440184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two integers to compare: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22 12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!=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12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&gt; 12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&gt;= 12 </a:t>
            </a:r>
            <a:endParaRPr lang="en-US" altLang="zh-TW" b="0" dirty="0"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86162"/>
              </p:ext>
            </p:extLst>
          </p:nvPr>
        </p:nvGraphicFramePr>
        <p:xfrm>
          <a:off x="971540" y="548632"/>
          <a:ext cx="7199999" cy="4749800"/>
        </p:xfrm>
        <a:graphic>
          <a:graphicData uri="http://schemas.openxmlformats.org/drawingml/2006/table">
            <a:tbl>
              <a:tblPr/>
              <a:tblGrid>
                <a:gridCol w="1199465"/>
                <a:gridCol w="1201069"/>
                <a:gridCol w="1199465"/>
                <a:gridCol w="1199465"/>
                <a:gridCol w="2400535"/>
              </a:tblGrid>
              <a:tr h="593725">
                <a:tc gridSpan="4"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Operators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Associativity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()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*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/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%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+ 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-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&lt;&lt;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&gt;&gt;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&lt;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&lt;=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&gt;=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==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!=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left to right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  <a:ea typeface="新細明體" pitchFamily="18" charset="-120"/>
                          <a:cs typeface="Lucida Console" pitchFamily="49" charset="0"/>
                        </a:rPr>
                        <a:t>=</a:t>
                      </a: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right to left</a:t>
                      </a: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91517" y="5409253"/>
            <a:ext cx="7560965" cy="90011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Fig. 2.14 </a:t>
            </a:r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| Precedence and associativity of the 	</a:t>
            </a:r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       operators </a:t>
            </a:r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discussed so far.</a:t>
            </a:r>
            <a:endParaRPr lang="zh-TW" altLang="en-US" dirty="0" smtClean="0"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92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63" y="61913"/>
            <a:ext cx="9109075" cy="6734175"/>
          </a:xfrm>
        </p:spPr>
        <p:txBody>
          <a:bodyPr/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2.5: fig02_05.cpp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Addition program that displays the sum of two numbers.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perform input and output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variable declarations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number[2];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number is an array of 2 integers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sum;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sum of number[0] and number[1]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number[0];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first integer from user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number[1];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second integer from user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sum = number[0] + number[1];</a:t>
            </a:r>
            <a:r>
              <a:rPr lang="en-US" altLang="zh-TW" sz="14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</a:t>
            </a:r>
            <a:r>
              <a:rPr lang="en-US" altLang="zh-TW" sz="14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</a:t>
            </a:r>
            <a:r>
              <a:rPr lang="en-US" altLang="zh-TW" sz="14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the</a:t>
            </a:r>
            <a:r>
              <a:rPr lang="en-US" altLang="zh-TW" sz="14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numbers;</a:t>
            </a:r>
            <a:r>
              <a:rPr lang="en-US" altLang="zh-TW" sz="14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store</a:t>
            </a:r>
            <a:r>
              <a:rPr lang="en-US" altLang="zh-TW" sz="14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result</a:t>
            </a:r>
            <a:r>
              <a:rPr lang="en-US" altLang="zh-TW" sz="14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</a:t>
            </a:r>
            <a:r>
              <a:rPr lang="en-US" altLang="zh-TW" sz="14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//display sum; end line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326512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06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45_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4905779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44128"/>
              </p:ext>
            </p:extLst>
          </p:nvPr>
        </p:nvGraphicFramePr>
        <p:xfrm>
          <a:off x="431471" y="548632"/>
          <a:ext cx="8280000" cy="5146676"/>
        </p:xfrm>
        <a:graphic>
          <a:graphicData uri="http://schemas.openxmlformats.org/drawingml/2006/table">
            <a:tbl>
              <a:tblPr/>
              <a:tblGrid>
                <a:gridCol w="1213466"/>
                <a:gridCol w="7066534"/>
              </a:tblGrid>
              <a:tr h="792163"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Escape sequence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  <a:cs typeface="Times New Roman" pitchFamily="18" charset="0"/>
                        </a:rPr>
                        <a:t>Description</a:t>
                      </a:r>
                      <a:endParaRPr kumimoji="0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99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\n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Newline. Position the screen cursor to the beginning of the next line.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\t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Horizontal tab. Move the screen cursor to the next tab stop.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\r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Carriage return. Position the screen cursor to the beginning of the current line; do not advance to the next line.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\a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Alert. Sound the system bell.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Lucida Console" pitchFamily="49" charset="0"/>
                        </a:rPr>
                        <a:t>\\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Lucida Console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Backslash. Used to print a backslash character.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Times New Roman" pitchFamily="18" charset="0"/>
                        </a:rPr>
                        <a:t>\'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Single quote. Use to print a single quote character.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Lucida Console" pitchFamily="49" charset="0"/>
                        </a:rPr>
                        <a:t>\"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Garamond"/>
                        <a:ea typeface="新細明體" pitchFamily="18" charset="-120"/>
                        <a:cs typeface="AGaramond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  <a:tc>
                  <a:txBody>
                    <a:bodyPr/>
                    <a:lstStyle/>
                    <a:p>
                      <a:pPr marL="269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AGaramond"/>
                        </a:rPr>
                        <a:t>Double quote. Used to print a double quote character.</a:t>
                      </a:r>
                      <a:endParaRPr kumimoji="0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Garamond"/>
                        <a:ea typeface="新細明體" pitchFamily="18" charset="-120"/>
                        <a:cs typeface="AGaramond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/>
                    </a:solidFill>
                  </a:tcPr>
                </a:tc>
              </a:tr>
            </a:tbl>
          </a:graphicData>
        </a:graphic>
      </p:graphicFrame>
      <p:sp>
        <p:nvSpPr>
          <p:cNvPr id="6163" name="內容版面配置區 7"/>
          <p:cNvSpPr>
            <a:spLocks noGrp="1"/>
          </p:cNvSpPr>
          <p:nvPr>
            <p:ph idx="1"/>
          </p:nvPr>
        </p:nvSpPr>
        <p:spPr>
          <a:xfrm>
            <a:off x="2051678" y="5769299"/>
            <a:ext cx="5040644" cy="72009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3200" dirty="0" smtClean="0">
                <a:solidFill>
                  <a:srgbClr val="0000CC"/>
                </a:solidFill>
                <a:ea typeface="新細明體" pitchFamily="18" charset="-120"/>
              </a:rPr>
              <a:t>Fig. 2.2</a:t>
            </a:r>
            <a:r>
              <a:rPr lang="en-US" altLang="zh-TW" sz="3200" dirty="0" smtClean="0">
                <a:solidFill>
                  <a:srgbClr val="4F87C6"/>
                </a:solidFill>
                <a:latin typeface="Goudy Sans Medium" pitchFamily="34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| Escape sequences.</a:t>
            </a:r>
            <a:endParaRPr lang="zh-TW" altLang="en-US" sz="32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0077002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03770649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12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72_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84025965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72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47321145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4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72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0454992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63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72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Sum is 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</a:rPr>
              <a:t>117_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1550330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08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14" name="Rectangle 78"/>
          <p:cNvSpPr>
            <a:spLocks noChangeArrowheads="1"/>
          </p:cNvSpPr>
          <p:nvPr/>
        </p:nvSpPr>
        <p:spPr bwMode="auto">
          <a:xfrm>
            <a:off x="611494" y="3429000"/>
            <a:ext cx="4320000" cy="1260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first integer: 45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Enter second integer: 72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Sum is 117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Press any key to continue_</a:t>
            </a: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5589276"/>
            <a:ext cx="1980000" cy="720000"/>
          </a:xfrm>
        </p:spPr>
        <p:txBody>
          <a:bodyPr anchor="ctr" anchorCtr="1"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Fig. 2.5</a:t>
            </a:r>
            <a:endParaRPr lang="en-US" altLang="zh-TW" i="1" baseline="30000" dirty="0" smtClean="0">
              <a:ea typeface="新細明體" pitchFamily="18" charset="-120"/>
            </a:endParaRPr>
          </a:p>
        </p:txBody>
      </p:sp>
      <p:graphicFrame>
        <p:nvGraphicFramePr>
          <p:cNvPr id="244804" name="Group 6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7860699"/>
              </p:ext>
            </p:extLst>
          </p:nvPr>
        </p:nvGraphicFramePr>
        <p:xfrm>
          <a:off x="5292092" y="2168839"/>
          <a:ext cx="3420000" cy="432864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117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2" name="Rectangle 65"/>
          <p:cNvSpPr>
            <a:spLocks noChangeArrowheads="1"/>
          </p:cNvSpPr>
          <p:nvPr/>
        </p:nvSpPr>
        <p:spPr bwMode="auto">
          <a:xfrm>
            <a:off x="2070399" y="2708908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471" y="548632"/>
            <a:ext cx="5580713" cy="1800000"/>
          </a:xfr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sum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number[0]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number[1];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  <a:buNone/>
            </a:pP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6372230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7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4140529" cy="4140529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ten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75380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35052"/>
              </p:ext>
            </p:extLst>
          </p:nvPr>
        </p:nvGraphicFramePr>
        <p:xfrm>
          <a:off x="5472115" y="368609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8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4140529" cy="4140529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ten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61551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61452"/>
              </p:ext>
            </p:extLst>
          </p:nvPr>
        </p:nvGraphicFramePr>
        <p:xfrm>
          <a:off x="5472115" y="368609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67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4140529" cy="4140529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ten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11125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6057"/>
              </p:ext>
            </p:extLst>
          </p:nvPr>
        </p:nvGraphicFramePr>
        <p:xfrm>
          <a:off x="5472115" y="368609"/>
          <a:ext cx="3240000" cy="288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1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2.3: fig02_03.cpp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a line of text with multiple statements.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"to C++!\n"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17463" y="461645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C++!</a:t>
            </a:r>
          </a:p>
          <a:p>
            <a:pPr algn="l"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_ </a:t>
            </a: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C++!_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C++_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C+_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C_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17463" y="461645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 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to_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68" name="Rectangle 12"/>
          <p:cNvSpPr>
            <a:spLocks noChangeArrowheads="1"/>
          </p:cNvSpPr>
          <p:nvPr/>
        </p:nvSpPr>
        <p:spPr bwMode="auto">
          <a:xfrm>
            <a:off x="17463" y="461645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t_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17463" y="461645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 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17463" y="461645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72" name="Rectangle 16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73" name="Rectangle 17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75" name="Rectangle 19"/>
          <p:cNvSpPr>
            <a:spLocks noChangeArrowheads="1"/>
          </p:cNvSpPr>
          <p:nvPr/>
        </p:nvSpPr>
        <p:spPr bwMode="auto">
          <a:xfrm>
            <a:off x="17463" y="4618038"/>
            <a:ext cx="9109075" cy="1189037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76" name="Rectangle 20"/>
          <p:cNvSpPr>
            <a:spLocks noChangeArrowheads="1"/>
          </p:cNvSpPr>
          <p:nvPr/>
        </p:nvSpPr>
        <p:spPr bwMode="auto">
          <a:xfrm>
            <a:off x="17463" y="461645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49877" name="Rectangle 21"/>
          <p:cNvSpPr>
            <a:spLocks noChangeArrowheads="1"/>
          </p:cNvSpPr>
          <p:nvPr/>
        </p:nvSpPr>
        <p:spPr bwMode="auto">
          <a:xfrm>
            <a:off x="17463" y="4616450"/>
            <a:ext cx="9109075" cy="1189038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_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animBg="1"/>
      <p:bldP spid="249862" grpId="0" animBg="1"/>
      <p:bldP spid="249862" grpId="1" animBg="1"/>
      <p:bldP spid="249863" grpId="0" animBg="1"/>
      <p:bldP spid="249863" grpId="1" animBg="1"/>
      <p:bldP spid="249864" grpId="0" animBg="1"/>
      <p:bldP spid="249864" grpId="1" animBg="1"/>
      <p:bldP spid="249865" grpId="0" animBg="1"/>
      <p:bldP spid="249865" grpId="1" animBg="1"/>
      <p:bldP spid="249866" grpId="0" animBg="1"/>
      <p:bldP spid="249866" grpId="1" animBg="1"/>
      <p:bldP spid="249867" grpId="0" animBg="1"/>
      <p:bldP spid="249867" grpId="1" animBg="1"/>
      <p:bldP spid="249868" grpId="0" animBg="1"/>
      <p:bldP spid="249868" grpId="1" animBg="1"/>
      <p:bldP spid="249869" grpId="0" animBg="1"/>
      <p:bldP spid="249869" grpId="1" animBg="1"/>
      <p:bldP spid="249870" grpId="0" animBg="1"/>
      <p:bldP spid="249870" grpId="1" animBg="1"/>
      <p:bldP spid="249871" grpId="0" animBg="1"/>
      <p:bldP spid="249871" grpId="1" animBg="1"/>
      <p:bldP spid="249872" grpId="0" animBg="1"/>
      <p:bldP spid="249872" grpId="1" animBg="1"/>
      <p:bldP spid="249873" grpId="0" animBg="1"/>
      <p:bldP spid="249873" grpId="1" animBg="1"/>
      <p:bldP spid="249874" grpId="0" animBg="1"/>
      <p:bldP spid="249874" grpId="1" animBg="1"/>
      <p:bldP spid="249875" grpId="0" animBg="1"/>
      <p:bldP spid="249875" grpId="1" animBg="1"/>
      <p:bldP spid="249876" grpId="0" animBg="1"/>
      <p:bldP spid="249876" grpId="1" animBg="1"/>
      <p:bldP spid="24987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63" y="61913"/>
            <a:ext cx="9109075" cy="653573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2.13: fig02_13.cpp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Comparing integers using if statements, relational operators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and equality operators.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perform input and output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program uses </a:t>
            </a:r>
            <a:r>
              <a:rPr lang="en-US" altLang="zh-TW" sz="1600" dirty="0" err="1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number[2];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an array of 2 integers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two integers to compare: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number[0] &gt;&gt; number[1];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two integers from user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== number[1] )                          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==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!=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!=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 </a:t>
            </a:r>
            <a:endParaRPr lang="zh-TW" altLang="en-US" sz="160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63" y="61913"/>
            <a:ext cx="9109075" cy="45545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&lt;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&lt;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&gt;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&gt;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&lt;=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&lt;=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number[0] &gt;= number[1] 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number[0] &lt;&lt;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 &gt;=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number[1] &lt;&lt;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indicate that program ended successfully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endParaRPr lang="zh-TW" altLang="en-US" sz="1600" dirty="0" smtClean="0">
              <a:solidFill>
                <a:srgbClr val="5F5F5F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7463" y="4616450"/>
            <a:ext cx="9109075" cy="1387475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two integers to compare: 22 12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!= 12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&gt; 12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22 &gt;= 12 </a:t>
            </a:r>
            <a:endParaRPr lang="en-US" altLang="zh-TW" b="0" dirty="0"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17463" y="4616450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to</a:t>
            </a:r>
          </a:p>
          <a:p>
            <a:pPr algn="l">
              <a:spcBef>
                <a:spcPct val="20000"/>
              </a:spcBef>
            </a:pPr>
            <a:endParaRPr lang="en-US" altLang="zh-TW" sz="180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C++!</a:t>
            </a:r>
          </a:p>
          <a:p>
            <a:pPr algn="l"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_ 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to</a:t>
            </a:r>
          </a:p>
          <a:p>
            <a:pPr algn="l">
              <a:spcBef>
                <a:spcPct val="20000"/>
              </a:spcBef>
            </a:pPr>
            <a:endParaRPr lang="en-US" altLang="zh-TW" sz="180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C++!_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to</a:t>
            </a:r>
          </a:p>
          <a:p>
            <a:pPr algn="l">
              <a:spcBef>
                <a:spcPct val="20000"/>
              </a:spcBef>
            </a:pPr>
            <a:endParaRPr lang="en-US" altLang="zh-TW" sz="180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C++_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to</a:t>
            </a:r>
          </a:p>
          <a:p>
            <a:pPr algn="l">
              <a:spcBef>
                <a:spcPct val="20000"/>
              </a:spcBef>
            </a:pPr>
            <a:endParaRPr lang="en-US" altLang="zh-TW" sz="180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C+_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to</a:t>
            </a:r>
          </a:p>
          <a:p>
            <a:pPr algn="l">
              <a:spcBef>
                <a:spcPct val="20000"/>
              </a:spcBef>
            </a:pPr>
            <a:endParaRPr lang="en-US" altLang="zh-TW" sz="180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C_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25" name="Rectangle 21"/>
          <p:cNvSpPr>
            <a:spLocks noChangeArrowheads="1"/>
          </p:cNvSpPr>
          <p:nvPr/>
        </p:nvSpPr>
        <p:spPr bwMode="auto">
          <a:xfrm>
            <a:off x="17463" y="4616450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to</a:t>
            </a:r>
          </a:p>
          <a:p>
            <a:pPr algn="l">
              <a:spcBef>
                <a:spcPct val="20000"/>
              </a:spcBef>
            </a:pPr>
            <a:endParaRPr lang="en-US" altLang="zh-TW" sz="180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17463" y="4616450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to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to_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17463" y="4616450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t_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6" name="Rectangle 12"/>
          <p:cNvSpPr>
            <a:spLocks noChangeArrowheads="1"/>
          </p:cNvSpPr>
          <p:nvPr/>
        </p:nvSpPr>
        <p:spPr bwMode="auto">
          <a:xfrm>
            <a:off x="17463" y="4616450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</a:t>
            </a:r>
          </a:p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7" name="Rectangle 13"/>
          <p:cNvSpPr>
            <a:spLocks noChangeArrowheads="1"/>
          </p:cNvSpPr>
          <p:nvPr/>
        </p:nvSpPr>
        <p:spPr bwMode="auto">
          <a:xfrm>
            <a:off x="17463" y="4616450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Welcome_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8" name="Rectangle 14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Welcom_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19" name="Rectangle 15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Welco_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Welc_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21" name="Rectangle 17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Wel_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17463" y="4618038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We_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23" name="Rectangle 19"/>
          <p:cNvSpPr>
            <a:spLocks noChangeArrowheads="1"/>
          </p:cNvSpPr>
          <p:nvPr/>
        </p:nvSpPr>
        <p:spPr bwMode="auto">
          <a:xfrm>
            <a:off x="17463" y="4616450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1800">
                <a:latin typeface="Courier New" pitchFamily="49" charset="0"/>
                <a:ea typeface="新細明體" pitchFamily="18" charset="-120"/>
              </a:rPr>
              <a:t>W_</a:t>
            </a:r>
            <a:endParaRPr lang="en-US" altLang="zh-TW" sz="20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51924" name="Rectangle 20"/>
          <p:cNvSpPr>
            <a:spLocks noChangeArrowheads="1"/>
          </p:cNvSpPr>
          <p:nvPr/>
        </p:nvSpPr>
        <p:spPr bwMode="auto">
          <a:xfrm>
            <a:off x="17463" y="4616450"/>
            <a:ext cx="9109075" cy="1981200"/>
          </a:xfrm>
          <a:prstGeom prst="rect">
            <a:avLst/>
          </a:prstGeom>
          <a:solidFill>
            <a:srgbClr val="E1F4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tIns="182880" bIns="182880"/>
          <a:lstStyle/>
          <a:p>
            <a:pPr algn="l"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_</a:t>
            </a:r>
          </a:p>
        </p:txBody>
      </p:sp>
      <p:sp>
        <p:nvSpPr>
          <p:cNvPr id="821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2.4: fig02_04.cpp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Printing multiple lines of text with a single statement.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output data to the screen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"Welcome\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nto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\n\</a:t>
            </a:r>
            <a:r>
              <a:rPr lang="en-US" altLang="zh-TW" sz="160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nC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++!\n"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nimBg="1"/>
      <p:bldP spid="251909" grpId="0" animBg="1"/>
      <p:bldP spid="251909" grpId="1" animBg="1"/>
      <p:bldP spid="251910" grpId="0" animBg="1"/>
      <p:bldP spid="251910" grpId="1" animBg="1"/>
      <p:bldP spid="251911" grpId="0" animBg="1"/>
      <p:bldP spid="251911" grpId="1" animBg="1"/>
      <p:bldP spid="251912" grpId="0" animBg="1"/>
      <p:bldP spid="251912" grpId="1" animBg="1"/>
      <p:bldP spid="251925" grpId="0" animBg="1"/>
      <p:bldP spid="251925" grpId="1" animBg="1"/>
      <p:bldP spid="251913" grpId="0" animBg="1"/>
      <p:bldP spid="251913" grpId="1" animBg="1"/>
      <p:bldP spid="251914" grpId="0" animBg="1"/>
      <p:bldP spid="251914" grpId="1" animBg="1"/>
      <p:bldP spid="251915" grpId="0" animBg="1"/>
      <p:bldP spid="251915" grpId="1" animBg="1"/>
      <p:bldP spid="251916" grpId="0" animBg="1"/>
      <p:bldP spid="251916" grpId="1" animBg="1"/>
      <p:bldP spid="251917" grpId="0" animBg="1"/>
      <p:bldP spid="251917" grpId="1" animBg="1"/>
      <p:bldP spid="251918" grpId="0" animBg="1"/>
      <p:bldP spid="251918" grpId="1" animBg="1"/>
      <p:bldP spid="251919" grpId="0" animBg="1"/>
      <p:bldP spid="251919" grpId="1" animBg="1"/>
      <p:bldP spid="251920" grpId="0" animBg="1"/>
      <p:bldP spid="251920" grpId="1" animBg="1"/>
      <p:bldP spid="251921" grpId="0" animBg="1"/>
      <p:bldP spid="251921" grpId="1" animBg="1"/>
      <p:bldP spid="251922" grpId="0" animBg="1"/>
      <p:bldP spid="251922" grpId="1" animBg="1"/>
      <p:bldP spid="251923" grpId="0" animBg="1"/>
      <p:bldP spid="251923" grpId="1" animBg="1"/>
      <p:bldP spid="2519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 lIns="36000" rIns="0"/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 2.5: fig02_05.cpp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Addition program that displays the sum of two numbers.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allows program to perform input and output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function main begins program execution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variable declarations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number1;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first integer to add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number2;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second integer to add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sum;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sum of number1 and number2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number1;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first integer from user into number1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  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prompt user for data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number2;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read second integer from user into number2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sum = number1 + number2;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add the numbers; store result in sum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sum &lt;&lt; std::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//display sum; end line</a:t>
            </a:r>
            <a:endParaRPr lang="en-US" altLang="zh-TW" sz="160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TW" sz="160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main</a:t>
            </a:r>
            <a:endParaRPr lang="zh-TW" altLang="en-US" sz="1600" dirty="0" smtClean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8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4276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版面配置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Fig. 2.5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number1 + number2;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Enter first integer: _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466777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/>
                <a:gridCol w="720000"/>
                <a:gridCol w="1260000"/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1706</TotalTime>
  <Words>3721</Words>
  <Application>Microsoft Office PowerPoint</Application>
  <PresentationFormat>如螢幕大小 (4:3)</PresentationFormat>
  <Paragraphs>1051</Paragraphs>
  <Slides>41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43" baseType="lpstr">
      <vt:lpstr>ppt_template_07-25-2002</vt:lpstr>
      <vt:lpstr>Concourse</vt:lpstr>
      <vt:lpstr>Chapter 2, Introduction to C++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2.6      Arithmetic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Fig. 2.5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 to Computers and C++ Programming</dc:title>
  <dc:creator>Audrey Lee</dc:creator>
  <cp:lastModifiedBy>USER</cp:lastModifiedBy>
  <cp:revision>293</cp:revision>
  <dcterms:created xsi:type="dcterms:W3CDTF">2002-07-31T20:42:50Z</dcterms:created>
  <dcterms:modified xsi:type="dcterms:W3CDTF">2015-08-31T13:25:13Z</dcterms:modified>
</cp:coreProperties>
</file>