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833" r:id="rId2"/>
  </p:sldMasterIdLst>
  <p:notesMasterIdLst>
    <p:notesMasterId r:id="rId87"/>
  </p:notesMasterIdLst>
  <p:sldIdLst>
    <p:sldId id="256" r:id="rId3"/>
    <p:sldId id="340" r:id="rId4"/>
    <p:sldId id="257" r:id="rId5"/>
    <p:sldId id="264" r:id="rId6"/>
    <p:sldId id="265" r:id="rId7"/>
    <p:sldId id="268" r:id="rId8"/>
    <p:sldId id="373" r:id="rId9"/>
    <p:sldId id="396" r:id="rId10"/>
    <p:sldId id="397" r:id="rId11"/>
    <p:sldId id="388" r:id="rId12"/>
    <p:sldId id="398" r:id="rId13"/>
    <p:sldId id="399" r:id="rId14"/>
    <p:sldId id="401" r:id="rId15"/>
    <p:sldId id="403" r:id="rId16"/>
    <p:sldId id="400" r:id="rId17"/>
    <p:sldId id="402" r:id="rId18"/>
    <p:sldId id="405" r:id="rId19"/>
    <p:sldId id="404" r:id="rId20"/>
    <p:sldId id="407" r:id="rId21"/>
    <p:sldId id="406" r:id="rId22"/>
    <p:sldId id="409" r:id="rId23"/>
    <p:sldId id="392" r:id="rId24"/>
    <p:sldId id="374" r:id="rId25"/>
    <p:sldId id="345" r:id="rId26"/>
    <p:sldId id="390" r:id="rId27"/>
    <p:sldId id="346" r:id="rId28"/>
    <p:sldId id="270" r:id="rId29"/>
    <p:sldId id="347" r:id="rId30"/>
    <p:sldId id="271" r:id="rId31"/>
    <p:sldId id="269" r:id="rId32"/>
    <p:sldId id="391" r:id="rId33"/>
    <p:sldId id="272" r:id="rId34"/>
    <p:sldId id="273" r:id="rId35"/>
    <p:sldId id="348" r:id="rId36"/>
    <p:sldId id="275" r:id="rId37"/>
    <p:sldId id="276" r:id="rId38"/>
    <p:sldId id="349" r:id="rId39"/>
    <p:sldId id="277" r:id="rId40"/>
    <p:sldId id="278" r:id="rId41"/>
    <p:sldId id="362" r:id="rId42"/>
    <p:sldId id="363" r:id="rId43"/>
    <p:sldId id="375" r:id="rId44"/>
    <p:sldId id="410" r:id="rId45"/>
    <p:sldId id="412" r:id="rId46"/>
    <p:sldId id="413" r:id="rId47"/>
    <p:sldId id="414" r:id="rId48"/>
    <p:sldId id="411" r:id="rId49"/>
    <p:sldId id="279" r:id="rId50"/>
    <p:sldId id="393" r:id="rId51"/>
    <p:sldId id="280" r:id="rId52"/>
    <p:sldId id="431" r:id="rId53"/>
    <p:sldId id="433" r:id="rId54"/>
    <p:sldId id="436" r:id="rId55"/>
    <p:sldId id="434" r:id="rId56"/>
    <p:sldId id="437" r:id="rId57"/>
    <p:sldId id="435" r:id="rId58"/>
    <p:sldId id="281" r:id="rId59"/>
    <p:sldId id="282" r:id="rId60"/>
    <p:sldId id="283" r:id="rId61"/>
    <p:sldId id="377" r:id="rId62"/>
    <p:sldId id="378" r:id="rId63"/>
    <p:sldId id="379" r:id="rId64"/>
    <p:sldId id="380" r:id="rId65"/>
    <p:sldId id="381" r:id="rId66"/>
    <p:sldId id="382" r:id="rId67"/>
    <p:sldId id="383" r:id="rId68"/>
    <p:sldId id="384" r:id="rId69"/>
    <p:sldId id="385" r:id="rId70"/>
    <p:sldId id="386" r:id="rId71"/>
    <p:sldId id="387" r:id="rId72"/>
    <p:sldId id="284" r:id="rId73"/>
    <p:sldId id="364" r:id="rId74"/>
    <p:sldId id="365" r:id="rId75"/>
    <p:sldId id="366" r:id="rId76"/>
    <p:sldId id="367" r:id="rId77"/>
    <p:sldId id="368" r:id="rId78"/>
    <p:sldId id="369" r:id="rId79"/>
    <p:sldId id="370" r:id="rId80"/>
    <p:sldId id="371" r:id="rId81"/>
    <p:sldId id="372" r:id="rId82"/>
    <p:sldId id="285" r:id="rId83"/>
    <p:sldId id="394" r:id="rId84"/>
    <p:sldId id="286" r:id="rId85"/>
    <p:sldId id="395" r:id="rId8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2"/>
    <a:srgbClr val="F5F0F2"/>
    <a:srgbClr val="F2F0F2"/>
    <a:srgbClr val="F0EEF0"/>
    <a:srgbClr val="F0EEFA"/>
    <a:srgbClr val="F0EEFF"/>
    <a:srgbClr val="F0EBFF"/>
    <a:srgbClr val="F0F0FF"/>
    <a:srgbClr val="F2F2FF"/>
    <a:srgbClr val="F5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8" autoAdjust="0"/>
    <p:restoredTop sz="94660"/>
  </p:normalViewPr>
  <p:slideViewPr>
    <p:cSldViewPr snapToObjects="1" showGuides="1">
      <p:cViewPr varScale="1">
        <p:scale>
          <a:sx n="83" d="100"/>
          <a:sy n="83" d="100"/>
        </p:scale>
        <p:origin x="-168" y="-69"/>
      </p:cViewPr>
      <p:guideLst>
        <p:guide orient="horz" pos="1706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44018" cy="14401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heme" Target="theme/theme1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C301197-5D4A-4ED9-B4D1-6BD1A278D9FB}" type="datetimeFigureOut">
              <a:rPr lang="en-US" altLang="zh-TW"/>
              <a:pPr/>
              <a:t>11/24/2015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A2F4C17-18FE-45BC-961D-6E748AF4421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9970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altLang="zh-TW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1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13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29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442" y="116586"/>
            <a:ext cx="8929116" cy="6624828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7621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1584198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715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260604"/>
            <a:ext cx="8641080" cy="1296162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1616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496" y="1268730"/>
            <a:ext cx="4752594" cy="432054"/>
          </a:xfrm>
        </p:spPr>
        <p:txBody>
          <a:bodyPr/>
          <a:lstStyle>
            <a:lvl1pPr marL="0" indent="0">
              <a:buNone/>
              <a:defRPr sz="20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403603" y="3861054"/>
            <a:ext cx="3168397" cy="576072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781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82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2" r:id="rId2"/>
    <p:sldLayoutId id="2147483825" r:id="rId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478" y="116586"/>
            <a:ext cx="8353044" cy="100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478" y="1268413"/>
            <a:ext cx="8353044" cy="5184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160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42" r:id="rId2"/>
    <p:sldLayoutId id="2147483843" r:id="rId3"/>
    <p:sldLayoutId id="2147483844" r:id="rId4"/>
    <p:sldLayoutId id="2147483840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Chapter 8</a:t>
            </a:r>
            <a:br>
              <a:rPr lang="en-US" dirty="0" smtClean="0">
                <a:solidFill>
                  <a:srgbClr val="3380E6"/>
                </a:solidFill>
                <a:latin typeface="Goudy Sans Medium"/>
              </a:rPr>
            </a:b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Sequential-Access Files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en-US" altLang="zh-TW" smtClean="0">
                <a:ea typeface="新細明體" pitchFamily="18" charset="-120"/>
              </a:rPr>
              <a:t>C++ How to Program, </a:t>
            </a:r>
          </a:p>
          <a:p>
            <a:pPr marR="0" eaLnBrk="1" hangingPunct="1"/>
            <a:r>
              <a:rPr lang="en-US" altLang="zh-TW" smtClean="0">
                <a:ea typeface="新細明體" pitchFamily="18" charset="-120"/>
              </a:rPr>
              <a:t>Late Objects Version, 7/e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251460" y="404622"/>
            <a:ext cx="8641080" cy="2448306"/>
          </a:xfrm>
          <a:solidFill>
            <a:srgbClr val="F0F0F2"/>
          </a:solidFill>
          <a:ln w="12700">
            <a:solidFill>
              <a:srgbClr val="0070C0"/>
            </a:solidFill>
          </a:ln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the account, name, and balance.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end-of-file to end input.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200 Doe 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300 White 0.00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400 Stone -42.16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500 Rich 224.62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? ^Z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56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424322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/>
                <a:gridCol w="1152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71681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/>
                <a:gridCol w="1152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Jones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24.98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0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399565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/>
                <a:gridCol w="1152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Jones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24.98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5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3940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/>
                <a:gridCol w="1152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345.67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281280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/>
                <a:gridCol w="1152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345.67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Doe 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34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0240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/>
                <a:gridCol w="1152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White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0.00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Doe 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5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501013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/>
                <a:gridCol w="1152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White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0.00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Doe 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300 White 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111595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/>
                <a:gridCol w="1152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Stone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-42.16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Doe 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300 White 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958073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/>
                <a:gridCol w="1152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Stone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-42.16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Doe 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300 White 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400 Stone -42.16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85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 descr="cpphtp7LOV_08slides_Page_02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7" t="7819" r="27629" b="56040"/>
          <a:stretch/>
        </p:blipFill>
        <p:spPr bwMode="auto">
          <a:xfrm>
            <a:off x="395478" y="548640"/>
            <a:ext cx="8352000" cy="272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16568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/>
                <a:gridCol w="1152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Rich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224.62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Doe 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300 White 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400 Stone -42.16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29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30554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/>
                <a:gridCol w="1152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Rich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224.62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Doe 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300 White 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400 Stone -42.16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500 Rich 224.62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09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In Fig. 8.3, the file is to be opened for output, so an </a:t>
            </a:r>
            <a:r>
              <a:rPr lang="en-US" altLang="zh-TW" sz="2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is created.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Two arguments are passed to the object’s constructor—the </a:t>
            </a:r>
            <a:r>
              <a:rPr lang="en-US" altLang="zh-TW" sz="2500" dirty="0" smtClean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filename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and the </a:t>
            </a:r>
            <a:r>
              <a:rPr lang="en-US" altLang="zh-TW" sz="2500" dirty="0" smtClean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file-open mode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(line 12).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For an </a:t>
            </a:r>
            <a:r>
              <a:rPr lang="en-US" altLang="zh-TW" sz="2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object, the file-open mode can be either </a:t>
            </a:r>
            <a:r>
              <a:rPr lang="en-US" altLang="zh-TW" sz="2500" b="1" dirty="0" err="1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ios</a:t>
            </a:r>
            <a:r>
              <a:rPr lang="en-US" altLang="zh-TW" sz="2500" b="1" dirty="0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::out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to output data to a file or </a:t>
            </a:r>
            <a:r>
              <a:rPr lang="en-US" altLang="zh-TW" sz="2500" b="1" dirty="0" err="1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ios</a:t>
            </a:r>
            <a:r>
              <a:rPr lang="en-US" altLang="zh-TW" sz="2500" b="1" dirty="0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::app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to append data to the end of a file (without modifying any data already in the file).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Existing files opened with mode </a:t>
            </a:r>
            <a:r>
              <a:rPr lang="en-US" altLang="zh-TW" sz="2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sz="2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::out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are </a:t>
            </a:r>
            <a:r>
              <a:rPr lang="en-US" altLang="zh-TW" sz="2500" dirty="0" smtClean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truncated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—all data in the file is discarded.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If the specified file does not yet exist, then the </a:t>
            </a:r>
            <a:r>
              <a:rPr lang="en-US" altLang="zh-TW" sz="2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creates the file, using that filename.</a:t>
            </a:r>
          </a:p>
        </p:txBody>
      </p:sp>
    </p:spTree>
    <p:extLst>
      <p:ext uri="{BB962C8B-B14F-4D97-AF65-F5344CB8AC3E}">
        <p14:creationId xmlns:p14="http://schemas.microsoft.com/office/powerpoint/2010/main" val="2061519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</a:t>
            </a:r>
            <a:r>
              <a:rPr lang="en-US" altLang="zh-TW" sz="2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constructor opens the file—this establishes a “line of communication” with the file.</a:t>
            </a:r>
          </a:p>
          <a:p>
            <a:pPr eaLnBrk="1" hangingPunct="1"/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By default, </a:t>
            </a:r>
            <a:r>
              <a:rPr lang="en-US" altLang="zh-TW" sz="2500" dirty="0" err="1" smtClean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 objects are opened for output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, so the open mode is not required in the constructor call.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Figure 8.4 lists the file-open modes.</a:t>
            </a:r>
          </a:p>
        </p:txBody>
      </p:sp>
    </p:spTree>
    <p:extLst>
      <p:ext uri="{BB962C8B-B14F-4D97-AF65-F5344CB8AC3E}">
        <p14:creationId xmlns:p14="http://schemas.microsoft.com/office/powerpoint/2010/main" val="1209426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cpphtp7LOV_08slides_Page_07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1" t="6396" r="23796" b="62644"/>
          <a:stretch/>
        </p:blipFill>
        <p:spPr bwMode="auto">
          <a:xfrm>
            <a:off x="251460" y="692657"/>
            <a:ext cx="8641080" cy="2329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>
          <a:xfrm>
            <a:off x="1115568" y="1844802"/>
            <a:ext cx="6912864" cy="2016252"/>
          </a:xfrm>
        </p:spPr>
        <p:txBody>
          <a:bodyPr/>
          <a:lstStyle/>
          <a:p>
            <a:pPr marL="2597150" lvl="0" indent="-2597150" eaLnBrk="1" hangingPunct="1">
              <a:spcBef>
                <a:spcPct val="20000"/>
              </a:spcBef>
              <a:buClrTx/>
              <a:buSzTx/>
              <a:buNone/>
              <a:tabLst>
                <a:tab pos="2597150" algn="l"/>
              </a:tabLst>
            </a:pPr>
            <a:r>
              <a:rPr lang="en-US" altLang="zh-TW" sz="2000" b="1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Mode	Description</a:t>
            </a:r>
          </a:p>
          <a:p>
            <a:pPr marL="2597150" lvl="0" indent="-2597150" eaLnBrk="1" hangingPunct="1">
              <a:spcBef>
                <a:spcPct val="20000"/>
              </a:spcBef>
              <a:buClrTx/>
              <a:buSzTx/>
              <a:buNone/>
              <a:tabLst>
                <a:tab pos="2597150" algn="l"/>
              </a:tabLst>
            </a:pPr>
            <a:r>
              <a:rPr lang="en-US" altLang="zh-TW" sz="20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sz="200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::in</a:t>
            </a:r>
            <a:r>
              <a:rPr lang="en-US" altLang="zh-TW" sz="20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	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Open a file for input.</a:t>
            </a:r>
          </a:p>
          <a:p>
            <a:pPr marL="2597150" lvl="0" indent="-2597150" eaLnBrk="1" hangingPunct="1">
              <a:spcBef>
                <a:spcPct val="20000"/>
              </a:spcBef>
              <a:buClrTx/>
              <a:buSzTx/>
              <a:buNone/>
              <a:tabLst>
                <a:tab pos="2597150" algn="l"/>
              </a:tabLst>
            </a:pPr>
            <a:r>
              <a:rPr lang="en-US" altLang="zh-TW" sz="20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sz="200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::out</a:t>
            </a:r>
            <a:r>
              <a:rPr lang="en-US" altLang="zh-TW" sz="20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	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Open a file for output.</a:t>
            </a:r>
          </a:p>
          <a:p>
            <a:pPr marL="2597150" lvl="0" indent="-2597150" eaLnBrk="1" hangingPunct="1">
              <a:spcBef>
                <a:spcPct val="20000"/>
              </a:spcBef>
              <a:buClrTx/>
              <a:buSzTx/>
              <a:buNone/>
              <a:tabLst>
                <a:tab pos="2597150" algn="l"/>
              </a:tabLst>
            </a:pPr>
            <a:r>
              <a:rPr lang="en-US" altLang="zh-TW" sz="20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sz="200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::binary</a:t>
            </a:r>
            <a:r>
              <a:rPr lang="en-US" altLang="zh-TW" sz="20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	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Open a file for binary (i.e., </a:t>
            </a:r>
            <a:r>
              <a:rPr lang="en-US" altLang="zh-TW" sz="2200" kern="0" dirty="0" err="1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nontext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) input or output</a:t>
            </a:r>
            <a:r>
              <a:rPr lang="en-US" altLang="zh-TW" sz="2200" kern="0" dirty="0" smtClean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.</a:t>
            </a:r>
            <a:endParaRPr lang="zh-TW" altLang="en-US" sz="2200" kern="0" dirty="0">
              <a:solidFill>
                <a:srgbClr val="000000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5219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 descr="cpphtp7LOV_08slides_Page_08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1" t="6854" r="26707" b="45410"/>
          <a:stretch/>
        </p:blipFill>
        <p:spPr bwMode="auto">
          <a:xfrm>
            <a:off x="251460" y="836676"/>
            <a:ext cx="8641080" cy="37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An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can be created without opening a specific file—a file can be attached to the object later.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For example, the statement</a:t>
            </a:r>
          </a:p>
          <a:p>
            <a:pPr lvl="2" eaLnBrk="1" hangingPunct="1"/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creates an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named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member function </a:t>
            </a:r>
            <a:r>
              <a:rPr lang="en-US" altLang="zh-TW" b="1" dirty="0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open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opens a file and attaches it to an existing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as follows:</a:t>
            </a:r>
          </a:p>
          <a:p>
            <a:pPr lvl="2" eaLnBrk="1" hangingPunct="1"/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outClientFile.open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</a:t>
            </a:r>
            <a:r>
              <a:rPr lang="en-US" altLang="zh-TW" dirty="0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"clients.txt"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dirty="0" err="1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dirty="0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::out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 descr="cpphtp7LOV_08slides_Page_09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7006" r="23982" b="73625"/>
          <a:stretch/>
        </p:blipFill>
        <p:spPr bwMode="auto">
          <a:xfrm>
            <a:off x="251460" y="980694"/>
            <a:ext cx="8641080" cy="146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After creating an </a:t>
            </a:r>
            <a:r>
              <a:rPr lang="en-US" altLang="zh-TW" sz="2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and attempting to open it, the program tests whether the open operation was successful.</a:t>
            </a:r>
          </a:p>
          <a:p>
            <a:pPr eaLnBrk="1" hangingPunct="1"/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The condition in the </a:t>
            </a:r>
            <a:r>
              <a:rPr lang="en-US" altLang="zh-TW" sz="2500" dirty="0" smtClean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 statement in lines 15–19 returns true if the </a:t>
            </a:r>
            <a:r>
              <a:rPr lang="en-US" altLang="zh-TW" sz="2500" dirty="0" smtClean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open</a:t>
            </a:r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 operation failed.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Some possible errors are </a:t>
            </a:r>
          </a:p>
          <a:p>
            <a:pPr lvl="1" eaLnBrk="1" hangingPunct="1"/>
            <a:r>
              <a:rPr lang="en-US" altLang="zh-TW" sz="21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attempting to open a nonexistent file for reading, </a:t>
            </a:r>
          </a:p>
          <a:p>
            <a:pPr lvl="1" eaLnBrk="1" hangingPunct="1"/>
            <a:r>
              <a:rPr lang="en-US" altLang="zh-TW" sz="21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attempting to open a file for reading or writing without permission, and </a:t>
            </a:r>
          </a:p>
          <a:p>
            <a:pPr lvl="1" eaLnBrk="1" hangingPunct="1"/>
            <a:r>
              <a:rPr lang="en-US" altLang="zh-TW" sz="21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opening a file for writing when no disk space is available.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8.1  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Introduction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Storage of data in memory is temporary.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Files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are used for </a:t>
            </a:r>
            <a:r>
              <a:rPr lang="en-US" altLang="zh-TW" sz="2500" dirty="0" smtClean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data persistence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—permanent retention of data.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Computers store files on </a:t>
            </a:r>
            <a:r>
              <a:rPr lang="en-US" altLang="zh-TW" sz="2500" dirty="0" smtClean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secondary storage devices,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such as hard disks, CDs, DVDs, flash drives and tapes.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In this chapter, we explain how to build C++ programs that create, update and process sequential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 dirty="0">
                <a:latin typeface="Lucida Console" pitchFamily="49" charset="0"/>
                <a:ea typeface="新細明體" pitchFamily="18" charset="-120"/>
              </a:rPr>
              <a:t>!</a:t>
            </a:r>
            <a:r>
              <a:rPr lang="en-US" altLang="zh-TW" sz="2400" dirty="0" err="1">
                <a:latin typeface="Lucida Console" pitchFamily="49" charset="0"/>
                <a:ea typeface="新細明體" pitchFamily="18" charset="-120"/>
              </a:rPr>
              <a:t>outClientFile</a:t>
            </a:r>
            <a:endParaRPr lang="en-US" altLang="zh-TW" sz="2400" dirty="0">
              <a:latin typeface="Lucida Console" pitchFamily="49" charset="0"/>
              <a:ea typeface="新細明體" pitchFamily="18" charset="-120"/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Returns 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true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if </a:t>
            </a:r>
            <a:r>
              <a:rPr lang="en-US" altLang="zh-TW" b="1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badbit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or </a:t>
            </a:r>
            <a:r>
              <a:rPr lang="en-US" altLang="zh-TW" b="1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failbit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set.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Opened non-existent file for reading, wrong permissions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400" dirty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2400" dirty="0" err="1"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2400" dirty="0">
                <a:latin typeface="Lucida Console" pitchFamily="49" charset="0"/>
                <a:ea typeface="新細明體" pitchFamily="18" charset="-120"/>
              </a:rPr>
              <a:t> &gt;&gt; </a:t>
            </a:r>
            <a:r>
              <a:rPr lang="en-US" altLang="zh-TW" sz="2400" dirty="0" err="1">
                <a:latin typeface="Lucida Console" pitchFamily="49" charset="0"/>
                <a:ea typeface="新細明體" pitchFamily="18" charset="-120"/>
              </a:rPr>
              <a:t>myVariable</a:t>
            </a:r>
            <a:r>
              <a:rPr lang="en-US" altLang="zh-TW" sz="2400" dirty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b="1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false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when </a:t>
            </a:r>
            <a:r>
              <a:rPr lang="en-US" altLang="zh-TW" b="1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failbit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or </a:t>
            </a:r>
            <a:r>
              <a:rPr lang="en-US" altLang="zh-TW" b="1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badbit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set, otherwise 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true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b="1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failbit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set when end-of-file indicator (</a:t>
            </a:r>
            <a:r>
              <a:rPr lang="en-US" altLang="zh-TW" i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ctrl-z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 is entered.</a:t>
            </a:r>
            <a:endParaRPr lang="en-US" altLang="zh-TW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sz="2400" dirty="0">
                <a:latin typeface="Lucida Console" pitchFamily="49" charset="0"/>
                <a:ea typeface="新細明體" pitchFamily="18" charset="-120"/>
              </a:rPr>
              <a:t>while( </a:t>
            </a:r>
            <a:r>
              <a:rPr lang="en-US" altLang="zh-TW" sz="2400" dirty="0" err="1"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2400" dirty="0">
                <a:latin typeface="Lucida Console" pitchFamily="49" charset="0"/>
                <a:ea typeface="新細明體" pitchFamily="18" charset="-120"/>
              </a:rPr>
              <a:t> &gt;&gt; </a:t>
            </a:r>
            <a:r>
              <a:rPr lang="en-US" altLang="zh-TW" sz="2400" dirty="0" err="1">
                <a:latin typeface="Lucida Console" pitchFamily="49" charset="0"/>
                <a:ea typeface="新細明體" pitchFamily="18" charset="-120"/>
              </a:rPr>
              <a:t>myVariable</a:t>
            </a:r>
            <a:r>
              <a:rPr lang="en-US" altLang="zh-TW" sz="2400" dirty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Loops until end-of-file indicator (</a:t>
            </a:r>
            <a:r>
              <a:rPr lang="en-US" altLang="zh-TW" i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ctrl-z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 is entered.</a:t>
            </a:r>
          </a:p>
          <a:p>
            <a:pPr eaLnBrk="1" hangingPunct="1"/>
            <a:endParaRPr lang="en-US" altLang="zh-TW" sz="2500" dirty="0" smtClean="0">
              <a:solidFill>
                <a:srgbClr val="0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eaLnBrk="1" hangingPunct="1">
              <a:spcBef>
                <a:spcPct val="50000"/>
              </a:spcBef>
              <a:buClrTx/>
              <a:buSzTx/>
              <a:buFontTx/>
              <a:buChar char="•"/>
              <a:tabLst>
                <a:tab pos="2157413" algn="l"/>
              </a:tabLst>
            </a:pPr>
            <a:r>
              <a:rPr lang="en-US" altLang="zh-TW" sz="28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Four state bits of an input stream (</a:t>
            </a:r>
            <a:r>
              <a:rPr lang="en-US" altLang="zh-TW" sz="25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28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)</a:t>
            </a:r>
          </a:p>
          <a:p>
            <a:pPr marL="742950" lvl="1" indent="-285750" eaLnBrk="1" hangingPunct="1">
              <a:spcBef>
                <a:spcPct val="50000"/>
              </a:spcBef>
              <a:buClrTx/>
              <a:buFontTx/>
              <a:buChar char="–"/>
              <a:tabLst>
                <a:tab pos="2157413" algn="l"/>
              </a:tabLst>
            </a:pPr>
            <a:r>
              <a:rPr lang="en-US" altLang="zh-TW" sz="22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failbit</a:t>
            </a:r>
            <a:r>
              <a:rPr lang="en-US" altLang="zh-TW" sz="220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	is set for a stream when a format error occurs on 	the stream.</a:t>
            </a:r>
          </a:p>
          <a:p>
            <a:pPr marL="742950" lvl="1" indent="-285750" eaLnBrk="1" hangingPunct="1">
              <a:spcBef>
                <a:spcPct val="50000"/>
              </a:spcBef>
              <a:buClrTx/>
              <a:buFontTx/>
              <a:buChar char="–"/>
              <a:tabLst>
                <a:tab pos="2157413" algn="l"/>
              </a:tabLst>
            </a:pPr>
            <a:r>
              <a:rPr lang="en-US" altLang="zh-TW" sz="22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badbit</a:t>
            </a:r>
            <a:r>
              <a:rPr lang="en-US" altLang="zh-TW" sz="220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	is set for a stream when an error occurs that 	results in the loss of data.</a:t>
            </a:r>
          </a:p>
          <a:p>
            <a:pPr marL="742950" lvl="1" indent="-285750" eaLnBrk="1" hangingPunct="1">
              <a:spcBef>
                <a:spcPct val="50000"/>
              </a:spcBef>
              <a:buClrTx/>
              <a:buFontTx/>
              <a:buChar char="–"/>
              <a:tabLst>
                <a:tab pos="2157413" algn="l"/>
              </a:tabLst>
            </a:pPr>
            <a:r>
              <a:rPr lang="en-US" altLang="zh-TW" sz="22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eofbit</a:t>
            </a:r>
            <a:r>
              <a:rPr lang="en-US" altLang="zh-TW" sz="220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	is set for a stream after end-of-file is encountered.</a:t>
            </a:r>
          </a:p>
          <a:p>
            <a:pPr marL="742950" lvl="1" indent="-285750" eaLnBrk="1" hangingPunct="1">
              <a:spcBef>
                <a:spcPct val="50000"/>
              </a:spcBef>
              <a:buClrTx/>
              <a:buFontTx/>
              <a:buChar char="–"/>
              <a:tabLst>
                <a:tab pos="2157413" algn="l"/>
              </a:tabLst>
            </a:pPr>
            <a:r>
              <a:rPr lang="en-US" altLang="zh-TW" sz="22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goodbit</a:t>
            </a:r>
            <a:r>
              <a:rPr lang="en-US" altLang="zh-TW" sz="220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	is set for a stream if none of the bits </a:t>
            </a:r>
            <a:r>
              <a:rPr lang="en-US" altLang="zh-TW" sz="2200" b="1" kern="0" dirty="0" err="1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eofbit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, 	</a:t>
            </a:r>
            <a:r>
              <a:rPr lang="en-US" altLang="zh-TW" sz="2200" b="1" kern="0" dirty="0" err="1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failbit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or </a:t>
            </a:r>
            <a:r>
              <a:rPr lang="en-US" altLang="zh-TW" sz="2200" b="1" kern="0" dirty="0" err="1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badbit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is set for the stream.</a:t>
            </a:r>
          </a:p>
          <a:p>
            <a:pPr marL="342900" lvl="0" indent="-342900" eaLnBrk="1" hangingPunct="1">
              <a:spcBef>
                <a:spcPct val="50000"/>
              </a:spcBef>
              <a:buClrTx/>
              <a:buSzTx/>
              <a:buFontTx/>
              <a:buChar char="•"/>
              <a:tabLst>
                <a:tab pos="2157413" algn="l"/>
              </a:tabLst>
            </a:pPr>
            <a:r>
              <a:rPr lang="en-US" altLang="zh-TW" sz="2800" kern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fileObject.clear</a:t>
            </a:r>
            <a:r>
              <a:rPr lang="en-US" altLang="zh-TW" sz="280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()</a:t>
            </a:r>
          </a:p>
          <a:p>
            <a:pPr marL="742950" lvl="1" indent="-285750" eaLnBrk="1" hangingPunct="1">
              <a:spcBef>
                <a:spcPct val="50000"/>
              </a:spcBef>
              <a:buClrTx/>
              <a:buFontTx/>
              <a:buChar char="–"/>
              <a:tabLst>
                <a:tab pos="2157413" algn="l"/>
              </a:tabLst>
            </a:pP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sets the </a:t>
            </a:r>
            <a:r>
              <a:rPr lang="en-US" altLang="zh-TW" sz="2200" b="1" kern="0" dirty="0" err="1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goodbit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and resets the </a:t>
            </a:r>
            <a:r>
              <a:rPr lang="en-US" altLang="zh-TW" sz="2200" b="1" kern="0" dirty="0" err="1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eofbit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, </a:t>
            </a:r>
            <a:r>
              <a:rPr lang="en-US" altLang="zh-TW" sz="2200" b="1" kern="0" dirty="0" err="1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failbit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and </a:t>
            </a:r>
            <a:r>
              <a:rPr lang="en-US" altLang="zh-TW" sz="2200" b="1" kern="0" dirty="0" err="1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badbit</a:t>
            </a:r>
            <a:r>
              <a:rPr lang="en-US" altLang="zh-TW" sz="2200" kern="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.</a:t>
            </a:r>
          </a:p>
          <a:p>
            <a:pPr eaLnBrk="1" hangingPunct="1"/>
            <a:endParaRPr lang="en-US" altLang="zh-TW" sz="2500" dirty="0" smtClean="0">
              <a:solidFill>
                <a:srgbClr val="0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5033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Function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exit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terminates a program.</a:t>
            </a:r>
          </a:p>
          <a:p>
            <a:pPr lvl="1"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argument to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exit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is returned to the environment from which the program was invoked.</a:t>
            </a:r>
          </a:p>
          <a:p>
            <a:pPr lvl="1"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Argument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indicates that the program terminated normally; any other value indicates that the program terminated due to an error.</a:t>
            </a:r>
          </a:p>
          <a:p>
            <a:pPr lvl="1"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calling environment (most likely the operating system) uses the value returned by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exit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to respond appropriately to the error.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</a:t>
            </a:r>
            <a:r>
              <a:rPr lang="en-US" altLang="zh-TW" sz="2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statement of lines 29–33 inputs each set of data from the keyboard.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user enters the end-of-file key combination to inform the program to process no additional data—this sets the “end-of-file indicator” in the </a:t>
            </a:r>
            <a:r>
              <a:rPr lang="en-US" altLang="zh-TW" sz="2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object.</a:t>
            </a:r>
          </a:p>
          <a:p>
            <a:pPr eaLnBrk="1" hangingPunct="1"/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When the end-of-file indicator is set, the </a:t>
            </a:r>
            <a:r>
              <a:rPr lang="en-US" altLang="zh-TW" sz="2500" dirty="0" smtClean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 condition becomes false terminating the </a:t>
            </a:r>
            <a:r>
              <a:rPr lang="en-US" altLang="zh-TW" sz="2500" dirty="0" smtClean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 statement.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Figure 8.5 lists the keyboard combinations for entering end-of-file for various computer systems.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Later in the chapter, we’ll use the </a:t>
            </a:r>
            <a:r>
              <a:rPr lang="en-US" altLang="zh-TW" sz="2500" dirty="0" err="1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eof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member function to test for end-of-file in an input file.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endParaRPr lang="en-US" altLang="zh-TW" sz="2300" dirty="0" smtClean="0">
              <a:solidFill>
                <a:srgbClr val="0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 descr="cpphtp7LOV_08slides_Page_10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6701" r="28611" b="58679"/>
          <a:stretch/>
        </p:blipFill>
        <p:spPr bwMode="auto">
          <a:xfrm>
            <a:off x="251460" y="1024466"/>
            <a:ext cx="8641080" cy="3022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Line 31 writes a set of data to the file </a:t>
            </a:r>
            <a:r>
              <a:rPr lang="en-US" altLang="zh-TW" sz="2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clients.txt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, using the stream insertion operator </a:t>
            </a:r>
            <a:r>
              <a:rPr lang="en-US" altLang="zh-TW" sz="2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and the </a:t>
            </a:r>
            <a:r>
              <a:rPr lang="en-US" altLang="zh-TW" sz="2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associated with the file at the beginning of the program.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data may be retrieved by a program designed to read the file (see Section 8.5).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file created in Fig. 8.3 is simply a text file, so it can be viewed by any text editor.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 (cont.)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Once the user enters the end-of-file indicator,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main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terminates.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This implicitly invokes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dirty="0" err="1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’s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destructor, which closes the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clients.txt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file.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You also can close the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explicitly, using member function </a:t>
            </a:r>
            <a:r>
              <a:rPr lang="en-US" altLang="zh-TW" dirty="0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close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in the statement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" descr="cpphtp7LOV_08slides_Page_11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4" t="6854" r="23704" b="62644"/>
          <a:stretch/>
        </p:blipFill>
        <p:spPr bwMode="auto">
          <a:xfrm>
            <a:off x="251460" y="836676"/>
            <a:ext cx="8641080" cy="2295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Reading Data from a Sequential File</a:t>
            </a:r>
          </a:p>
        </p:txBody>
      </p:sp>
      <p:sp>
        <p:nvSpPr>
          <p:cNvPr id="399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Files store data so it may be retrieved for processing when needed.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In this section, we discuss how to read data sequentially from a file.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Figure 8.6 reads records from the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clients.txt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file that we created using the program of Fig. 8.3 and displays the contents of these records.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Reading Data from a Sequential File (cont.)</a:t>
            </a:r>
          </a:p>
        </p:txBody>
      </p:sp>
      <p:sp>
        <p:nvSpPr>
          <p:cNvPr id="409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Creating an </a:t>
            </a:r>
            <a:r>
              <a:rPr lang="en-US" altLang="zh-TW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ifstream</a:t>
            </a:r>
            <a:r>
              <a:rPr lang="en-US" altLang="zh-TW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opens a file for input.</a:t>
            </a:r>
          </a:p>
          <a:p>
            <a:pPr eaLnBrk="1" hangingPunct="1"/>
            <a:r>
              <a:rPr lang="en-US" altLang="zh-TW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</a:t>
            </a:r>
            <a:r>
              <a:rPr lang="en-US" altLang="zh-TW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ifstream</a:t>
            </a:r>
            <a:r>
              <a:rPr lang="en-US" altLang="zh-TW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constructor can receive the filename and the file open mode as arguments.</a:t>
            </a:r>
          </a:p>
          <a:p>
            <a:pPr eaLnBrk="1" hangingPunct="1"/>
            <a:r>
              <a:rPr lang="en-US" altLang="zh-TW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Line 15 creates an </a:t>
            </a:r>
            <a:r>
              <a:rPr lang="en-US" altLang="zh-TW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ifstream</a:t>
            </a:r>
            <a:r>
              <a:rPr lang="en-US" altLang="zh-TW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called </a:t>
            </a:r>
            <a:r>
              <a:rPr lang="en-US" altLang="zh-TW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inClientFile</a:t>
            </a:r>
            <a:r>
              <a:rPr lang="en-US" altLang="zh-TW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and associates it with the </a:t>
            </a:r>
            <a:r>
              <a:rPr lang="en-US" altLang="zh-TW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clients.txt</a:t>
            </a:r>
            <a:r>
              <a:rPr lang="en-US" altLang="zh-TW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file.</a:t>
            </a:r>
          </a:p>
          <a:p>
            <a:pPr eaLnBrk="1" hangingPunct="1"/>
            <a:r>
              <a:rPr lang="en-US" altLang="zh-TW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arguments in parentheses are passed to the </a:t>
            </a:r>
            <a:r>
              <a:rPr lang="en-US" altLang="zh-TW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ifstream</a:t>
            </a:r>
            <a:r>
              <a:rPr lang="en-US" altLang="zh-TW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constructor function, which opens the file and establishes a “line of communication” with the file.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8.3  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Files and Streams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C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++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 views each file as a sequence of bytes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(Fig. 8.2).</a:t>
            </a:r>
          </a:p>
          <a:p>
            <a:pPr eaLnBrk="1" hangingPunct="1"/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Each file ends either with an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end-of-file marker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or at a specific byte number recorded in an operating-system-maintained, administrative data structure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When a file is opened, an object is created, and a stream is associated with the object.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In Chapter 15, we saw that objects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,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,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cerr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and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clog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are created when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iostream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&gt;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is included.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streams associated with these objects provide communication channels between a program and a particular file or device.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b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 8.6: fig8_06.cpp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b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Reading and printing a sequential file.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&lt;iostream&gt;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&lt;fstream&gt;</a:t>
            </a: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b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file stream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&lt;iomanip&gt;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&lt;string&gt;</a:t>
            </a:r>
            <a:endParaRPr lang="en-US" altLang="zh-TW" b="0" smtClean="0">
              <a:solidFill>
                <a:srgbClr val="5F5F5F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&lt;cstdlib&gt;</a:t>
            </a:r>
            <a:endParaRPr lang="en-US" altLang="zh-TW" b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 namespace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std;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 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outputLine(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 </a:t>
            </a:r>
            <a:r>
              <a:rPr lang="en-US" altLang="zh-TW" b="0" smtClean="0"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string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  </a:t>
            </a: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</a:t>
            </a:r>
            <a:r>
              <a:rPr lang="en-US" altLang="zh-TW" b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ifstream constructor opens the file          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ifstream inClientFile( </a:t>
            </a:r>
            <a:r>
              <a:rPr lang="en-US" altLang="zh-TW" b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"clients.dat"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ios::in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  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</a:t>
            </a:r>
            <a:r>
              <a:rPr lang="en-US" altLang="zh-TW" b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exit program if ifstream could not open file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!inClientFile )</a:t>
            </a: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cerr &lt;&lt; </a:t>
            </a:r>
            <a:r>
              <a:rPr lang="en-US" altLang="zh-TW" b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"File could not be opened"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endl;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exit( </a:t>
            </a:r>
            <a:r>
              <a:rPr lang="en-US" altLang="zh-TW" b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en-US" altLang="zh-TW" b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</a:t>
            </a:r>
            <a:r>
              <a:rPr lang="en-US" altLang="zh-TW" b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b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  <a:endParaRPr lang="en-US" altLang="zh-TW" b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371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account;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customer’s account number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string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name;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customer’s name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balance;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amount of money customer owes company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"Account"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"Name"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"Balance"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fixed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showpoint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30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31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display each record in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account &gt;&gt; name &gt;&gt; balance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account, name, balance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main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35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36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single record from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37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account,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string name,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left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name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7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setprecision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right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balance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41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endParaRPr lang="en-US" altLang="zh-TW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539496" y="406400"/>
            <a:ext cx="8065008" cy="2160588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  <a:miter lim="800000"/>
            <a:headEnd/>
            <a:tailEnd/>
          </a:ln>
          <a:extLst/>
        </p:spPr>
        <p:txBody>
          <a:bodyPr tIns="90000" bIns="90000"/>
          <a:lstStyle/>
          <a:p>
            <a:pPr>
              <a:spcBef>
                <a:spcPct val="20000"/>
              </a:spcBef>
            </a:pPr>
            <a:r>
              <a:rPr lang="en-US" altLang="zh-TW" b="1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Account   Name         Balance</a:t>
            </a:r>
            <a:endParaRPr lang="en-US" altLang="zh-TW" b="1" dirty="0">
              <a:solidFill>
                <a:srgbClr val="000000"/>
              </a:solidFill>
              <a:latin typeface="Courier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zh-TW" b="1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100       Jones          24.98</a:t>
            </a:r>
            <a:endParaRPr lang="en-US" altLang="zh-TW" b="1" dirty="0">
              <a:solidFill>
                <a:srgbClr val="000000"/>
              </a:solidFill>
              <a:latin typeface="Courier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zh-TW" b="1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200       Doe           345.67</a:t>
            </a:r>
            <a:endParaRPr lang="en-US" altLang="zh-TW" b="1" dirty="0">
              <a:solidFill>
                <a:srgbClr val="000000"/>
              </a:solidFill>
              <a:latin typeface="Courier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zh-TW" b="1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300       White           0.00</a:t>
            </a:r>
            <a:endParaRPr lang="en-US" altLang="zh-TW" b="1" dirty="0">
              <a:solidFill>
                <a:srgbClr val="000000"/>
              </a:solidFill>
              <a:latin typeface="Courier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zh-TW" b="1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400       Stone         -42.16</a:t>
            </a:r>
            <a:endParaRPr lang="en-US" altLang="zh-TW" b="1" dirty="0">
              <a:solidFill>
                <a:srgbClr val="000000"/>
              </a:solidFill>
              <a:latin typeface="Courier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zh-TW" b="1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500       Rich          224.62</a:t>
            </a:r>
            <a:endParaRPr lang="en-US" altLang="zh-TW" b="1" dirty="0">
              <a:solidFill>
                <a:srgbClr val="000000"/>
              </a:solidFill>
              <a:latin typeface="Courier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20000"/>
              </a:spcBef>
            </a:pPr>
            <a:endParaRPr lang="zh-TW" altLang="en-US" b="1" dirty="0">
              <a:solidFill>
                <a:srgbClr val="000000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585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251460" y="548640"/>
            <a:ext cx="8641080" cy="1008126"/>
          </a:xfrm>
        </p:spPr>
        <p:txBody>
          <a:bodyPr/>
          <a:lstStyle/>
          <a:p>
            <a:pPr lvl="0"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account &gt;&gt; name &gt;&gt; balance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account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name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7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setprecision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right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balance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046248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/>
                <a:gridCol w="1152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Jones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24.98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Doe 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300 White 0.00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400 Stone -42.16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500 Rich 224.62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account &gt;&gt; name &gt;&gt; balance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account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name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7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setprecision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right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balance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54026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/>
                <a:gridCol w="1152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345.67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Doe 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300 White 0.00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400 Stone -42.16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500 Rich 224.62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68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account &gt;&gt; name &gt;&gt; balance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account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name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7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setprecision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right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balance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819458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/>
                <a:gridCol w="1152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White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0.00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Doe 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300 White 0.00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400 Stone -42.16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500 Rich 224.62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6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account &gt;&gt; name &gt;&gt; balance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account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name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7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setprecision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right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balance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343092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/>
                <a:gridCol w="1152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Stone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-42.16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Doe 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300 White 0.00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400 Stone -42.16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500 Rich 224.62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53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account &gt;&gt; name &gt;&gt; balance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account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name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25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7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setprecision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right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balance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51818"/>
              </p:ext>
            </p:extLst>
          </p:nvPr>
        </p:nvGraphicFramePr>
        <p:xfrm>
          <a:off x="5724144" y="314096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/>
                <a:gridCol w="1152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Rich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224.62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71550" y="270891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200 Doe 345.67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300 White 0.00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400 Stone -42.16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500 Rich 224.62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259586" y="4867899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1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Reading Data from a Sequential File (cont.)</a:t>
            </a:r>
          </a:p>
        </p:txBody>
      </p:sp>
      <p:sp>
        <p:nvSpPr>
          <p:cNvPr id="450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Objects of class </a:t>
            </a:r>
            <a:r>
              <a:rPr lang="en-US" altLang="zh-TW" sz="2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ifstream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are opened for input by default, so to open </a:t>
            </a:r>
            <a:r>
              <a:rPr lang="en-US" altLang="zh-TW" sz="2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clients.txt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for input we could have used the statement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ifstream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inClientFile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"clients.txt"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Just as with an </a:t>
            </a:r>
            <a:r>
              <a:rPr lang="en-US" altLang="zh-TW" sz="2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ofstream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object, an </a:t>
            </a:r>
            <a:r>
              <a:rPr lang="en-US" altLang="zh-TW" sz="2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ifstream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can be created without opening a specific file, because a file can be attached to it later.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Each time line 32 executes, it reads another record from the file into the variables </a:t>
            </a:r>
            <a:r>
              <a:rPr lang="en-US" altLang="zh-TW" sz="2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account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, </a:t>
            </a:r>
            <a:r>
              <a:rPr lang="en-US" altLang="zh-TW" sz="2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name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and </a:t>
            </a:r>
            <a:r>
              <a:rPr lang="en-US" altLang="zh-TW" sz="2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balance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.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When the end of file has been reached, the </a:t>
            </a:r>
            <a:r>
              <a:rPr lang="en-US" altLang="zh-TW" sz="2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condition returns </a:t>
            </a:r>
            <a:r>
              <a:rPr lang="en-US" altLang="zh-TW" sz="2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false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), terminating the </a:t>
            </a:r>
            <a:r>
              <a:rPr lang="en-US" altLang="zh-TW" sz="25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statement and the program; this causes the </a:t>
            </a:r>
            <a:r>
              <a:rPr lang="en-US" altLang="zh-TW" sz="2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ifstream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destructor function to run, closing the file.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900112"/>
          </a:xfrm>
        </p:spPr>
        <p:txBody>
          <a:bodyPr/>
          <a:lstStyle/>
          <a:p>
            <a:pPr eaLnBrk="1" hangingPunct="1"/>
            <a:r>
              <a:rPr lang="en-US" altLang="zh-TW" sz="32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8.5  </a:t>
            </a:r>
            <a:r>
              <a:rPr lang="en-US" altLang="zh-TW" sz="32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Reading Data from a Sequential File (cont.)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268413"/>
            <a:ext cx="8280400" cy="37814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smtClean="0">
                <a:ea typeface="新細明體" pitchFamily="18" charset="-120"/>
              </a:rPr>
              <a:t>Reading files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z="2000" b="1" smtClean="0">
                <a:latin typeface="Courier New" pitchFamily="49" charset="0"/>
                <a:ea typeface="新細明體" pitchFamily="18" charset="-120"/>
              </a:rPr>
              <a:t>ifstream inClientFile( "filename", ios::in 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400" b="1" smtClean="0">
                <a:latin typeface="Courier New" pitchFamily="49" charset="0"/>
                <a:ea typeface="新細明體" pitchFamily="18" charset="-120"/>
              </a:rPr>
              <a:t>!inClientFile</a:t>
            </a:r>
            <a:r>
              <a:rPr lang="en-US" altLang="zh-TW" sz="2400" smtClean="0">
                <a:ea typeface="新細明體" pitchFamily="18" charset="-120"/>
              </a:rPr>
              <a:t> </a:t>
            </a:r>
            <a:r>
              <a:rPr lang="en-US" altLang="zh-TW" smtClean="0">
                <a:ea typeface="新細明體" pitchFamily="18" charset="-120"/>
              </a:rPr>
              <a:t>tests if file was opened properly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400" b="1" smtClean="0">
                <a:latin typeface="Courier New" pitchFamily="49" charset="0"/>
                <a:ea typeface="新細明體" pitchFamily="18" charset="-120"/>
              </a:rPr>
              <a:t>while ( inClientFile &gt;&gt; myVariable 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mtClean="0">
                <a:ea typeface="新細明體" pitchFamily="18" charset="-120"/>
              </a:rPr>
              <a:t>Stops when EOF found (gets value </a:t>
            </a:r>
            <a:r>
              <a:rPr lang="en-US" altLang="zh-TW" b="1" smtClean="0">
                <a:latin typeface="Courier New" pitchFamily="49" charset="0"/>
                <a:ea typeface="新細明體" pitchFamily="18" charset="-120"/>
              </a:rPr>
              <a:t>0</a:t>
            </a:r>
            <a:r>
              <a:rPr lang="en-US" altLang="zh-TW" smtClean="0">
                <a:ea typeface="新細明體" pitchFamily="18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926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8.3  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Files and Streams (cont.)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>
          <a:xfrm>
            <a:off x="457200" y="4149090"/>
            <a:ext cx="8229600" cy="216027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To perform file processing in C++, header files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iostream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&gt;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and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fstream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&gt;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must be included.</a:t>
            </a:r>
          </a:p>
        </p:txBody>
      </p:sp>
      <p:pic>
        <p:nvPicPr>
          <p:cNvPr id="4" name="Picture 1" descr="cpphtp7LOV_08slides_Page_04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6854" r="29074" b="68897"/>
          <a:stretch/>
        </p:blipFill>
        <p:spPr bwMode="auto">
          <a:xfrm>
            <a:off x="234019" y="1700784"/>
            <a:ext cx="8641080" cy="197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Reading Data from a Sequential File (cont.)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To retrieve data sequentially from a file, programs normally start reading from the beginning of the file and read all the data consecutively until the desired data is found.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It might be necessary to process the file sequentially several times (from the beginning of the file) during program execution.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Both </a:t>
            </a:r>
            <a:r>
              <a:rPr lang="en-US" altLang="zh-TW" sz="2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and </a:t>
            </a:r>
            <a:r>
              <a:rPr lang="en-US" altLang="zh-TW" sz="25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ostream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provide member functions for repositioning the </a:t>
            </a:r>
            <a:r>
              <a:rPr lang="en-US" altLang="zh-TW" sz="2500" dirty="0" smtClean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file-position pointer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(</a:t>
            </a:r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the byte number of the next byte in the file to be read or written</a:t>
            </a: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).</a:t>
            </a:r>
          </a:p>
          <a:p>
            <a:pPr lvl="1" eaLnBrk="1" hangingPunct="1"/>
            <a:r>
              <a:rPr lang="en-US" altLang="zh-TW" sz="2100" b="1" dirty="0" err="1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seekg</a:t>
            </a:r>
            <a:r>
              <a:rPr lang="en-US" altLang="zh-TW" sz="21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(“ seek get”) for </a:t>
            </a:r>
            <a:r>
              <a:rPr lang="en-US" altLang="zh-TW" sz="21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istream</a:t>
            </a:r>
            <a:r>
              <a:rPr lang="en-US" altLang="zh-TW" sz="21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</a:t>
            </a:r>
          </a:p>
          <a:p>
            <a:pPr lvl="1" eaLnBrk="1" hangingPunct="1"/>
            <a:r>
              <a:rPr lang="en-US" altLang="zh-TW" sz="2100" b="1" dirty="0" err="1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seekp</a:t>
            </a:r>
            <a:r>
              <a:rPr lang="en-US" altLang="zh-TW" sz="21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(“ seek put”) for </a:t>
            </a:r>
            <a:r>
              <a:rPr lang="en-US" altLang="zh-TW" sz="21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ostream</a:t>
            </a:r>
            <a:endParaRPr lang="en-US" altLang="zh-TW" sz="2100" dirty="0" smtClean="0">
              <a:solidFill>
                <a:srgbClr val="0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 tIns="36000" bIns="36000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070486"/>
              </p:ext>
            </p:extLst>
          </p:nvPr>
        </p:nvGraphicFramePr>
        <p:xfrm>
          <a:off x="2268157" y="530123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/>
                <a:gridCol w="1152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Jones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24.98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50540"/>
              </p:ext>
            </p:extLst>
          </p:nvPr>
        </p:nvGraphicFramePr>
        <p:xfrm>
          <a:off x="6300540" y="1989000"/>
          <a:ext cx="2592000" cy="4608000"/>
        </p:xfrm>
        <a:graphic>
          <a:graphicData uri="http://schemas.openxmlformats.org/drawingml/2006/table">
            <a:tbl>
              <a:tblPr/>
              <a:tblGrid>
                <a:gridCol w="432000"/>
                <a:gridCol w="1296000"/>
                <a:gridCol w="576000"/>
                <a:gridCol w="288000"/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419856" y="2708911"/>
            <a:ext cx="2025717" cy="115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File position</a:t>
            </a:r>
          </a:p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pointer</a:t>
            </a:r>
            <a:endParaRPr kumimoji="1" lang="zh-TW" altLang="en-US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996000" y="3862075"/>
            <a:ext cx="720000" cy="576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1" lang="zh-TW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9" name="Line 99"/>
          <p:cNvSpPr>
            <a:spLocks noChangeShapeType="1"/>
          </p:cNvSpPr>
          <p:nvPr/>
        </p:nvSpPr>
        <p:spPr bwMode="auto">
          <a:xfrm flipV="1">
            <a:off x="4716157" y="2132839"/>
            <a:ext cx="2006482" cy="201723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2000" y="2277000"/>
            <a:ext cx="2592288" cy="1439195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95478" y="3717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444000" y="1269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99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 tIns="36000" bIns="36000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7644"/>
              </p:ext>
            </p:extLst>
          </p:nvPr>
        </p:nvGraphicFramePr>
        <p:xfrm>
          <a:off x="2268157" y="530123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/>
                <a:gridCol w="1152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Jones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24.98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66172"/>
              </p:ext>
            </p:extLst>
          </p:nvPr>
        </p:nvGraphicFramePr>
        <p:xfrm>
          <a:off x="6300540" y="1989000"/>
          <a:ext cx="2592000" cy="4608000"/>
        </p:xfrm>
        <a:graphic>
          <a:graphicData uri="http://schemas.openxmlformats.org/drawingml/2006/table">
            <a:tbl>
              <a:tblPr/>
              <a:tblGrid>
                <a:gridCol w="432000"/>
                <a:gridCol w="1296000"/>
                <a:gridCol w="576000"/>
                <a:gridCol w="288000"/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419856" y="2708911"/>
            <a:ext cx="2025717" cy="115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File position</a:t>
            </a:r>
          </a:p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pointer</a:t>
            </a:r>
            <a:endParaRPr kumimoji="1" lang="zh-TW" altLang="en-US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996000" y="3862075"/>
            <a:ext cx="720000" cy="576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3</a:t>
            </a:r>
            <a:endParaRPr kumimoji="1" lang="zh-TW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9" name="Line 99"/>
          <p:cNvSpPr>
            <a:spLocks noChangeShapeType="1"/>
          </p:cNvSpPr>
          <p:nvPr/>
        </p:nvSpPr>
        <p:spPr bwMode="auto">
          <a:xfrm flipV="1">
            <a:off x="4716157" y="2996947"/>
            <a:ext cx="2006482" cy="115312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2000" y="2277000"/>
            <a:ext cx="2592288" cy="1439195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444000" y="1269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95478" y="3717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7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 tIns="36000" bIns="36000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859876"/>
              </p:ext>
            </p:extLst>
          </p:nvPr>
        </p:nvGraphicFramePr>
        <p:xfrm>
          <a:off x="2268157" y="530123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/>
                <a:gridCol w="1152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Jones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24.98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124270"/>
              </p:ext>
            </p:extLst>
          </p:nvPr>
        </p:nvGraphicFramePr>
        <p:xfrm>
          <a:off x="6300540" y="1989000"/>
          <a:ext cx="2592000" cy="4608000"/>
        </p:xfrm>
        <a:graphic>
          <a:graphicData uri="http://schemas.openxmlformats.org/drawingml/2006/table">
            <a:tbl>
              <a:tblPr/>
              <a:tblGrid>
                <a:gridCol w="432000"/>
                <a:gridCol w="1296000"/>
                <a:gridCol w="576000"/>
                <a:gridCol w="288000"/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419856" y="2708911"/>
            <a:ext cx="2025717" cy="115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File position</a:t>
            </a:r>
          </a:p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pointer</a:t>
            </a:r>
            <a:endParaRPr kumimoji="1" lang="zh-TW" altLang="en-US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996000" y="3862075"/>
            <a:ext cx="720000" cy="576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4</a:t>
            </a:r>
            <a:endParaRPr kumimoji="1" lang="zh-TW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9" name="Line 99"/>
          <p:cNvSpPr>
            <a:spLocks noChangeShapeType="1"/>
          </p:cNvSpPr>
          <p:nvPr/>
        </p:nvSpPr>
        <p:spPr bwMode="auto">
          <a:xfrm flipV="1">
            <a:off x="4716157" y="3284981"/>
            <a:ext cx="2006482" cy="86509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2000" y="2277000"/>
            <a:ext cx="2592288" cy="1439195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444000" y="1269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95478" y="3717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51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 tIns="36000" bIns="36000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22885"/>
              </p:ext>
            </p:extLst>
          </p:nvPr>
        </p:nvGraphicFramePr>
        <p:xfrm>
          <a:off x="2268157" y="530123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/>
                <a:gridCol w="1152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Jones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24.98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02112"/>
              </p:ext>
            </p:extLst>
          </p:nvPr>
        </p:nvGraphicFramePr>
        <p:xfrm>
          <a:off x="6300540" y="1989000"/>
          <a:ext cx="2592000" cy="4608000"/>
        </p:xfrm>
        <a:graphic>
          <a:graphicData uri="http://schemas.openxmlformats.org/drawingml/2006/table">
            <a:tbl>
              <a:tblPr/>
              <a:tblGrid>
                <a:gridCol w="432000"/>
                <a:gridCol w="1296000"/>
                <a:gridCol w="576000"/>
                <a:gridCol w="288000"/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01001010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74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J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01101111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01101110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n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01110011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115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419856" y="2708911"/>
            <a:ext cx="2025717" cy="115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File position</a:t>
            </a:r>
          </a:p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pointer</a:t>
            </a:r>
            <a:endParaRPr kumimoji="1" lang="zh-TW" altLang="en-US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996000" y="3862075"/>
            <a:ext cx="720000" cy="576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9</a:t>
            </a:r>
            <a:endParaRPr kumimoji="1" lang="zh-TW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9" name="Line 99"/>
          <p:cNvSpPr>
            <a:spLocks noChangeShapeType="1"/>
          </p:cNvSpPr>
          <p:nvPr/>
        </p:nvSpPr>
        <p:spPr bwMode="auto">
          <a:xfrm>
            <a:off x="4716157" y="4150075"/>
            <a:ext cx="2006482" cy="5750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2000" y="2277000"/>
            <a:ext cx="2591784" cy="1439195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444000" y="1269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95478" y="3717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7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 tIns="36000" bIns="36000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35643"/>
              </p:ext>
            </p:extLst>
          </p:nvPr>
        </p:nvGraphicFramePr>
        <p:xfrm>
          <a:off x="2268157" y="530123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/>
                <a:gridCol w="1152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Jones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24.98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372411"/>
              </p:ext>
            </p:extLst>
          </p:nvPr>
        </p:nvGraphicFramePr>
        <p:xfrm>
          <a:off x="6300540" y="1989000"/>
          <a:ext cx="2592000" cy="4608000"/>
        </p:xfrm>
        <a:graphic>
          <a:graphicData uri="http://schemas.openxmlformats.org/drawingml/2006/table">
            <a:tbl>
              <a:tblPr/>
              <a:tblGrid>
                <a:gridCol w="432000"/>
                <a:gridCol w="1296000"/>
                <a:gridCol w="576000"/>
                <a:gridCol w="288000"/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01001010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74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J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01101111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01101110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n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01110011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115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419856" y="2708911"/>
            <a:ext cx="2025717" cy="115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File position</a:t>
            </a:r>
          </a:p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pointer</a:t>
            </a:r>
            <a:endParaRPr kumimoji="1" lang="zh-TW" altLang="en-US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996000" y="3862075"/>
            <a:ext cx="720000" cy="576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10</a:t>
            </a:r>
            <a:endParaRPr kumimoji="1" lang="zh-TW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9" name="Line 99"/>
          <p:cNvSpPr>
            <a:spLocks noChangeShapeType="1"/>
          </p:cNvSpPr>
          <p:nvPr/>
        </p:nvSpPr>
        <p:spPr bwMode="auto">
          <a:xfrm>
            <a:off x="4716157" y="4150075"/>
            <a:ext cx="2006482" cy="8631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2000" y="2277000"/>
            <a:ext cx="2592288" cy="1439195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444000" y="1269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95478" y="3717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0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 tIns="36000" bIns="36000"/>
          <a:lstStyle/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balance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695879"/>
              </p:ext>
            </p:extLst>
          </p:nvPr>
        </p:nvGraphicFramePr>
        <p:xfrm>
          <a:off x="2268157" y="5301234"/>
          <a:ext cx="2448000" cy="1296000"/>
        </p:xfrm>
        <a:graphic>
          <a:graphicData uri="http://schemas.openxmlformats.org/drawingml/2006/table">
            <a:tbl>
              <a:tblPr/>
              <a:tblGrid>
                <a:gridCol w="1296000"/>
                <a:gridCol w="1152000"/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account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Jones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balance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24.98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860398"/>
              </p:ext>
            </p:extLst>
          </p:nvPr>
        </p:nvGraphicFramePr>
        <p:xfrm>
          <a:off x="6300540" y="1989000"/>
          <a:ext cx="2592000" cy="4608000"/>
        </p:xfrm>
        <a:graphic>
          <a:graphicData uri="http://schemas.openxmlformats.org/drawingml/2006/table">
            <a:tbl>
              <a:tblPr/>
              <a:tblGrid>
                <a:gridCol w="432000"/>
                <a:gridCol w="1296000"/>
                <a:gridCol w="576000"/>
                <a:gridCol w="288000"/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01001010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74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J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01101111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01101110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110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n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01110011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115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s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52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00101110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46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.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00111001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57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00111000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56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419856" y="2708911"/>
            <a:ext cx="2025717" cy="115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File position</a:t>
            </a:r>
          </a:p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pointer</a:t>
            </a:r>
            <a:endParaRPr kumimoji="1" lang="zh-TW" altLang="en-US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996000" y="3862075"/>
            <a:ext cx="720000" cy="576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15</a:t>
            </a:r>
            <a:endParaRPr kumimoji="1" lang="zh-TW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9" name="Line 99"/>
          <p:cNvSpPr>
            <a:spLocks noChangeShapeType="1"/>
          </p:cNvSpPr>
          <p:nvPr/>
        </p:nvSpPr>
        <p:spPr bwMode="auto">
          <a:xfrm>
            <a:off x="4716157" y="4150074"/>
            <a:ext cx="2006482" cy="23033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2000" y="2277000"/>
            <a:ext cx="2592288" cy="1439195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100 Jones 24.98</a:t>
            </a:r>
            <a:endParaRPr lang="en-US" altLang="zh-TW" dirty="0" smtClean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444000" y="1269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95478" y="3717000"/>
            <a:ext cx="230428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36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clients.dat</a:t>
            </a:r>
            <a:endParaRPr lang="zh-TW" altLang="en-US" sz="36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40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Reading Data from a Sequential File (cont.)</a:t>
            </a:r>
          </a:p>
        </p:txBody>
      </p:sp>
      <p:sp>
        <p:nvSpPr>
          <p:cNvPr id="471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Each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istream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has a “get pointer,” which indicates the byte number in the file from which the next input is to occur, and each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ostream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object has a “put pointer,” which indicates the byte number in the file at which the next output should be placed.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statement</a:t>
            </a:r>
          </a:p>
          <a:p>
            <a:pPr lvl="2" eaLnBrk="1" hangingPunct="1">
              <a:buClrTx/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inClientFile.seekg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	repositions the file-position pointer to the beginning of the file (location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) attached to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inClientFile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argument to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seekg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normally is a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integer.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Reading Data from a Sequential File (cont.)</a:t>
            </a:r>
          </a:p>
        </p:txBody>
      </p:sp>
      <p:sp>
        <p:nvSpPr>
          <p:cNvPr id="481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A second argument can be specified to indicate the 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seek direction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, which can be </a:t>
            </a:r>
          </a:p>
          <a:p>
            <a:pPr lvl="1" eaLnBrk="1" hangingPunct="1"/>
            <a:r>
              <a:rPr lang="en-US" altLang="zh-TW" b="1" dirty="0" err="1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ios</a:t>
            </a:r>
            <a:r>
              <a:rPr lang="en-US" altLang="zh-TW" b="1" dirty="0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::beg</a:t>
            </a:r>
            <a:r>
              <a:rPr lang="en-US" altLang="zh-TW" b="1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(the default) for positioning relative to the beginning of a stream,</a:t>
            </a:r>
          </a:p>
          <a:p>
            <a:pPr lvl="1" eaLnBrk="1" hangingPunct="1"/>
            <a:r>
              <a:rPr lang="en-US" altLang="zh-TW" b="1" dirty="0" err="1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ios</a:t>
            </a:r>
            <a:r>
              <a:rPr lang="en-US" altLang="zh-TW" b="1" dirty="0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::cur</a:t>
            </a:r>
            <a:r>
              <a:rPr lang="en-US" altLang="zh-TW" b="1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for positioning relative to the current position in a stream or </a:t>
            </a:r>
          </a:p>
          <a:p>
            <a:pPr lvl="1" eaLnBrk="1" hangingPunct="1"/>
            <a:r>
              <a:rPr lang="en-US" altLang="zh-TW" b="1" dirty="0" err="1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ios</a:t>
            </a:r>
            <a:r>
              <a:rPr lang="en-US" altLang="zh-TW" b="1" dirty="0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::end</a:t>
            </a:r>
            <a:r>
              <a:rPr lang="en-US" altLang="zh-TW" b="1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for positioning relative to the end of a stream</a:t>
            </a:r>
          </a:p>
          <a:p>
            <a:pPr eaLnBrk="1" hangingPunct="1"/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The file-position pointer is an integer value that specifies the location in the file as a number of bytes from the file’s starting location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(this is also referred to as the </a:t>
            </a:r>
            <a:r>
              <a:rPr lang="en-US" altLang="zh-TW" dirty="0" smtClean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offset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from the beginning of the file).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Reading Data from a Sequential File (cont.)</a:t>
            </a:r>
          </a:p>
        </p:txBody>
      </p:sp>
      <p:sp>
        <p:nvSpPr>
          <p:cNvPr id="491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50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Some examples of positioning the “get” file-position pointer are</a:t>
            </a:r>
          </a:p>
          <a:p>
            <a:pPr lvl="2" eaLnBrk="1" hangingPunct="1"/>
            <a:r>
              <a:rPr lang="en-US" altLang="zh-TW" sz="190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  <a:t>// position to the nth byte of fileObject (assumes ios::beg)</a:t>
            </a:r>
            <a:br>
              <a:rPr lang="en-US" altLang="zh-TW" sz="190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90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fileObject.seekg( n );</a:t>
            </a:r>
          </a:p>
          <a:p>
            <a:pPr lvl="2" eaLnBrk="1" hangingPunct="1"/>
            <a:r>
              <a:rPr lang="en-US" altLang="zh-TW" sz="190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  <a:t>// position n bytes forward in fileObject</a:t>
            </a:r>
            <a:br>
              <a:rPr lang="en-US" altLang="zh-TW" sz="190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90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fileObject.seekg( n, </a:t>
            </a:r>
            <a:r>
              <a:rPr lang="en-US" altLang="zh-TW" sz="1900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ios::cur</a:t>
            </a:r>
            <a:r>
              <a:rPr lang="en-US" altLang="zh-TW" sz="190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lvl="2" eaLnBrk="1" hangingPunct="1"/>
            <a:r>
              <a:rPr lang="en-US" altLang="zh-TW" sz="190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  <a:t>// position n bytes back from end of fileObject</a:t>
            </a:r>
            <a:br>
              <a:rPr lang="en-US" altLang="zh-TW" sz="190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90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fileObject.seekg( n, </a:t>
            </a:r>
            <a:r>
              <a:rPr lang="en-US" altLang="zh-TW" sz="1900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ios::end</a:t>
            </a:r>
            <a:r>
              <a:rPr lang="en-US" altLang="zh-TW" sz="190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lvl="2" eaLnBrk="1" hangingPunct="1"/>
            <a:r>
              <a:rPr lang="en-US" altLang="zh-TW" sz="190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  <a:t>// position at end of fileObject</a:t>
            </a:r>
            <a:br>
              <a:rPr lang="en-US" altLang="zh-TW" sz="1900" smtClean="0">
                <a:solidFill>
                  <a:srgbClr val="00BF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90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fileObject.seekg( </a:t>
            </a:r>
            <a:r>
              <a:rPr lang="en-US" altLang="zh-TW" sz="1900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0</a:t>
            </a:r>
            <a:r>
              <a:rPr lang="en-US" altLang="zh-TW" sz="190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sz="1900" smtClean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ios::end</a:t>
            </a:r>
            <a:r>
              <a:rPr lang="en-US" altLang="zh-TW" sz="190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/>
            <a:r>
              <a:rPr lang="en-US" altLang="zh-TW" sz="250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same operations can be performed using </a:t>
            </a:r>
            <a:r>
              <a:rPr lang="en-US" altLang="zh-TW" sz="250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ostream</a:t>
            </a:r>
            <a:r>
              <a:rPr lang="en-US" altLang="zh-TW" sz="250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member function </a:t>
            </a:r>
            <a:r>
              <a:rPr lang="en-US" altLang="zh-TW" sz="250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seekp</a:t>
            </a:r>
            <a:r>
              <a:rPr lang="en-US" altLang="zh-TW" sz="250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C++ imposes no structure on a file.</a:t>
            </a:r>
          </a:p>
          <a:p>
            <a:pPr eaLnBrk="1" hangingPunct="1"/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Thus, a concept like that of a “record” does not exist in a C++ file.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You must structure files to meet the application’s requirements.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Figure 8.3 creates a sequential file that might be used in an accounts-receivable system to help manage the money owed by a company’s credit clients.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For each client, the program obtains the client’s account number, name and balance (i.e., the amount the client owes the company for goods and services received in the past).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inFile.seekg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( 0,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::beg );</a:t>
            </a:r>
            <a:endParaRPr lang="zh-TW" altLang="en-US" sz="2000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66340" name="Group 100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/>
                <a:gridCol w="1582738"/>
                <a:gridCol w="792162"/>
                <a:gridCol w="396875"/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99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1" lang="zh-TW" altLang="en-US" sz="480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8500" name="Line 99"/>
          <p:cNvSpPr>
            <a:spLocks noChangeShapeType="1"/>
          </p:cNvSpPr>
          <p:nvPr/>
        </p:nvSpPr>
        <p:spPr bwMode="auto">
          <a:xfrm flipV="1">
            <a:off x="3384550" y="1250950"/>
            <a:ext cx="2573338" cy="1782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9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inFile.seekg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( 2, </a:t>
            </a:r>
            <a:r>
              <a:rPr lang="en-US" altLang="zh-TW" sz="2000" dirty="0" err="1" smtClean="0"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::beg );</a:t>
            </a:r>
            <a:endParaRPr lang="zh-TW" altLang="en-US" sz="2000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68388" name="Group 100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/>
                <a:gridCol w="1582738"/>
                <a:gridCol w="792162"/>
                <a:gridCol w="396875"/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23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1" lang="zh-TW" altLang="en-US" sz="48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524" name="Line 99"/>
          <p:cNvSpPr>
            <a:spLocks noChangeShapeType="1"/>
          </p:cNvSpPr>
          <p:nvPr/>
        </p:nvSpPr>
        <p:spPr bwMode="auto">
          <a:xfrm flipV="1">
            <a:off x="3384550" y="2043113"/>
            <a:ext cx="2573338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0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smtClean="0">
                <a:latin typeface="Lucida Console" pitchFamily="49" charset="0"/>
                <a:ea typeface="新細明體" pitchFamily="18" charset="-120"/>
              </a:rPr>
              <a:t>inFile.seekg( -1, ios::beg );</a:t>
            </a:r>
            <a:endParaRPr lang="zh-TW" altLang="en-US" sz="200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70436" name="Group 100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/>
                <a:gridCol w="1582738"/>
                <a:gridCol w="792162"/>
                <a:gridCol w="396875"/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47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1" lang="zh-TW" altLang="en-US" sz="48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0548" name="Line 99"/>
          <p:cNvSpPr>
            <a:spLocks noChangeShapeType="1"/>
          </p:cNvSpPr>
          <p:nvPr/>
        </p:nvSpPr>
        <p:spPr bwMode="auto">
          <a:xfrm flipV="1">
            <a:off x="3384550" y="1250950"/>
            <a:ext cx="2573338" cy="1782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20549" name="矩形 6"/>
          <p:cNvSpPr>
            <a:spLocks noChangeArrowheads="1"/>
          </p:cNvSpPr>
          <p:nvPr/>
        </p:nvSpPr>
        <p:spPr bwMode="auto">
          <a:xfrm>
            <a:off x="395478" y="4868863"/>
            <a:ext cx="4753229" cy="86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inFile.seekg( -1, ios::beg )</a:t>
            </a:r>
          </a:p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sets the </a:t>
            </a:r>
            <a:r>
              <a:rPr lang="en-US" altLang="zh-TW" sz="2000" b="1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failbit</a:t>
            </a:r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and resets the </a:t>
            </a:r>
            <a:r>
              <a:rPr lang="en-US" altLang="zh-TW" sz="2000" b="1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goodbit</a:t>
            </a:r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</a:t>
            </a:r>
            <a:endParaRPr lang="zh-TW" altLang="en-US" sz="20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smtClean="0">
                <a:latin typeface="Lucida Console" pitchFamily="49" charset="0"/>
                <a:ea typeface="新細明體" pitchFamily="18" charset="-120"/>
              </a:rPr>
              <a:t>inFile.seekg( 0, ios::end );</a:t>
            </a:r>
            <a:endParaRPr lang="zh-TW" altLang="en-US" sz="200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72484" name="Group 100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/>
                <a:gridCol w="1582738"/>
                <a:gridCol w="792162"/>
                <a:gridCol w="396875"/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71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8</a:t>
            </a:r>
            <a:endParaRPr kumimoji="1" lang="zh-TW" altLang="en-US" sz="48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1572" name="Line 99"/>
          <p:cNvSpPr>
            <a:spLocks noChangeShapeType="1"/>
          </p:cNvSpPr>
          <p:nvPr/>
        </p:nvSpPr>
        <p:spPr bwMode="auto">
          <a:xfrm>
            <a:off x="3384550" y="3033713"/>
            <a:ext cx="2573338" cy="13858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smtClean="0">
                <a:latin typeface="Lucida Console" pitchFamily="49" charset="0"/>
                <a:ea typeface="新細明體" pitchFamily="18" charset="-120"/>
              </a:rPr>
              <a:t>inFile.seekg( -1, ios::end );</a:t>
            </a:r>
            <a:endParaRPr lang="zh-TW" altLang="en-US" sz="200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74532" name="Group 100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/>
                <a:gridCol w="1582738"/>
                <a:gridCol w="792162"/>
                <a:gridCol w="396875"/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95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7</a:t>
            </a:r>
            <a:endParaRPr kumimoji="1" lang="zh-TW" altLang="en-US" sz="48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2596" name="Line 99"/>
          <p:cNvSpPr>
            <a:spLocks noChangeShapeType="1"/>
          </p:cNvSpPr>
          <p:nvPr/>
        </p:nvSpPr>
        <p:spPr bwMode="auto">
          <a:xfrm>
            <a:off x="3384550" y="3033713"/>
            <a:ext cx="2573338" cy="989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smtClean="0">
                <a:latin typeface="Lucida Console" pitchFamily="49" charset="0"/>
                <a:ea typeface="新細明體" pitchFamily="18" charset="-120"/>
              </a:rPr>
              <a:t>inFile.seekg( -3, ios::end );</a:t>
            </a:r>
            <a:endParaRPr lang="zh-TW" altLang="en-US" sz="200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84676" name="Group 4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/>
                <a:gridCol w="1582738"/>
                <a:gridCol w="792162"/>
                <a:gridCol w="396875"/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19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5</a:t>
            </a:r>
            <a:endParaRPr kumimoji="1" lang="zh-TW" altLang="en-US" sz="48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3620" name="Line 99"/>
          <p:cNvSpPr>
            <a:spLocks noChangeShapeType="1"/>
          </p:cNvSpPr>
          <p:nvPr/>
        </p:nvSpPr>
        <p:spPr bwMode="auto">
          <a:xfrm>
            <a:off x="3384550" y="3033713"/>
            <a:ext cx="2573338" cy="196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3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smtClean="0">
                <a:latin typeface="Lucida Console" pitchFamily="49" charset="0"/>
                <a:ea typeface="新細明體" pitchFamily="18" charset="-120"/>
              </a:rPr>
              <a:t>inFile.seekg( 1, ios::end );</a:t>
            </a:r>
            <a:endParaRPr lang="zh-TW" altLang="en-US" sz="200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76583" name="Group 103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/>
                <a:gridCol w="1582738"/>
                <a:gridCol w="792162"/>
                <a:gridCol w="396875"/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43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9</a:t>
            </a:r>
            <a:endParaRPr kumimoji="1" lang="zh-TW" altLang="en-US" sz="48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4644" name="Line 99"/>
          <p:cNvSpPr>
            <a:spLocks noChangeShapeType="1"/>
          </p:cNvSpPr>
          <p:nvPr/>
        </p:nvSpPr>
        <p:spPr bwMode="auto">
          <a:xfrm>
            <a:off x="3384550" y="3033713"/>
            <a:ext cx="2573338" cy="1781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smtClean="0">
                <a:latin typeface="Lucida Console" pitchFamily="49" charset="0"/>
                <a:ea typeface="新細明體" pitchFamily="18" charset="-120"/>
              </a:rPr>
              <a:t>inFile.seekg( 2, ios::cur );</a:t>
            </a:r>
            <a:endParaRPr lang="zh-TW" altLang="en-US" sz="200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77508" name="Group 4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/>
                <a:gridCol w="1582738"/>
                <a:gridCol w="792162"/>
                <a:gridCol w="396875"/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67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4</a:t>
            </a:r>
            <a:endParaRPr kumimoji="1" lang="zh-TW" altLang="en-US" sz="48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5668" name="Line 99"/>
          <p:cNvSpPr>
            <a:spLocks noChangeShapeType="1"/>
          </p:cNvSpPr>
          <p:nvPr/>
        </p:nvSpPr>
        <p:spPr bwMode="auto">
          <a:xfrm flipV="1">
            <a:off x="3384550" y="2835275"/>
            <a:ext cx="2573338" cy="1984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7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smtClean="0">
                <a:latin typeface="Lucida Console" pitchFamily="49" charset="0"/>
                <a:ea typeface="新細明體" pitchFamily="18" charset="-120"/>
              </a:rPr>
              <a:t>inFile.seekg( 2, ios::cur );</a:t>
            </a:r>
            <a:endParaRPr lang="zh-TW" altLang="en-US" sz="200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78532" name="Group 4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/>
                <a:gridCol w="1582738"/>
                <a:gridCol w="792162"/>
                <a:gridCol w="396875"/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91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6</a:t>
            </a:r>
            <a:endParaRPr kumimoji="1" lang="zh-TW" altLang="en-US" sz="48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6692" name="Line 99"/>
          <p:cNvSpPr>
            <a:spLocks noChangeShapeType="1"/>
          </p:cNvSpPr>
          <p:nvPr/>
        </p:nvSpPr>
        <p:spPr bwMode="auto">
          <a:xfrm>
            <a:off x="3384550" y="3033713"/>
            <a:ext cx="2573338" cy="593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33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smtClean="0">
                <a:latin typeface="Lucida Console" pitchFamily="49" charset="0"/>
                <a:ea typeface="新細明體" pitchFamily="18" charset="-120"/>
              </a:rPr>
              <a:t>inFile.seekg( -1, ios::cur );</a:t>
            </a:r>
            <a:endParaRPr lang="zh-TW" altLang="en-US" sz="200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79556" name="Group 4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/>
                <a:gridCol w="1582738"/>
                <a:gridCol w="792162"/>
                <a:gridCol w="396875"/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15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4</a:t>
            </a:r>
            <a:endParaRPr kumimoji="1" lang="zh-TW" altLang="en-US" sz="48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7716" name="Line 99"/>
          <p:cNvSpPr>
            <a:spLocks noChangeShapeType="1"/>
          </p:cNvSpPr>
          <p:nvPr/>
        </p:nvSpPr>
        <p:spPr bwMode="auto">
          <a:xfrm flipV="1">
            <a:off x="3384550" y="2835275"/>
            <a:ext cx="2573338" cy="1984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4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Creating a Sequential File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5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data obtained for each client constitutes a record for that client.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account number serves as the record key.</a:t>
            </a:r>
          </a:p>
          <a:p>
            <a:pPr eaLnBrk="1" hangingPunct="1"/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This program assumes the user enters the records in account number order.</a:t>
            </a:r>
          </a:p>
          <a:p>
            <a:pPr lvl="1" eaLnBrk="1" hangingPunct="1"/>
            <a:r>
              <a:rPr lang="en-US" altLang="zh-TW" sz="21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In a comprehensive accounts receivable system, a sorting capability would be provided to eliminate this restriction.</a:t>
            </a:r>
          </a:p>
        </p:txBody>
      </p:sp>
    </p:spTree>
    <p:extLst>
      <p:ext uri="{BB962C8B-B14F-4D97-AF65-F5344CB8AC3E}">
        <p14:creationId xmlns:p14="http://schemas.microsoft.com/office/powerpoint/2010/main" val="13309747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 smtClean="0">
                <a:latin typeface="Lucida Console" pitchFamily="49" charset="0"/>
                <a:ea typeface="新細明體" pitchFamily="18" charset="-120"/>
              </a:rPr>
              <a:t>inFile.seekg( -1, ios::cur );</a:t>
            </a:r>
            <a:endParaRPr lang="zh-TW" altLang="en-US" sz="200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TW" smtClean="0">
                <a:solidFill>
                  <a:srgbClr val="0000FF"/>
                </a:solidFill>
                <a:ea typeface="新細明體" pitchFamily="18" charset="-120"/>
              </a:rPr>
              <a:t>File position pointer</a:t>
            </a:r>
            <a:endParaRPr kumimoji="1" lang="zh-TW" altLang="en-US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graphicFrame>
        <p:nvGraphicFramePr>
          <p:cNvPr id="280580" name="Group 4"/>
          <p:cNvGraphicFramePr>
            <a:graphicFrameLocks noGrp="1"/>
          </p:cNvGraphicFramePr>
          <p:nvPr/>
        </p:nvGraphicFramePr>
        <p:xfrm>
          <a:off x="5364163" y="1052513"/>
          <a:ext cx="3367087" cy="4759326"/>
        </p:xfrm>
        <a:graphic>
          <a:graphicData uri="http://schemas.openxmlformats.org/drawingml/2006/table">
            <a:tbl>
              <a:tblPr/>
              <a:tblGrid>
                <a:gridCol w="595312"/>
                <a:gridCol w="1582738"/>
                <a:gridCol w="792162"/>
                <a:gridCol w="396875"/>
              </a:tblGrid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2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39" name="Rectangle 98"/>
          <p:cNvSpPr>
            <a:spLocks noChangeArrowheads="1"/>
          </p:cNvSpPr>
          <p:nvPr/>
        </p:nvSpPr>
        <p:spPr bwMode="auto">
          <a:xfrm>
            <a:off x="2590800" y="2636838"/>
            <a:ext cx="792163" cy="793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TW" sz="48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3</a:t>
            </a:r>
            <a:endParaRPr kumimoji="1" lang="zh-TW" altLang="en-US" sz="480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8740" name="Line 99"/>
          <p:cNvSpPr>
            <a:spLocks noChangeShapeType="1"/>
          </p:cNvSpPr>
          <p:nvPr/>
        </p:nvSpPr>
        <p:spPr bwMode="auto">
          <a:xfrm flipV="1">
            <a:off x="3384550" y="2438400"/>
            <a:ext cx="2573338" cy="5953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34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Reading Data from a Sequential File (cont.)</a:t>
            </a:r>
          </a:p>
        </p:txBody>
      </p:sp>
      <p:sp>
        <p:nvSpPr>
          <p:cNvPr id="501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Member functions </a:t>
            </a:r>
            <a:r>
              <a:rPr lang="en-US" altLang="zh-TW" dirty="0" err="1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tellg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and </a:t>
            </a:r>
            <a:r>
              <a:rPr lang="en-US" altLang="zh-TW" dirty="0" err="1" smtClean="0">
                <a:solidFill>
                  <a:srgbClr val="0000FF"/>
                </a:solidFill>
                <a:latin typeface="LucidaSansTypewriter" pitchFamily="49" charset="0"/>
                <a:ea typeface="新細明體" pitchFamily="18" charset="-120"/>
              </a:rPr>
              <a:t>tellp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are provided to return the current locations of the “get” and “put” pointers, respectively.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Figure 8.7 enables a credit manager to display the account information for those customers with </a:t>
            </a:r>
          </a:p>
          <a:p>
            <a:pPr lvl="1"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zero balances (i.e., customers who do not owe the company any money), </a:t>
            </a:r>
          </a:p>
          <a:p>
            <a:pPr lvl="1"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credit (negative) balances (i.e., customers to whom the company owes money), and </a:t>
            </a:r>
          </a:p>
          <a:p>
            <a:pPr lvl="1"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debit (positive) balances (i.e., customers who owe the company money for goods and services received in the past)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 8.7: fig8_07.cpp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Credit inquiry program.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&lt;string&gt;</a:t>
            </a:r>
            <a:endParaRPr lang="en-US" altLang="zh-TW" b="0" dirty="0" smtClean="0">
              <a:solidFill>
                <a:srgbClr val="5F5F5F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cstdlib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 namespace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enum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RequestType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{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ZERO_BALANCE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CREDIT_BALANCE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          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DEBIT_BALANCE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};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getRequest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bool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shouldDisplay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string,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endParaRPr lang="en-US" altLang="zh-TW" b="0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62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ifstream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constructor opens the file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"clients.dat"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exit program if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ifstream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could not open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cerr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"File could not be opened"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exit(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request;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account;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string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name;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balance;</a:t>
            </a:r>
          </a:p>
        </p:txBody>
      </p:sp>
    </p:spTree>
    <p:extLst>
      <p:ext uri="{BB962C8B-B14F-4D97-AF65-F5344CB8AC3E}">
        <p14:creationId xmlns:p14="http://schemas.microsoft.com/office/powerpoint/2010/main" val="97363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31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32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//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user's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request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(e.g.,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zero,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credit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or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debit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balance)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33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request =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getRequest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34    </a:t>
            </a:r>
            <a:endParaRPr lang="en-US" altLang="zh-TW" b="0" dirty="0" smtClean="0"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35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// process user's request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36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request !=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37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38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switch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request )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39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40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ZERO_BALANCE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41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nAccounts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with zero balances:\n"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42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43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case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CREDIT_BALANCE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44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"\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nAccounts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 with credit balances:\n"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45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46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case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DEBIT_BALANCE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: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47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"\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nAccounts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 with debit balances:\n"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48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49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switch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50    </a:t>
            </a:r>
            <a:endParaRPr lang="en-US" altLang="zh-TW" b="0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649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51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read account, name and balance from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account &gt;&gt; name &gt;&gt; balance;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53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54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display file contents (until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eof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inClientFile.eof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57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// display record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shouldDisplay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request, balance )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account, name, balance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60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61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// read account, name and balance from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account &gt;&gt; name &gt;&gt; balance;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inner while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64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inClientFile.clear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reset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eof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for next input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inClientFile.seekg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move to beginning of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request =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getRequest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</a:t>
            </a:r>
            <a:r>
              <a:rPr lang="en-US" altLang="zh-TW" sz="14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</a:t>
            </a:r>
            <a:r>
              <a:rPr lang="en-US" altLang="zh-TW" sz="14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additional</a:t>
            </a:r>
            <a:r>
              <a:rPr lang="en-US" altLang="zh-TW" sz="14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request</a:t>
            </a:r>
            <a:r>
              <a:rPr lang="en-US" altLang="zh-TW" sz="14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from</a:t>
            </a:r>
            <a:r>
              <a:rPr lang="en-US" altLang="zh-TW" sz="14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user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outer while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69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"End of run."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main</a:t>
            </a:r>
            <a:endParaRPr lang="en-US" altLang="zh-TW" b="0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511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72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73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obtain request from user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74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getRequest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request;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77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78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display request options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nEnter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request"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1 - List accounts with zero balances"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2 - List accounts with credit balances"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3 - List accounts with debit balances"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4 - End of run"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fixed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showpoint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84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input user request</a:t>
            </a:r>
            <a:endParaRPr lang="en-US" altLang="zh-TW" b="0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86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87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"\n?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88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request;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request 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ZERO_BALANCE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&amp;&amp; request &gt;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90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request;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getRequest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30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93  </a:t>
            </a: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94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determine whether to display given record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95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bool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shouldDisplay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type,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96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97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// determine whether to display credit balances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type ==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CREDIT_BALANCE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&amp;&amp; balance 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true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100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101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determine whether to display debit balances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102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type ==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DEBIT_BALANCE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&amp;&amp; balance &gt;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103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true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104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105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determine whether to display zero balances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type ==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ZERO_BALANCE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&amp;&amp; balance ==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true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108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109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false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shouldDisplay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111  </a:t>
            </a:r>
          </a:p>
        </p:txBody>
      </p:sp>
    </p:spTree>
    <p:extLst>
      <p:ext uri="{BB962C8B-B14F-4D97-AF65-F5344CB8AC3E}">
        <p14:creationId xmlns:p14="http://schemas.microsoft.com/office/powerpoint/2010/main" val="39150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112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single record from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113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account,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string name,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            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 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left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4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4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4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13</a:t>
            </a:r>
            <a:r>
              <a:rPr lang="en-US" altLang="zh-TW" sz="14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4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4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name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116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7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setprecision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right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balance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117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endParaRPr lang="en-US" altLang="zh-TW" b="0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439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539496" y="260604"/>
            <a:ext cx="8065008" cy="6336792"/>
          </a:xfrm>
          <a:solidFill>
            <a:srgbClr val="F0F0F2"/>
          </a:solidFill>
          <a:ln w="12700">
            <a:solidFill>
              <a:srgbClr val="0070C0"/>
            </a:solidFill>
          </a:ln>
        </p:spPr>
        <p:txBody>
          <a:bodyPr/>
          <a:lstStyle/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Enter request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1 - List accounts with zero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2 - List accounts with credit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3 - List accounts with debit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4 - End of run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? 1</a:t>
            </a:r>
          </a:p>
          <a:p>
            <a:pPr eaLnBrk="1" hangingPunct="1"/>
            <a:r>
              <a:rPr lang="en-US" altLang="zh-TW" sz="1800" b="1" dirty="0" smtClean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 </a:t>
            </a:r>
            <a:endParaRPr lang="en-US" altLang="zh-TW" sz="1800" b="1" dirty="0" smtClean="0">
              <a:solidFill>
                <a:srgbClr val="00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Accounts with zero balances: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300       White           0.00</a:t>
            </a:r>
          </a:p>
          <a:p>
            <a:pPr eaLnBrk="1" hangingPunct="1"/>
            <a:r>
              <a:rPr lang="en-US" altLang="zh-TW" sz="1800" b="1" dirty="0" smtClean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 </a:t>
            </a:r>
            <a:endParaRPr lang="en-US" altLang="zh-TW" sz="1800" b="1" dirty="0" smtClean="0">
              <a:solidFill>
                <a:srgbClr val="00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Enter request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1 - List accounts with zero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2 - List accounts with credit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3 - List accounts with debit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4 - End of run</a:t>
            </a:r>
          </a:p>
          <a:p>
            <a:pPr eaLnBrk="1" hangingPunct="1"/>
            <a:r>
              <a:rPr lang="en-US" altLang="zh-TW" sz="1800" b="1" dirty="0" smtClean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? 2 </a:t>
            </a:r>
          </a:p>
          <a:p>
            <a:pPr eaLnBrk="1" hangingPunct="1"/>
            <a:endParaRPr lang="en-US" altLang="zh-TW" sz="1800" b="1" dirty="0" smtClean="0">
              <a:solidFill>
                <a:srgbClr val="00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Accounts with credit balances: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400       Stone         -42.16</a:t>
            </a:r>
            <a:endParaRPr lang="en-US" altLang="zh-TW" sz="1800" b="1" dirty="0" smtClean="0"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50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 8.3: fig8_03.cpp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Create a sequential file.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&lt;string&gt;</a:t>
            </a:r>
            <a:endParaRPr lang="en-US" altLang="zh-TW" b="0" dirty="0" smtClean="0">
              <a:solidFill>
                <a:srgbClr val="5F5F5F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file stream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cstdlib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 namespace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// </a:t>
            </a:r>
            <a:r>
              <a:rPr lang="en-US" altLang="zh-TW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ofstream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constructor opens file          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ofstream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outClientFile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"clients.dat"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exit program if unable to create file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outClientFile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overloaded ! operator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cerr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"File could not be opened"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exit(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5572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539496" y="260604"/>
            <a:ext cx="8065008" cy="6336792"/>
          </a:xfrm>
          <a:solidFill>
            <a:srgbClr val="F0F0F2"/>
          </a:solidFill>
          <a:ln w="12700">
            <a:solidFill>
              <a:srgbClr val="0070C0"/>
            </a:solidFill>
          </a:ln>
        </p:spPr>
        <p:txBody>
          <a:bodyPr/>
          <a:lstStyle/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Enter request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1 - List accounts with zero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2 - List accounts with credit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3 - List accounts with debit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4 - End of run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? 3</a:t>
            </a:r>
          </a:p>
          <a:p>
            <a:pPr eaLnBrk="1" hangingPunct="1"/>
            <a:r>
              <a:rPr lang="en-US" altLang="zh-TW" sz="1800" b="1" dirty="0" smtClean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 </a:t>
            </a:r>
            <a:endParaRPr lang="en-US" altLang="zh-TW" sz="1800" b="1" dirty="0" smtClean="0">
              <a:solidFill>
                <a:srgbClr val="00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Accounts with debit balances: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100       Jones          24.98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200       Doe           345.67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500       Rich          224.62</a:t>
            </a:r>
          </a:p>
          <a:p>
            <a:pPr eaLnBrk="1" hangingPunct="1"/>
            <a:r>
              <a:rPr lang="en-US" altLang="zh-TW" sz="1800" b="1" dirty="0" smtClean="0"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 </a:t>
            </a:r>
            <a:endParaRPr lang="en-US" altLang="zh-TW" sz="1800" b="1" dirty="0" smtClean="0">
              <a:solidFill>
                <a:srgbClr val="00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Enter request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1 - List accounts with zero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2 - List accounts with credit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3 - List accounts with debit balances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 4 - End of run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? 4</a:t>
            </a:r>
          </a:p>
          <a:p>
            <a:pPr eaLnBrk="1" hangingPunct="1"/>
            <a:r>
              <a:rPr lang="en-US" altLang="zh-TW" sz="18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End of run.</a:t>
            </a:r>
          </a:p>
        </p:txBody>
      </p:sp>
    </p:spTree>
    <p:extLst>
      <p:ext uri="{BB962C8B-B14F-4D97-AF65-F5344CB8AC3E}">
        <p14:creationId xmlns:p14="http://schemas.microsoft.com/office/powerpoint/2010/main" val="2498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8.6  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Updating Sequential Files</a:t>
            </a:r>
          </a:p>
        </p:txBody>
      </p:sp>
      <p:sp>
        <p:nvSpPr>
          <p:cNvPr id="5837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Data that is formatted and written to a sequential file as shown in Section 8.4 cannot be modified without the risk of destroying other data in the file.</a:t>
            </a:r>
          </a:p>
          <a:p>
            <a:pPr eaLnBrk="1" hangingPunct="1"/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For example, if the name “</a:t>
            </a:r>
            <a:r>
              <a:rPr lang="en-US" altLang="zh-TW" sz="23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White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” needs to be changed to “</a:t>
            </a:r>
            <a:r>
              <a:rPr lang="en-US" altLang="zh-TW" sz="23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Worthington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,” the old name cannot be overwritten without corrupting the file.</a:t>
            </a:r>
          </a:p>
          <a:p>
            <a:pPr eaLnBrk="1" hangingPunct="1"/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record for </a:t>
            </a:r>
            <a:r>
              <a:rPr lang="en-US" altLang="zh-TW" sz="23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White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was written to the file as</a:t>
            </a:r>
          </a:p>
          <a:p>
            <a:pPr lvl="2" eaLnBrk="1" hangingPunct="1"/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300 White 0.00</a:t>
            </a:r>
          </a:p>
          <a:p>
            <a:pPr eaLnBrk="1" hangingPunct="1"/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If this record were rewritten beginning at the same location in the file using the longer name, the record would be</a:t>
            </a:r>
          </a:p>
          <a:p>
            <a:pPr lvl="2" eaLnBrk="1" hangingPunct="1"/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300 Worthington 0.00</a:t>
            </a:r>
          </a:p>
          <a:p>
            <a:pPr eaLnBrk="1" hangingPunct="1"/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new record contains six more characters than the original record.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8.6  </a:t>
            </a:r>
            <a:r>
              <a:rPr lang="en-US" altLang="zh-TW" sz="36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Updating Sequential Files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138"/>
            <a:ext cx="8229600" cy="3388042"/>
          </a:xfrm>
        </p:spPr>
        <p:txBody>
          <a:bodyPr/>
          <a:lstStyle/>
          <a:p>
            <a:pPr eaLnBrk="1" hangingPunct="1">
              <a:tabLst>
                <a:tab pos="1162050" algn="l"/>
              </a:tabLst>
            </a:pPr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Example: change name "White" to "Worthington"</a:t>
            </a:r>
          </a:p>
          <a:p>
            <a:pPr lvl="1" eaLnBrk="1" hangingPunct="1">
              <a:buFont typeface="Verdana" panose="020B0604030504040204" pitchFamily="34" charset="0"/>
              <a:buChar char="−"/>
              <a:tabLst>
                <a:tab pos="1162050" algn="l"/>
              </a:tabLst>
            </a:pPr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Old data</a:t>
            </a:r>
          </a:p>
          <a:p>
            <a:pPr lvl="1" eaLnBrk="1" hangingPunct="1">
              <a:buFontTx/>
              <a:buNone/>
              <a:tabLst>
                <a:tab pos="1162050" algn="l"/>
              </a:tabLst>
            </a:pPr>
            <a:r>
              <a:rPr lang="en-US" altLang="zh-TW" b="1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300 White 0.00 400 Jones 32.87</a:t>
            </a:r>
          </a:p>
          <a:p>
            <a:pPr lvl="1" eaLnBrk="1" hangingPunct="1">
              <a:buFont typeface="Verdana" panose="020B0604030504040204" pitchFamily="34" charset="0"/>
              <a:buChar char="−"/>
              <a:tabLst>
                <a:tab pos="1162050" algn="l"/>
              </a:tabLst>
            </a:pPr>
            <a:r>
              <a:rPr lang="en-US" altLang="zh-TW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Insert new data</a:t>
            </a:r>
          </a:p>
          <a:p>
            <a:pPr lvl="1" eaLnBrk="1" hangingPunct="1">
              <a:buFontTx/>
              <a:buNone/>
              <a:tabLst>
                <a:tab pos="1162050" algn="l"/>
              </a:tabLst>
            </a:pPr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	300 Worthington 0.00</a:t>
            </a:r>
          </a:p>
          <a:p>
            <a:pPr lvl="1" eaLnBrk="1" hangingPunct="1">
              <a:buFontTx/>
              <a:buNone/>
              <a:tabLst>
                <a:tab pos="1162050" algn="l"/>
              </a:tabLst>
            </a:pPr>
            <a:endParaRPr lang="en-US" altLang="zh-TW" sz="2000" b="1" dirty="0" smtClean="0">
              <a:solidFill>
                <a:srgbClr val="000000"/>
              </a:solidFill>
              <a:latin typeface="Courier New" pitchFamily="49" charset="0"/>
              <a:ea typeface="新細明體" pitchFamily="18" charset="-120"/>
            </a:endParaRPr>
          </a:p>
          <a:p>
            <a:pPr lvl="1" eaLnBrk="1" hangingPunct="1">
              <a:buFontTx/>
              <a:buNone/>
              <a:tabLst>
                <a:tab pos="1162050" algn="l"/>
              </a:tabLst>
            </a:pPr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	300 White 0.00 400 Jones 32.87</a:t>
            </a:r>
          </a:p>
          <a:p>
            <a:pPr lvl="1" eaLnBrk="1" hangingPunct="1">
              <a:buFontTx/>
              <a:buNone/>
              <a:tabLst>
                <a:tab pos="1162050" algn="l"/>
              </a:tabLst>
            </a:pPr>
            <a:endParaRPr lang="en-US" altLang="zh-TW" sz="2000" b="1" dirty="0" smtClean="0">
              <a:solidFill>
                <a:srgbClr val="000000"/>
              </a:solidFill>
              <a:latin typeface="Courier New" pitchFamily="49" charset="0"/>
              <a:ea typeface="新細明體" pitchFamily="18" charset="-120"/>
            </a:endParaRPr>
          </a:p>
          <a:p>
            <a:pPr lvl="1" eaLnBrk="1" hangingPunct="1">
              <a:buFontTx/>
              <a:buNone/>
              <a:tabLst>
                <a:tab pos="1162050" algn="l"/>
              </a:tabLst>
            </a:pPr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	300 Worthington 0.00ones 32.87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1501775" y="2819400"/>
            <a:ext cx="6400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TW" altLang="en-US" sz="1400" b="0">
              <a:solidFill>
                <a:srgbClr val="0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0965" name="Line 7"/>
          <p:cNvSpPr>
            <a:spLocks noChangeShapeType="1"/>
          </p:cNvSpPr>
          <p:nvPr/>
        </p:nvSpPr>
        <p:spPr bwMode="auto">
          <a:xfrm>
            <a:off x="2843784" y="3429000"/>
            <a:ext cx="0" cy="4320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40966" name="Text Box 13"/>
          <p:cNvSpPr txBox="1">
            <a:spLocks noChangeArrowheads="1"/>
          </p:cNvSpPr>
          <p:nvPr/>
        </p:nvSpPr>
        <p:spPr bwMode="auto">
          <a:xfrm>
            <a:off x="4315226" y="5301234"/>
            <a:ext cx="2879725" cy="576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Data gets overwritten</a:t>
            </a:r>
          </a:p>
        </p:txBody>
      </p:sp>
      <p:sp>
        <p:nvSpPr>
          <p:cNvPr id="40967" name="Line 14"/>
          <p:cNvSpPr>
            <a:spLocks noChangeShapeType="1"/>
          </p:cNvSpPr>
          <p:nvPr/>
        </p:nvSpPr>
        <p:spPr bwMode="auto">
          <a:xfrm flipH="1" flipV="1">
            <a:off x="3383851" y="4761484"/>
            <a:ext cx="900113" cy="809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endParaRPr lang="zh-TW" altLang="en-US" sz="1600" b="1">
              <a:solidFill>
                <a:srgbClr val="000000"/>
              </a:solidFill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48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8.6  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Updating Sequential Files (cont.)</a:t>
            </a:r>
          </a:p>
        </p:txBody>
      </p:sp>
      <p:sp>
        <p:nvSpPr>
          <p:cNvPr id="593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buClr>
                <a:srgbClr val="2DA2BF"/>
              </a:buClr>
            </a:pPr>
            <a:r>
              <a:rPr lang="en-US" altLang="zh-TW" sz="23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Therefore, the characters beyond the second “</a:t>
            </a:r>
            <a:r>
              <a:rPr lang="en-US" altLang="zh-TW" sz="23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</a:t>
            </a:r>
            <a:r>
              <a:rPr lang="en-US" altLang="zh-TW" sz="23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” in “</a:t>
            </a:r>
            <a:r>
              <a:rPr lang="en-US" altLang="zh-TW" sz="23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Worthington</a:t>
            </a:r>
            <a:r>
              <a:rPr lang="en-US" altLang="zh-TW" sz="23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” would overwrite the beginning of the next sequential record in the file.</a:t>
            </a:r>
          </a:p>
          <a:p>
            <a:pPr eaLnBrk="1" hangingPunct="1"/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 problem is that, in the formatted input/output model using the stream insertion operator </a:t>
            </a:r>
            <a:r>
              <a:rPr lang="en-US" altLang="zh-TW" sz="23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&lt;&lt;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 and the stream extraction operator </a:t>
            </a:r>
            <a:r>
              <a:rPr lang="en-US" altLang="zh-TW" sz="23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&gt;&gt;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, fields—and hence records—can vary in size.</a:t>
            </a:r>
          </a:p>
          <a:p>
            <a:pPr lvl="1" eaLnBrk="1" hangingPunct="1"/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For example, values 7, 14, –117, 2074, and 27383 are all </a:t>
            </a:r>
            <a:r>
              <a:rPr lang="en-US" altLang="zh-TW" sz="20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2000" dirty="0" err="1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s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, which store the same number of “raw data” bytes internally (typically four bytes on today’s popular 32-bit machines).</a:t>
            </a:r>
          </a:p>
          <a:p>
            <a:pPr lvl="1" eaLnBrk="1" hangingPunct="1"/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However, these integers become different-sized fields when output as formatted text (character sequences).</a:t>
            </a:r>
          </a:p>
          <a:p>
            <a:pPr lvl="1" eaLnBrk="1" hangingPunct="1"/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rPr>
              <a:t>Therefore, the formatted input/output model usually is not used to update records in place.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8.6  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Updating Sequential Files (cont.)</a:t>
            </a:r>
          </a:p>
        </p:txBody>
      </p:sp>
      <p:sp>
        <p:nvSpPr>
          <p:cNvPr id="593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sz="2500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Such updating can be done, but a bit awkwardly. </a:t>
            </a:r>
          </a:p>
          <a:p>
            <a:pPr lvl="0">
              <a:buClr>
                <a:srgbClr val="2DA2BF"/>
              </a:buClr>
            </a:pPr>
            <a:r>
              <a:rPr lang="en-US" altLang="zh-TW" sz="2500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For example, to make the preceding name change</a:t>
            </a:r>
          </a:p>
          <a:p>
            <a:pPr lvl="1">
              <a:buClr>
                <a:srgbClr val="2DA2BF"/>
              </a:buClr>
            </a:pPr>
            <a:r>
              <a:rPr lang="en-US" altLang="zh-TW" sz="2100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the records before 300 White 0.00 in a sequential file could be copied to a new file</a:t>
            </a:r>
          </a:p>
          <a:p>
            <a:pPr lvl="1">
              <a:buClr>
                <a:srgbClr val="2DA2BF"/>
              </a:buClr>
            </a:pPr>
            <a:r>
              <a:rPr lang="en-US" altLang="zh-TW" sz="2100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 updated record then written to the new file</a:t>
            </a:r>
          </a:p>
          <a:p>
            <a:pPr lvl="1">
              <a:buClr>
                <a:srgbClr val="2DA2BF"/>
              </a:buClr>
            </a:pPr>
            <a:r>
              <a:rPr lang="en-US" altLang="zh-TW" sz="2100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and the records after 300 White 0.00 copied to the new file. </a:t>
            </a:r>
          </a:p>
          <a:p>
            <a:pPr lvl="0">
              <a:buClr>
                <a:srgbClr val="2DA2BF"/>
              </a:buClr>
            </a:pPr>
            <a:r>
              <a:rPr lang="en-US" altLang="zh-TW" sz="2500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This requires processing </a:t>
            </a:r>
            <a:r>
              <a:rPr lang="en-US" altLang="zh-TW" sz="2500" i="1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every</a:t>
            </a:r>
            <a:r>
              <a:rPr lang="en-US" altLang="zh-TW" sz="2500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record in the file to update </a:t>
            </a:r>
            <a:r>
              <a:rPr lang="en-US" altLang="zh-TW" sz="2500" i="1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only</a:t>
            </a:r>
            <a:r>
              <a:rPr lang="en-US" altLang="zh-TW" sz="2500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one record. </a:t>
            </a:r>
          </a:p>
          <a:p>
            <a:pPr lvl="0">
              <a:buClr>
                <a:srgbClr val="2DA2BF"/>
              </a:buClr>
            </a:pPr>
            <a:r>
              <a:rPr lang="en-US" altLang="zh-TW" sz="2500" dirty="0">
                <a:solidFill>
                  <a:prstClr val="black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If many records are being updated in one pass of the file, though, this technique can be acceptable.</a:t>
            </a:r>
          </a:p>
        </p:txBody>
      </p:sp>
    </p:spTree>
    <p:extLst>
      <p:ext uri="{BB962C8B-B14F-4D97-AF65-F5344CB8AC3E}">
        <p14:creationId xmlns:p14="http://schemas.microsoft.com/office/powerpoint/2010/main" val="212919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the account, name, and balance."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end-of-file to end input.\n?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account;</a:t>
            </a:r>
            <a:r>
              <a:rPr lang="en-US" altLang="zh-TW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customer’s account number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tring name;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customer’s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name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balance;</a:t>
            </a:r>
            <a:r>
              <a:rPr lang="en-US" altLang="zh-TW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amount of money customer owes company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28 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read account, name and balance from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then place in file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29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account &gt;&gt; name &gt;&gt; balance )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30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{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31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outClientFile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account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name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' '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        &lt;&lt; balance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32  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"?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33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while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34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main</a:t>
            </a:r>
          </a:p>
        </p:txBody>
      </p:sp>
    </p:spTree>
    <p:extLst>
      <p:ext uri="{BB962C8B-B14F-4D97-AF65-F5344CB8AC3E}">
        <p14:creationId xmlns:p14="http://schemas.microsoft.com/office/powerpoint/2010/main" val="280776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DeitelPowerPointTemplate</Template>
  <TotalTime>1511</TotalTime>
  <Words>4476</Words>
  <Application>Microsoft Office PowerPoint</Application>
  <PresentationFormat>如螢幕大小 (4:3)</PresentationFormat>
  <Paragraphs>1401</Paragraphs>
  <Slides>84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84</vt:i4>
      </vt:variant>
    </vt:vector>
  </HeadingPairs>
  <TitlesOfParts>
    <vt:vector size="86" baseType="lpstr">
      <vt:lpstr>Concourse</vt:lpstr>
      <vt:lpstr>ppt_template_07-25-2002</vt:lpstr>
      <vt:lpstr>Chapter 8 Sequential-Access Files</vt:lpstr>
      <vt:lpstr>PowerPoint 簡報</vt:lpstr>
      <vt:lpstr>8.1  Introduction</vt:lpstr>
      <vt:lpstr>8.3  Files and Streams</vt:lpstr>
      <vt:lpstr>8.3  Files and Streams (cont.)</vt:lpstr>
      <vt:lpstr>8.4  Creating a Sequential File</vt:lpstr>
      <vt:lpstr>8.4  Creating a Sequential File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8.4  Creating a Sequential File (cont.)</vt:lpstr>
      <vt:lpstr>8.4  Creating a Sequential File (cont.)</vt:lpstr>
      <vt:lpstr>PowerPoint 簡報</vt:lpstr>
      <vt:lpstr>8.4  Creating a Sequential File (cont.)</vt:lpstr>
      <vt:lpstr>PowerPoint 簡報</vt:lpstr>
      <vt:lpstr>8.4  Creating a Sequential File (cont.)</vt:lpstr>
      <vt:lpstr>PowerPoint 簡報</vt:lpstr>
      <vt:lpstr>8.4  Creating a Sequential File (cont.)</vt:lpstr>
      <vt:lpstr>8.4  Creating a Sequential File (cont.)</vt:lpstr>
      <vt:lpstr>8.4  Creating a Sequential File (cont.)</vt:lpstr>
      <vt:lpstr>8.4  Creating a Sequential File (cont.)</vt:lpstr>
      <vt:lpstr>8.4  Creating a Sequential File (cont.)</vt:lpstr>
      <vt:lpstr>PowerPoint 簡報</vt:lpstr>
      <vt:lpstr>8.4  Creating a Sequential File (cont.)</vt:lpstr>
      <vt:lpstr>8.4  Creating a Sequential File (cont.)</vt:lpstr>
      <vt:lpstr>PowerPoint 簡報</vt:lpstr>
      <vt:lpstr>8.5  Reading Data from a Sequential File</vt:lpstr>
      <vt:lpstr>8.5  Reading Data from a Sequential File (cont.)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8.5  Reading Data from a Sequential File (cont.)</vt:lpstr>
      <vt:lpstr>8.5  Reading Data from a Sequential File (cont.)</vt:lpstr>
      <vt:lpstr>8.5  Reading Data from a Sequential File (cont.)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8.5  Reading Data from a Sequential File (cont.)</vt:lpstr>
      <vt:lpstr>8.5  Reading Data from a Sequential File (cont.)</vt:lpstr>
      <vt:lpstr>8.5  Reading Data from a Sequential File (cont.)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8.5  Reading Data from a Sequential File (cont.)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8.6  Updating Sequential Files</vt:lpstr>
      <vt:lpstr>8.6  Updating Sequential Files</vt:lpstr>
      <vt:lpstr>8.6  Updating Sequential Files (cont.)</vt:lpstr>
      <vt:lpstr>8.6  Updating Sequential Files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Processing</dc:title>
  <dc:creator>Windows User</dc:creator>
  <cp:lastModifiedBy>jclin</cp:lastModifiedBy>
  <cp:revision>111</cp:revision>
  <dcterms:created xsi:type="dcterms:W3CDTF">2009-10-10T13:00:35Z</dcterms:created>
  <dcterms:modified xsi:type="dcterms:W3CDTF">2015-11-23T16:09:12Z</dcterms:modified>
</cp:coreProperties>
</file>