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8"/>
  </p:notesMasterIdLst>
  <p:handoutMasterIdLst>
    <p:handoutMasterId r:id="rId119"/>
  </p:handoutMasterIdLst>
  <p:sldIdLst>
    <p:sldId id="461" r:id="rId2"/>
    <p:sldId id="452" r:id="rId3"/>
    <p:sldId id="488" r:id="rId4"/>
    <p:sldId id="494" r:id="rId5"/>
    <p:sldId id="493" r:id="rId6"/>
    <p:sldId id="492" r:id="rId7"/>
    <p:sldId id="491" r:id="rId8"/>
    <p:sldId id="490" r:id="rId9"/>
    <p:sldId id="489" r:id="rId10"/>
    <p:sldId id="495" r:id="rId11"/>
    <p:sldId id="506" r:id="rId12"/>
    <p:sldId id="505" r:id="rId13"/>
    <p:sldId id="504" r:id="rId14"/>
    <p:sldId id="503" r:id="rId15"/>
    <p:sldId id="502" r:id="rId16"/>
    <p:sldId id="501" r:id="rId17"/>
    <p:sldId id="500" r:id="rId18"/>
    <p:sldId id="499" r:id="rId19"/>
    <p:sldId id="498" r:id="rId20"/>
    <p:sldId id="497" r:id="rId21"/>
    <p:sldId id="496" r:id="rId22"/>
    <p:sldId id="507" r:id="rId23"/>
    <p:sldId id="510" r:id="rId24"/>
    <p:sldId id="509" r:id="rId25"/>
    <p:sldId id="508" r:id="rId26"/>
    <p:sldId id="511" r:id="rId27"/>
    <p:sldId id="517" r:id="rId28"/>
    <p:sldId id="516" r:id="rId29"/>
    <p:sldId id="515" r:id="rId30"/>
    <p:sldId id="514" r:id="rId31"/>
    <p:sldId id="513" r:id="rId32"/>
    <p:sldId id="512" r:id="rId33"/>
    <p:sldId id="458" r:id="rId34"/>
    <p:sldId id="467" r:id="rId35"/>
    <p:sldId id="463" r:id="rId36"/>
    <p:sldId id="533" r:id="rId37"/>
    <p:sldId id="535" r:id="rId38"/>
    <p:sldId id="536" r:id="rId39"/>
    <p:sldId id="534" r:id="rId40"/>
    <p:sldId id="537" r:id="rId41"/>
    <p:sldId id="538" r:id="rId42"/>
    <p:sldId id="539" r:id="rId43"/>
    <p:sldId id="532" r:id="rId44"/>
    <p:sldId id="540" r:id="rId45"/>
    <p:sldId id="541" r:id="rId46"/>
    <p:sldId id="542" r:id="rId47"/>
    <p:sldId id="543" r:id="rId48"/>
    <p:sldId id="544" r:id="rId49"/>
    <p:sldId id="545" r:id="rId50"/>
    <p:sldId id="588" r:id="rId51"/>
    <p:sldId id="637" r:id="rId52"/>
    <p:sldId id="664" r:id="rId53"/>
    <p:sldId id="670" r:id="rId54"/>
    <p:sldId id="663" r:id="rId55"/>
    <p:sldId id="660" r:id="rId56"/>
    <p:sldId id="661" r:id="rId57"/>
    <p:sldId id="665" r:id="rId58"/>
    <p:sldId id="666" r:id="rId59"/>
    <p:sldId id="645" r:id="rId60"/>
    <p:sldId id="646" r:id="rId61"/>
    <p:sldId id="647" r:id="rId62"/>
    <p:sldId id="648" r:id="rId63"/>
    <p:sldId id="649" r:id="rId64"/>
    <p:sldId id="650" r:id="rId65"/>
    <p:sldId id="651" r:id="rId66"/>
    <p:sldId id="652" r:id="rId67"/>
    <p:sldId id="653" r:id="rId68"/>
    <p:sldId id="654" r:id="rId69"/>
    <p:sldId id="655" r:id="rId70"/>
    <p:sldId id="656" r:id="rId71"/>
    <p:sldId id="657" r:id="rId72"/>
    <p:sldId id="638" r:id="rId73"/>
    <p:sldId id="635" r:id="rId74"/>
    <p:sldId id="591" r:id="rId75"/>
    <p:sldId id="590" r:id="rId76"/>
    <p:sldId id="667" r:id="rId77"/>
    <p:sldId id="668" r:id="rId78"/>
    <p:sldId id="669" r:id="rId79"/>
    <p:sldId id="603" r:id="rId80"/>
    <p:sldId id="606" r:id="rId81"/>
    <p:sldId id="605" r:id="rId82"/>
    <p:sldId id="607" r:id="rId83"/>
    <p:sldId id="608" r:id="rId84"/>
    <p:sldId id="609" r:id="rId85"/>
    <p:sldId id="611" r:id="rId86"/>
    <p:sldId id="610" r:id="rId87"/>
    <p:sldId id="612" r:id="rId88"/>
    <p:sldId id="613" r:id="rId89"/>
    <p:sldId id="614" r:id="rId90"/>
    <p:sldId id="615" r:id="rId91"/>
    <p:sldId id="476" r:id="rId92"/>
    <p:sldId id="599" r:id="rId93"/>
    <p:sldId id="601" r:id="rId94"/>
    <p:sldId id="600" r:id="rId95"/>
    <p:sldId id="602" r:id="rId96"/>
    <p:sldId id="632" r:id="rId97"/>
    <p:sldId id="628" r:id="rId98"/>
    <p:sldId id="629" r:id="rId99"/>
    <p:sldId id="630" r:id="rId100"/>
    <p:sldId id="631" r:id="rId101"/>
    <p:sldId id="633" r:id="rId102"/>
    <p:sldId id="634" r:id="rId103"/>
    <p:sldId id="616" r:id="rId104"/>
    <p:sldId id="617" r:id="rId105"/>
    <p:sldId id="618" r:id="rId106"/>
    <p:sldId id="619" r:id="rId107"/>
    <p:sldId id="620" r:id="rId108"/>
    <p:sldId id="622" r:id="rId109"/>
    <p:sldId id="621" r:id="rId110"/>
    <p:sldId id="623" r:id="rId111"/>
    <p:sldId id="624" r:id="rId112"/>
    <p:sldId id="625" r:id="rId113"/>
    <p:sldId id="626" r:id="rId114"/>
    <p:sldId id="627" r:id="rId115"/>
    <p:sldId id="468" r:id="rId116"/>
    <p:sldId id="469" r:id="rId117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FFE699"/>
    <a:srgbClr val="008000"/>
    <a:srgbClr val="FF3300"/>
    <a:srgbClr val="3366FF"/>
    <a:srgbClr val="0066FF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4637" autoAdjust="0"/>
  </p:normalViewPr>
  <p:slideViewPr>
    <p:cSldViewPr showGuides="1">
      <p:cViewPr varScale="1">
        <p:scale>
          <a:sx n="85" d="100"/>
          <a:sy n="85" d="100"/>
        </p:scale>
        <p:origin x="-95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0A0201-B565-4115-B437-16772CBF22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22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DEF122-6E4E-4DF9-887D-E610F88196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322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5"/>
            <a:ext cx="8641080" cy="630080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103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2"/>
            <a:ext cx="7921012" cy="2700000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7921012" cy="288036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772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307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2340299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833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10"/>
            <a:ext cx="7200920" cy="180023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17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55748" y="1412748"/>
            <a:ext cx="4032504" cy="2736342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79676" y="4725162"/>
            <a:ext cx="5184648" cy="158419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604"/>
            <a:ext cx="8641080" cy="10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748"/>
            <a:ext cx="8641080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86" r:id="rId4"/>
    <p:sldLayoutId id="2147483687" r:id="rId5"/>
    <p:sldLayoutId id="2147483684" r:id="rId6"/>
    <p:sldLayoutId id="2147483685" r:id="rId7"/>
    <p:sldLayoutId id="2147483678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Fibonacci numbers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689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9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7882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5903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9688 -0.393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93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8" grpId="0"/>
      <p:bldP spid="18" grpId="1"/>
      <p:bldP spid="2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3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1 1 2 3 5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1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36867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6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8911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8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38557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2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0108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0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15042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1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3746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09868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50223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40656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7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910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3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04514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5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21930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5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7" y="548632"/>
            <a:ext cx="6660851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&amp;m1,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8954"/>
              </p:ext>
            </p:extLst>
          </p:nvPr>
        </p:nvGraphicFramePr>
        <p:xfrm>
          <a:off x="5832161" y="1988816"/>
          <a:ext cx="306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9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5652138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1 1 2 3 5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6192207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5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31701" y="548631"/>
            <a:ext cx="4680598" cy="2339977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i = 4; i &lt;= num; i++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771770" y="3248977"/>
            <a:ext cx="3599819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i = 4;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i &lt;= num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i++;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31701" y="548632"/>
            <a:ext cx="4680598" cy="2340299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i = 4; i &lt;= num; i++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771770" y="3248977"/>
            <a:ext cx="360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i = 4;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do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n1 =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n2 = n3;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n3 = n1 + n2;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cout &lt;&lt; n3 &lt;&lt; endl;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i++;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}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i &lt;= num );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6540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3159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86686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55925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7753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144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98184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9775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7" y="3131962"/>
            <a:ext cx="7921625" cy="5940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1, 1, 2, 3, 5, 8, 13, 21, 34, 55,...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45935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1220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fib[i] = fib[i-2] + fib[i-1]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fib[i-2]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+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fib[i-1]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6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9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44643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28877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4131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4753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9321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79704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0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7025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0857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fib[1000];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 ( 2 - 46 ):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71540" y="2168838"/>
            <a:ext cx="7200920" cy="12601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fib[0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1;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fib[1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1;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fib[i-2] + fib[i-1];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71540" y="3429000"/>
            <a:ext cx="7200000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= 0;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number;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++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)</a:t>
            </a: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fib[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];</a:t>
            </a:r>
            <a:endParaRPr lang="en-US" altLang="zh-TW" sz="1800" b="0" dirty="0"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673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56219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962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0001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016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1542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3873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2116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3207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814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3018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668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4229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7811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176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521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4444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 ( 3 - 46 ): ";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21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Use functions</a:t>
            </a:r>
            <a:endParaRPr lang="zh-TW" altLang="en-US" sz="5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0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1747" y="2168839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1747" y="2168839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701" y="368609"/>
            <a:ext cx="4680586" cy="6300805"/>
          </a:xfrm>
        </p:spPr>
        <p:txBody>
          <a:bodyPr tIns="0"/>
          <a:lstStyle/>
          <a:p>
            <a:pPr>
              <a:spcBef>
                <a:spcPts val="1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sz="1600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FFFFFF"/>
                </a:solidFill>
                <a:highlight>
                  <a:srgbClr val="FFFFFF"/>
                </a:highlight>
                <a:latin typeface="Lucida Console"/>
              </a:rPr>
              <a:t> fib[]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for(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100"/>
              </a:spcBef>
            </a:pP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sz="1600" kern="1200" dirty="0" err="1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  <a:endParaRPr lang="en-US" altLang="zh-TW" sz="1600" dirty="0">
              <a:solidFill>
                <a:srgbClr val="FFFFFF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2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fib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fib[]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388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fib[]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11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4869184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1" y="2348863"/>
            <a:ext cx="4140529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368610"/>
            <a:ext cx="4500575" cy="4680598"/>
          </a:xfrm>
        </p:spPr>
        <p:txBody>
          <a:bodyPr tIns="720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fib[0]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fib[1]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fib[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fib[i-2] + fib[i-1];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9"/>
            <a:ext cx="4500575" cy="6120782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 );</a:t>
            </a:r>
          </a:p>
          <a:p>
            <a:pPr>
              <a:spcBef>
                <a:spcPts val="3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fib[j]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300"/>
              </a:spcBef>
            </a:pPr>
            <a:endParaRPr lang="zh-TW" altLang="en-US" sz="11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f[]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f[1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n;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</a:t>
            </a:r>
            <a:r>
              <a:rPr lang="en-US" altLang="zh-TW" kern="120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f[i-2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+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f[i-1];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88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64009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84348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7978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9265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68775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411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8430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3135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0619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79225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62859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21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9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53778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69648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6819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86016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86130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92382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5007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38273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3962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48860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1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2057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511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61453"/>
              </p:ext>
            </p:extLst>
          </p:nvPr>
        </p:nvGraphicFramePr>
        <p:xfrm>
          <a:off x="6372230" y="5409253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0012EF88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81413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163"/>
          <p:cNvSpPr>
            <a:spLocks noGrp="1" noChangeArrowheads="1"/>
          </p:cNvSpPr>
          <p:nvPr>
            <p:ph type="title"/>
          </p:nvPr>
        </p:nvSpPr>
        <p:spPr>
          <a:xfrm>
            <a:off x="431471" y="188586"/>
            <a:ext cx="4140529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71" name="Rectangle 105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4320553" cy="5220667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fib[1000];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fib );</a:t>
            </a:r>
          </a:p>
          <a:p>
            <a:pPr lvl="0">
              <a:spcBef>
                <a:spcPts val="300"/>
              </a:spcBef>
            </a:pP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= 0; j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fib[j]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fibonacci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f[] )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f[0]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f[1]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for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2;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 n; 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f[</a:t>
            </a:r>
            <a:r>
              <a:rPr lang="en-US" altLang="zh-TW" sz="1600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1600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] = f[i-2] + f[i-1];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6487" name="Group 3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61579"/>
              </p:ext>
            </p:extLst>
          </p:nvPr>
        </p:nvGraphicFramePr>
        <p:xfrm>
          <a:off x="4932046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720000"/>
                <a:gridCol w="1080000"/>
                <a:gridCol w="720000"/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0012EFDC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0012EFFC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fib[9]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0012F004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9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 pitchFamily="49" charset="0"/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78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18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ea typeface="新細明體" pitchFamily="18" charset="-120"/>
              </a:rPr>
              <a:t>"Enter a positive integer ( 3 - 46 ): 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11494" y="4869183"/>
            <a:ext cx="7921012" cy="1260161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next()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ct val="0"/>
              </a:spcBef>
            </a:pP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n1, n2, 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n1,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n2, </a:t>
            </a:r>
            <a:r>
              <a:rPr lang="en-US" altLang="zh-TW" kern="1200" dirty="0" err="1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 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13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n1, n2, n3 )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n1,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n2,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n3 )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721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2046" y="5229230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40" y="3248977"/>
            <a:ext cx="1800231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320552" cy="4680598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n2 &lt;&lt; ' ' &lt;&lt; n3 &lt;&lt; '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68608"/>
            <a:ext cx="4500575" cy="5940759"/>
          </a:xfrm>
        </p:spPr>
        <p:txBody>
          <a:bodyPr tIns="972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n1 = 1, n2 = 1, n3 = 2;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number;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n1 &lt;&lt; ' ';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n2 &lt;&lt; ' ' &lt;&lt; n3 &lt;&lt; ' ';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next( n1, n2, n3 )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n3 &lt;&lt; ' ';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void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next(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kern="12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m3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m1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+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m2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686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5664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1338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44500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38071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12299" y="3068954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2708908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2348862"/>
            <a:ext cx="720092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1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3993 0.07014 C 0.04896 0.08496 0.054 0.10718 0.054 0.13033 C 0.054 0.15649 0.04896 0.17755 0.03993 0.19237 L -2.5E-6 0.2627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13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3993 0.09815 C -0.04896 0.11898 -0.05399 0.15 -0.05399 0.18241 C -0.05399 0.21898 -0.04896 0.24838 -0.03993 0.26921 L -2.5E-6 0.36759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8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0.1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4168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79632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3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368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52642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4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61478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3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85239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686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42613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5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4766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09687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9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6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3600"/>
              </p:ext>
            </p:extLst>
          </p:nvPr>
        </p:nvGraphicFramePr>
        <p:xfrm>
          <a:off x="6372230" y="4149092"/>
          <a:ext cx="2520000" cy="108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36739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55325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8678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448" y="548632"/>
            <a:ext cx="6840874" cy="4860621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n1 = 1, n2 = 1, n3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46;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m2,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m3 )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m1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m2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m3;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m3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m1 + m2;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30015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6336"/>
              </p:ext>
            </p:extLst>
          </p:nvPr>
        </p:nvGraphicFramePr>
        <p:xfrm>
          <a:off x="6372230" y="1988816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Rectangle 102"/>
          <p:cNvSpPr>
            <a:spLocks noChangeArrowheads="1"/>
          </p:cNvSpPr>
          <p:nvPr/>
        </p:nvSpPr>
        <p:spPr bwMode="auto">
          <a:xfrm>
            <a:off x="2591747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1 1 2 2 2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764" name="Text Box 103"/>
          <p:cNvSpPr txBox="1">
            <a:spLocks noChangeArrowheads="1"/>
          </p:cNvSpPr>
          <p:nvPr/>
        </p:nvSpPr>
        <p:spPr bwMode="auto">
          <a:xfrm>
            <a:off x="3131816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  <a:ea typeface="標楷體" pitchFamily="65" charset="-12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368609"/>
            <a:ext cx="7921013" cy="612078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 ( 3 - 46 ): ";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next( n1, n2, n3 );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n3 &lt;&lt; ' ';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next(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&amp;m1,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&amp;m2,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&amp;m3 )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m1 = m2;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m2 = m3;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m3 = m1 + m2;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932046" y="5589276"/>
            <a:ext cx="3960000" cy="1080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pass by reference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1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13E-6 L 0.00017 -0.39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913E-6 L 0.00017 -0.393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913E-6 L 4.44444E-6 -0.39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  <p:bldP spid="10" grpId="0" animBg="1"/>
      <p:bldP spid="11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8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9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3768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0034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2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-0.13785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17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4" grpId="1"/>
      <p:bldP spid="25" grpId="0" animBg="1"/>
      <p:bldP spid="15" grpId="0"/>
      <p:bldP spid="15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1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7882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5903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9688 -0.393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93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8" grpId="0"/>
      <p:bldP spid="18" grpId="1"/>
      <p:bldP spid="2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5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913E-6 L 0.00017 -0.39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913E-6 L 0.00017 -0.393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913E-6 L 4.44444E-6 -0.39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  <p:bldP spid="10" grpId="0" animBg="1"/>
      <p:bldP spid="11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5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3768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00034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3" grpId="0"/>
      <p:bldP spid="13" grpId="1"/>
      <p:bldP spid="14" grpId="0"/>
      <p:bldP spid="14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右箭號 7"/>
          <p:cNvSpPr/>
          <p:nvPr/>
        </p:nvSpPr>
        <p:spPr>
          <a:xfrm rot="5400000">
            <a:off x="3221780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5400000">
            <a:off x="1961619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4481941" y="2798967"/>
            <a:ext cx="2340301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791517" y="1268724"/>
            <a:ext cx="5400690" cy="1979908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next(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&amp;m1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&amp;m3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m3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m1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m2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6120782" cy="2520322"/>
          </a:xfrm>
        </p:spPr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= 4;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&lt;= number;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next( </a:t>
            </a:r>
            <a:r>
              <a:rPr lang="en-US" altLang="zh-TW" sz="18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n1,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n2, </a:t>
            </a:r>
            <a:r>
              <a:rPr lang="en-US" altLang="zh-TW" sz="1800" dirty="0" err="1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ea typeface="新細明體" pitchFamily="18" charset="-120"/>
              </a:rPr>
              <a:t> &amp;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n3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&lt;&lt; n3 &lt;&lt; ' ';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51793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951793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72115" y="162877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472115" y="4329115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211954" y="432911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372230" y="5409253"/>
            <a:ext cx="2520000" cy="108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>
                <a:ea typeface="新細明體" pitchFamily="18" charset="-120"/>
              </a:rPr>
              <a:t>1 1 2 3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6912299" y="4869184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noAutofit/>
          </a:bodyPr>
          <a:lstStyle/>
          <a:p>
            <a:r>
              <a:rPr lang="en-US" altLang="zh-TW" sz="3200" b="0" dirty="0" smtClean="0">
                <a:latin typeface="+mn-lt"/>
                <a:ea typeface="標楷體" pitchFamily="65" charset="-120"/>
              </a:rPr>
              <a:t>Output</a:t>
            </a:r>
            <a:endParaRPr lang="zh-TW" altLang="en-US" sz="3200" b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4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-0.13785 -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17 0.3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4" grpId="1"/>
      <p:bldP spid="25" grpId="0" animBg="1"/>
      <p:bldP spid="15" grpId="0"/>
      <p:bldP spid="15" grpId="1"/>
    </p:bld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5776</TotalTime>
  <Words>11711</Words>
  <Application>Microsoft Office PowerPoint</Application>
  <PresentationFormat>如螢幕大小 (4:3)</PresentationFormat>
  <Paragraphs>3509</Paragraphs>
  <Slides>116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17" baseType="lpstr">
      <vt:lpstr>ppt_template_07-25-2002</vt:lpstr>
      <vt:lpstr>Fibonacci numbers</vt:lpstr>
      <vt:lpstr>Fibonacci numbers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PowerPoint 簡報</vt:lpstr>
      <vt:lpstr>Don’t use arrays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簡報</vt:lpstr>
      <vt:lpstr>Use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Don’t use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 by reference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jclin</cp:lastModifiedBy>
  <cp:revision>1423</cp:revision>
  <dcterms:created xsi:type="dcterms:W3CDTF">2000-06-12T17:02:08Z</dcterms:created>
  <dcterms:modified xsi:type="dcterms:W3CDTF">2015-10-04T21:00:36Z</dcterms:modified>
</cp:coreProperties>
</file>