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358" r:id="rId2"/>
    <p:sldId id="332" r:id="rId3"/>
    <p:sldId id="333" r:id="rId4"/>
    <p:sldId id="334" r:id="rId5"/>
    <p:sldId id="335" r:id="rId6"/>
    <p:sldId id="336" r:id="rId7"/>
    <p:sldId id="355" r:id="rId8"/>
    <p:sldId id="337" r:id="rId9"/>
    <p:sldId id="357" r:id="rId10"/>
    <p:sldId id="338" r:id="rId11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66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100" y="-60"/>
      </p:cViewPr>
      <p:guideLst>
        <p:guide orient="horz" pos="333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90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36867469-44C8-41CF-95E5-B94F6AD65CA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0354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1659C31F-1063-447E-AA7E-CA825032700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6064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7442" y="260604"/>
            <a:ext cx="8929116" cy="6336792"/>
          </a:xfrm>
          <a:noFill/>
        </p:spPr>
        <p:txBody>
          <a:bodyPr tIns="46800" bIns="46800"/>
          <a:lstStyle>
            <a:lvl1pPr marL="0" indent="0">
              <a:spcBef>
                <a:spcPts val="0"/>
              </a:spcBef>
              <a:buFontTx/>
              <a:buNone/>
              <a:defRPr sz="16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076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413"/>
            <a:ext cx="8640763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2" r:id="rId2"/>
    <p:sldLayoutId id="2147483696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B9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B9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B9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B9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B9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7.12  Function Pointers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zh-TW" smtClean="0">
                <a:ea typeface="新細明體" pitchFamily="18" charset="-120"/>
              </a:rPr>
              <a:t>A pointer to a function contains the address of the function in memory.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TW" smtClean="0">
                <a:ea typeface="新細明體" pitchFamily="18" charset="-120"/>
              </a:rPr>
              <a:t>The name of an array is actually the address in memory of the first element of the array.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TW" smtClean="0">
                <a:ea typeface="新細明體" pitchFamily="18" charset="-120"/>
              </a:rPr>
              <a:t>The name of a function is actually the starting address in memory of the code that performs the function's task.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7442" y="116586"/>
            <a:ext cx="8929116" cy="374446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function0(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"You entered "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a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so function0 was called\n\n"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function0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43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44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function1(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"You entered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b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so function1 was called\n\n"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function1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48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49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function2(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"You entered "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c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so function2 was called\n\n"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function2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51460" y="4005072"/>
            <a:ext cx="5616702" cy="273691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68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FontTx/>
              <a:buNone/>
              <a:defRPr sz="16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a number between 0 and 2, 3 to end: 0</a:t>
            </a:r>
          </a:p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You entered 0 so function0 was called</a:t>
            </a:r>
          </a:p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a number between 0 and 2, 3 to end: 1</a:t>
            </a:r>
          </a:p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You entered 1 so function1 was called</a:t>
            </a:r>
          </a:p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a number between 0 and 2, 3 to end: 2</a:t>
            </a:r>
          </a:p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You entered 2 so function2 was called</a:t>
            </a:r>
          </a:p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a number between 0 and 2, 3 to end: 3</a:t>
            </a:r>
          </a:p>
          <a:p>
            <a:r>
              <a:rPr lang="en-US" altLang="zh-TW" b="1" kern="0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Program execution completed. </a:t>
            </a:r>
            <a:endParaRPr lang="en-US" altLang="zh-TW" b="1" kern="0" dirty="0" smtClean="0"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</a:t>
            </a:r>
            <a:r>
              <a:rPr lang="en-US" altLang="zh-TW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7.20: fig07_20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Multipurpose sorting program using function pointers.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iomanip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std;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6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prototypes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8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b="0" dirty="0" err="1" smtClean="0">
                <a:latin typeface="Lucida Console" pitchFamily="49" charset="0"/>
                <a:ea typeface="新細明體" pitchFamily="18" charset="-120"/>
              </a:rPr>
              <a:t>selectionSort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[],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const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bool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(*)(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9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swap(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*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*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10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bool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ascending(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 </a:t>
            </a:r>
            <a:r>
              <a:rPr lang="en-US" altLang="zh-TW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implements ascending order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11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bool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descending(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 </a:t>
            </a:r>
            <a:r>
              <a:rPr lang="en-US" altLang="zh-TW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implements descending order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12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13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arraySize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order; </a:t>
            </a:r>
            <a:r>
              <a:rPr lang="en-US" altLang="zh-TW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1 = ascending, 2 = descending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counter; </a:t>
            </a:r>
            <a:r>
              <a:rPr lang="en-US" altLang="zh-TW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array index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a[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arraySize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] = {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8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12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89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68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45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37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};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19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"Enter 1 to sort in ascending order,\n"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"Enter 2 to sort in descending order: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order;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nData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 items in original order\n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endParaRPr lang="en-US" altLang="zh-TW" sz="17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output original array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26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counter =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counter &lt; </a:t>
            </a:r>
            <a:r>
              <a:rPr lang="en-US" altLang="zh-TW" b="0" dirty="0" err="1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arraySize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counter++ )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27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&lt;&lt; a[ counter ];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28  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29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sort array in ascending order; pass function ascending 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30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as an argument to specify ascending sorting order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31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order ==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32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33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ea typeface="新細明體" pitchFamily="18" charset="-120"/>
              </a:rPr>
              <a:t>selectionSort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a, </a:t>
            </a:r>
            <a:r>
              <a:rPr lang="en-US" altLang="zh-TW" b="0" dirty="0" err="1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arraySize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ascending );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34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nData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 items in ascending order\n"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35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}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36    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37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sort array in descending order; pass function descending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38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as an argument to specify descending sorting order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39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40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41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ea typeface="新細明體" pitchFamily="18" charset="-120"/>
                <a:cs typeface="Times New Roman" pitchFamily="18" charset="0"/>
              </a:rPr>
              <a:t>selectionSort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a, </a:t>
            </a:r>
            <a:r>
              <a:rPr lang="en-US" altLang="zh-TW" b="0" dirty="0" err="1" smtClean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arraySize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, descending );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Courier New" pitchFamily="49" charset="0"/>
              </a:rPr>
              <a:t>42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nData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 items in descending order\n"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</a:rPr>
              <a:t>43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  } </a:t>
            </a:r>
            <a:r>
              <a:rPr lang="en-US" altLang="zh-TW" b="0" dirty="0" smtClean="0">
                <a:solidFill>
                  <a:schemeClr val="bg2"/>
                </a:solidFill>
                <a:ea typeface="新細明體" pitchFamily="18" charset="-120"/>
              </a:rPr>
              <a:t>// end else part of if...else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</a:rPr>
              <a:t>44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</a:rPr>
              <a:t>45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</a:rPr>
              <a:t>// output sorted array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</a:rPr>
              <a:t>46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( counter =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; counter &lt; </a:t>
            </a:r>
            <a:r>
              <a:rPr lang="en-US" altLang="zh-TW" b="0" dirty="0" err="1" smtClean="0">
                <a:solidFill>
                  <a:srgbClr val="0099FF"/>
                </a:solidFill>
                <a:ea typeface="新細明體" pitchFamily="18" charset="-120"/>
              </a:rPr>
              <a:t>arraySize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; counter++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</a:rPr>
              <a:t>47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ea typeface="新細明體" pitchFamily="18" charset="-12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) &lt;&lt; a[ counter ];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</a:rPr>
              <a:t>48  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</a:rPr>
              <a:t>49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</a:rPr>
              <a:t>50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</a:rPr>
              <a:t>// end 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</a:rPr>
              <a:t>main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51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52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multipurpose selection sort; parameter compare is a pointer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53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to the comparison function that determines sorting order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54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selectionSort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work[], const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size,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bool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*compare )(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spc="-4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spc="-4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spc="-4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smallestOrLargest</a:t>
            </a:r>
            <a:r>
              <a:rPr lang="en-US" altLang="zh-TW" b="0" spc="-4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b="0" spc="-4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index of smallest (or largest) element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b="0" dirty="0" smtClean="0">
              <a:solidFill>
                <a:schemeClr val="bg2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loop over size – 1 elements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 size -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 )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spc="-4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smallestOrLargest</a:t>
            </a:r>
            <a:r>
              <a:rPr lang="en-US" altLang="zh-TW" b="0" spc="-4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b="0" spc="-4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b="0" spc="-4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b="0" spc="-4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first index of remaining vector</a:t>
            </a:r>
            <a:endParaRPr lang="en-US" altLang="zh-TW" b="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63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loop to find</a:t>
            </a:r>
            <a:r>
              <a:rPr lang="en-US" altLang="zh-TW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index of smallest (or largest) element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index =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index &lt; size; index++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</a:t>
            </a:r>
            <a:r>
              <a:rPr lang="en-US" altLang="zh-TW" b="0" spc="-1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spc="-1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!( *compare )( </a:t>
            </a:r>
            <a:r>
              <a:rPr lang="en-US" altLang="zh-TW" b="0" spc="-1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work[ </a:t>
            </a:r>
            <a:r>
              <a:rPr lang="en-US" altLang="zh-TW" b="0" spc="-1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smallestOrLargest</a:t>
            </a:r>
            <a:r>
              <a:rPr lang="en-US" altLang="zh-TW" b="0" spc="-1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], work[ index ] ) )</a:t>
            </a:r>
            <a:endParaRPr lang="en-US" altLang="zh-TW" b="0" spc="-1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b="0" spc="-4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smallestOrLargest</a:t>
            </a:r>
            <a:r>
              <a:rPr lang="en-US" altLang="zh-TW" b="0" spc="-4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index;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68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swap( &amp;work[ </a:t>
            </a:r>
            <a:r>
              <a:rPr lang="en-US" altLang="zh-TW" b="0" spc="-4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smallestOrLargest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], &amp;work[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 );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selectionSort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72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73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swap values at memory locations to which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74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element1Ptr and element2Ptr point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75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swap(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const element1Ptr,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const element2Ptr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hold = *element1Ptr;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*element1Ptr = *element2Ptr;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*element2Ptr = hold;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swap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81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82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determine whether element a is less than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83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element b for an ascending order sort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84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bool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ascending(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 )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 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&lt; b;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returns true if a is less than b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ascending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88   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89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determine whether element a is greater than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90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element b for a descending order sort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91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bool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descending(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 )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    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&gt; b;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returns true if a is greater than b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descending</a:t>
            </a:r>
            <a:endParaRPr lang="en-US" altLang="zh-TW" sz="1700" dirty="0" smtClean="0"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1828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z="170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                  </a:t>
            </a:r>
            <a:endParaRPr lang="en-US" altLang="zh-TW" sz="170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TW" sz="1700" smtClean="0">
              <a:ea typeface="新細明體" pitchFamily="18" charset="-12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/>
        </p:nvSpPr>
        <p:spPr bwMode="auto">
          <a:xfrm>
            <a:off x="395478" y="404622"/>
            <a:ext cx="6912000" cy="2160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tIns="182880" bIns="182880"/>
          <a:lstStyle/>
          <a:p>
            <a:pPr algn="l" eaLnBrk="0" hangingPunct="0">
              <a:spcBef>
                <a:spcPct val="0"/>
              </a:spcBef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Enter 1 to sort in ascending order,</a:t>
            </a:r>
            <a:endParaRPr lang="en-US" altLang="zh-TW" sz="1800">
              <a:solidFill>
                <a:srgbClr val="000000"/>
              </a:solidFill>
              <a:ea typeface="新細明體" pitchFamily="18" charset="-120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Enter 2 to sort in descending order: 1</a:t>
            </a:r>
            <a:endParaRPr lang="en-US" altLang="zh-TW" sz="1800">
              <a:solidFill>
                <a:srgbClr val="000000"/>
              </a:solidFill>
              <a:ea typeface="新細明體" pitchFamily="18" charset="-120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 </a:t>
            </a:r>
            <a:endParaRPr lang="en-US" altLang="zh-TW" sz="1800">
              <a:solidFill>
                <a:srgbClr val="000000"/>
              </a:solidFill>
              <a:ea typeface="新細明體" pitchFamily="18" charset="-120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Data items in original order</a:t>
            </a:r>
            <a:endParaRPr lang="en-US" altLang="zh-TW" sz="1800">
              <a:solidFill>
                <a:srgbClr val="000000"/>
              </a:solidFill>
              <a:ea typeface="新細明體" pitchFamily="18" charset="-120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   2   6   4   8  10  12  89  68  45  37</a:t>
            </a:r>
            <a:endParaRPr lang="en-US" altLang="zh-TW" sz="1800">
              <a:solidFill>
                <a:srgbClr val="000000"/>
              </a:solidFill>
              <a:ea typeface="新細明體" pitchFamily="18" charset="-120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Data items in ascending order</a:t>
            </a:r>
            <a:endParaRPr lang="en-US" altLang="zh-TW" sz="1800">
              <a:solidFill>
                <a:srgbClr val="000000"/>
              </a:solidFill>
              <a:ea typeface="新細明體" pitchFamily="18" charset="-120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   2   4   6   8  10  12  37  45  68  89 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395478" y="2852928"/>
            <a:ext cx="6912000" cy="24479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Enter 1 to sort in ascending order,</a:t>
            </a:r>
            <a:endParaRPr lang="en-US" altLang="zh-TW" sz="180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Enter 2 to sort in descending order: 2</a:t>
            </a:r>
            <a:endParaRPr lang="en-US" altLang="zh-TW" sz="180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Times New Roman" pitchFamily="18" charset="0"/>
                <a:ea typeface="新細明體" pitchFamily="18" charset="-120"/>
                <a:cs typeface="Courier New" pitchFamily="49" charset="0"/>
              </a:rPr>
              <a:t> </a:t>
            </a:r>
            <a:endParaRPr lang="en-US" altLang="zh-TW" sz="180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Data items in original order</a:t>
            </a:r>
            <a:endParaRPr lang="en-US" altLang="zh-TW" sz="180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2   6   4   8  10  12  89  68  45  37</a:t>
            </a:r>
            <a:endParaRPr lang="en-US" altLang="zh-TW" sz="180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Data items in descending order</a:t>
            </a:r>
            <a:endParaRPr lang="en-US" altLang="zh-TW" sz="180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89  68  45  37  12  10   8   6   4   2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2852738"/>
            <a:ext cx="8640763" cy="1152525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Arrays of Pointers to Functions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8.29: fig08_29.cpp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Demonstrating an array of pointers to functions.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std::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std::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std::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prototypes -- </a:t>
            </a:r>
            <a:r>
              <a:rPr lang="en-US" altLang="zh-TW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each function performs similar actions</a:t>
            </a:r>
            <a:endParaRPr lang="en-US" altLang="zh-TW" b="0" dirty="0" smtClean="0">
              <a:solidFill>
                <a:schemeClr val="bg2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9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function0(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10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function1(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11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function2(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12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initialize array of 3 pointers to functions that each    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take an </a:t>
            </a:r>
            <a:r>
              <a:rPr lang="en-US" altLang="zh-TW" b="0" dirty="0" err="1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argument and return void                     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(*f[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])( </a:t>
            </a:r>
            <a:r>
              <a:rPr lang="en-US" altLang="zh-TW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= { function0, function1, function2 };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18  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choice;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  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a number between 0 and 2, 3 to end: "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choice;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23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process user's choice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choice &gt;=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&amp;&amp; choice &lt;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26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27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invoke function at location choice in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28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the array f and pass choice as an argument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29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*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f[ choice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] )(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choice );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30    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31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a number between 0 and 2, 3 to end: "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32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choice;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33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end while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34    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35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"Program execution completed."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36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indicates successful termination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37 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end </a:t>
            </a:r>
            <a:r>
              <a:rPr lang="en-US" altLang="zh-TW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main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Settings\audrey\Application Data\Microsoft\Templates\ppt_template_07-25-2002.pot</Template>
  <TotalTime>980</TotalTime>
  <Words>1228</Words>
  <Application>Microsoft Office PowerPoint</Application>
  <PresentationFormat>如螢幕大小 (4:3)</PresentationFormat>
  <Paragraphs>176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ppt_template_07-25-2002</vt:lpstr>
      <vt:lpstr>7.12  Function Pointers</vt:lpstr>
      <vt:lpstr>PowerPoint 簡報</vt:lpstr>
      <vt:lpstr>PowerPoint 簡報</vt:lpstr>
      <vt:lpstr>PowerPoint 簡報</vt:lpstr>
      <vt:lpstr>PowerPoint 簡報</vt:lpstr>
      <vt:lpstr>PowerPoint 簡報</vt:lpstr>
      <vt:lpstr>Arrays of Pointers to Functions</vt:lpstr>
      <vt:lpstr>PowerPoint 簡報</vt:lpstr>
      <vt:lpstr>PowerPoint 簡報</vt:lpstr>
      <vt:lpstr>PowerPoint 簡報</vt:lpstr>
    </vt:vector>
  </TitlesOfParts>
  <Company>Deitel &amp;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 Pointers and Strings</dc:title>
  <dc:creator>Audrey Lee</dc:creator>
  <cp:lastModifiedBy>jclin</cp:lastModifiedBy>
  <cp:revision>222</cp:revision>
  <dcterms:created xsi:type="dcterms:W3CDTF">2002-07-31T13:16:45Z</dcterms:created>
  <dcterms:modified xsi:type="dcterms:W3CDTF">2013-12-17T02:05:56Z</dcterms:modified>
</cp:coreProperties>
</file>