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69" r:id="rId4"/>
    <p:sldId id="264" r:id="rId5"/>
    <p:sldId id="271" r:id="rId6"/>
    <p:sldId id="267" r:id="rId7"/>
    <p:sldId id="268" r:id="rId8"/>
    <p:sldId id="301" r:id="rId9"/>
    <p:sldId id="303" r:id="rId10"/>
    <p:sldId id="304" r:id="rId11"/>
    <p:sldId id="305" r:id="rId12"/>
    <p:sldId id="302" r:id="rId13"/>
    <p:sldId id="307" r:id="rId14"/>
    <p:sldId id="308" r:id="rId15"/>
    <p:sldId id="309" r:id="rId16"/>
    <p:sldId id="310" r:id="rId17"/>
    <p:sldId id="289" r:id="rId18"/>
    <p:sldId id="291" r:id="rId19"/>
    <p:sldId id="283" r:id="rId20"/>
    <p:sldId id="284" r:id="rId21"/>
    <p:sldId id="285" r:id="rId2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73" y="-138"/>
      </p:cViewPr>
      <p:guideLst>
        <p:guide orient="horz" pos="1706"/>
        <p:guide pos="1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1628771"/>
            <a:ext cx="4140530" cy="4680598"/>
          </a:xfrm>
        </p:spPr>
        <p:txBody>
          <a:bodyPr/>
          <a:lstStyle>
            <a:lvl1pPr>
              <a:defRPr sz="24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2022" y="1628770"/>
            <a:ext cx="4140529" cy="4680598"/>
          </a:xfrm>
        </p:spPr>
        <p:txBody>
          <a:bodyPr/>
          <a:lstStyle>
            <a:lvl1pPr>
              <a:defRPr sz="24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78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48" y="188585"/>
            <a:ext cx="8641104" cy="126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48" y="1628770"/>
            <a:ext cx="8641104" cy="4860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Passing One-Dimensional Arrays to Functions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sz="half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marL="534988" indent="-534988" eaLnBrk="1" hangingPunct="1"/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TW" sz="2400" b="1" dirty="0" smtClean="0">
                <a:latin typeface="Courier New" pitchFamily="49" charset="0"/>
              </a:rPr>
              <a:t> main()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{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	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TW" sz="2400" b="1" dirty="0" smtClean="0">
                <a:latin typeface="Courier New" pitchFamily="49" charset="0"/>
              </a:rPr>
              <a:t> a[5] = {0};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	fun( a );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	</a:t>
            </a:r>
            <a:r>
              <a:rPr lang="en-US" altLang="zh-TW" sz="2400" b="1" dirty="0" err="1" smtClean="0">
                <a:latin typeface="Courier New" pitchFamily="49" charset="0"/>
              </a:rPr>
              <a:t>cout</a:t>
            </a:r>
            <a:r>
              <a:rPr lang="en-US" altLang="zh-TW" sz="2400" b="1" dirty="0" smtClean="0">
                <a:latin typeface="Courier New" pitchFamily="49" charset="0"/>
              </a:rPr>
              <a:t> &lt;&lt; a[0];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}</a:t>
            </a:r>
          </a:p>
          <a:p>
            <a:pPr marL="534988" indent="-534988" eaLnBrk="1" hangingPunct="1"/>
            <a:r>
              <a:rPr lang="en-US" altLang="zh-TW" sz="2400" b="1" dirty="0" smtClean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altLang="zh-TW" sz="2400" b="1" dirty="0" smtClean="0">
                <a:latin typeface="Courier New" pitchFamily="49" charset="0"/>
              </a:rPr>
              <a:t> fun( 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TW" sz="2400" b="1" dirty="0" smtClean="0">
                <a:latin typeface="Courier New" pitchFamily="49" charset="0"/>
              </a:rPr>
              <a:t> b[] )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{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	*b = 5;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sz="half" idx="2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marL="533400" indent="-533400" eaLnBrk="1" hangingPunct="1"/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TW" sz="2400" b="1" dirty="0" smtClean="0">
                <a:latin typeface="Courier New" pitchFamily="49" charset="0"/>
              </a:rPr>
              <a:t> main()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{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	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TW" sz="2400" b="1" dirty="0" smtClean="0">
                <a:latin typeface="Courier New" pitchFamily="49" charset="0"/>
              </a:rPr>
              <a:t> a[5] = {0};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	fun( a );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	</a:t>
            </a:r>
            <a:r>
              <a:rPr lang="en-US" altLang="zh-TW" sz="2400" b="1" dirty="0" err="1" smtClean="0">
                <a:latin typeface="Courier New" pitchFamily="49" charset="0"/>
              </a:rPr>
              <a:t>cout</a:t>
            </a:r>
            <a:r>
              <a:rPr lang="en-US" altLang="zh-TW" sz="2400" b="1" dirty="0" smtClean="0">
                <a:latin typeface="Courier New" pitchFamily="49" charset="0"/>
              </a:rPr>
              <a:t> &lt;&lt; a[0];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}</a:t>
            </a:r>
          </a:p>
          <a:p>
            <a:pPr marL="533400" indent="-533400" eaLnBrk="1" hangingPunct="1"/>
            <a:r>
              <a:rPr lang="en-US" altLang="zh-TW" sz="2400" b="1" dirty="0" smtClean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altLang="zh-TW" sz="2400" b="1" dirty="0" smtClean="0">
                <a:latin typeface="Courier New" pitchFamily="49" charset="0"/>
              </a:rPr>
              <a:t> fun( 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TW" sz="2400" b="1" dirty="0" smtClean="0">
                <a:latin typeface="Courier New" pitchFamily="49" charset="0"/>
              </a:rPr>
              <a:t> *b )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{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	*b = 5;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471" y="2348862"/>
            <a:ext cx="3600460" cy="3780483"/>
          </a:xfrm>
        </p:spPr>
        <p:txBody>
          <a:bodyPr/>
          <a:lstStyle/>
          <a:p>
            <a:pPr eaLnBrk="1" hangingPunct="1"/>
            <a:r>
              <a:rPr lang="en-US" altLang="zh-TW" sz="20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main()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{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	</a:t>
            </a:r>
            <a:r>
              <a:rPr lang="en-US" altLang="zh-TW" sz="20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a[4][4] = {0};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	</a:t>
            </a:r>
            <a:r>
              <a:rPr lang="en-US" altLang="zh-TW" sz="20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(*b)[4] = a;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	b[0][2] = 2;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	</a:t>
            </a:r>
            <a:r>
              <a:rPr lang="en-US" altLang="zh-TW" sz="2000" dirty="0" err="1" smtClean="0">
                <a:latin typeface="Lucida Console" panose="020B0609040504020204" pitchFamily="49" charset="0"/>
              </a:rPr>
              <a:t>cout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&lt;&lt; a[0][2];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	b++;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spcBef>
                <a:spcPct val="15000"/>
              </a:spcBef>
            </a:pPr>
            <a:endParaRPr lang="en-US" altLang="zh-TW" sz="2000" dirty="0" smtClean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sz="2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b points to array a[0]</a:t>
            </a:r>
          </a:p>
        </p:txBody>
      </p:sp>
      <p:graphicFrame>
        <p:nvGraphicFramePr>
          <p:cNvPr id="23747" name="Group 1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812924"/>
              </p:ext>
            </p:extLst>
          </p:nvPr>
        </p:nvGraphicFramePr>
        <p:xfrm>
          <a:off x="4572000" y="548632"/>
          <a:ext cx="3960000" cy="576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54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b[0][0]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b[0][1]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b[0][2]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0012FF48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b[0][3]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0012FF4C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b[1][0]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b[1][1]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b[1][2]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0012FF58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b[1][3]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0012FF5C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b[2][0]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b[2][1]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b[2][2]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0012FF68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b[2][3]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b[3][0]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b[3][1]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b[3][2]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b[3][3]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218682"/>
              </p:ext>
            </p:extLst>
          </p:nvPr>
        </p:nvGraphicFramePr>
        <p:xfrm>
          <a:off x="1151563" y="908678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0012FF3C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Line 97"/>
          <p:cNvSpPr>
            <a:spLocks noChangeShapeType="1"/>
          </p:cNvSpPr>
          <p:nvPr/>
        </p:nvSpPr>
        <p:spPr bwMode="auto">
          <a:xfrm flipV="1">
            <a:off x="2771770" y="728655"/>
            <a:ext cx="3960505" cy="36004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66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471" y="2348862"/>
            <a:ext cx="3600460" cy="3780483"/>
          </a:xfrm>
        </p:spPr>
        <p:txBody>
          <a:bodyPr/>
          <a:lstStyle/>
          <a:p>
            <a:pPr eaLnBrk="1" hangingPunct="1"/>
            <a:r>
              <a:rPr lang="en-US" altLang="zh-TW" sz="20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main()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{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	</a:t>
            </a:r>
            <a:r>
              <a:rPr lang="en-US" altLang="zh-TW" sz="20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a[4][4] = {0};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	</a:t>
            </a:r>
            <a:r>
              <a:rPr lang="en-US" altLang="zh-TW" sz="20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(*b)[4] = a;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	b[0][2] = 2;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	</a:t>
            </a:r>
            <a:r>
              <a:rPr lang="en-US" altLang="zh-TW" sz="2000" dirty="0" err="1" smtClean="0">
                <a:latin typeface="Lucida Console" panose="020B0609040504020204" pitchFamily="49" charset="0"/>
              </a:rPr>
              <a:t>cout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&lt;&lt; a[0][2];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	b++;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spcBef>
                <a:spcPct val="15000"/>
              </a:spcBef>
            </a:pPr>
            <a:endParaRPr lang="en-US" altLang="zh-TW" sz="2000" dirty="0" smtClean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sz="2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b points to array a[0]</a:t>
            </a:r>
          </a:p>
        </p:txBody>
      </p:sp>
      <p:graphicFrame>
        <p:nvGraphicFramePr>
          <p:cNvPr id="23725" name="Group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796369"/>
              </p:ext>
            </p:extLst>
          </p:nvPr>
        </p:nvGraphicFramePr>
        <p:xfrm>
          <a:off x="1151563" y="908678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0012FF3C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49" name="Line 97"/>
          <p:cNvSpPr>
            <a:spLocks noChangeShapeType="1"/>
          </p:cNvSpPr>
          <p:nvPr/>
        </p:nvSpPr>
        <p:spPr bwMode="auto">
          <a:xfrm>
            <a:off x="2771770" y="1088701"/>
            <a:ext cx="3960505" cy="10801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3747" name="Group 1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968379"/>
              </p:ext>
            </p:extLst>
          </p:nvPr>
        </p:nvGraphicFramePr>
        <p:xfrm>
          <a:off x="4572000" y="548632"/>
          <a:ext cx="3960000" cy="576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54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b[0][0]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b[0][1]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b[0][2]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0012FF48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b[0][3]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0012FF4C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b[1][0]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b[1][1]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b[1][2]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0012FF58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b[1][3]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0012FF5C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b[2][0]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b[2][1]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b[2][2]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0012FF68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b[2][3]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b[3][0]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b[3][1]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b[3][2]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b[3][3]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88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303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471" y="1988816"/>
            <a:ext cx="3600460" cy="4500576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main()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a[4][4] = {0};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	fun( a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&lt;&lt; a[0][2];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2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}</a:t>
            </a:r>
          </a:p>
          <a:p>
            <a:pPr lvl="0" eaLnBrk="1" hangingPunct="1">
              <a:spcBef>
                <a:spcPts val="0"/>
              </a:spcBef>
            </a:pPr>
            <a:endParaRPr lang="en-US" altLang="zh-TW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fun( </a:t>
            </a:r>
            <a:r>
              <a:rPr lang="en-US" altLang="zh-TW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(*b)[4]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	b[0][2] = 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	b++;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2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}</a:t>
            </a:r>
          </a:p>
          <a:p>
            <a:pPr lvl="0" eaLnBrk="1" hangingPunct="1">
              <a:spcBef>
                <a:spcPts val="0"/>
              </a:spcBef>
            </a:pPr>
            <a:endParaRPr lang="en-US" altLang="zh-TW" sz="2000" dirty="0" smtClean="0">
              <a:latin typeface="Lucida Console" panose="020B06090405040202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2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b points to array a[0]</a:t>
            </a:r>
          </a:p>
        </p:txBody>
      </p:sp>
      <p:graphicFrame>
        <p:nvGraphicFramePr>
          <p:cNvPr id="23747" name="Group 1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661885"/>
              </p:ext>
            </p:extLst>
          </p:nvPr>
        </p:nvGraphicFramePr>
        <p:xfrm>
          <a:off x="4572000" y="548632"/>
          <a:ext cx="3960000" cy="576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54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0012FF48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0012FF4C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0012FF58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0012FF5C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0012FF68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6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471" y="1988816"/>
            <a:ext cx="3600460" cy="4500575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main()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a[4][4] = {0};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	fun( a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&lt;&lt; a[0][2];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}</a:t>
            </a:r>
          </a:p>
          <a:p>
            <a:pPr lvl="0" eaLnBrk="1" hangingPunct="1">
              <a:spcBef>
                <a:spcPts val="0"/>
              </a:spcBef>
            </a:pPr>
            <a:endParaRPr lang="en-US" altLang="zh-TW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fun( </a:t>
            </a:r>
            <a:r>
              <a:rPr lang="en-US" altLang="zh-TW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(*b)[4]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	b[0][2] = 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	b++;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}</a:t>
            </a:r>
          </a:p>
          <a:p>
            <a:pPr lvl="0" eaLnBrk="1" hangingPunct="1">
              <a:spcBef>
                <a:spcPts val="0"/>
              </a:spcBef>
            </a:pPr>
            <a:endParaRPr lang="en-US" altLang="zh-TW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b points to array a[0]</a:t>
            </a:r>
          </a:p>
        </p:txBody>
      </p:sp>
      <p:graphicFrame>
        <p:nvGraphicFramePr>
          <p:cNvPr id="23725" name="Group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469221"/>
              </p:ext>
            </p:extLst>
          </p:nvPr>
        </p:nvGraphicFramePr>
        <p:xfrm>
          <a:off x="1151563" y="908678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0012FF3C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49" name="Line 97"/>
          <p:cNvSpPr>
            <a:spLocks noChangeShapeType="1"/>
          </p:cNvSpPr>
          <p:nvPr/>
        </p:nvSpPr>
        <p:spPr bwMode="auto">
          <a:xfrm flipV="1">
            <a:off x="2771770" y="728655"/>
            <a:ext cx="3960505" cy="36004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3747" name="Group 1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453573"/>
              </p:ext>
            </p:extLst>
          </p:nvPr>
        </p:nvGraphicFramePr>
        <p:xfrm>
          <a:off x="4572000" y="548632"/>
          <a:ext cx="3960000" cy="576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54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b[0][0]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b[0][1]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b[0][2]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0012FF48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b[0][3]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0012FF4C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b[1][0]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b[1][1]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b[1][2]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0012FF58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b[1][3]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0012FF5C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b[2][0]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b[2][1]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b[2][2]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0012FF68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b[2][3]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b[3][0]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b[3][1]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b[3][2]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b[3][3]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46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471" y="1988816"/>
            <a:ext cx="3600460" cy="4500575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main()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a[4][4] = {0};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	fun( a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&lt;&lt; a[0][2];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}</a:t>
            </a:r>
          </a:p>
          <a:p>
            <a:pPr lvl="0" eaLnBrk="1" hangingPunct="1">
              <a:spcBef>
                <a:spcPts val="0"/>
              </a:spcBef>
            </a:pPr>
            <a:endParaRPr lang="en-US" altLang="zh-TW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fun( </a:t>
            </a:r>
            <a:r>
              <a:rPr lang="en-US" altLang="zh-TW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(*b)[4]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	b[0][2] = 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	b++;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}</a:t>
            </a:r>
          </a:p>
          <a:p>
            <a:pPr lvl="0" eaLnBrk="1" hangingPunct="1">
              <a:spcBef>
                <a:spcPts val="0"/>
              </a:spcBef>
            </a:pPr>
            <a:endParaRPr lang="en-US" altLang="zh-TW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b points to array a[0]</a:t>
            </a:r>
          </a:p>
        </p:txBody>
      </p:sp>
      <p:graphicFrame>
        <p:nvGraphicFramePr>
          <p:cNvPr id="23747" name="Group 1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628315"/>
              </p:ext>
            </p:extLst>
          </p:nvPr>
        </p:nvGraphicFramePr>
        <p:xfrm>
          <a:off x="4572000" y="548632"/>
          <a:ext cx="3960000" cy="576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54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b[0][0]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b[0][1]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b[0][2]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0012FF48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b[0][3]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0012FF4C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b[1][0]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b[1][1]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b[1][2]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0012FF58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b[1][3]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0012FF5C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b[2][0]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b[2][1]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b[2][2]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0012FF68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b[2][3]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b[3][0]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b[3][1]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b[3][2]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b[3][3]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218682"/>
              </p:ext>
            </p:extLst>
          </p:nvPr>
        </p:nvGraphicFramePr>
        <p:xfrm>
          <a:off x="1151563" y="908678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0012FF3C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Line 97"/>
          <p:cNvSpPr>
            <a:spLocks noChangeShapeType="1"/>
          </p:cNvSpPr>
          <p:nvPr/>
        </p:nvSpPr>
        <p:spPr bwMode="auto">
          <a:xfrm flipV="1">
            <a:off x="2771770" y="728655"/>
            <a:ext cx="3960505" cy="36004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76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471" y="1988816"/>
            <a:ext cx="3600460" cy="4500575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main()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a[4][4] = {0};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	fun( a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cout</a:t>
            </a: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&lt;&lt; a[0][2];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}</a:t>
            </a:r>
          </a:p>
          <a:p>
            <a:pPr lvl="0" eaLnBrk="1" hangingPunct="1">
              <a:spcBef>
                <a:spcPts val="0"/>
              </a:spcBef>
            </a:pPr>
            <a:endParaRPr lang="en-US" altLang="zh-TW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fun( </a:t>
            </a:r>
            <a:r>
              <a:rPr lang="en-US" altLang="zh-TW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(*b)[4]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	b[0][2] = 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	b++;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}</a:t>
            </a:r>
          </a:p>
          <a:p>
            <a:pPr lvl="0" eaLnBrk="1" hangingPunct="1">
              <a:spcBef>
                <a:spcPts val="0"/>
              </a:spcBef>
            </a:pPr>
            <a:endParaRPr lang="en-US" altLang="zh-TW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b points to array a[0]</a:t>
            </a:r>
          </a:p>
        </p:txBody>
      </p:sp>
      <p:graphicFrame>
        <p:nvGraphicFramePr>
          <p:cNvPr id="23725" name="Group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783677"/>
              </p:ext>
            </p:extLst>
          </p:nvPr>
        </p:nvGraphicFramePr>
        <p:xfrm>
          <a:off x="1151563" y="908678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0012FF3C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49" name="Line 97"/>
          <p:cNvSpPr>
            <a:spLocks noChangeShapeType="1"/>
          </p:cNvSpPr>
          <p:nvPr/>
        </p:nvSpPr>
        <p:spPr bwMode="auto">
          <a:xfrm>
            <a:off x="2771770" y="1088701"/>
            <a:ext cx="3960505" cy="10801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3747" name="Group 1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945187"/>
              </p:ext>
            </p:extLst>
          </p:nvPr>
        </p:nvGraphicFramePr>
        <p:xfrm>
          <a:off x="4572000" y="548632"/>
          <a:ext cx="3960000" cy="576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54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b[0][0]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b[0][1]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b[0][2]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0012FF48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b[0][3]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0012FF4C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b[1][0]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b[1][1]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b[1][2]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0012FF58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b[1][3]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0012FF5C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b[2][0]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b[2][1]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b[2][2]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0012FF68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b[2][3]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b[3][0]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b[3][1]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b[3][2]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b[3][3]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76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120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955345"/>
              </p:ext>
            </p:extLst>
          </p:nvPr>
        </p:nvGraphicFramePr>
        <p:xfrm>
          <a:off x="251424" y="3969072"/>
          <a:ext cx="1980000" cy="360000"/>
        </p:xfrm>
        <a:graphic>
          <a:graphicData uri="http://schemas.openxmlformats.org/drawingml/2006/table">
            <a:tbl>
              <a:tblPr/>
              <a:tblGrid>
                <a:gridCol w="72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038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356026"/>
              </p:ext>
            </p:extLst>
          </p:nvPr>
        </p:nvGraphicFramePr>
        <p:xfrm>
          <a:off x="251424" y="908664"/>
          <a:ext cx="1980000" cy="360000"/>
        </p:xfrm>
        <a:graphic>
          <a:graphicData uri="http://schemas.openxmlformats.org/drawingml/2006/table">
            <a:tbl>
              <a:tblPr/>
              <a:tblGrid>
                <a:gridCol w="72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6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652138" y="188586"/>
            <a:ext cx="3240414" cy="3060023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534988" indent="-534988" eaLnBrk="1" hangingPunct="1">
              <a:spcBef>
                <a:spcPct val="1000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</a:rPr>
              <a:t> a[4][4] =</a:t>
            </a:r>
          </a:p>
          <a:p>
            <a:pPr marL="534988" indent="-534988" eaLnBrk="1" hangingPunct="1">
              <a:spcBef>
                <a:spcPct val="1000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</a:rPr>
              <a:t>  { { 1, 2, 3, 4 },</a:t>
            </a:r>
          </a:p>
          <a:p>
            <a:pPr marL="534988" indent="-534988" eaLnBrk="1" hangingPunct="1">
              <a:spcBef>
                <a:spcPct val="1000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</a:rPr>
              <a:t>    { 1, 3, 5, 7 },</a:t>
            </a:r>
          </a:p>
          <a:p>
            <a:pPr marL="534988" indent="-534988" eaLnBrk="1" hangingPunct="1">
              <a:spcBef>
                <a:spcPct val="1000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</a:rPr>
              <a:t>    { 2, 4, 6, 8 },</a:t>
            </a:r>
          </a:p>
          <a:p>
            <a:pPr marL="534988" indent="-534988" eaLnBrk="1" hangingPunct="1">
              <a:spcBef>
                <a:spcPct val="1000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</a:rPr>
              <a:t>    { 1, 4, 6, 9 } };</a:t>
            </a:r>
          </a:p>
          <a:p>
            <a:pPr marL="534988" indent="-534988" eaLnBrk="1" hangingPunct="1">
              <a:spcBef>
                <a:spcPct val="1000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</a:rPr>
              <a:t> *data = a[0];</a:t>
            </a:r>
          </a:p>
          <a:p>
            <a:pPr marL="534988" lvl="0" indent="-534988" eaLnBrk="1" hangingPunct="1">
              <a:spcBef>
                <a:spcPct val="10000"/>
              </a:spcBef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*data =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&amp;a[0][0];</a:t>
            </a:r>
            <a:endParaRPr lang="en-US" altLang="zh-TW" sz="18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534988" indent="-534988" eaLnBrk="1" hangingPunct="1">
              <a:spcBef>
                <a:spcPct val="1000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</a:rPr>
              <a:t> *data;</a:t>
            </a:r>
          </a:p>
          <a:p>
            <a:pPr marL="534988" indent="-534988" eaLnBrk="1" hangingPunct="1">
              <a:spcBef>
                <a:spcPct val="1000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</a:rPr>
              <a:t>data = a[0];</a:t>
            </a:r>
          </a:p>
          <a:p>
            <a:pPr marL="534988" indent="-534988" eaLnBrk="1" hangingPunct="1">
              <a:spcBef>
                <a:spcPct val="1000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</a:rPr>
              <a:t>data++;</a:t>
            </a:r>
          </a:p>
        </p:txBody>
      </p:sp>
      <p:sp>
        <p:nvSpPr>
          <p:cNvPr id="12366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652138" y="3609023"/>
            <a:ext cx="3240414" cy="3060391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533400" indent="-533400" eaLnBrk="1" hangingPunct="1">
              <a:spcBef>
                <a:spcPct val="1000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</a:rPr>
              <a:t> a[4][4] =</a:t>
            </a:r>
          </a:p>
          <a:p>
            <a:pPr marL="533400" indent="-533400" eaLnBrk="1" hangingPunct="1">
              <a:spcBef>
                <a:spcPct val="1000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</a:rPr>
              <a:t>  { { 1, 2, 3, 4 },</a:t>
            </a:r>
          </a:p>
          <a:p>
            <a:pPr marL="533400" indent="-533400" eaLnBrk="1" hangingPunct="1">
              <a:spcBef>
                <a:spcPct val="1000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</a:rPr>
              <a:t>    { 1, 3, 5, 7 },</a:t>
            </a:r>
          </a:p>
          <a:p>
            <a:pPr marL="533400" indent="-533400" eaLnBrk="1" hangingPunct="1">
              <a:spcBef>
                <a:spcPct val="1000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</a:rPr>
              <a:t>    { 2, 4, 6, 8 },</a:t>
            </a:r>
          </a:p>
          <a:p>
            <a:pPr marL="533400" indent="-533400" eaLnBrk="1" hangingPunct="1">
              <a:spcBef>
                <a:spcPct val="1000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</a:rPr>
              <a:t>    { 1, 4, 6, 9 } };</a:t>
            </a:r>
          </a:p>
          <a:p>
            <a:pPr marL="533400" indent="-533400" eaLnBrk="1" hangingPunct="1">
              <a:spcBef>
                <a:spcPct val="1000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</a:rPr>
              <a:t> (*data)[4] = a;</a:t>
            </a:r>
          </a:p>
          <a:p>
            <a:pPr marL="533400" lvl="0" indent="-533400" eaLnBrk="1" hangingPunct="1">
              <a:spcBef>
                <a:spcPct val="10000"/>
              </a:spcBef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(*data)[4] =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&amp;a[0];</a:t>
            </a:r>
            <a:endParaRPr lang="en-US" altLang="zh-TW" sz="18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533400" indent="-533400" eaLnBrk="1" hangingPunct="1">
              <a:spcBef>
                <a:spcPct val="1000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</a:rPr>
              <a:t> (*data)[4];</a:t>
            </a:r>
          </a:p>
          <a:p>
            <a:pPr marL="533400" indent="-533400" eaLnBrk="1" hangingPunct="1">
              <a:spcBef>
                <a:spcPct val="1000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</a:rPr>
              <a:t>data = a;</a:t>
            </a:r>
          </a:p>
          <a:p>
            <a:pPr marL="533400" indent="-533400" eaLnBrk="1" hangingPunct="1">
              <a:spcBef>
                <a:spcPct val="1000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</a:rPr>
              <a:t>data++;</a:t>
            </a:r>
          </a:p>
        </p:txBody>
      </p:sp>
      <p:sp>
        <p:nvSpPr>
          <p:cNvPr id="12428" name="Text Box 170"/>
          <p:cNvSpPr txBox="1">
            <a:spLocks noChangeArrowheads="1"/>
          </p:cNvSpPr>
          <p:nvPr/>
        </p:nvSpPr>
        <p:spPr bwMode="auto">
          <a:xfrm>
            <a:off x="2591736" y="458604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>
            <a:noAutofit/>
          </a:bodyPr>
          <a:lstStyle/>
          <a:p>
            <a:pPr algn="ctr"/>
            <a:r>
              <a:rPr lang="en-US" altLang="zh-TW" sz="1800"/>
              <a:t>a[0][0]</a:t>
            </a:r>
          </a:p>
        </p:txBody>
      </p:sp>
      <p:sp>
        <p:nvSpPr>
          <p:cNvPr id="12429" name="Text Box 171"/>
          <p:cNvSpPr txBox="1">
            <a:spLocks noChangeArrowheads="1"/>
          </p:cNvSpPr>
          <p:nvPr/>
        </p:nvSpPr>
        <p:spPr bwMode="auto">
          <a:xfrm>
            <a:off x="3671880" y="458604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1800"/>
              <a:t>a[0][1]</a:t>
            </a:r>
          </a:p>
        </p:txBody>
      </p:sp>
      <p:sp>
        <p:nvSpPr>
          <p:cNvPr id="12430" name="Text Box 172"/>
          <p:cNvSpPr txBox="1">
            <a:spLocks noChangeArrowheads="1"/>
          </p:cNvSpPr>
          <p:nvPr/>
        </p:nvSpPr>
        <p:spPr bwMode="auto">
          <a:xfrm>
            <a:off x="4842036" y="3969072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1800"/>
              <a:t>a[0]</a:t>
            </a:r>
          </a:p>
        </p:txBody>
      </p:sp>
      <p:sp>
        <p:nvSpPr>
          <p:cNvPr id="12431" name="Text Box 173"/>
          <p:cNvSpPr txBox="1">
            <a:spLocks noChangeArrowheads="1"/>
          </p:cNvSpPr>
          <p:nvPr/>
        </p:nvSpPr>
        <p:spPr bwMode="auto">
          <a:xfrm>
            <a:off x="4842036" y="4509144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1800"/>
              <a:t>a[1]</a:t>
            </a:r>
          </a:p>
        </p:txBody>
      </p:sp>
      <p:sp>
        <p:nvSpPr>
          <p:cNvPr id="12432" name="Rectangle 210"/>
          <p:cNvSpPr>
            <a:spLocks noChangeArrowheads="1"/>
          </p:cNvSpPr>
          <p:nvPr/>
        </p:nvSpPr>
        <p:spPr bwMode="auto">
          <a:xfrm>
            <a:off x="611494" y="2348862"/>
            <a:ext cx="198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4988" indent="-534988" algn="ctr">
              <a:spcBef>
                <a:spcPct val="15000"/>
              </a:spcBef>
            </a:pPr>
            <a:r>
              <a:rPr lang="en-US" altLang="zh-TW" sz="3600" b="0">
                <a:solidFill>
                  <a:srgbClr val="0000FF"/>
                </a:solidFill>
                <a:latin typeface="Times New Roman" pitchFamily="18" charset="0"/>
              </a:rPr>
              <a:t>Pointer</a:t>
            </a:r>
          </a:p>
        </p:txBody>
      </p:sp>
      <p:sp>
        <p:nvSpPr>
          <p:cNvPr id="12433" name="Rectangle 211"/>
          <p:cNvSpPr>
            <a:spLocks noChangeArrowheads="1"/>
          </p:cNvSpPr>
          <p:nvPr/>
        </p:nvSpPr>
        <p:spPr bwMode="auto">
          <a:xfrm>
            <a:off x="71425" y="5229230"/>
            <a:ext cx="306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</a:pPr>
            <a:r>
              <a:rPr lang="en-US" altLang="zh-TW" sz="3600" b="0">
                <a:solidFill>
                  <a:srgbClr val="0000FF"/>
                </a:solidFill>
                <a:latin typeface="Times New Roman" pitchFamily="18" charset="0"/>
              </a:rPr>
              <a:t>Pointer to array</a:t>
            </a:r>
          </a:p>
        </p:txBody>
      </p:sp>
      <p:graphicFrame>
        <p:nvGraphicFramePr>
          <p:cNvPr id="24" name="Group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575698"/>
              </p:ext>
            </p:extLst>
          </p:nvPr>
        </p:nvGraphicFramePr>
        <p:xfrm>
          <a:off x="3221820" y="818652"/>
          <a:ext cx="1620000" cy="2160000"/>
        </p:xfrm>
        <a:graphic>
          <a:graphicData uri="http://schemas.openxmlformats.org/drawingml/2006/table">
            <a:tbl>
              <a:tblPr/>
              <a:tblGrid>
                <a:gridCol w="162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145612"/>
              </p:ext>
            </p:extLst>
          </p:nvPr>
        </p:nvGraphicFramePr>
        <p:xfrm>
          <a:off x="3311836" y="908659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434652"/>
              </p:ext>
            </p:extLst>
          </p:nvPr>
        </p:nvGraphicFramePr>
        <p:xfrm>
          <a:off x="3311836" y="1448728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548768"/>
              </p:ext>
            </p:extLst>
          </p:nvPr>
        </p:nvGraphicFramePr>
        <p:xfrm>
          <a:off x="3311836" y="1988797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589623"/>
              </p:ext>
            </p:extLst>
          </p:nvPr>
        </p:nvGraphicFramePr>
        <p:xfrm>
          <a:off x="3311836" y="2528866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Group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178036"/>
              </p:ext>
            </p:extLst>
          </p:nvPr>
        </p:nvGraphicFramePr>
        <p:xfrm>
          <a:off x="3221820" y="3879060"/>
          <a:ext cx="1620000" cy="2160000"/>
        </p:xfrm>
        <a:graphic>
          <a:graphicData uri="http://schemas.openxmlformats.org/drawingml/2006/table">
            <a:tbl>
              <a:tblPr/>
              <a:tblGrid>
                <a:gridCol w="162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8102"/>
              </p:ext>
            </p:extLst>
          </p:nvPr>
        </p:nvGraphicFramePr>
        <p:xfrm>
          <a:off x="3311836" y="3969067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305290"/>
              </p:ext>
            </p:extLst>
          </p:nvPr>
        </p:nvGraphicFramePr>
        <p:xfrm>
          <a:off x="3311836" y="4509136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52574"/>
              </p:ext>
            </p:extLst>
          </p:nvPr>
        </p:nvGraphicFramePr>
        <p:xfrm>
          <a:off x="3311836" y="5049205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167277"/>
              </p:ext>
            </p:extLst>
          </p:nvPr>
        </p:nvGraphicFramePr>
        <p:xfrm>
          <a:off x="3311836" y="5589274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45" name="Line 77"/>
          <p:cNvSpPr>
            <a:spLocks noChangeShapeType="1"/>
          </p:cNvSpPr>
          <p:nvPr/>
        </p:nvSpPr>
        <p:spPr bwMode="auto">
          <a:xfrm flipV="1">
            <a:off x="2231688" y="1088688"/>
            <a:ext cx="1080000" cy="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427" name="Line 159"/>
          <p:cNvSpPr>
            <a:spLocks noChangeShapeType="1"/>
          </p:cNvSpPr>
          <p:nvPr/>
        </p:nvSpPr>
        <p:spPr bwMode="auto">
          <a:xfrm>
            <a:off x="2231687" y="4149097"/>
            <a:ext cx="108014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58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120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222090"/>
              </p:ext>
            </p:extLst>
          </p:nvPr>
        </p:nvGraphicFramePr>
        <p:xfrm>
          <a:off x="251424" y="3969072"/>
          <a:ext cx="1980000" cy="360000"/>
        </p:xfrm>
        <a:graphic>
          <a:graphicData uri="http://schemas.openxmlformats.org/drawingml/2006/table">
            <a:tbl>
              <a:tblPr/>
              <a:tblGrid>
                <a:gridCol w="72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0012FF54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038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661273"/>
              </p:ext>
            </p:extLst>
          </p:nvPr>
        </p:nvGraphicFramePr>
        <p:xfrm>
          <a:off x="251424" y="908664"/>
          <a:ext cx="1980000" cy="360000"/>
        </p:xfrm>
        <a:graphic>
          <a:graphicData uri="http://schemas.openxmlformats.org/drawingml/2006/table">
            <a:tbl>
              <a:tblPr/>
              <a:tblGrid>
                <a:gridCol w="72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0012FF48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6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652138" y="188586"/>
            <a:ext cx="3240414" cy="3060391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534988" indent="-534988" eaLnBrk="1" hangingPunct="1">
              <a:spcBef>
                <a:spcPct val="1000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</a:rPr>
              <a:t> a[4][4] =</a:t>
            </a:r>
          </a:p>
          <a:p>
            <a:pPr marL="534988" indent="-534988" eaLnBrk="1" hangingPunct="1">
              <a:spcBef>
                <a:spcPct val="1000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</a:rPr>
              <a:t>  { { 1, 2, 3, 4 },</a:t>
            </a:r>
          </a:p>
          <a:p>
            <a:pPr marL="534988" indent="-534988" eaLnBrk="1" hangingPunct="1">
              <a:spcBef>
                <a:spcPct val="1000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</a:rPr>
              <a:t>    { 1, 3, 5, 7 },</a:t>
            </a:r>
          </a:p>
          <a:p>
            <a:pPr marL="534988" indent="-534988" eaLnBrk="1" hangingPunct="1">
              <a:spcBef>
                <a:spcPct val="1000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</a:rPr>
              <a:t>    { 2, 4, 6, 8 },</a:t>
            </a:r>
          </a:p>
          <a:p>
            <a:pPr marL="534988" indent="-534988" eaLnBrk="1" hangingPunct="1">
              <a:spcBef>
                <a:spcPct val="1000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</a:rPr>
              <a:t>    { 1, 4, 6, 9 } };</a:t>
            </a:r>
          </a:p>
          <a:p>
            <a:pPr marL="534988" indent="-534988" eaLnBrk="1" hangingPunct="1">
              <a:spcBef>
                <a:spcPct val="1000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</a:rPr>
              <a:t> *data = a[0];</a:t>
            </a:r>
          </a:p>
          <a:p>
            <a:pPr marL="534988" lvl="0" indent="-534988" eaLnBrk="1" hangingPunct="1">
              <a:spcBef>
                <a:spcPct val="10000"/>
              </a:spcBef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*data = </a:t>
            </a:r>
            <a:r>
              <a:rPr lang="en-US" altLang="zh-TW" sz="18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&amp;a[0][0];</a:t>
            </a:r>
            <a:endParaRPr lang="en-US" altLang="zh-TW" sz="18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534988" indent="-534988" eaLnBrk="1" hangingPunct="1">
              <a:spcBef>
                <a:spcPct val="1000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</a:rPr>
              <a:t> *data;</a:t>
            </a:r>
          </a:p>
          <a:p>
            <a:pPr marL="534988" indent="-534988" eaLnBrk="1" hangingPunct="1">
              <a:spcBef>
                <a:spcPct val="1000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</a:rPr>
              <a:t>data = a[0];</a:t>
            </a:r>
          </a:p>
          <a:p>
            <a:pPr marL="534988" indent="-534988" eaLnBrk="1" hangingPunct="1">
              <a:spcBef>
                <a:spcPct val="1000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</a:rPr>
              <a:t>data++;</a:t>
            </a:r>
          </a:p>
        </p:txBody>
      </p:sp>
      <p:sp>
        <p:nvSpPr>
          <p:cNvPr id="12366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652138" y="3609023"/>
            <a:ext cx="3240414" cy="3060391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533400" indent="-533400" eaLnBrk="1" hangingPunct="1">
              <a:spcBef>
                <a:spcPct val="1000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</a:rPr>
              <a:t> a[4][4] =</a:t>
            </a:r>
          </a:p>
          <a:p>
            <a:pPr marL="533400" indent="-533400" eaLnBrk="1" hangingPunct="1">
              <a:spcBef>
                <a:spcPct val="1000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</a:rPr>
              <a:t>  { { 1, 2, 3, 4 },</a:t>
            </a:r>
          </a:p>
          <a:p>
            <a:pPr marL="533400" indent="-533400" eaLnBrk="1" hangingPunct="1">
              <a:spcBef>
                <a:spcPct val="1000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</a:rPr>
              <a:t>    { 1, 3, 5, 7 },</a:t>
            </a:r>
          </a:p>
          <a:p>
            <a:pPr marL="533400" indent="-533400" eaLnBrk="1" hangingPunct="1">
              <a:spcBef>
                <a:spcPct val="1000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</a:rPr>
              <a:t>    { 2, 4, 6, 8 },</a:t>
            </a:r>
          </a:p>
          <a:p>
            <a:pPr marL="533400" indent="-533400" eaLnBrk="1" hangingPunct="1">
              <a:spcBef>
                <a:spcPct val="1000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</a:rPr>
              <a:t>    { 1, 4, 6, 9 } };</a:t>
            </a:r>
          </a:p>
          <a:p>
            <a:pPr marL="533400" indent="-533400" eaLnBrk="1" hangingPunct="1">
              <a:spcBef>
                <a:spcPct val="1000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</a:rPr>
              <a:t> (*data)[4] = a;</a:t>
            </a:r>
          </a:p>
          <a:p>
            <a:pPr marL="533400" lvl="0" indent="-533400" eaLnBrk="1" hangingPunct="1">
              <a:spcBef>
                <a:spcPct val="10000"/>
              </a:spcBef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(*data)[4] = &amp;a[0];</a:t>
            </a:r>
          </a:p>
          <a:p>
            <a:pPr marL="533400" indent="-533400" eaLnBrk="1" hangingPunct="1">
              <a:spcBef>
                <a:spcPct val="1000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</a:rPr>
              <a:t> (*data)[4];</a:t>
            </a:r>
          </a:p>
          <a:p>
            <a:pPr marL="533400" indent="-533400" eaLnBrk="1" hangingPunct="1">
              <a:spcBef>
                <a:spcPct val="1000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</a:rPr>
              <a:t>data = a;</a:t>
            </a:r>
          </a:p>
          <a:p>
            <a:pPr marL="533400" indent="-533400" eaLnBrk="1" hangingPunct="1">
              <a:spcBef>
                <a:spcPct val="10000"/>
              </a:spcBef>
            </a:pPr>
            <a:r>
              <a:rPr lang="en-US" altLang="zh-TW" sz="1800" b="0" dirty="0" smtClean="0">
                <a:latin typeface="Lucida Console" panose="020B0609040504020204" pitchFamily="49" charset="0"/>
              </a:rPr>
              <a:t>data++;</a:t>
            </a:r>
          </a:p>
        </p:txBody>
      </p:sp>
      <p:sp>
        <p:nvSpPr>
          <p:cNvPr id="12428" name="Text Box 170"/>
          <p:cNvSpPr txBox="1">
            <a:spLocks noChangeArrowheads="1"/>
          </p:cNvSpPr>
          <p:nvPr/>
        </p:nvSpPr>
        <p:spPr bwMode="auto">
          <a:xfrm>
            <a:off x="2591736" y="458604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>
            <a:noAutofit/>
          </a:bodyPr>
          <a:lstStyle/>
          <a:p>
            <a:pPr algn="ctr"/>
            <a:r>
              <a:rPr lang="en-US" altLang="zh-TW" sz="1800"/>
              <a:t>a[0][0]</a:t>
            </a:r>
          </a:p>
        </p:txBody>
      </p:sp>
      <p:sp>
        <p:nvSpPr>
          <p:cNvPr id="12429" name="Text Box 171"/>
          <p:cNvSpPr txBox="1">
            <a:spLocks noChangeArrowheads="1"/>
          </p:cNvSpPr>
          <p:nvPr/>
        </p:nvSpPr>
        <p:spPr bwMode="auto">
          <a:xfrm>
            <a:off x="3671880" y="458604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1800"/>
              <a:t>a[0][1]</a:t>
            </a:r>
          </a:p>
        </p:txBody>
      </p:sp>
      <p:sp>
        <p:nvSpPr>
          <p:cNvPr id="12430" name="Text Box 172"/>
          <p:cNvSpPr txBox="1">
            <a:spLocks noChangeArrowheads="1"/>
          </p:cNvSpPr>
          <p:nvPr/>
        </p:nvSpPr>
        <p:spPr bwMode="auto">
          <a:xfrm>
            <a:off x="4842036" y="3969072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1800"/>
              <a:t>a[0]</a:t>
            </a:r>
          </a:p>
        </p:txBody>
      </p:sp>
      <p:sp>
        <p:nvSpPr>
          <p:cNvPr id="12431" name="Text Box 173"/>
          <p:cNvSpPr txBox="1">
            <a:spLocks noChangeArrowheads="1"/>
          </p:cNvSpPr>
          <p:nvPr/>
        </p:nvSpPr>
        <p:spPr bwMode="auto">
          <a:xfrm>
            <a:off x="4842036" y="4509144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1800"/>
              <a:t>a[1]</a:t>
            </a:r>
          </a:p>
        </p:txBody>
      </p:sp>
      <p:sp>
        <p:nvSpPr>
          <p:cNvPr id="12432" name="Rectangle 210"/>
          <p:cNvSpPr>
            <a:spLocks noChangeArrowheads="1"/>
          </p:cNvSpPr>
          <p:nvPr/>
        </p:nvSpPr>
        <p:spPr bwMode="auto">
          <a:xfrm>
            <a:off x="611494" y="2348862"/>
            <a:ext cx="198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4988" indent="-534988" algn="ctr">
              <a:spcBef>
                <a:spcPct val="15000"/>
              </a:spcBef>
            </a:pPr>
            <a:r>
              <a:rPr lang="en-US" altLang="zh-TW" sz="3600" b="0">
                <a:solidFill>
                  <a:srgbClr val="0000FF"/>
                </a:solidFill>
                <a:latin typeface="Times New Roman" pitchFamily="18" charset="0"/>
              </a:rPr>
              <a:t>Pointer</a:t>
            </a:r>
          </a:p>
        </p:txBody>
      </p:sp>
      <p:sp>
        <p:nvSpPr>
          <p:cNvPr id="12433" name="Rectangle 211"/>
          <p:cNvSpPr>
            <a:spLocks noChangeArrowheads="1"/>
          </p:cNvSpPr>
          <p:nvPr/>
        </p:nvSpPr>
        <p:spPr bwMode="auto">
          <a:xfrm>
            <a:off x="71425" y="5229230"/>
            <a:ext cx="306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</a:pPr>
            <a:r>
              <a:rPr lang="en-US" altLang="zh-TW" sz="3600" b="0">
                <a:solidFill>
                  <a:srgbClr val="0000FF"/>
                </a:solidFill>
                <a:latin typeface="Times New Roman" pitchFamily="18" charset="0"/>
              </a:rPr>
              <a:t>Pointer to array</a:t>
            </a:r>
          </a:p>
        </p:txBody>
      </p:sp>
      <p:graphicFrame>
        <p:nvGraphicFramePr>
          <p:cNvPr id="24" name="Group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013977"/>
              </p:ext>
            </p:extLst>
          </p:nvPr>
        </p:nvGraphicFramePr>
        <p:xfrm>
          <a:off x="3221820" y="818652"/>
          <a:ext cx="1620000" cy="2160000"/>
        </p:xfrm>
        <a:graphic>
          <a:graphicData uri="http://schemas.openxmlformats.org/drawingml/2006/table">
            <a:tbl>
              <a:tblPr/>
              <a:tblGrid>
                <a:gridCol w="162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299914"/>
              </p:ext>
            </p:extLst>
          </p:nvPr>
        </p:nvGraphicFramePr>
        <p:xfrm>
          <a:off x="3311836" y="908659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779442"/>
              </p:ext>
            </p:extLst>
          </p:nvPr>
        </p:nvGraphicFramePr>
        <p:xfrm>
          <a:off x="3311836" y="1448728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96355"/>
              </p:ext>
            </p:extLst>
          </p:nvPr>
        </p:nvGraphicFramePr>
        <p:xfrm>
          <a:off x="3311836" y="1988797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5197"/>
              </p:ext>
            </p:extLst>
          </p:nvPr>
        </p:nvGraphicFramePr>
        <p:xfrm>
          <a:off x="3311836" y="2528866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Group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381274"/>
              </p:ext>
            </p:extLst>
          </p:nvPr>
        </p:nvGraphicFramePr>
        <p:xfrm>
          <a:off x="3221820" y="3879060"/>
          <a:ext cx="1620000" cy="2160000"/>
        </p:xfrm>
        <a:graphic>
          <a:graphicData uri="http://schemas.openxmlformats.org/drawingml/2006/table">
            <a:tbl>
              <a:tblPr/>
              <a:tblGrid>
                <a:gridCol w="162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988530"/>
              </p:ext>
            </p:extLst>
          </p:nvPr>
        </p:nvGraphicFramePr>
        <p:xfrm>
          <a:off x="3311836" y="3969067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30023"/>
              </p:ext>
            </p:extLst>
          </p:nvPr>
        </p:nvGraphicFramePr>
        <p:xfrm>
          <a:off x="3311836" y="4509136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585007"/>
              </p:ext>
            </p:extLst>
          </p:nvPr>
        </p:nvGraphicFramePr>
        <p:xfrm>
          <a:off x="3311836" y="5049205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738523"/>
              </p:ext>
            </p:extLst>
          </p:nvPr>
        </p:nvGraphicFramePr>
        <p:xfrm>
          <a:off x="3311836" y="5589274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45" name="Line 77"/>
          <p:cNvSpPr>
            <a:spLocks noChangeShapeType="1"/>
          </p:cNvSpPr>
          <p:nvPr/>
        </p:nvSpPr>
        <p:spPr bwMode="auto">
          <a:xfrm flipV="1">
            <a:off x="2231687" y="1088700"/>
            <a:ext cx="1440197" cy="3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427" name="Line 159"/>
          <p:cNvSpPr>
            <a:spLocks noChangeShapeType="1"/>
          </p:cNvSpPr>
          <p:nvPr/>
        </p:nvSpPr>
        <p:spPr bwMode="auto">
          <a:xfrm>
            <a:off x="2231687" y="4149097"/>
            <a:ext cx="1080152" cy="54006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188586"/>
            <a:ext cx="4681538" cy="18000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534988" indent="-534988" eaLnBrk="1" hangingPunct="1">
              <a:spcBef>
                <a:spcPct val="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</a:rPr>
              <a:t> a[4] = { 2, 4, 6, 8 };</a:t>
            </a:r>
          </a:p>
          <a:p>
            <a:pPr marL="534988" indent="-534988" eaLnBrk="1" hangingPunct="1">
              <a:spcBef>
                <a:spcPct val="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</a:rPr>
              <a:t> b = 9;</a:t>
            </a:r>
          </a:p>
          <a:p>
            <a:pPr marL="534988" indent="-534988" eaLnBrk="1" hangingPunct="1">
              <a:spcBef>
                <a:spcPct val="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</a:rPr>
              <a:t> c[3] = { 3, 5, 8 };</a:t>
            </a:r>
          </a:p>
          <a:p>
            <a:pPr marL="534988" indent="-534988" eaLnBrk="1" hangingPunct="1">
              <a:spcBef>
                <a:spcPct val="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</a:rPr>
              <a:t> d[2] = { 4, 7 };</a:t>
            </a:r>
          </a:p>
          <a:p>
            <a:pPr marL="534988" indent="-534988" eaLnBrk="1" hangingPunct="1">
              <a:spcBef>
                <a:spcPct val="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</a:rPr>
              <a:t> *(data[4]) = { a, &amp;b, c, d };</a:t>
            </a:r>
          </a:p>
          <a:p>
            <a:pPr marL="534988" indent="-534988" eaLnBrk="1" hangingPunct="1">
              <a:spcBef>
                <a:spcPct val="0"/>
              </a:spcBef>
            </a:pPr>
            <a:r>
              <a:rPr lang="en-US" altLang="zh-TW" sz="1800" b="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</a:rPr>
              <a:t> *data[4] = { a, &amp;b, c, d };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832161" y="3789046"/>
            <a:ext cx="3060000" cy="27000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533400" indent="-533400" eaLnBrk="1" hangingPunct="1"/>
            <a:r>
              <a:rPr lang="en-US" altLang="zh-TW" sz="1800" b="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</a:rPr>
              <a:t> a[4][4] =</a:t>
            </a:r>
          </a:p>
          <a:p>
            <a:pPr marL="533400" indent="-533400" eaLnBrk="1" hangingPunct="1"/>
            <a:r>
              <a:rPr lang="en-US" altLang="zh-TW" sz="1800" b="0" dirty="0" smtClean="0">
                <a:latin typeface="Lucida Console" panose="020B0609040504020204" pitchFamily="49" charset="0"/>
              </a:rPr>
              <a:t>  { { 1, 2, 3, 4 },</a:t>
            </a:r>
          </a:p>
          <a:p>
            <a:pPr marL="533400" indent="-533400" eaLnBrk="1" hangingPunct="1"/>
            <a:r>
              <a:rPr lang="en-US" altLang="zh-TW" sz="1800" b="0" dirty="0" smtClean="0">
                <a:latin typeface="Lucida Console" panose="020B0609040504020204" pitchFamily="49" charset="0"/>
              </a:rPr>
              <a:t>    { 1, 3, 5, 7 },</a:t>
            </a:r>
          </a:p>
          <a:p>
            <a:pPr marL="533400" indent="-533400" eaLnBrk="1" hangingPunct="1"/>
            <a:r>
              <a:rPr lang="en-US" altLang="zh-TW" sz="1800" b="0" dirty="0" smtClean="0">
                <a:latin typeface="Lucida Console" panose="020B0609040504020204" pitchFamily="49" charset="0"/>
              </a:rPr>
              <a:t>    { 2, 4, 6, 8 },</a:t>
            </a:r>
          </a:p>
          <a:p>
            <a:pPr marL="533400" indent="-533400" eaLnBrk="1" hangingPunct="1"/>
            <a:r>
              <a:rPr lang="en-US" altLang="zh-TW" sz="1800" b="0" dirty="0" smtClean="0">
                <a:latin typeface="Lucida Console" panose="020B0609040504020204" pitchFamily="49" charset="0"/>
              </a:rPr>
              <a:t>    { 1, 4, 6, 9 } };</a:t>
            </a:r>
          </a:p>
          <a:p>
            <a:pPr marL="533400" indent="-533400" eaLnBrk="1" hangingPunct="1"/>
            <a:r>
              <a:rPr lang="en-US" altLang="zh-TW" sz="1800" b="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</a:rPr>
              <a:t> (*data)[4] = a;</a:t>
            </a:r>
          </a:p>
          <a:p>
            <a:pPr marL="533400" indent="-533400" eaLnBrk="1" hangingPunct="1"/>
            <a:r>
              <a:rPr lang="en-US" altLang="zh-TW" sz="1800" b="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800" b="0" dirty="0" smtClean="0">
                <a:latin typeface="Lucida Console" panose="020B0609040504020204" pitchFamily="49" charset="0"/>
              </a:rPr>
              <a:t> (*data)[4];</a:t>
            </a:r>
          </a:p>
          <a:p>
            <a:pPr marL="533400" indent="-533400" eaLnBrk="1" hangingPunct="1"/>
            <a:r>
              <a:rPr lang="en-US" altLang="zh-TW" sz="1800" b="0" dirty="0" smtClean="0">
                <a:latin typeface="Lucida Console" panose="020B0609040504020204" pitchFamily="49" charset="0"/>
              </a:rPr>
              <a:t>data = a;</a:t>
            </a:r>
          </a:p>
        </p:txBody>
      </p:sp>
      <p:graphicFrame>
        <p:nvGraphicFramePr>
          <p:cNvPr id="38084" name="Group 1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73233"/>
              </p:ext>
            </p:extLst>
          </p:nvPr>
        </p:nvGraphicFramePr>
        <p:xfrm>
          <a:off x="431471" y="2168839"/>
          <a:ext cx="2340000" cy="1440000"/>
        </p:xfrm>
        <a:graphic>
          <a:graphicData uri="http://schemas.openxmlformats.org/drawingml/2006/table">
            <a:tbl>
              <a:tblPr/>
              <a:tblGrid>
                <a:gridCol w="108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0012FF58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data[1]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data[2]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data[3]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32" name="Line 48"/>
          <p:cNvSpPr>
            <a:spLocks noChangeShapeType="1"/>
          </p:cNvSpPr>
          <p:nvPr/>
        </p:nvSpPr>
        <p:spPr bwMode="auto">
          <a:xfrm>
            <a:off x="2771770" y="2348862"/>
            <a:ext cx="144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3333" name="Line 49"/>
          <p:cNvSpPr>
            <a:spLocks noChangeShapeType="1"/>
          </p:cNvSpPr>
          <p:nvPr/>
        </p:nvSpPr>
        <p:spPr bwMode="auto">
          <a:xfrm>
            <a:off x="2771770" y="3429000"/>
            <a:ext cx="72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3334" name="Line 50"/>
          <p:cNvSpPr>
            <a:spLocks noChangeShapeType="1"/>
          </p:cNvSpPr>
          <p:nvPr/>
        </p:nvSpPr>
        <p:spPr bwMode="auto">
          <a:xfrm>
            <a:off x="2771770" y="2708908"/>
            <a:ext cx="72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3335" name="Line 51"/>
          <p:cNvSpPr>
            <a:spLocks noChangeShapeType="1"/>
          </p:cNvSpPr>
          <p:nvPr/>
        </p:nvSpPr>
        <p:spPr bwMode="auto">
          <a:xfrm>
            <a:off x="2771770" y="3068954"/>
            <a:ext cx="180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3336" name="Line 62"/>
          <p:cNvSpPr>
            <a:spLocks noChangeShapeType="1"/>
          </p:cNvSpPr>
          <p:nvPr/>
        </p:nvSpPr>
        <p:spPr bwMode="auto">
          <a:xfrm>
            <a:off x="2591747" y="4509138"/>
            <a:ext cx="126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38078" name="Group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621851"/>
              </p:ext>
            </p:extLst>
          </p:nvPr>
        </p:nvGraphicFramePr>
        <p:xfrm>
          <a:off x="3761892" y="4239108"/>
          <a:ext cx="1620000" cy="2160000"/>
        </p:xfrm>
        <a:graphic>
          <a:graphicData uri="http://schemas.openxmlformats.org/drawingml/2006/table">
            <a:tbl>
              <a:tblPr/>
              <a:tblGrid>
                <a:gridCol w="162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082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588820"/>
              </p:ext>
            </p:extLst>
          </p:nvPr>
        </p:nvGraphicFramePr>
        <p:xfrm>
          <a:off x="611494" y="4329115"/>
          <a:ext cx="1980000" cy="360000"/>
        </p:xfrm>
        <a:graphic>
          <a:graphicData uri="http://schemas.openxmlformats.org/drawingml/2006/table">
            <a:tbl>
              <a:tblPr/>
              <a:tblGrid>
                <a:gridCol w="72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0012FF44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973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177685"/>
              </p:ext>
            </p:extLst>
          </p:nvPr>
        </p:nvGraphicFramePr>
        <p:xfrm>
          <a:off x="3851908" y="4329115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985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229433"/>
              </p:ext>
            </p:extLst>
          </p:nvPr>
        </p:nvGraphicFramePr>
        <p:xfrm>
          <a:off x="3851908" y="4869184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997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351563"/>
              </p:ext>
            </p:extLst>
          </p:nvPr>
        </p:nvGraphicFramePr>
        <p:xfrm>
          <a:off x="3851908" y="5409253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009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584447"/>
              </p:ext>
            </p:extLst>
          </p:nvPr>
        </p:nvGraphicFramePr>
        <p:xfrm>
          <a:off x="3851908" y="5949322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105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723051"/>
              </p:ext>
            </p:extLst>
          </p:nvPr>
        </p:nvGraphicFramePr>
        <p:xfrm>
          <a:off x="3491862" y="3248977"/>
          <a:ext cx="108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108" name="Group 2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473772"/>
              </p:ext>
            </p:extLst>
          </p:nvPr>
        </p:nvGraphicFramePr>
        <p:xfrm>
          <a:off x="4211954" y="2168839"/>
          <a:ext cx="180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102" name="Group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116301"/>
              </p:ext>
            </p:extLst>
          </p:nvPr>
        </p:nvGraphicFramePr>
        <p:xfrm>
          <a:off x="4572000" y="2888931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099" name="Group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828135"/>
              </p:ext>
            </p:extLst>
          </p:nvPr>
        </p:nvGraphicFramePr>
        <p:xfrm>
          <a:off x="3491862" y="2528885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444" name="Rectangle 191"/>
          <p:cNvSpPr>
            <a:spLocks noChangeArrowheads="1"/>
          </p:cNvSpPr>
          <p:nvPr/>
        </p:nvSpPr>
        <p:spPr bwMode="auto">
          <a:xfrm>
            <a:off x="6732276" y="1988816"/>
            <a:ext cx="1800000" cy="12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15000"/>
              </a:spcBef>
            </a:pPr>
            <a:r>
              <a:rPr lang="en-US" altLang="zh-TW" sz="3600" b="0" dirty="0">
                <a:solidFill>
                  <a:srgbClr val="0000FF"/>
                </a:solidFill>
                <a:latin typeface="Times New Roman" pitchFamily="18" charset="0"/>
              </a:rPr>
              <a:t>Array of pointers</a:t>
            </a:r>
          </a:p>
        </p:txBody>
      </p:sp>
      <p:sp>
        <p:nvSpPr>
          <p:cNvPr id="13445" name="Rectangle 192"/>
          <p:cNvSpPr>
            <a:spLocks noChangeArrowheads="1"/>
          </p:cNvSpPr>
          <p:nvPr/>
        </p:nvSpPr>
        <p:spPr bwMode="auto">
          <a:xfrm>
            <a:off x="251448" y="5409253"/>
            <a:ext cx="306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</a:pPr>
            <a:r>
              <a:rPr lang="en-US" altLang="zh-TW" sz="3600" b="0" dirty="0">
                <a:solidFill>
                  <a:srgbClr val="0000FF"/>
                </a:solidFill>
                <a:latin typeface="Times New Roman" pitchFamily="18" charset="0"/>
              </a:rPr>
              <a:t>Pointer to array</a:t>
            </a:r>
          </a:p>
        </p:txBody>
      </p:sp>
      <p:sp>
        <p:nvSpPr>
          <p:cNvPr id="13446" name="Text Box 226"/>
          <p:cNvSpPr txBox="1">
            <a:spLocks noChangeArrowheads="1"/>
          </p:cNvSpPr>
          <p:nvPr/>
        </p:nvSpPr>
        <p:spPr bwMode="auto">
          <a:xfrm>
            <a:off x="5832161" y="188586"/>
            <a:ext cx="2160000" cy="169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1800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800" b="0" dirty="0">
                <a:latin typeface="Lucida Console" panose="020B0609040504020204" pitchFamily="49" charset="0"/>
              </a:rPr>
              <a:t> *(data[4]);</a:t>
            </a:r>
          </a:p>
          <a:p>
            <a:pPr>
              <a:spcBef>
                <a:spcPct val="20000"/>
              </a:spcBef>
            </a:pPr>
            <a:r>
              <a:rPr lang="en-US" altLang="zh-TW" sz="1800" b="0" dirty="0">
                <a:latin typeface="Lucida Console" panose="020B0609040504020204" pitchFamily="49" charset="0"/>
              </a:rPr>
              <a:t>data[0] = a;</a:t>
            </a:r>
          </a:p>
          <a:p>
            <a:pPr>
              <a:spcBef>
                <a:spcPct val="20000"/>
              </a:spcBef>
            </a:pPr>
            <a:r>
              <a:rPr lang="en-US" altLang="zh-TW" sz="1800" b="0" dirty="0">
                <a:latin typeface="Lucida Console" panose="020B0609040504020204" pitchFamily="49" charset="0"/>
              </a:rPr>
              <a:t>data[1] = &amp;b;</a:t>
            </a:r>
          </a:p>
          <a:p>
            <a:pPr>
              <a:spcBef>
                <a:spcPct val="20000"/>
              </a:spcBef>
            </a:pPr>
            <a:r>
              <a:rPr lang="en-US" altLang="zh-TW" sz="1800" b="0" dirty="0">
                <a:latin typeface="Lucida Console" panose="020B0609040504020204" pitchFamily="49" charset="0"/>
              </a:rPr>
              <a:t>data[2] = c;</a:t>
            </a:r>
          </a:p>
          <a:p>
            <a:pPr>
              <a:spcBef>
                <a:spcPct val="20000"/>
              </a:spcBef>
            </a:pPr>
            <a:r>
              <a:rPr lang="en-US" altLang="zh-TW" sz="1800" b="0" dirty="0">
                <a:latin typeface="Lucida Console" panose="020B0609040504020204" pitchFamily="49" charset="0"/>
              </a:rPr>
              <a:t>data[3] = 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Passing One-Dimensional Arrays to Functions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half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marL="534988" indent="-534988" eaLnBrk="1" hangingPunct="1"/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TW" sz="2400" b="1" dirty="0" smtClean="0">
                <a:latin typeface="Courier New" pitchFamily="49" charset="0"/>
              </a:rPr>
              <a:t> main()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{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	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TW" sz="2400" b="1" dirty="0" smtClean="0">
                <a:latin typeface="Courier New" pitchFamily="49" charset="0"/>
              </a:rPr>
              <a:t> a[5] = {0};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	fun( a );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	</a:t>
            </a:r>
            <a:r>
              <a:rPr lang="en-US" altLang="zh-TW" sz="2400" b="1" dirty="0" err="1" smtClean="0">
                <a:latin typeface="Courier New" pitchFamily="49" charset="0"/>
              </a:rPr>
              <a:t>cout</a:t>
            </a:r>
            <a:r>
              <a:rPr lang="en-US" altLang="zh-TW" sz="2400" b="1" dirty="0" smtClean="0">
                <a:latin typeface="Courier New" pitchFamily="49" charset="0"/>
              </a:rPr>
              <a:t> &lt;&lt; a[0];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}</a:t>
            </a:r>
          </a:p>
          <a:p>
            <a:pPr marL="534988" indent="-534988" eaLnBrk="1" hangingPunct="1"/>
            <a:r>
              <a:rPr lang="en-US" altLang="zh-TW" sz="2400" b="1" dirty="0" smtClean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altLang="zh-TW" sz="2400" b="1" dirty="0" smtClean="0">
                <a:latin typeface="Courier New" pitchFamily="49" charset="0"/>
              </a:rPr>
              <a:t> fun( 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TW" sz="2400" b="1" dirty="0" smtClean="0">
                <a:latin typeface="Courier New" pitchFamily="49" charset="0"/>
              </a:rPr>
              <a:t> *b )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{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	*b = 5;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sz="half" idx="2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marL="533400" indent="-533400" eaLnBrk="1" hangingPunct="1"/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TW" sz="2400" b="1" dirty="0" smtClean="0">
                <a:latin typeface="Courier New" pitchFamily="49" charset="0"/>
              </a:rPr>
              <a:t> main()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{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	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TW" sz="2400" b="1" dirty="0" smtClean="0">
                <a:latin typeface="Courier New" pitchFamily="49" charset="0"/>
              </a:rPr>
              <a:t> a[5] = {0};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	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TW" sz="2400" b="1" dirty="0" smtClean="0">
                <a:latin typeface="Courier New" pitchFamily="49" charset="0"/>
              </a:rPr>
              <a:t> *b = a;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	*b = 5;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	</a:t>
            </a:r>
            <a:r>
              <a:rPr lang="en-US" altLang="zh-TW" sz="2400" b="1" dirty="0" err="1" smtClean="0">
                <a:latin typeface="Courier New" pitchFamily="49" charset="0"/>
              </a:rPr>
              <a:t>cout</a:t>
            </a:r>
            <a:r>
              <a:rPr lang="en-US" altLang="zh-TW" sz="2400" b="1" dirty="0" smtClean="0">
                <a:latin typeface="Courier New" pitchFamily="49" charset="0"/>
              </a:rPr>
              <a:t> &lt;&lt; a[0];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}</a:t>
            </a:r>
          </a:p>
          <a:p>
            <a:pPr marL="533400" indent="-533400" eaLnBrk="1" hangingPunct="1"/>
            <a:endParaRPr lang="en-US" altLang="zh-TW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91632" y="728656"/>
            <a:ext cx="5760736" cy="3060390"/>
          </a:xfrm>
        </p:spPr>
        <p:txBody>
          <a:bodyPr/>
          <a:lstStyle/>
          <a:p>
            <a:pPr eaLnBrk="1" hangingPunct="1"/>
            <a:r>
              <a:rPr lang="en-US" altLang="zh-TW" sz="20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main()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{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	</a:t>
            </a:r>
            <a:r>
              <a:rPr lang="en-US" altLang="zh-TW" sz="20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a[4] = { 2, 4, 6, 8 };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	</a:t>
            </a:r>
            <a:r>
              <a:rPr lang="en-US" altLang="zh-TW" sz="20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b = 9;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	</a:t>
            </a:r>
            <a:r>
              <a:rPr lang="en-US" altLang="zh-TW" sz="20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c[3] = { 3, 5, 8 };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	</a:t>
            </a:r>
            <a:r>
              <a:rPr lang="en-US" altLang="zh-TW" sz="20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d[2] = { 4, 7 };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	</a:t>
            </a:r>
            <a:r>
              <a:rPr lang="en-US" altLang="zh-TW" sz="20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*(data[4]) = { a, &amp;b, c, d }; 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31701" y="728655"/>
            <a:ext cx="4680598" cy="4860621"/>
          </a:xfrm>
        </p:spPr>
        <p:txBody>
          <a:bodyPr/>
          <a:lstStyle/>
          <a:p>
            <a:pPr eaLnBrk="1" hangingPunct="1"/>
            <a:r>
              <a:rPr lang="en-US" altLang="zh-TW" sz="20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main()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{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	</a:t>
            </a:r>
            <a:r>
              <a:rPr lang="en-US" altLang="zh-TW" sz="20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a[4] = { 2, 4, 6, 8 };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	</a:t>
            </a:r>
            <a:r>
              <a:rPr lang="en-US" altLang="zh-TW" sz="20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b = 9;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	</a:t>
            </a:r>
            <a:r>
              <a:rPr lang="en-US" altLang="zh-TW" sz="20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c[3] = { 3, 5, 8 };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	</a:t>
            </a:r>
            <a:r>
              <a:rPr lang="en-US" altLang="zh-TW" sz="20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d[2] = { 4, 7 };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	</a:t>
            </a:r>
            <a:r>
              <a:rPr lang="en-US" altLang="zh-TW" sz="20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*(data[4]);</a:t>
            </a:r>
          </a:p>
          <a:p>
            <a:pPr eaLnBrk="1" hangingPunct="1"/>
            <a:endParaRPr lang="en-US" altLang="zh-TW" sz="2000" dirty="0" smtClean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	data[0] = a;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	data[1] = &amp;b;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	data[2] = c;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	data[3] = d; 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Passing One-Dimensional Arrays to Functions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half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marL="534988" indent="-534988" eaLnBrk="1" hangingPunct="1"/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TW" sz="2400" b="1" dirty="0" smtClean="0">
                <a:latin typeface="Courier New" pitchFamily="49" charset="0"/>
              </a:rPr>
              <a:t> main()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{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	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TW" sz="2400" b="1" dirty="0" smtClean="0">
                <a:latin typeface="Courier New" pitchFamily="49" charset="0"/>
              </a:rPr>
              <a:t> a[5] = {0};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	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TW" sz="2400" b="1" dirty="0" smtClean="0">
                <a:latin typeface="Courier New" pitchFamily="49" charset="0"/>
              </a:rPr>
              <a:t> *b = a;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	*b = 5;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	</a:t>
            </a:r>
            <a:r>
              <a:rPr lang="en-US" altLang="zh-TW" sz="2400" b="1" dirty="0" err="1" smtClean="0">
                <a:latin typeface="Courier New" pitchFamily="49" charset="0"/>
              </a:rPr>
              <a:t>cout</a:t>
            </a:r>
            <a:r>
              <a:rPr lang="en-US" altLang="zh-TW" sz="2400" b="1" dirty="0" smtClean="0">
                <a:latin typeface="Courier New" pitchFamily="49" charset="0"/>
              </a:rPr>
              <a:t> &lt;&lt; a[0];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sz="half" idx="2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marL="533400" indent="-533400" eaLnBrk="1" hangingPunct="1"/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TW" sz="2400" b="1" dirty="0" smtClean="0">
                <a:latin typeface="Courier New" pitchFamily="49" charset="0"/>
              </a:rPr>
              <a:t> main()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{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	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TW" sz="2400" b="1" dirty="0" smtClean="0">
                <a:latin typeface="Courier New" pitchFamily="49" charset="0"/>
              </a:rPr>
              <a:t> a[5] = {0};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	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TW" sz="2400" b="1" dirty="0" smtClean="0">
                <a:latin typeface="Courier New" pitchFamily="49" charset="0"/>
              </a:rPr>
              <a:t> *b;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	b = a;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	*b = 5;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	</a:t>
            </a:r>
            <a:r>
              <a:rPr lang="en-US" altLang="zh-TW" sz="2400" b="1" dirty="0" err="1" smtClean="0">
                <a:latin typeface="Courier New" pitchFamily="49" charset="0"/>
              </a:rPr>
              <a:t>cout</a:t>
            </a:r>
            <a:r>
              <a:rPr lang="en-US" altLang="zh-TW" sz="2400" b="1" dirty="0" smtClean="0">
                <a:latin typeface="Courier New" pitchFamily="49" charset="0"/>
              </a:rPr>
              <a:t> &lt;&lt; a[0];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}</a:t>
            </a:r>
          </a:p>
          <a:p>
            <a:pPr marL="533400" indent="-533400" eaLnBrk="1" hangingPunct="1"/>
            <a:endParaRPr lang="en-US" altLang="zh-TW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Passing Two-Dimensional Arrays to Functions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marL="534988" indent="-534988" eaLnBrk="1" hangingPunct="1"/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TW" sz="2400" b="1" dirty="0" smtClean="0">
                <a:latin typeface="Courier New" pitchFamily="49" charset="0"/>
              </a:rPr>
              <a:t> main()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{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	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TW" sz="2400" b="1" dirty="0" smtClean="0">
                <a:latin typeface="Courier New" pitchFamily="49" charset="0"/>
              </a:rPr>
              <a:t> a[4][4] = {0};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	fun( a );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	</a:t>
            </a:r>
            <a:r>
              <a:rPr lang="en-US" altLang="zh-TW" sz="2400" b="1" dirty="0" err="1" smtClean="0">
                <a:latin typeface="Courier New" pitchFamily="49" charset="0"/>
              </a:rPr>
              <a:t>cout</a:t>
            </a:r>
            <a:r>
              <a:rPr lang="en-US" altLang="zh-TW" sz="2400" b="1" dirty="0" smtClean="0">
                <a:latin typeface="Courier New" pitchFamily="49" charset="0"/>
              </a:rPr>
              <a:t> &lt;&lt; a[0][2];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}</a:t>
            </a:r>
          </a:p>
          <a:p>
            <a:pPr marL="534988" indent="-534988" eaLnBrk="1" hangingPunct="1"/>
            <a:r>
              <a:rPr lang="en-US" altLang="zh-TW" sz="2400" b="1" dirty="0" smtClean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altLang="zh-TW" sz="2400" b="1" dirty="0" smtClean="0">
                <a:latin typeface="Courier New" pitchFamily="49" charset="0"/>
              </a:rPr>
              <a:t> fun( 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TW" sz="2400" b="1" dirty="0" smtClean="0">
                <a:latin typeface="Courier New" pitchFamily="49" charset="0"/>
              </a:rPr>
              <a:t> b[][4] )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{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	b[0][2] = 5;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sz="half" idx="2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marL="533400" indent="-533400" eaLnBrk="1" hangingPunct="1"/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TW" sz="2400" b="1" dirty="0" smtClean="0">
                <a:latin typeface="Courier New" pitchFamily="49" charset="0"/>
              </a:rPr>
              <a:t> main()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{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	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TW" sz="2400" b="1" dirty="0" smtClean="0">
                <a:latin typeface="Courier New" pitchFamily="49" charset="0"/>
              </a:rPr>
              <a:t> a[4][4] = {0};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	fun( a );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	</a:t>
            </a:r>
            <a:r>
              <a:rPr lang="en-US" altLang="zh-TW" sz="2400" b="1" dirty="0" err="1" smtClean="0">
                <a:latin typeface="Courier New" pitchFamily="49" charset="0"/>
              </a:rPr>
              <a:t>cout</a:t>
            </a:r>
            <a:r>
              <a:rPr lang="en-US" altLang="zh-TW" sz="2400" b="1" dirty="0" smtClean="0">
                <a:latin typeface="Courier New" pitchFamily="49" charset="0"/>
              </a:rPr>
              <a:t> &lt;&lt; a[0][2];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}</a:t>
            </a:r>
          </a:p>
          <a:p>
            <a:pPr marL="533400" indent="-533400" eaLnBrk="1" hangingPunct="1"/>
            <a:r>
              <a:rPr lang="en-US" altLang="zh-TW" sz="2400" b="1" dirty="0" smtClean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altLang="zh-TW" sz="2400" b="1" dirty="0" smtClean="0">
                <a:latin typeface="Courier New" pitchFamily="49" charset="0"/>
              </a:rPr>
              <a:t> fun(</a:t>
            </a:r>
            <a:r>
              <a:rPr lang="en-US" altLang="zh-TW" sz="1200" b="1" dirty="0" smtClean="0">
                <a:latin typeface="Courier New" pitchFamily="49" charset="0"/>
              </a:rPr>
              <a:t> 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TW" sz="1200" b="1" dirty="0" smtClean="0">
                <a:latin typeface="Courier New" pitchFamily="49" charset="0"/>
              </a:rPr>
              <a:t> </a:t>
            </a:r>
            <a:r>
              <a:rPr lang="en-US" altLang="zh-TW" sz="2400" b="1" dirty="0" smtClean="0">
                <a:latin typeface="Courier New" pitchFamily="49" charset="0"/>
              </a:rPr>
              <a:t>(*b)[4]</a:t>
            </a:r>
            <a:r>
              <a:rPr lang="en-US" altLang="zh-TW" sz="1200" b="1" dirty="0" smtClean="0">
                <a:latin typeface="Courier New" pitchFamily="49" charset="0"/>
              </a:rPr>
              <a:t> </a:t>
            </a:r>
            <a:r>
              <a:rPr lang="en-US" altLang="zh-TW" sz="2400" b="1" dirty="0" smtClean="0">
                <a:latin typeface="Courier New" pitchFamily="49" charset="0"/>
              </a:rPr>
              <a:t>)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{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	b[0][2] = 5;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Passing Two-Dimensional Arrays to Functions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marL="534988" indent="-534988" eaLnBrk="1" hangingPunct="1"/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TW" sz="2400" b="1" dirty="0" smtClean="0">
                <a:latin typeface="Courier New" pitchFamily="49" charset="0"/>
              </a:rPr>
              <a:t> main()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{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	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TW" sz="2400" b="1" dirty="0" smtClean="0">
                <a:latin typeface="Courier New" pitchFamily="49" charset="0"/>
              </a:rPr>
              <a:t> a[4][4] = {0};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	fun( a );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	</a:t>
            </a:r>
            <a:r>
              <a:rPr lang="en-US" altLang="zh-TW" sz="2400" b="1" dirty="0" err="1" smtClean="0">
                <a:latin typeface="Courier New" pitchFamily="49" charset="0"/>
              </a:rPr>
              <a:t>cout</a:t>
            </a:r>
            <a:r>
              <a:rPr lang="en-US" altLang="zh-TW" sz="2400" b="1" dirty="0" smtClean="0">
                <a:latin typeface="Courier New" pitchFamily="49" charset="0"/>
              </a:rPr>
              <a:t> &lt;&lt; a[0][2];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}</a:t>
            </a:r>
          </a:p>
          <a:p>
            <a:pPr marL="534988" indent="-534988" eaLnBrk="1" hangingPunct="1"/>
            <a:r>
              <a:rPr lang="en-US" altLang="zh-TW" sz="2400" b="1" dirty="0" smtClean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altLang="zh-TW" sz="2400" b="1" dirty="0" smtClean="0">
                <a:latin typeface="Courier New" pitchFamily="49" charset="0"/>
              </a:rPr>
              <a:t> fun( 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TW" sz="2400" b="1" dirty="0" smtClean="0">
                <a:latin typeface="Courier New" pitchFamily="49" charset="0"/>
              </a:rPr>
              <a:t> b[][4] )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{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	(*b)[2] = 5;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sz="half" idx="2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marL="533400" indent="-533400" eaLnBrk="1" hangingPunct="1"/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TW" sz="2400" b="1" dirty="0" smtClean="0">
                <a:latin typeface="Courier New" pitchFamily="49" charset="0"/>
              </a:rPr>
              <a:t> main()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{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	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TW" sz="2400" b="1" dirty="0" smtClean="0">
                <a:latin typeface="Courier New" pitchFamily="49" charset="0"/>
              </a:rPr>
              <a:t> a[4][4] = {0};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	fun( a );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	</a:t>
            </a:r>
            <a:r>
              <a:rPr lang="en-US" altLang="zh-TW" sz="2400" b="1" dirty="0" err="1" smtClean="0">
                <a:latin typeface="Courier New" pitchFamily="49" charset="0"/>
              </a:rPr>
              <a:t>cout</a:t>
            </a:r>
            <a:r>
              <a:rPr lang="en-US" altLang="zh-TW" sz="2400" b="1" dirty="0" smtClean="0">
                <a:latin typeface="Courier New" pitchFamily="49" charset="0"/>
              </a:rPr>
              <a:t> &lt;&lt; a[0][2];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}</a:t>
            </a:r>
          </a:p>
          <a:p>
            <a:pPr marL="533400" indent="-533400" eaLnBrk="1" hangingPunct="1"/>
            <a:r>
              <a:rPr lang="en-US" altLang="zh-TW" sz="2400" b="1" dirty="0" smtClean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altLang="zh-TW" sz="2400" b="1" dirty="0" smtClean="0">
                <a:latin typeface="Courier New" pitchFamily="49" charset="0"/>
              </a:rPr>
              <a:t> fun(</a:t>
            </a:r>
            <a:r>
              <a:rPr lang="en-US" altLang="zh-TW" sz="1200" b="1" dirty="0" smtClean="0">
                <a:latin typeface="Courier New" pitchFamily="49" charset="0"/>
              </a:rPr>
              <a:t> 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TW" sz="1200" b="1" dirty="0" smtClean="0">
                <a:latin typeface="Courier New" pitchFamily="49" charset="0"/>
              </a:rPr>
              <a:t> </a:t>
            </a:r>
            <a:r>
              <a:rPr lang="en-US" altLang="zh-TW" sz="2400" b="1" dirty="0" smtClean="0">
                <a:latin typeface="Courier New" pitchFamily="49" charset="0"/>
              </a:rPr>
              <a:t>(*b)[4]</a:t>
            </a:r>
            <a:r>
              <a:rPr lang="en-US" altLang="zh-TW" sz="1200" b="1" dirty="0" smtClean="0">
                <a:latin typeface="Courier New" pitchFamily="49" charset="0"/>
              </a:rPr>
              <a:t> </a:t>
            </a:r>
            <a:r>
              <a:rPr lang="en-US" altLang="zh-TW" sz="2400" b="1" dirty="0" smtClean="0">
                <a:latin typeface="Courier New" pitchFamily="49" charset="0"/>
              </a:rPr>
              <a:t>)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{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	(*b)[2] = 5;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Passing Two-Dimensional Arrays to Functions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marL="534988" indent="-534988" eaLnBrk="1" hangingPunct="1"/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TW" sz="2400" b="1" dirty="0" smtClean="0">
                <a:latin typeface="Courier New" pitchFamily="49" charset="0"/>
              </a:rPr>
              <a:t> main()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{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	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TW" sz="2400" b="1" dirty="0" smtClean="0">
                <a:latin typeface="Courier New" pitchFamily="49" charset="0"/>
              </a:rPr>
              <a:t> a[4][4] = {0};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	fun( a );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	</a:t>
            </a:r>
            <a:r>
              <a:rPr lang="en-US" altLang="zh-TW" sz="2400" b="1" dirty="0" err="1" smtClean="0">
                <a:latin typeface="Courier New" pitchFamily="49" charset="0"/>
              </a:rPr>
              <a:t>cout</a:t>
            </a:r>
            <a:r>
              <a:rPr lang="en-US" altLang="zh-TW" sz="2400" b="1" dirty="0" smtClean="0">
                <a:latin typeface="Courier New" pitchFamily="49" charset="0"/>
              </a:rPr>
              <a:t> &lt;&lt; a[0][2];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}</a:t>
            </a:r>
          </a:p>
          <a:p>
            <a:pPr marL="534988" indent="-534988" eaLnBrk="1" hangingPunct="1"/>
            <a:r>
              <a:rPr lang="en-US" altLang="zh-TW" sz="2400" b="1" dirty="0" smtClean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altLang="zh-TW" sz="2400" b="1" dirty="0" smtClean="0">
                <a:latin typeface="Courier New" pitchFamily="49" charset="0"/>
              </a:rPr>
              <a:t> fun(</a:t>
            </a:r>
            <a:r>
              <a:rPr lang="en-US" altLang="zh-TW" sz="1200" b="1" dirty="0" smtClean="0">
                <a:latin typeface="Courier New" pitchFamily="49" charset="0"/>
              </a:rPr>
              <a:t> 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TW" sz="1200" b="1" dirty="0" smtClean="0">
                <a:latin typeface="Courier New" pitchFamily="49" charset="0"/>
              </a:rPr>
              <a:t> </a:t>
            </a:r>
            <a:r>
              <a:rPr lang="en-US" altLang="zh-TW" sz="2400" b="1" dirty="0" smtClean="0">
                <a:latin typeface="Courier New" pitchFamily="49" charset="0"/>
              </a:rPr>
              <a:t>(*b)[4]</a:t>
            </a:r>
            <a:r>
              <a:rPr lang="en-US" altLang="zh-TW" sz="1200" b="1" dirty="0" smtClean="0">
                <a:latin typeface="Courier New" pitchFamily="49" charset="0"/>
              </a:rPr>
              <a:t> </a:t>
            </a:r>
            <a:r>
              <a:rPr lang="en-US" altLang="zh-TW" sz="2400" b="1" dirty="0" smtClean="0">
                <a:latin typeface="Courier New" pitchFamily="49" charset="0"/>
              </a:rPr>
              <a:t>)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{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	(*b)[2] = 5;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sz="half" idx="2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marL="533400" indent="-533400" eaLnBrk="1" hangingPunct="1"/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TW" sz="2400" b="1" dirty="0" smtClean="0">
                <a:latin typeface="Courier New" pitchFamily="49" charset="0"/>
              </a:rPr>
              <a:t> main()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{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	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TW" sz="2400" b="1" dirty="0" smtClean="0">
                <a:latin typeface="Courier New" pitchFamily="49" charset="0"/>
              </a:rPr>
              <a:t> a[4][4] = {0};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	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TW" sz="2400" b="1" dirty="0" smtClean="0">
                <a:latin typeface="Courier New" pitchFamily="49" charset="0"/>
              </a:rPr>
              <a:t> (*b)[4] = a;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	(*b)[2] = 5;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	</a:t>
            </a:r>
            <a:r>
              <a:rPr lang="en-US" altLang="zh-TW" sz="2400" b="1" dirty="0" err="1" smtClean="0">
                <a:latin typeface="Courier New" pitchFamily="49" charset="0"/>
              </a:rPr>
              <a:t>cout</a:t>
            </a:r>
            <a:r>
              <a:rPr lang="en-US" altLang="zh-TW" sz="2400" b="1" dirty="0" smtClean="0">
                <a:latin typeface="Courier New" pitchFamily="49" charset="0"/>
              </a:rPr>
              <a:t> &lt;&lt; a[0][2];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}</a:t>
            </a:r>
          </a:p>
          <a:p>
            <a:pPr marL="533400" indent="-533400" eaLnBrk="1" hangingPunct="1"/>
            <a:endParaRPr lang="en-US" altLang="zh-TW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Passing Two-Dimensional Arrays to Functions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marL="534988" indent="-534988" eaLnBrk="1" hangingPunct="1"/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TW" sz="2400" b="1" dirty="0" smtClean="0">
                <a:latin typeface="Courier New" pitchFamily="49" charset="0"/>
              </a:rPr>
              <a:t> main()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{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	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TW" sz="2400" b="1" dirty="0" smtClean="0">
                <a:latin typeface="Courier New" pitchFamily="49" charset="0"/>
              </a:rPr>
              <a:t> a[4][4] = {0};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	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TW" sz="2400" b="1" dirty="0" smtClean="0">
                <a:latin typeface="Courier New" pitchFamily="49" charset="0"/>
              </a:rPr>
              <a:t> (*b)[4] = a;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	(*b)[2] = 5;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	</a:t>
            </a:r>
            <a:r>
              <a:rPr lang="en-US" altLang="zh-TW" sz="2400" b="1" dirty="0" err="1" smtClean="0">
                <a:latin typeface="Courier New" pitchFamily="49" charset="0"/>
              </a:rPr>
              <a:t>cout</a:t>
            </a:r>
            <a:r>
              <a:rPr lang="en-US" altLang="zh-TW" sz="2400" b="1" dirty="0" smtClean="0">
                <a:latin typeface="Courier New" pitchFamily="49" charset="0"/>
              </a:rPr>
              <a:t> &lt;&lt; a[0][2];</a:t>
            </a:r>
          </a:p>
          <a:p>
            <a:pPr marL="534988" indent="-534988" eaLnBrk="1" hangingPunct="1"/>
            <a:r>
              <a:rPr lang="en-US" altLang="zh-TW" sz="24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sz="half" idx="2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marL="533400" indent="-533400" eaLnBrk="1" hangingPunct="1"/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TW" sz="2400" b="1" dirty="0" smtClean="0">
                <a:latin typeface="Courier New" pitchFamily="49" charset="0"/>
              </a:rPr>
              <a:t> main()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{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	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TW" sz="2400" b="1" dirty="0" smtClean="0">
                <a:latin typeface="Courier New" pitchFamily="49" charset="0"/>
              </a:rPr>
              <a:t> a[4][4] = {0};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	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TW" sz="2400" b="1" dirty="0" smtClean="0">
                <a:latin typeface="Courier New" pitchFamily="49" charset="0"/>
              </a:rPr>
              <a:t> (*b)[4];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	b = a;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	(*b)[2] = 5;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	</a:t>
            </a:r>
            <a:r>
              <a:rPr lang="en-US" altLang="zh-TW" sz="2400" b="1" dirty="0" err="1" smtClean="0">
                <a:latin typeface="Courier New" pitchFamily="49" charset="0"/>
              </a:rPr>
              <a:t>cout</a:t>
            </a:r>
            <a:r>
              <a:rPr lang="en-US" altLang="zh-TW" sz="2400" b="1" dirty="0" smtClean="0">
                <a:latin typeface="Courier New" pitchFamily="49" charset="0"/>
              </a:rPr>
              <a:t> &lt;&lt; a[0][2];</a:t>
            </a:r>
          </a:p>
          <a:p>
            <a:pPr marL="533400" indent="-533400" eaLnBrk="1" hangingPunct="1"/>
            <a:r>
              <a:rPr lang="en-US" altLang="zh-TW" sz="2400" b="1" dirty="0" smtClean="0">
                <a:latin typeface="Courier New" pitchFamily="49" charset="0"/>
              </a:rPr>
              <a:t>}</a:t>
            </a:r>
          </a:p>
          <a:p>
            <a:pPr marL="533400" indent="-533400" eaLnBrk="1" hangingPunct="1"/>
            <a:endParaRPr lang="en-US" altLang="zh-TW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471" y="2348862"/>
            <a:ext cx="3600460" cy="3780483"/>
          </a:xfrm>
        </p:spPr>
        <p:txBody>
          <a:bodyPr/>
          <a:lstStyle/>
          <a:p>
            <a:pPr eaLnBrk="1" hangingPunct="1"/>
            <a:r>
              <a:rPr lang="en-US" altLang="zh-TW" sz="20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main()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{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	</a:t>
            </a:r>
            <a:r>
              <a:rPr lang="en-US" altLang="zh-TW" sz="20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a[4][4] = {0};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	</a:t>
            </a:r>
            <a:r>
              <a:rPr lang="en-US" altLang="zh-TW" sz="20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(*b)[4] = a;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	b[0][2] = 2;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	</a:t>
            </a:r>
            <a:r>
              <a:rPr lang="en-US" altLang="zh-TW" sz="2000" dirty="0" err="1" smtClean="0">
                <a:latin typeface="Lucida Console" panose="020B0609040504020204" pitchFamily="49" charset="0"/>
              </a:rPr>
              <a:t>cout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&lt;&lt; a[0][2];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	b++;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spcBef>
                <a:spcPct val="15000"/>
              </a:spcBef>
            </a:pPr>
            <a:endParaRPr lang="en-US" altLang="zh-TW" sz="2000" dirty="0" smtClean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sz="2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b points to array a[0]</a:t>
            </a:r>
          </a:p>
        </p:txBody>
      </p:sp>
      <p:graphicFrame>
        <p:nvGraphicFramePr>
          <p:cNvPr id="23747" name="Group 1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85944"/>
              </p:ext>
            </p:extLst>
          </p:nvPr>
        </p:nvGraphicFramePr>
        <p:xfrm>
          <a:off x="4572000" y="548632"/>
          <a:ext cx="3960000" cy="576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54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0012FF48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0012FF4C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0012FF58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0012FF5C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0012FF68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Group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739965"/>
              </p:ext>
            </p:extLst>
          </p:nvPr>
        </p:nvGraphicFramePr>
        <p:xfrm>
          <a:off x="1151563" y="908678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0012FF3C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56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471" y="2348862"/>
            <a:ext cx="3600460" cy="3780483"/>
          </a:xfrm>
        </p:spPr>
        <p:txBody>
          <a:bodyPr/>
          <a:lstStyle/>
          <a:p>
            <a:pPr eaLnBrk="1" hangingPunct="1"/>
            <a:r>
              <a:rPr lang="en-US" altLang="zh-TW" sz="20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main()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{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	</a:t>
            </a:r>
            <a:r>
              <a:rPr lang="en-US" altLang="zh-TW" sz="20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a[4][4] = {0};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	</a:t>
            </a:r>
            <a:r>
              <a:rPr lang="en-US" altLang="zh-TW" sz="20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(*b)[4] = a;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	b[0][2] = 2;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	</a:t>
            </a:r>
            <a:r>
              <a:rPr lang="en-US" altLang="zh-TW" sz="2000" dirty="0" err="1" smtClean="0">
                <a:latin typeface="Lucida Console" panose="020B0609040504020204" pitchFamily="49" charset="0"/>
              </a:rPr>
              <a:t>cout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&lt;&lt; a[0][2];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	b++;</a:t>
            </a:r>
          </a:p>
          <a:p>
            <a:pPr eaLnBrk="1" hangingPunct="1"/>
            <a:r>
              <a:rPr lang="en-US" altLang="zh-TW" sz="2000" dirty="0" smtClean="0"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spcBef>
                <a:spcPct val="15000"/>
              </a:spcBef>
            </a:pPr>
            <a:endParaRPr lang="en-US" altLang="zh-TW" sz="2000" dirty="0" smtClean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sz="2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b points to array a[0]</a:t>
            </a:r>
          </a:p>
        </p:txBody>
      </p:sp>
      <p:graphicFrame>
        <p:nvGraphicFramePr>
          <p:cNvPr id="23747" name="Group 1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934736"/>
              </p:ext>
            </p:extLst>
          </p:nvPr>
        </p:nvGraphicFramePr>
        <p:xfrm>
          <a:off x="4572000" y="548632"/>
          <a:ext cx="3960000" cy="57600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54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b[0][0]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a[0][0]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b[0][1]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b[0][2]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0012FF48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b[0][3]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a[0][3]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0012FF4C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b[1][0]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a[1][0]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b[1][1]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b[1][2]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0012FF58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b[1][3]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a[1][3]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0012FF5C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b[2][0]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a[2][0]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b[2][1]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b[2][2]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0012FF68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b[2][3]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a[2][3]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b[3][0]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a[3][0]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b[3][1]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a[3][1]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b[3][2]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a[3][2]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b[3][3]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a[3][3]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218682"/>
              </p:ext>
            </p:extLst>
          </p:nvPr>
        </p:nvGraphicFramePr>
        <p:xfrm>
          <a:off x="1151563" y="908678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/>
                <a:gridCol w="126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0012FF3C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Line 97"/>
          <p:cNvSpPr>
            <a:spLocks noChangeShapeType="1"/>
          </p:cNvSpPr>
          <p:nvPr/>
        </p:nvSpPr>
        <p:spPr bwMode="auto">
          <a:xfrm flipV="1">
            <a:off x="2771770" y="728655"/>
            <a:ext cx="3960505" cy="36004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91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1921</Words>
  <Application>Microsoft Office PowerPoint</Application>
  <PresentationFormat>如螢幕大小 (4:3)</PresentationFormat>
  <Paragraphs>933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預設簡報設計</vt:lpstr>
      <vt:lpstr>Passing One-Dimensional Arrays to Functions</vt:lpstr>
      <vt:lpstr>Passing One-Dimensional Arrays to Functions</vt:lpstr>
      <vt:lpstr>Passing One-Dimensional Arrays to Functions</vt:lpstr>
      <vt:lpstr>Passing Two-Dimensional Arrays to Functions</vt:lpstr>
      <vt:lpstr>Passing Two-Dimensional Arrays to Functions</vt:lpstr>
      <vt:lpstr>Passing Two-Dimensional Arrays to Functions</vt:lpstr>
      <vt:lpstr>Passing Two-Dimensional Arrays to Functions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JCLin</dc:creator>
  <cp:lastModifiedBy>jclin</cp:lastModifiedBy>
  <cp:revision>88</cp:revision>
  <dcterms:created xsi:type="dcterms:W3CDTF">2005-03-20T03:06:18Z</dcterms:created>
  <dcterms:modified xsi:type="dcterms:W3CDTF">2015-11-03T15:45:00Z</dcterms:modified>
</cp:coreProperties>
</file>