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8"/>
  </p:notesMasterIdLst>
  <p:handoutMasterIdLst>
    <p:handoutMasterId r:id="rId9"/>
  </p:handoutMasterIdLst>
  <p:sldIdLst>
    <p:sldId id="288" r:id="rId2"/>
    <p:sldId id="289" r:id="rId3"/>
    <p:sldId id="543" r:id="rId4"/>
    <p:sldId id="395" r:id="rId5"/>
    <p:sldId id="396" r:id="rId6"/>
    <p:sldId id="397" r:id="rId7"/>
  </p:sldIdLst>
  <p:sldSz cx="9144000" cy="6858000" type="screen4x3"/>
  <p:notesSz cx="6946900" cy="92329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008000"/>
    <a:srgbClr val="CCCCFF"/>
    <a:srgbClr val="0000FF"/>
    <a:srgbClr val="00FFFF"/>
    <a:srgbClr val="00CCFF"/>
    <a:srgbClr val="FF99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31" autoAdjust="0"/>
    <p:restoredTop sz="94660"/>
  </p:normalViewPr>
  <p:slideViewPr>
    <p:cSldViewPr showGuides="1">
      <p:cViewPr varScale="1">
        <p:scale>
          <a:sx n="80" d="100"/>
          <a:sy n="80" d="100"/>
        </p:scale>
        <p:origin x="-129" y="-69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90"/>
    </p:cViewPr>
  </p:sorterViewPr>
  <p:gridSpacing cx="144018" cy="14401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fld id="{B5609681-0EFE-479D-90EC-AC9D20A0868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6099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30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018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8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fld id="{39016BDA-D723-446B-A158-4862089F129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93156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1471" y="188586"/>
            <a:ext cx="8281058" cy="90011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1268724"/>
            <a:ext cx="8281059" cy="5040636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1564" y="2528885"/>
            <a:ext cx="6840874" cy="180023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198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48" y="188586"/>
            <a:ext cx="8641104" cy="900115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1268724"/>
            <a:ext cx="8281059" cy="5040635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1042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91632" y="5949322"/>
            <a:ext cx="2160000" cy="720092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426" y="1268724"/>
            <a:ext cx="5580712" cy="4680598"/>
          </a:xfrm>
        </p:spPr>
        <p:txBody>
          <a:bodyPr/>
          <a:lstStyle>
            <a:lvl1pPr marL="0" indent="0">
              <a:spcBef>
                <a:spcPts val="200"/>
              </a:spcBef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586" y="5589276"/>
            <a:ext cx="2160000" cy="720092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1628770"/>
            <a:ext cx="5220666" cy="3600460"/>
          </a:xfrm>
        </p:spPr>
        <p:txBody>
          <a:bodyPr/>
          <a:lstStyle>
            <a:lvl1pPr marL="0" indent="0">
              <a:spcBef>
                <a:spcPts val="200"/>
              </a:spcBef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5404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586" y="5769299"/>
            <a:ext cx="2160000" cy="720092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188586"/>
            <a:ext cx="7921012" cy="198025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8866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91747" y="4149092"/>
            <a:ext cx="4140529" cy="2340298"/>
          </a:xfrm>
        </p:spPr>
        <p:txBody>
          <a:bodyPr/>
          <a:lstStyle>
            <a:lvl1pPr marL="0" indent="0">
              <a:spcBef>
                <a:spcPts val="200"/>
              </a:spcBef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4035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1471" y="188586"/>
            <a:ext cx="8281058" cy="900115"/>
          </a:xfrm>
        </p:spPr>
        <p:txBody>
          <a:bodyPr/>
          <a:lstStyle>
            <a:lvl1pPr>
              <a:defRPr sz="3200">
                <a:latin typeface="+mj-lt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1268724"/>
            <a:ext cx="8281059" cy="5040636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327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7" y="1628770"/>
            <a:ext cx="2700345" cy="540069"/>
          </a:xfrm>
        </p:spPr>
        <p:txBody>
          <a:bodyPr/>
          <a:lstStyle>
            <a:lvl1pPr marL="0" indent="0">
              <a:spcBef>
                <a:spcPts val="200"/>
              </a:spcBef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131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188586"/>
            <a:ext cx="8641104" cy="6480827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54714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442" y="116586"/>
            <a:ext cx="8929116" cy="6624828"/>
          </a:xfrm>
          <a:noFill/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68818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442" y="116586"/>
            <a:ext cx="6192774" cy="6624828"/>
          </a:xfrm>
          <a:noFill/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60336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442" y="116586"/>
            <a:ext cx="5328666" cy="3312414"/>
          </a:xfrm>
          <a:noFill/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63386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425" y="188586"/>
            <a:ext cx="9001150" cy="6480828"/>
          </a:xfrm>
          <a:noFill/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0507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425" y="188586"/>
            <a:ext cx="9001150" cy="3060391"/>
          </a:xfrm>
          <a:noFill/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71438" y="3608388"/>
            <a:ext cx="9001125" cy="306070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5453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478" y="260604"/>
            <a:ext cx="8353044" cy="1008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478" y="1412748"/>
            <a:ext cx="8353044" cy="489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46" r:id="rId2"/>
    <p:sldLayoutId id="2147483944" r:id="rId3"/>
    <p:sldLayoutId id="2147483943" r:id="rId4"/>
    <p:sldLayoutId id="2147483947" r:id="rId5"/>
    <p:sldLayoutId id="2147483950" r:id="rId6"/>
    <p:sldLayoutId id="2147483949" r:id="rId7"/>
    <p:sldLayoutId id="2147483948" r:id="rId8"/>
    <p:sldLayoutId id="2147483951" r:id="rId9"/>
    <p:sldLayoutId id="2147483942" r:id="rId10"/>
    <p:sldLayoutId id="2147483941" r:id="rId11"/>
    <p:sldLayoutId id="2147483916" r:id="rId12"/>
    <p:sldLayoutId id="2147483939" r:id="rId13"/>
    <p:sldLayoutId id="2147483940" r:id="rId14"/>
    <p:sldLayoutId id="2147483945" r:id="rId15"/>
    <p:sldLayoutId id="2147483911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Pointer-Based String Processing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51448" y="1268724"/>
            <a:ext cx="8641104" cy="5040636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Character constant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Enclosed in single quotes,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for example:  </a:t>
            </a: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'z'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 string </a:t>
            </a:r>
            <a:r>
              <a:rPr lang="en-US" altLang="zh-TW" dirty="0">
                <a:ea typeface="新細明體" pitchFamily="18" charset="-120"/>
              </a:rPr>
              <a:t>is a series of characters treated as a single unit.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May include letters, digits and various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special characters</a:t>
            </a:r>
            <a:r>
              <a:rPr lang="en-US" altLang="zh-TW" dirty="0">
                <a:ea typeface="新細明體" pitchFamily="18" charset="-120"/>
              </a:rPr>
              <a:t> such as 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+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-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*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b="1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/</a:t>
            </a:r>
            <a:r>
              <a:rPr lang="en-US" altLang="zh-TW" dirty="0" smtClean="0">
                <a:ea typeface="新細明體" pitchFamily="18" charset="-120"/>
              </a:rPr>
              <a:t> and </a:t>
            </a:r>
            <a:r>
              <a:rPr lang="en-US" altLang="zh-TW" b="1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$</a:t>
            </a:r>
            <a:r>
              <a:rPr lang="en-US" altLang="zh-TW" dirty="0" smtClean="0">
                <a:ea typeface="新細明體" pitchFamily="18" charset="-120"/>
              </a:rPr>
              <a:t>.</a:t>
            </a:r>
          </a:p>
          <a:p>
            <a:pPr eaLnBrk="1" hangingPunct="1"/>
            <a:r>
              <a:rPr lang="en-US" altLang="zh-TW" kern="12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 pointer-based string is an array of characters ending with a </a:t>
            </a:r>
            <a:r>
              <a:rPr lang="en-US" altLang="zh-TW" kern="1200" dirty="0">
                <a:solidFill>
                  <a:srgbClr val="0000FF"/>
                </a:solidFill>
                <a:latin typeface="Times New Roman" pitchFamily="18" charset="0"/>
                <a:ea typeface="新細明體" charset="-120"/>
              </a:rPr>
              <a:t>null character</a:t>
            </a:r>
            <a:r>
              <a:rPr lang="en-US" altLang="zh-TW" kern="12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kern="1200" dirty="0" smtClean="0">
                <a:solidFill>
                  <a:srgbClr val="0000FF"/>
                </a:solidFill>
                <a:latin typeface="Times New Roman" pitchFamily="18" charset="0"/>
                <a:ea typeface="新細明體" charset="-120"/>
              </a:rPr>
              <a:t>(</a:t>
            </a:r>
            <a:r>
              <a:rPr lang="en-US" altLang="zh-TW" sz="2600" kern="12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'\</a:t>
            </a:r>
            <a:r>
              <a:rPr lang="en-US" altLang="zh-TW" sz="2600" kern="1200" dirty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0'</a:t>
            </a:r>
            <a:r>
              <a:rPr lang="en-US" altLang="zh-TW" kern="1200" dirty="0">
                <a:solidFill>
                  <a:srgbClr val="0000FF"/>
                </a:solidFill>
                <a:latin typeface="Times New Roman" pitchFamily="18" charset="0"/>
                <a:ea typeface="新細明體" charset="-120"/>
              </a:rPr>
              <a:t>)</a:t>
            </a:r>
            <a:endParaRPr lang="en-US" altLang="zh-TW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String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Enclosed in double quotes,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for example:  </a:t>
            </a: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"I like C++"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Pointer-Based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String Processing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51448" y="1268724"/>
            <a:ext cx="8281059" cy="5040636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zh-TW" dirty="0">
                <a:ea typeface="新細明體" pitchFamily="18" charset="-120"/>
              </a:rPr>
              <a:t>All strings end with null </a:t>
            </a:r>
            <a:r>
              <a:rPr lang="en-US" altLang="zh-TW" dirty="0" smtClean="0">
                <a:ea typeface="新細明體" pitchFamily="18" charset="-120"/>
              </a:rPr>
              <a:t>( </a:t>
            </a:r>
            <a:r>
              <a:rPr lang="en-US" altLang="zh-TW" sz="2400" dirty="0" smtClean="0">
                <a:latin typeface="Lucida Console" panose="020B0609040504020204" pitchFamily="49" charset="0"/>
                <a:ea typeface="新細明體" pitchFamily="18" charset="-120"/>
              </a:rPr>
              <a:t>'\0'</a:t>
            </a:r>
            <a:r>
              <a:rPr lang="en-US" altLang="zh-TW" dirty="0" smtClean="0">
                <a:ea typeface="新細明體" pitchFamily="18" charset="-120"/>
              </a:rPr>
              <a:t> )</a:t>
            </a:r>
            <a:endParaRPr lang="en-US" altLang="zh-TW" dirty="0">
              <a:ea typeface="新細明體" pitchFamily="18" charset="-120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TW" dirty="0" smtClean="0">
                <a:ea typeface="新細明體" pitchFamily="18" charset="-120"/>
              </a:rPr>
              <a:t>Character array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TW" sz="2400" b="1" dirty="0" smtClean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2000" b="1" dirty="0" smtClean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char</a:t>
            </a:r>
            <a:r>
              <a:rPr lang="en-US" altLang="zh-TW" sz="2000" b="1" dirty="0" smtClean="0">
                <a:latin typeface="Courier New" pitchFamily="49" charset="0"/>
                <a:ea typeface="新細明體" pitchFamily="18" charset="-120"/>
              </a:rPr>
              <a:t> color[] = "blue";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zh-TW" sz="2200" dirty="0">
                <a:ea typeface="新細明體" pitchFamily="18" charset="-120"/>
              </a:rPr>
              <a:t>Creates </a:t>
            </a:r>
            <a:r>
              <a:rPr lang="en-US" altLang="zh-TW" sz="2200" b="1" dirty="0">
                <a:solidFill>
                  <a:schemeClr val="bg2"/>
                </a:solidFill>
                <a:ea typeface="新細明體" pitchFamily="18" charset="-120"/>
              </a:rPr>
              <a:t>5</a:t>
            </a:r>
            <a:r>
              <a:rPr lang="en-US" altLang="zh-TW" sz="2200" dirty="0">
                <a:ea typeface="新細明體" pitchFamily="18" charset="-120"/>
              </a:rPr>
              <a:t> element 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char</a:t>
            </a:r>
            <a:r>
              <a:rPr lang="en-US" altLang="zh-TW" sz="2200" dirty="0">
                <a:ea typeface="新細明體" pitchFamily="18" charset="-120"/>
              </a:rPr>
              <a:t> array 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color</a:t>
            </a:r>
            <a:r>
              <a:rPr lang="en-US" altLang="zh-TW" sz="2200" dirty="0">
                <a:ea typeface="新細明體" pitchFamily="18" charset="-120"/>
              </a:rPr>
              <a:t> </a:t>
            </a:r>
            <a:endParaRPr lang="en-US" altLang="zh-TW" sz="2000" dirty="0">
              <a:ea typeface="新細明體" pitchFamily="18" charset="-120"/>
            </a:endParaRPr>
          </a:p>
          <a:p>
            <a:pPr lvl="1" eaLnBrk="1" hangingPunct="1">
              <a:spcBef>
                <a:spcPct val="30000"/>
              </a:spcBef>
            </a:pPr>
            <a:r>
              <a:rPr lang="en-US" altLang="zh-TW" sz="2200" dirty="0" smtClean="0">
                <a:ea typeface="新細明體" pitchFamily="18" charset="-120"/>
              </a:rPr>
              <a:t>Null character (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'\0'</a:t>
            </a:r>
            <a:r>
              <a:rPr lang="en-US" altLang="zh-TW" sz="2200" dirty="0" smtClean="0">
                <a:ea typeface="新細明體" pitchFamily="18" charset="-120"/>
              </a:rPr>
              <a:t>) </a:t>
            </a:r>
            <a:r>
              <a:rPr lang="en-US" altLang="zh-TW" sz="2200" dirty="0">
                <a:ea typeface="新細明體" pitchFamily="18" charset="-120"/>
              </a:rPr>
              <a:t>implicitly added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TW" dirty="0" smtClean="0">
                <a:ea typeface="新細明體" pitchFamily="18" charset="-120"/>
              </a:rPr>
              <a:t>Alternative for character array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TW" b="1" dirty="0" smtClean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2000" b="1" dirty="0" smtClean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char</a:t>
            </a:r>
            <a:r>
              <a:rPr lang="en-US" altLang="zh-TW" sz="2000" b="1" dirty="0" smtClean="0">
                <a:latin typeface="Courier New" pitchFamily="49" charset="0"/>
                <a:ea typeface="新細明體" pitchFamily="18" charset="-120"/>
              </a:rPr>
              <a:t> color[] = { ‘b’, ‘l’, ‘u’, ‘e’, ‘\0’ };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TW" dirty="0" smtClean="0">
                <a:ea typeface="新細明體" pitchFamily="18" charset="-120"/>
              </a:rPr>
              <a:t>Variable of type </a:t>
            </a:r>
            <a:r>
              <a:rPr lang="en-US" altLang="zh-TW" sz="2400" b="1" dirty="0" smtClean="0">
                <a:latin typeface="Courier New" pitchFamily="49" charset="0"/>
                <a:ea typeface="新細明體" pitchFamily="18" charset="-120"/>
              </a:rPr>
              <a:t>char *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TW" b="1" dirty="0" smtClean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2000" b="1" dirty="0" smtClean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char</a:t>
            </a:r>
            <a:r>
              <a:rPr lang="en-US" altLang="zh-TW" sz="2000" b="1" dirty="0" smtClean="0">
                <a:latin typeface="Courier New" pitchFamily="49" charset="0"/>
                <a:ea typeface="新細明體" pitchFamily="18" charset="-120"/>
              </a:rPr>
              <a:t> *</a:t>
            </a:r>
            <a:r>
              <a:rPr lang="en-US" altLang="zh-TW" sz="2000" b="1" dirty="0" err="1" smtClean="0">
                <a:latin typeface="Courier New" pitchFamily="49" charset="0"/>
                <a:ea typeface="新細明體" pitchFamily="18" charset="-120"/>
              </a:rPr>
              <a:t>colorPtr</a:t>
            </a:r>
            <a:r>
              <a:rPr lang="en-US" altLang="zh-TW" sz="2000" b="1" dirty="0" smtClean="0">
                <a:latin typeface="Courier New" pitchFamily="49" charset="0"/>
                <a:ea typeface="新細明體" pitchFamily="18" charset="-120"/>
              </a:rPr>
              <a:t> = "blue";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zh-TW" sz="2200" dirty="0" smtClean="0">
                <a:ea typeface="新細明體" pitchFamily="18" charset="-120"/>
              </a:rPr>
              <a:t>Creates pointer </a:t>
            </a:r>
            <a:r>
              <a:rPr lang="en-US" altLang="zh-TW" sz="2000" b="1" dirty="0" err="1" smtClean="0">
                <a:latin typeface="Courier New" pitchFamily="49" charset="0"/>
                <a:ea typeface="新細明體" pitchFamily="18" charset="-120"/>
              </a:rPr>
              <a:t>colorPtr</a:t>
            </a:r>
            <a:r>
              <a:rPr lang="en-US" altLang="zh-TW" sz="2200" dirty="0" smtClean="0">
                <a:ea typeface="新細明體" pitchFamily="18" charset="-120"/>
              </a:rPr>
              <a:t> to letter </a:t>
            </a:r>
            <a:r>
              <a:rPr lang="en-US" altLang="zh-TW" sz="2000" b="1" dirty="0" smtClean="0">
                <a:latin typeface="Courier New" pitchFamily="49" charset="0"/>
                <a:ea typeface="新細明體" pitchFamily="18" charset="-120"/>
              </a:rPr>
              <a:t>b</a:t>
            </a:r>
            <a:r>
              <a:rPr lang="en-US" altLang="zh-TW" sz="2200" dirty="0" smtClean="0">
                <a:ea typeface="新細明體" pitchFamily="18" charset="-120"/>
              </a:rPr>
              <a:t> in string </a:t>
            </a:r>
            <a:r>
              <a:rPr lang="en-US" altLang="zh-TW" sz="2000" b="1" dirty="0" smtClean="0">
                <a:latin typeface="Courier New" pitchFamily="49" charset="0"/>
                <a:ea typeface="新細明體" pitchFamily="18" charset="-120"/>
              </a:rPr>
              <a:t>“blue”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140621"/>
              </p:ext>
            </p:extLst>
          </p:nvPr>
        </p:nvGraphicFramePr>
        <p:xfrm>
          <a:off x="5652138" y="1628770"/>
          <a:ext cx="324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/>
                <a:gridCol w="54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b="1" dirty="0" smtClean="0">
                          <a:latin typeface="Courier New" pitchFamily="49" charset="0"/>
                          <a:cs typeface="Courier New" pitchFamily="49" charset="0"/>
                        </a:rPr>
                        <a:t>color[0]</a:t>
                      </a:r>
                      <a:endParaRPr lang="zh-TW" alt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smtClean="0">
                          <a:latin typeface="Courier New" pitchFamily="49" charset="0"/>
                          <a:cs typeface="Courier New" pitchFamily="49" charset="0"/>
                        </a:rPr>
                        <a:t>0012FF48</a:t>
                      </a:r>
                      <a:endParaRPr lang="zh-TW" alt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color</a:t>
                      </a:r>
                      <a:r>
                        <a:rPr lang="en-US" altLang="zh-TW" b="1" dirty="0" smtClean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  <a:endParaRPr lang="zh-TW" alt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endParaRPr lang="zh-TW" alt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smtClean="0">
                          <a:latin typeface="Courier New" pitchFamily="49" charset="0"/>
                          <a:cs typeface="Courier New" pitchFamily="49" charset="0"/>
                        </a:rPr>
                        <a:t>0012FF49</a:t>
                      </a:r>
                      <a:endParaRPr lang="zh-TW" alt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color</a:t>
                      </a:r>
                      <a:r>
                        <a:rPr lang="en-US" altLang="zh-TW" b="1" dirty="0" smtClean="0">
                          <a:latin typeface="Courier New" pitchFamily="49" charset="0"/>
                          <a:cs typeface="Courier New" pitchFamily="49" charset="0"/>
                        </a:rPr>
                        <a:t>[2]</a:t>
                      </a:r>
                      <a:endParaRPr lang="zh-TW" alt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itchFamily="49" charset="0"/>
                          <a:cs typeface="Courier New" pitchFamily="49" charset="0"/>
                        </a:rPr>
                        <a:t>u</a:t>
                      </a:r>
                      <a:endParaRPr lang="zh-TW" alt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smtClean="0">
                          <a:latin typeface="Courier New" pitchFamily="49" charset="0"/>
                          <a:cs typeface="Courier New" pitchFamily="49" charset="0"/>
                        </a:rPr>
                        <a:t>0012FF4A</a:t>
                      </a:r>
                      <a:endParaRPr lang="zh-TW" alt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color</a:t>
                      </a:r>
                      <a:r>
                        <a:rPr lang="en-US" altLang="zh-TW" b="1" dirty="0" smtClean="0">
                          <a:latin typeface="Courier New" pitchFamily="49" charset="0"/>
                          <a:cs typeface="Courier New" pitchFamily="49" charset="0"/>
                        </a:rPr>
                        <a:t>[3]</a:t>
                      </a:r>
                      <a:endParaRPr lang="zh-TW" alt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smtClean="0">
                          <a:latin typeface="Courier New" pitchFamily="49" charset="0"/>
                          <a:cs typeface="Courier New" pitchFamily="49" charset="0"/>
                        </a:rPr>
                        <a:t>0012FF4B</a:t>
                      </a:r>
                      <a:endParaRPr lang="zh-TW" alt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color</a:t>
                      </a:r>
                      <a:r>
                        <a:rPr lang="en-US" altLang="zh-TW" b="1" dirty="0" smtClean="0">
                          <a:latin typeface="Courier New" pitchFamily="49" charset="0"/>
                          <a:cs typeface="Courier New" pitchFamily="49" charset="0"/>
                        </a:rPr>
                        <a:t>[4]</a:t>
                      </a:r>
                      <a:endParaRPr lang="zh-TW" alt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smtClean="0">
                          <a:latin typeface="Courier New" pitchFamily="49" charset="0"/>
                          <a:cs typeface="Courier New" pitchFamily="49" charset="0"/>
                        </a:rPr>
                        <a:t>0012FF4D</a:t>
                      </a:r>
                      <a:endParaRPr lang="zh-TW" alt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Pointer-Based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String Processing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31470" y="1268724"/>
            <a:ext cx="8281059" cy="1620207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zh-TW" dirty="0" smtClean="0">
                <a:ea typeface="新細明體" pitchFamily="18" charset="-120"/>
              </a:rPr>
              <a:t>Variable of type </a:t>
            </a:r>
            <a:r>
              <a:rPr lang="en-US" altLang="zh-TW" sz="2400" b="1" dirty="0" smtClean="0">
                <a:latin typeface="Courier New" pitchFamily="49" charset="0"/>
                <a:ea typeface="新細明體" pitchFamily="18" charset="-120"/>
              </a:rPr>
              <a:t>char *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TW" b="1" dirty="0" smtClean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2000" b="1" dirty="0" smtClean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char</a:t>
            </a:r>
            <a:r>
              <a:rPr lang="en-US" altLang="zh-TW" sz="2000" b="1" dirty="0" smtClean="0">
                <a:latin typeface="Courier New" pitchFamily="49" charset="0"/>
                <a:ea typeface="新細明體" pitchFamily="18" charset="-120"/>
              </a:rPr>
              <a:t> *</a:t>
            </a:r>
            <a:r>
              <a:rPr lang="en-US" altLang="zh-TW" sz="2000" b="1" dirty="0" err="1" smtClean="0">
                <a:latin typeface="Courier New" pitchFamily="49" charset="0"/>
                <a:ea typeface="新細明體" pitchFamily="18" charset="-120"/>
              </a:rPr>
              <a:t>colorPtr</a:t>
            </a:r>
            <a:r>
              <a:rPr lang="en-US" altLang="zh-TW" sz="2000" b="1" dirty="0" smtClean="0">
                <a:latin typeface="Courier New" pitchFamily="49" charset="0"/>
                <a:ea typeface="新細明體" pitchFamily="18" charset="-120"/>
              </a:rPr>
              <a:t> = "blue";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zh-TW" sz="2200" dirty="0" smtClean="0">
                <a:ea typeface="新細明體" pitchFamily="18" charset="-120"/>
              </a:rPr>
              <a:t>Creates pointer </a:t>
            </a:r>
            <a:r>
              <a:rPr lang="en-US" altLang="zh-TW" sz="2000" b="1" dirty="0" err="1" smtClean="0">
                <a:latin typeface="Courier New" pitchFamily="49" charset="0"/>
                <a:ea typeface="新細明體" pitchFamily="18" charset="-120"/>
              </a:rPr>
              <a:t>colorPtr</a:t>
            </a:r>
            <a:r>
              <a:rPr lang="en-US" altLang="zh-TW" sz="2200" dirty="0" smtClean="0">
                <a:ea typeface="新細明體" pitchFamily="18" charset="-120"/>
              </a:rPr>
              <a:t> to letter </a:t>
            </a:r>
            <a:r>
              <a:rPr lang="en-US" altLang="zh-TW" sz="2000" b="1" dirty="0" smtClean="0">
                <a:latin typeface="Courier New" pitchFamily="49" charset="0"/>
                <a:ea typeface="新細明體" pitchFamily="18" charset="-120"/>
              </a:rPr>
              <a:t>b</a:t>
            </a:r>
            <a:r>
              <a:rPr lang="en-US" altLang="zh-TW" sz="2200" dirty="0" smtClean="0">
                <a:ea typeface="新細明體" pitchFamily="18" charset="-120"/>
              </a:rPr>
              <a:t> in string </a:t>
            </a:r>
            <a:r>
              <a:rPr lang="en-US" altLang="zh-TW" sz="2000" b="1" dirty="0" smtClean="0">
                <a:latin typeface="Courier New" pitchFamily="49" charset="0"/>
                <a:ea typeface="新細明體" pitchFamily="18" charset="-120"/>
              </a:rPr>
              <a:t>“blue”</a:t>
            </a:r>
          </a:p>
        </p:txBody>
      </p:sp>
      <p:graphicFrame>
        <p:nvGraphicFramePr>
          <p:cNvPr id="5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689902"/>
              </p:ext>
            </p:extLst>
          </p:nvPr>
        </p:nvGraphicFramePr>
        <p:xfrm>
          <a:off x="1331586" y="3429000"/>
          <a:ext cx="3780000" cy="1440000"/>
        </p:xfrm>
        <a:graphic>
          <a:graphicData uri="http://schemas.openxmlformats.org/drawingml/2006/table">
            <a:tbl>
              <a:tblPr/>
              <a:tblGrid>
                <a:gridCol w="1260000"/>
                <a:gridCol w="1260000"/>
                <a:gridCol w="126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colorPtr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90000" marT="0" marB="54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0012FF48</a:t>
                      </a:r>
                    </a:p>
                  </a:txBody>
                  <a:tcPr marL="72000" marR="72000" marT="0" marB="54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Line 45"/>
          <p:cNvSpPr>
            <a:spLocks noChangeShapeType="1"/>
          </p:cNvSpPr>
          <p:nvPr/>
        </p:nvSpPr>
        <p:spPr bwMode="auto">
          <a:xfrm flipV="1">
            <a:off x="3851908" y="4149092"/>
            <a:ext cx="2160275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38139"/>
              </p:ext>
            </p:extLst>
          </p:nvPr>
        </p:nvGraphicFramePr>
        <p:xfrm>
          <a:off x="6012184" y="3969069"/>
          <a:ext cx="18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smtClean="0">
                          <a:latin typeface="Courier New" pitchFamily="49" charset="0"/>
                          <a:cs typeface="Courier New" pitchFamily="49" charset="0"/>
                        </a:rPr>
                        <a:t>0012FF48</a:t>
                      </a:r>
                      <a:endParaRPr lang="zh-TW" alt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endParaRPr lang="zh-TW" alt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smtClean="0">
                          <a:latin typeface="Courier New" pitchFamily="49" charset="0"/>
                          <a:cs typeface="Courier New" pitchFamily="49" charset="0"/>
                        </a:rPr>
                        <a:t>0012FF49</a:t>
                      </a:r>
                      <a:endParaRPr lang="zh-TW" alt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itchFamily="49" charset="0"/>
                          <a:cs typeface="Courier New" pitchFamily="49" charset="0"/>
                        </a:rPr>
                        <a:t>u</a:t>
                      </a:r>
                      <a:endParaRPr lang="zh-TW" alt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smtClean="0">
                          <a:latin typeface="Courier New" pitchFamily="49" charset="0"/>
                          <a:cs typeface="Courier New" pitchFamily="49" charset="0"/>
                        </a:rPr>
                        <a:t>0012FF4A</a:t>
                      </a:r>
                      <a:endParaRPr lang="zh-TW" alt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smtClean="0">
                          <a:latin typeface="Courier New" pitchFamily="49" charset="0"/>
                          <a:cs typeface="Courier New" pitchFamily="49" charset="0"/>
                        </a:rPr>
                        <a:t>0012FF4B</a:t>
                      </a:r>
                      <a:endParaRPr lang="zh-TW" alt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smtClean="0">
                          <a:latin typeface="Courier New" pitchFamily="49" charset="0"/>
                          <a:cs typeface="Courier New" pitchFamily="49" charset="0"/>
                        </a:rPr>
                        <a:t>0012FF4D</a:t>
                      </a:r>
                      <a:endParaRPr lang="zh-TW" alt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72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4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Pointer-Based String Processing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Input from keyboard</a:t>
            </a:r>
          </a:p>
          <a:p>
            <a:pPr lvl="2" eaLnBrk="1" hangingPunct="1">
              <a:buFontTx/>
              <a:buNone/>
            </a:pPr>
            <a:r>
              <a:rPr lang="en-US" altLang="zh-TW" b="1" dirty="0" smtClean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char</a:t>
            </a: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 color[ 10 ];</a:t>
            </a:r>
          </a:p>
          <a:p>
            <a:pPr lvl="2" eaLnBrk="1" hangingPunct="1">
              <a:buFontTx/>
              <a:buNone/>
            </a:pPr>
            <a:r>
              <a:rPr lang="en-US" altLang="zh-TW" b="1" dirty="0" err="1" smtClean="0"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 &gt;&gt; 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color;</a:t>
            </a:r>
            <a:endParaRPr lang="en-US" altLang="zh-TW" b="1" dirty="0" smtClean="0">
              <a:latin typeface="Courier New" pitchFamily="49" charset="0"/>
              <a:ea typeface="新細明體" pitchFamily="18" charset="-120"/>
            </a:endParaRPr>
          </a:p>
          <a:p>
            <a:pPr lvl="1" eaLnBrk="1" hangingPunct="1"/>
            <a:r>
              <a:rPr lang="en-US" altLang="zh-TW" sz="2200" dirty="0" smtClean="0">
                <a:ea typeface="新細明體" pitchFamily="18" charset="-120"/>
              </a:rPr>
              <a:t>Puts user input in string</a:t>
            </a:r>
          </a:p>
          <a:p>
            <a:pPr lvl="2" eaLnBrk="1" hangingPunct="1"/>
            <a:r>
              <a:rPr lang="en-US" altLang="zh-TW" sz="2200" dirty="0" smtClean="0">
                <a:ea typeface="新細明體" pitchFamily="18" charset="-120"/>
              </a:rPr>
              <a:t>Stops at first whitespace character</a:t>
            </a:r>
          </a:p>
          <a:p>
            <a:pPr lvl="2" eaLnBrk="1" hangingPunct="1"/>
            <a:r>
              <a:rPr lang="en-US" altLang="zh-TW" sz="2200" dirty="0" smtClean="0">
                <a:ea typeface="新細明體" pitchFamily="18" charset="-120"/>
              </a:rPr>
              <a:t>Adds </a:t>
            </a:r>
            <a:r>
              <a:rPr lang="en-US" altLang="zh-TW" sz="2200" b="1" dirty="0" smtClean="0">
                <a:latin typeface="Courier New" pitchFamily="49" charset="0"/>
                <a:ea typeface="新細明體" pitchFamily="18" charset="-120"/>
              </a:rPr>
              <a:t>null</a:t>
            </a:r>
            <a:r>
              <a:rPr lang="en-US" altLang="zh-TW" sz="2200" dirty="0" smtClean="0">
                <a:ea typeface="新細明體" pitchFamily="18" charset="-120"/>
              </a:rPr>
              <a:t> character</a:t>
            </a:r>
          </a:p>
          <a:p>
            <a:pPr lvl="1" eaLnBrk="1" hangingPunct="1"/>
            <a:r>
              <a:rPr lang="en-US" altLang="zh-TW" sz="2200" dirty="0" smtClean="0">
                <a:ea typeface="新細明體" pitchFamily="18" charset="-120"/>
              </a:rPr>
              <a:t>If too much text entered, run time error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Printing strings</a:t>
            </a:r>
          </a:p>
          <a:p>
            <a:pPr lvl="1" eaLnBrk="1" hangingPunct="1">
              <a:buFontTx/>
              <a:buNone/>
            </a:pP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		</a:t>
            </a:r>
            <a:r>
              <a:rPr lang="en-US" altLang="zh-TW" sz="2000" b="1" dirty="0" err="1" smtClean="0"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2000" b="1" dirty="0" smtClean="0"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color </a:t>
            </a:r>
            <a:r>
              <a:rPr lang="en-US" altLang="zh-TW" sz="2000" b="1" dirty="0" smtClean="0">
                <a:latin typeface="Courier New" pitchFamily="49" charset="0"/>
                <a:ea typeface="新細明體" pitchFamily="18" charset="-120"/>
              </a:rPr>
              <a:t>&lt;&lt; </a:t>
            </a:r>
            <a:r>
              <a:rPr lang="en-US" altLang="zh-TW" sz="2000" b="1" dirty="0" err="1" smtClean="0"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2000" b="1" dirty="0" smtClean="0"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lvl="1" eaLnBrk="1" hangingPunct="1"/>
            <a:r>
              <a:rPr lang="en-US" altLang="zh-TW" sz="2200" dirty="0" smtClean="0">
                <a:ea typeface="新細明體" pitchFamily="18" charset="-120"/>
              </a:rPr>
              <a:t>Does not work for other array types</a:t>
            </a:r>
          </a:p>
          <a:p>
            <a:pPr lvl="1" eaLnBrk="1" hangingPunct="1"/>
            <a:r>
              <a:rPr lang="en-US" altLang="zh-TW" sz="2200" dirty="0" smtClean="0">
                <a:ea typeface="新細明體" pitchFamily="18" charset="-120"/>
              </a:rPr>
              <a:t>Characters printed until </a:t>
            </a:r>
            <a:r>
              <a:rPr lang="en-US" altLang="zh-TW" sz="2200" b="1" dirty="0" smtClean="0">
                <a:latin typeface="Courier New" pitchFamily="49" charset="0"/>
                <a:ea typeface="新細明體" pitchFamily="18" charset="-120"/>
              </a:rPr>
              <a:t>null</a:t>
            </a:r>
            <a:r>
              <a:rPr lang="en-US" altLang="zh-TW" sz="2200" dirty="0" smtClean="0">
                <a:ea typeface="新細明體" pitchFamily="18" charset="-120"/>
              </a:rPr>
              <a:t> found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7.12: fig07_12.cpp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Treating character arrays as strings.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 namespace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</a:t>
            </a:r>
            <a:r>
              <a:rPr lang="en-US" altLang="zh-TW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string1[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20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];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reserves 20 characters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string2[] =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"string literal"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reserves 15 characters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read string from user into array string1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the string \"hello there\": 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string1;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reads "hello" [space terminates input]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 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output strings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"string1 is: "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string1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"\nstring2 is: "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string2;</a:t>
            </a:r>
          </a:p>
          <a:p>
            <a:pPr lvl="0" eaLnBrk="1" hangingPunct="1"/>
            <a:r>
              <a:rPr lang="en-US" altLang="zh-TW" dirty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19    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20   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"\nstring1 with spaces between characters is:\n"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21    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22    </a:t>
            </a:r>
            <a:r>
              <a:rPr lang="en-US" altLang="zh-TW" dirty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 // output characters until null character is reached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23   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 string1[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] !=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++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24   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string1[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]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'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71425" y="188586"/>
            <a:ext cx="9001150" cy="1260161"/>
          </a:xfrm>
        </p:spPr>
        <p:txBody>
          <a:bodyPr/>
          <a:lstStyle/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    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26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string1;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reads "there"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27  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"\nstring1 is: "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string1 &lt;&lt; </a:t>
            </a:r>
            <a:r>
              <a:rPr lang="en-US" altLang="zh-TW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30 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main</a:t>
            </a:r>
            <a:endParaRPr lang="en-US" altLang="zh-TW" b="0" dirty="0" smtClean="0"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71425" y="1448747"/>
            <a:ext cx="9001151" cy="2160276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Enter the string "hello there": hello there</a:t>
            </a:r>
            <a:endParaRPr lang="en-US" altLang="zh-TW" sz="180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string1 is: hello</a:t>
            </a:r>
            <a:endParaRPr lang="en-US" altLang="zh-TW" sz="180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string2 is: string literal</a:t>
            </a:r>
            <a:endParaRPr lang="en-US" altLang="zh-TW" sz="180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string1 with spaces between characters is:</a:t>
            </a:r>
            <a:endParaRPr lang="en-US" altLang="zh-TW" sz="180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h e l l o</a:t>
            </a:r>
            <a:endParaRPr lang="en-US" altLang="zh-TW" sz="180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string1 is: there</a:t>
            </a:r>
            <a:endParaRPr lang="zh-TW" altLang="en-US" sz="1800"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標楷體" pitchFamily="65" charset="-12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標楷體" pitchFamily="65" charset="-12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Settings\audrey\Application Data\Microsoft\Templates\ppt_template_07-25-2002.pot</Template>
  <TotalTime>5911</TotalTime>
  <Words>408</Words>
  <Application>Microsoft Office PowerPoint</Application>
  <PresentationFormat>如螢幕大小 (4:3)</PresentationFormat>
  <Paragraphs>100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ppt_template_07-25-2002</vt:lpstr>
      <vt:lpstr>Pointer-Based String Processing</vt:lpstr>
      <vt:lpstr>Pointer-Based String Processing</vt:lpstr>
      <vt:lpstr>Pointer-Based String Processing</vt:lpstr>
      <vt:lpstr>Pointer-Based String Processing</vt:lpstr>
      <vt:lpstr>PowerPoint 簡報</vt:lpstr>
      <vt:lpstr>PowerPoint 簡報</vt:lpstr>
    </vt:vector>
  </TitlesOfParts>
  <Company>Deitel &amp; Associates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5 - Pointers and Strings</dc:title>
  <dc:creator>Audrey Lee</dc:creator>
  <cp:lastModifiedBy>jclin</cp:lastModifiedBy>
  <cp:revision>526</cp:revision>
  <dcterms:created xsi:type="dcterms:W3CDTF">2002-07-31T13:16:45Z</dcterms:created>
  <dcterms:modified xsi:type="dcterms:W3CDTF">2015-10-13T15:24:37Z</dcterms:modified>
</cp:coreProperties>
</file>