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82"/>
  </p:notesMasterIdLst>
  <p:handoutMasterIdLst>
    <p:handoutMasterId r:id="rId183"/>
  </p:handoutMasterIdLst>
  <p:sldIdLst>
    <p:sldId id="288" r:id="rId2"/>
    <p:sldId id="289" r:id="rId3"/>
    <p:sldId id="543" r:id="rId4"/>
    <p:sldId id="395" r:id="rId5"/>
    <p:sldId id="396" r:id="rId6"/>
    <p:sldId id="397" r:id="rId7"/>
    <p:sldId id="400" r:id="rId8"/>
    <p:sldId id="401" r:id="rId9"/>
    <p:sldId id="580" r:id="rId10"/>
    <p:sldId id="582" r:id="rId11"/>
    <p:sldId id="583" r:id="rId12"/>
    <p:sldId id="584" r:id="rId13"/>
    <p:sldId id="585" r:id="rId14"/>
    <p:sldId id="586" r:id="rId15"/>
    <p:sldId id="587" r:id="rId16"/>
    <p:sldId id="588" r:id="rId17"/>
    <p:sldId id="709" r:id="rId18"/>
    <p:sldId id="710" r:id="rId19"/>
    <p:sldId id="402" r:id="rId20"/>
    <p:sldId id="403" r:id="rId21"/>
    <p:sldId id="589" r:id="rId22"/>
    <p:sldId id="591" r:id="rId23"/>
    <p:sldId id="592" r:id="rId24"/>
    <p:sldId id="593" r:id="rId25"/>
    <p:sldId id="594" r:id="rId26"/>
    <p:sldId id="711" r:id="rId27"/>
    <p:sldId id="398" r:id="rId28"/>
    <p:sldId id="399" r:id="rId29"/>
    <p:sldId id="418" r:id="rId30"/>
    <p:sldId id="559" r:id="rId31"/>
    <p:sldId id="560" r:id="rId32"/>
    <p:sldId id="419" r:id="rId33"/>
    <p:sldId id="561" r:id="rId34"/>
    <p:sldId id="563" r:id="rId35"/>
    <p:sldId id="564" r:id="rId36"/>
    <p:sldId id="565" r:id="rId37"/>
    <p:sldId id="577" r:id="rId38"/>
    <p:sldId id="578" r:id="rId39"/>
    <p:sldId id="407" r:id="rId40"/>
    <p:sldId id="408" r:id="rId41"/>
    <p:sldId id="294" r:id="rId42"/>
    <p:sldId id="358" r:id="rId43"/>
    <p:sldId id="340" r:id="rId44"/>
    <p:sldId id="600" r:id="rId45"/>
    <p:sldId id="712" r:id="rId46"/>
    <p:sldId id="846" r:id="rId47"/>
    <p:sldId id="713" r:id="rId48"/>
    <p:sldId id="341" r:id="rId49"/>
    <p:sldId id="359" r:id="rId50"/>
    <p:sldId id="342" r:id="rId51"/>
    <p:sldId id="343" r:id="rId52"/>
    <p:sldId id="557" r:id="rId53"/>
    <p:sldId id="714" r:id="rId54"/>
    <p:sldId id="847" r:id="rId55"/>
    <p:sldId id="715" r:id="rId56"/>
    <p:sldId id="356" r:id="rId57"/>
    <p:sldId id="360" r:id="rId58"/>
    <p:sldId id="344" r:id="rId59"/>
    <p:sldId id="345" r:id="rId60"/>
    <p:sldId id="361" r:id="rId61"/>
    <p:sldId id="349" r:id="rId62"/>
    <p:sldId id="350" r:id="rId63"/>
    <p:sldId id="716" r:id="rId64"/>
    <p:sldId id="357" r:id="rId65"/>
    <p:sldId id="409" r:id="rId66"/>
    <p:sldId id="848" r:id="rId67"/>
    <p:sldId id="348" r:id="rId68"/>
    <p:sldId id="718" r:id="rId69"/>
    <p:sldId id="721" r:id="rId70"/>
    <p:sldId id="720" r:id="rId71"/>
    <p:sldId id="723" r:id="rId72"/>
    <p:sldId id="724" r:id="rId73"/>
    <p:sldId id="725" r:id="rId74"/>
    <p:sldId id="726" r:id="rId75"/>
    <p:sldId id="722" r:id="rId76"/>
    <p:sldId id="728" r:id="rId77"/>
    <p:sldId id="727" r:id="rId78"/>
    <p:sldId id="730" r:id="rId79"/>
    <p:sldId id="729" r:id="rId80"/>
    <p:sldId id="731" r:id="rId81"/>
    <p:sldId id="732" r:id="rId82"/>
    <p:sldId id="733" r:id="rId83"/>
    <p:sldId id="734" r:id="rId84"/>
    <p:sldId id="736" r:id="rId85"/>
    <p:sldId id="738" r:id="rId86"/>
    <p:sldId id="735" r:id="rId87"/>
    <p:sldId id="737" r:id="rId88"/>
    <p:sldId id="739" r:id="rId89"/>
    <p:sldId id="740" r:id="rId90"/>
    <p:sldId id="741" r:id="rId91"/>
    <p:sldId id="743" r:id="rId92"/>
    <p:sldId id="744" r:id="rId93"/>
    <p:sldId id="742" r:id="rId94"/>
    <p:sldId id="745" r:id="rId95"/>
    <p:sldId id="746" r:id="rId96"/>
    <p:sldId id="767" r:id="rId97"/>
    <p:sldId id="768" r:id="rId98"/>
    <p:sldId id="769" r:id="rId99"/>
    <p:sldId id="770" r:id="rId100"/>
    <p:sldId id="771" r:id="rId101"/>
    <p:sldId id="772" r:id="rId102"/>
    <p:sldId id="773" r:id="rId103"/>
    <p:sldId id="774" r:id="rId104"/>
    <p:sldId id="775" r:id="rId105"/>
    <p:sldId id="776" r:id="rId106"/>
    <p:sldId id="777" r:id="rId107"/>
    <p:sldId id="778" r:id="rId108"/>
    <p:sldId id="779" r:id="rId109"/>
    <p:sldId id="780" r:id="rId110"/>
    <p:sldId id="781" r:id="rId111"/>
    <p:sldId id="782" r:id="rId112"/>
    <p:sldId id="783" r:id="rId113"/>
    <p:sldId id="784" r:id="rId114"/>
    <p:sldId id="785" r:id="rId115"/>
    <p:sldId id="786" r:id="rId116"/>
    <p:sldId id="787" r:id="rId117"/>
    <p:sldId id="788" r:id="rId118"/>
    <p:sldId id="789" r:id="rId119"/>
    <p:sldId id="790" r:id="rId120"/>
    <p:sldId id="791" r:id="rId121"/>
    <p:sldId id="792" r:id="rId122"/>
    <p:sldId id="793" r:id="rId123"/>
    <p:sldId id="794" r:id="rId124"/>
    <p:sldId id="795" r:id="rId125"/>
    <p:sldId id="747" r:id="rId126"/>
    <p:sldId id="717" r:id="rId127"/>
    <p:sldId id="656" r:id="rId128"/>
    <p:sldId id="796" r:id="rId129"/>
    <p:sldId id="798" r:id="rId130"/>
    <p:sldId id="799" r:id="rId131"/>
    <p:sldId id="800" r:id="rId132"/>
    <p:sldId id="801" r:id="rId133"/>
    <p:sldId id="802" r:id="rId134"/>
    <p:sldId id="804" r:id="rId135"/>
    <p:sldId id="803" r:id="rId136"/>
    <p:sldId id="805" r:id="rId137"/>
    <p:sldId id="806" r:id="rId138"/>
    <p:sldId id="807" r:id="rId139"/>
    <p:sldId id="808" r:id="rId140"/>
    <p:sldId id="809" r:id="rId141"/>
    <p:sldId id="810" r:id="rId142"/>
    <p:sldId id="811" r:id="rId143"/>
    <p:sldId id="812" r:id="rId144"/>
    <p:sldId id="814" r:id="rId145"/>
    <p:sldId id="813" r:id="rId146"/>
    <p:sldId id="815" r:id="rId147"/>
    <p:sldId id="816" r:id="rId148"/>
    <p:sldId id="817" r:id="rId149"/>
    <p:sldId id="818" r:id="rId150"/>
    <p:sldId id="819" r:id="rId151"/>
    <p:sldId id="820" r:id="rId152"/>
    <p:sldId id="821" r:id="rId153"/>
    <p:sldId id="797" r:id="rId154"/>
    <p:sldId id="822" r:id="rId155"/>
    <p:sldId id="824" r:id="rId156"/>
    <p:sldId id="825" r:id="rId157"/>
    <p:sldId id="826" r:id="rId158"/>
    <p:sldId id="827" r:id="rId159"/>
    <p:sldId id="828" r:id="rId160"/>
    <p:sldId id="829" r:id="rId161"/>
    <p:sldId id="830" r:id="rId162"/>
    <p:sldId id="831" r:id="rId163"/>
    <p:sldId id="832" r:id="rId164"/>
    <p:sldId id="833" r:id="rId165"/>
    <p:sldId id="835" r:id="rId166"/>
    <p:sldId id="834" r:id="rId167"/>
    <p:sldId id="836" r:id="rId168"/>
    <p:sldId id="837" r:id="rId169"/>
    <p:sldId id="838" r:id="rId170"/>
    <p:sldId id="839" r:id="rId171"/>
    <p:sldId id="840" r:id="rId172"/>
    <p:sldId id="841" r:id="rId173"/>
    <p:sldId id="843" r:id="rId174"/>
    <p:sldId id="842" r:id="rId175"/>
    <p:sldId id="844" r:id="rId176"/>
    <p:sldId id="845" r:id="rId177"/>
    <p:sldId id="573" r:id="rId178"/>
    <p:sldId id="457" r:id="rId179"/>
    <p:sldId id="462" r:id="rId180"/>
    <p:sldId id="458" r:id="rId181"/>
  </p:sldIdLst>
  <p:sldSz cx="9144000" cy="6858000" type="screen4x3"/>
  <p:notesSz cx="6946900" cy="9232900"/>
  <p:defaultTextStyle>
    <a:defPPr>
      <a:defRPr lang="en-US"/>
    </a:defPPr>
    <a:lvl1pPr algn="ctr" rtl="0" fontAlgn="base">
      <a:spcBef>
        <a:spcPct val="50000"/>
      </a:spcBef>
      <a:spcAft>
        <a:spcPct val="0"/>
      </a:spcAft>
      <a:defRPr sz="2000" b="1" kern="1200">
        <a:solidFill>
          <a:schemeClr val="tx1"/>
        </a:solidFill>
        <a:latin typeface="Courier New" pitchFamily="49" charset="0"/>
        <a:ea typeface="標楷體" pitchFamily="65" charset="-120"/>
        <a:cs typeface="+mn-cs"/>
      </a:defRPr>
    </a:lvl1pPr>
    <a:lvl2pPr marL="457200" algn="ctr" rtl="0" fontAlgn="base">
      <a:spcBef>
        <a:spcPct val="50000"/>
      </a:spcBef>
      <a:spcAft>
        <a:spcPct val="0"/>
      </a:spcAft>
      <a:defRPr sz="2000" b="1" kern="1200">
        <a:solidFill>
          <a:schemeClr val="tx1"/>
        </a:solidFill>
        <a:latin typeface="Courier New" pitchFamily="49" charset="0"/>
        <a:ea typeface="標楷體" pitchFamily="65" charset="-120"/>
        <a:cs typeface="+mn-cs"/>
      </a:defRPr>
    </a:lvl2pPr>
    <a:lvl3pPr marL="914400" algn="ctr" rtl="0" fontAlgn="base">
      <a:spcBef>
        <a:spcPct val="50000"/>
      </a:spcBef>
      <a:spcAft>
        <a:spcPct val="0"/>
      </a:spcAft>
      <a:defRPr sz="2000" b="1" kern="1200">
        <a:solidFill>
          <a:schemeClr val="tx1"/>
        </a:solidFill>
        <a:latin typeface="Courier New" pitchFamily="49" charset="0"/>
        <a:ea typeface="標楷體" pitchFamily="65" charset="-120"/>
        <a:cs typeface="+mn-cs"/>
      </a:defRPr>
    </a:lvl3pPr>
    <a:lvl4pPr marL="1371600" algn="ctr" rtl="0" fontAlgn="base">
      <a:spcBef>
        <a:spcPct val="50000"/>
      </a:spcBef>
      <a:spcAft>
        <a:spcPct val="0"/>
      </a:spcAft>
      <a:defRPr sz="2000" b="1" kern="1200">
        <a:solidFill>
          <a:schemeClr val="tx1"/>
        </a:solidFill>
        <a:latin typeface="Courier New" pitchFamily="49" charset="0"/>
        <a:ea typeface="標楷體" pitchFamily="65" charset="-120"/>
        <a:cs typeface="+mn-cs"/>
      </a:defRPr>
    </a:lvl4pPr>
    <a:lvl5pPr marL="1828800" algn="ctr" rtl="0" fontAlgn="base">
      <a:spcBef>
        <a:spcPct val="50000"/>
      </a:spcBef>
      <a:spcAft>
        <a:spcPct val="0"/>
      </a:spcAft>
      <a:defRPr sz="2000" b="1" kern="1200">
        <a:solidFill>
          <a:schemeClr val="tx1"/>
        </a:solidFill>
        <a:latin typeface="Courier New" pitchFamily="49" charset="0"/>
        <a:ea typeface="標楷體" pitchFamily="65" charset="-120"/>
        <a:cs typeface="+mn-cs"/>
      </a:defRPr>
    </a:lvl5pPr>
    <a:lvl6pPr marL="2286000" algn="l" defTabSz="914400" rtl="0" eaLnBrk="1" latinLnBrk="0" hangingPunct="1">
      <a:defRPr sz="2000" b="1" kern="1200">
        <a:solidFill>
          <a:schemeClr val="tx1"/>
        </a:solidFill>
        <a:latin typeface="Courier New" pitchFamily="49" charset="0"/>
        <a:ea typeface="標楷體" pitchFamily="65" charset="-120"/>
        <a:cs typeface="+mn-cs"/>
      </a:defRPr>
    </a:lvl6pPr>
    <a:lvl7pPr marL="2743200" algn="l" defTabSz="914400" rtl="0" eaLnBrk="1" latinLnBrk="0" hangingPunct="1">
      <a:defRPr sz="2000" b="1" kern="1200">
        <a:solidFill>
          <a:schemeClr val="tx1"/>
        </a:solidFill>
        <a:latin typeface="Courier New" pitchFamily="49" charset="0"/>
        <a:ea typeface="標楷體" pitchFamily="65" charset="-120"/>
        <a:cs typeface="+mn-cs"/>
      </a:defRPr>
    </a:lvl7pPr>
    <a:lvl8pPr marL="3200400" algn="l" defTabSz="914400" rtl="0" eaLnBrk="1" latinLnBrk="0" hangingPunct="1">
      <a:defRPr sz="2000" b="1" kern="1200">
        <a:solidFill>
          <a:schemeClr val="tx1"/>
        </a:solidFill>
        <a:latin typeface="Courier New" pitchFamily="49" charset="0"/>
        <a:ea typeface="標楷體" pitchFamily="65" charset="-120"/>
        <a:cs typeface="+mn-cs"/>
      </a:defRPr>
    </a:lvl8pPr>
    <a:lvl9pPr marL="3657600" algn="l" defTabSz="914400" rtl="0" eaLnBrk="1" latinLnBrk="0" hangingPunct="1">
      <a:defRPr sz="2000" b="1" kern="1200">
        <a:solidFill>
          <a:schemeClr val="tx1"/>
        </a:solidFill>
        <a:latin typeface="Courier New" pitchFamily="49" charset="0"/>
        <a:ea typeface="標楷體" pitchFamily="65"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008000"/>
    <a:srgbClr val="CCCCFF"/>
    <a:srgbClr val="0000FF"/>
    <a:srgbClr val="00FFFF"/>
    <a:srgbClr val="00CCFF"/>
    <a:srgbClr val="FF99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31" autoAdjust="0"/>
    <p:restoredTop sz="94660"/>
  </p:normalViewPr>
  <p:slideViewPr>
    <p:cSldViewPr showGuides="1">
      <p:cViewPr varScale="1">
        <p:scale>
          <a:sx n="83" d="100"/>
          <a:sy n="83" d="100"/>
        </p:scale>
        <p:origin x="-107" y="-69"/>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249"/>
    </p:cViewPr>
  </p:sorterViewPr>
  <p:gridSpacing cx="144018" cy="14401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09900" cy="461963"/>
          </a:xfrm>
          <a:prstGeom prst="rect">
            <a:avLst/>
          </a:prstGeom>
          <a:noFill/>
          <a:ln w="9525">
            <a:noFill/>
            <a:miter lim="800000"/>
            <a:headEnd/>
            <a:tailEnd/>
          </a:ln>
          <a:effectLst/>
        </p:spPr>
        <p:txBody>
          <a:bodyPr vert="horz" wrap="square" lIns="92455" tIns="46227" rIns="92455" bIns="46227" numCol="1" anchor="t" anchorCtr="0" compatLnSpc="1">
            <a:prstTxWarp prst="textNoShape">
              <a:avLst/>
            </a:prstTxWarp>
          </a:bodyPr>
          <a:lstStyle>
            <a:lvl1pPr algn="l" defTabSz="923925" eaLnBrk="0" hangingPunct="0">
              <a:defRPr sz="1200">
                <a:latin typeface="Helvetica" pitchFamily="34" charset="0"/>
                <a:ea typeface="新細明體" pitchFamily="18" charset="-120"/>
                <a:cs typeface="Times New Roman" pitchFamily="18" charset="0"/>
              </a:defRPr>
            </a:lvl1pPr>
          </a:lstStyle>
          <a:p>
            <a:pPr>
              <a:defRPr/>
            </a:pPr>
            <a:endParaRPr lang="en-US" altLang="zh-TW"/>
          </a:p>
        </p:txBody>
      </p:sp>
      <p:sp>
        <p:nvSpPr>
          <p:cNvPr id="43011" name="Rectangle 3"/>
          <p:cNvSpPr>
            <a:spLocks noGrp="1" noChangeArrowheads="1"/>
          </p:cNvSpPr>
          <p:nvPr>
            <p:ph type="dt" sz="quarter" idx="1"/>
          </p:nvPr>
        </p:nvSpPr>
        <p:spPr bwMode="auto">
          <a:xfrm>
            <a:off x="3937000" y="0"/>
            <a:ext cx="3009900" cy="461963"/>
          </a:xfrm>
          <a:prstGeom prst="rect">
            <a:avLst/>
          </a:prstGeom>
          <a:noFill/>
          <a:ln w="9525">
            <a:noFill/>
            <a:miter lim="800000"/>
            <a:headEnd/>
            <a:tailEnd/>
          </a:ln>
          <a:effectLst/>
        </p:spPr>
        <p:txBody>
          <a:bodyPr vert="horz" wrap="square" lIns="92455" tIns="46227" rIns="92455" bIns="46227" numCol="1" anchor="t" anchorCtr="0" compatLnSpc="1">
            <a:prstTxWarp prst="textNoShape">
              <a:avLst/>
            </a:prstTxWarp>
          </a:bodyPr>
          <a:lstStyle>
            <a:lvl1pPr algn="r" defTabSz="923925" eaLnBrk="0" hangingPunct="0">
              <a:defRPr sz="1200">
                <a:latin typeface="Helvetica" pitchFamily="34" charset="0"/>
                <a:ea typeface="新細明體" pitchFamily="18" charset="-120"/>
                <a:cs typeface="Times New Roman" pitchFamily="18" charset="0"/>
              </a:defRPr>
            </a:lvl1pPr>
          </a:lstStyle>
          <a:p>
            <a:pPr>
              <a:defRPr/>
            </a:pPr>
            <a:endParaRPr lang="en-US" altLang="zh-TW"/>
          </a:p>
        </p:txBody>
      </p:sp>
      <p:sp>
        <p:nvSpPr>
          <p:cNvPr id="43012" name="Rectangle 4"/>
          <p:cNvSpPr>
            <a:spLocks noGrp="1" noChangeArrowheads="1"/>
          </p:cNvSpPr>
          <p:nvPr>
            <p:ph type="ftr" sz="quarter" idx="2"/>
          </p:nvPr>
        </p:nvSpPr>
        <p:spPr bwMode="auto">
          <a:xfrm>
            <a:off x="0" y="8770938"/>
            <a:ext cx="3009900" cy="461962"/>
          </a:xfrm>
          <a:prstGeom prst="rect">
            <a:avLst/>
          </a:prstGeom>
          <a:noFill/>
          <a:ln w="9525">
            <a:noFill/>
            <a:miter lim="800000"/>
            <a:headEnd/>
            <a:tailEnd/>
          </a:ln>
          <a:effectLst/>
        </p:spPr>
        <p:txBody>
          <a:bodyPr vert="horz" wrap="square" lIns="92455" tIns="46227" rIns="92455" bIns="46227" numCol="1" anchor="b" anchorCtr="0" compatLnSpc="1">
            <a:prstTxWarp prst="textNoShape">
              <a:avLst/>
            </a:prstTxWarp>
          </a:bodyPr>
          <a:lstStyle>
            <a:lvl1pPr algn="l" defTabSz="923925" eaLnBrk="0" hangingPunct="0">
              <a:defRPr sz="1200">
                <a:latin typeface="Helvetica" pitchFamily="34" charset="0"/>
                <a:ea typeface="新細明體" pitchFamily="18" charset="-120"/>
                <a:cs typeface="Times New Roman" pitchFamily="18" charset="0"/>
              </a:defRPr>
            </a:lvl1pPr>
          </a:lstStyle>
          <a:p>
            <a:pPr>
              <a:defRPr/>
            </a:pPr>
            <a:endParaRPr lang="en-US" altLang="zh-TW"/>
          </a:p>
        </p:txBody>
      </p:sp>
      <p:sp>
        <p:nvSpPr>
          <p:cNvPr id="43013" name="Rectangle 5"/>
          <p:cNvSpPr>
            <a:spLocks noGrp="1" noChangeArrowheads="1"/>
          </p:cNvSpPr>
          <p:nvPr>
            <p:ph type="sldNum" sz="quarter" idx="3"/>
          </p:nvPr>
        </p:nvSpPr>
        <p:spPr bwMode="auto">
          <a:xfrm>
            <a:off x="3937000" y="8770938"/>
            <a:ext cx="3009900" cy="461962"/>
          </a:xfrm>
          <a:prstGeom prst="rect">
            <a:avLst/>
          </a:prstGeom>
          <a:noFill/>
          <a:ln w="9525">
            <a:noFill/>
            <a:miter lim="800000"/>
            <a:headEnd/>
            <a:tailEnd/>
          </a:ln>
          <a:effectLst/>
        </p:spPr>
        <p:txBody>
          <a:bodyPr vert="horz" wrap="square" lIns="92455" tIns="46227" rIns="92455" bIns="46227" numCol="1" anchor="b" anchorCtr="0" compatLnSpc="1">
            <a:prstTxWarp prst="textNoShape">
              <a:avLst/>
            </a:prstTxWarp>
          </a:bodyPr>
          <a:lstStyle>
            <a:lvl1pPr algn="r" defTabSz="923925" eaLnBrk="0" hangingPunct="0">
              <a:defRPr sz="1200">
                <a:latin typeface="Helvetica" pitchFamily="34" charset="0"/>
                <a:ea typeface="新細明體" pitchFamily="18" charset="-120"/>
                <a:cs typeface="Times New Roman" pitchFamily="18" charset="0"/>
              </a:defRPr>
            </a:lvl1pPr>
          </a:lstStyle>
          <a:p>
            <a:pPr>
              <a:defRPr/>
            </a:pPr>
            <a:fld id="{B5609681-0EFE-479D-90EC-AC9D20A08689}" type="slidenum">
              <a:rPr lang="zh-TW" altLang="en-US"/>
              <a:pPr>
                <a:defRPr/>
              </a:pPr>
              <a:t>‹#›</a:t>
            </a:fld>
            <a:endParaRPr lang="en-US" altLang="zh-TW"/>
          </a:p>
        </p:txBody>
      </p:sp>
    </p:spTree>
    <p:extLst>
      <p:ext uri="{BB962C8B-B14F-4D97-AF65-F5344CB8AC3E}">
        <p14:creationId xmlns:p14="http://schemas.microsoft.com/office/powerpoint/2010/main" val="3646099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1026"/>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Helvetica" pitchFamily="34" charset="0"/>
                <a:ea typeface="新細明體" pitchFamily="18" charset="-120"/>
                <a:cs typeface="Times New Roman" pitchFamily="18" charset="0"/>
              </a:defRPr>
            </a:lvl1pPr>
          </a:lstStyle>
          <a:p>
            <a:pPr>
              <a:defRPr/>
            </a:pPr>
            <a:endParaRPr lang="en-US" altLang="zh-TW"/>
          </a:p>
        </p:txBody>
      </p:sp>
      <p:sp>
        <p:nvSpPr>
          <p:cNvPr id="50179" name="Rectangle 1027"/>
          <p:cNvSpPr>
            <a:spLocks noGrp="1" noChangeArrowheads="1"/>
          </p:cNvSpPr>
          <p:nvPr>
            <p:ph type="dt" idx="1"/>
          </p:nvPr>
        </p:nvSpPr>
        <p:spPr bwMode="auto">
          <a:xfrm>
            <a:off x="39624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Helvetica" pitchFamily="34" charset="0"/>
                <a:ea typeface="新細明體" pitchFamily="18" charset="-120"/>
                <a:cs typeface="Times New Roman" pitchFamily="18" charset="0"/>
              </a:defRPr>
            </a:lvl1pPr>
          </a:lstStyle>
          <a:p>
            <a:pPr>
              <a:defRPr/>
            </a:pPr>
            <a:endParaRPr lang="en-US" altLang="zh-TW"/>
          </a:p>
        </p:txBody>
      </p:sp>
      <p:sp>
        <p:nvSpPr>
          <p:cNvPr id="55300" name="Rectangle 1028"/>
          <p:cNvSpPr>
            <a:spLocks noGrp="1" noRot="1" noChangeAspect="1" noChangeArrowheads="1" noTextEdit="1"/>
          </p:cNvSpPr>
          <p:nvPr>
            <p:ph type="sldImg" idx="2"/>
          </p:nvPr>
        </p:nvSpPr>
        <p:spPr bwMode="auto">
          <a:xfrm>
            <a:off x="1130300" y="685800"/>
            <a:ext cx="4673600" cy="3505200"/>
          </a:xfrm>
          <a:prstGeom prst="rect">
            <a:avLst/>
          </a:prstGeom>
          <a:noFill/>
          <a:ln w="9525">
            <a:solidFill>
              <a:srgbClr val="000000"/>
            </a:solidFill>
            <a:miter lim="800000"/>
            <a:headEnd/>
            <a:tailEnd/>
          </a:ln>
        </p:spPr>
      </p:sp>
      <p:sp>
        <p:nvSpPr>
          <p:cNvPr id="50181" name="Rectangle 1029"/>
          <p:cNvSpPr>
            <a:spLocks noGrp="1" noChangeArrowheads="1"/>
          </p:cNvSpPr>
          <p:nvPr>
            <p:ph type="body" sz="quarter" idx="3"/>
          </p:nvPr>
        </p:nvSpPr>
        <p:spPr bwMode="auto">
          <a:xfrm>
            <a:off x="914400" y="4419600"/>
            <a:ext cx="5105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50182" name="Rectangle 1030"/>
          <p:cNvSpPr>
            <a:spLocks noGrp="1" noChangeArrowheads="1"/>
          </p:cNvSpPr>
          <p:nvPr>
            <p:ph type="ftr" sz="quarter" idx="4"/>
          </p:nvPr>
        </p:nvSpPr>
        <p:spPr bwMode="auto">
          <a:xfrm>
            <a:off x="0" y="87630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Helvetica" pitchFamily="34" charset="0"/>
                <a:ea typeface="新細明體" pitchFamily="18" charset="-120"/>
                <a:cs typeface="Times New Roman" pitchFamily="18" charset="0"/>
              </a:defRPr>
            </a:lvl1pPr>
          </a:lstStyle>
          <a:p>
            <a:pPr>
              <a:defRPr/>
            </a:pPr>
            <a:endParaRPr lang="en-US" altLang="zh-TW"/>
          </a:p>
        </p:txBody>
      </p:sp>
      <p:sp>
        <p:nvSpPr>
          <p:cNvPr id="50183" name="Rectangle 1031"/>
          <p:cNvSpPr>
            <a:spLocks noGrp="1" noChangeArrowheads="1"/>
          </p:cNvSpPr>
          <p:nvPr>
            <p:ph type="sldNum" sz="quarter" idx="5"/>
          </p:nvPr>
        </p:nvSpPr>
        <p:spPr bwMode="auto">
          <a:xfrm>
            <a:off x="3962400" y="8763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Helvetica" pitchFamily="34" charset="0"/>
                <a:ea typeface="新細明體" pitchFamily="18" charset="-120"/>
                <a:cs typeface="Times New Roman" pitchFamily="18" charset="0"/>
              </a:defRPr>
            </a:lvl1pPr>
          </a:lstStyle>
          <a:p>
            <a:pPr>
              <a:defRPr/>
            </a:pPr>
            <a:fld id="{39016BDA-D723-446B-A158-4862089F1290}" type="slidenum">
              <a:rPr lang="zh-TW" altLang="en-US"/>
              <a:pPr>
                <a:defRPr/>
              </a:pPr>
              <a:t>‹#›</a:t>
            </a:fld>
            <a:endParaRPr lang="en-US" altLang="zh-TW"/>
          </a:p>
        </p:txBody>
      </p:sp>
    </p:spTree>
    <p:extLst>
      <p:ext uri="{BB962C8B-B14F-4D97-AF65-F5344CB8AC3E}">
        <p14:creationId xmlns:p14="http://schemas.microsoft.com/office/powerpoint/2010/main" val="3439315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31471" y="188586"/>
            <a:ext cx="8281058" cy="900115"/>
          </a:xfrm>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31470" y="1268724"/>
            <a:ext cx="8281059" cy="5040636"/>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1151564" y="2528885"/>
            <a:ext cx="6840874" cy="1800230"/>
          </a:xfrm>
        </p:spPr>
        <p:txBody>
          <a:bodyPr/>
          <a:lstStyle>
            <a:lvl1pPr>
              <a:defRPr sz="54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751985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4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251448" y="188586"/>
            <a:ext cx="8641104" cy="900115"/>
          </a:xfrm>
        </p:spPr>
        <p:txBody>
          <a:bodyPr/>
          <a:lstStyle>
            <a:lvl1pPr>
              <a:defRPr sz="360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31470" y="1268724"/>
            <a:ext cx="8281059" cy="5040635"/>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2841042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1691632" y="5949322"/>
            <a:ext cx="2160000" cy="720092"/>
          </a:xfrm>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71426" y="1268724"/>
            <a:ext cx="5580712" cy="4680598"/>
          </a:xfrm>
        </p:spPr>
        <p:txBody>
          <a:bodyPr/>
          <a:lstStyle>
            <a:lvl1pPr marL="0" indent="0">
              <a:spcBef>
                <a:spcPts val="200"/>
              </a:spcBef>
              <a:buNone/>
              <a:defRPr sz="1600">
                <a:latin typeface="Lucida Console" panose="020B0609040504020204" pitchFamily="49" charset="0"/>
              </a:defRPr>
            </a:lvl1pPr>
          </a:lstStyle>
          <a:p>
            <a:pPr lvl="0"/>
            <a:endParaRPr lang="zh-TW"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1331586" y="5589276"/>
            <a:ext cx="2160000" cy="720092"/>
          </a:xfrm>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251448" y="1628770"/>
            <a:ext cx="5220666" cy="3600460"/>
          </a:xfrm>
        </p:spPr>
        <p:txBody>
          <a:bodyPr/>
          <a:lstStyle>
            <a:lvl1pPr marL="0" indent="0">
              <a:spcBef>
                <a:spcPts val="200"/>
              </a:spcBef>
              <a:buNone/>
              <a:defRPr sz="1600">
                <a:latin typeface="Lucida Console" panose="020B0609040504020204" pitchFamily="49" charset="0"/>
              </a:defRPr>
            </a:lvl1pPr>
          </a:lstStyle>
          <a:p>
            <a:pPr lvl="0"/>
            <a:endParaRPr lang="zh-TW" altLang="en-US" dirty="0"/>
          </a:p>
        </p:txBody>
      </p:sp>
    </p:spTree>
    <p:extLst>
      <p:ext uri="{BB962C8B-B14F-4D97-AF65-F5344CB8AC3E}">
        <p14:creationId xmlns:p14="http://schemas.microsoft.com/office/powerpoint/2010/main" val="2765404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3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1331586" y="5769299"/>
            <a:ext cx="2160000" cy="720092"/>
          </a:xfrm>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31471" y="188586"/>
            <a:ext cx="7921012" cy="1980253"/>
          </a:xfrm>
        </p:spPr>
        <p:txBody>
          <a:bodyPr/>
          <a:lstStyle>
            <a:lvl1pPr marL="0" indent="0">
              <a:spcBef>
                <a:spcPts val="0"/>
              </a:spcBef>
              <a:buNone/>
              <a:defRPr sz="1600">
                <a:latin typeface="Lucida Console" panose="020B0609040504020204" pitchFamily="49" charset="0"/>
              </a:defRPr>
            </a:lvl1pPr>
          </a:lstStyle>
          <a:p>
            <a:pPr lvl="0"/>
            <a:endParaRPr lang="zh-TW" altLang="en-US" dirty="0"/>
          </a:p>
        </p:txBody>
      </p:sp>
    </p:spTree>
    <p:extLst>
      <p:ext uri="{BB962C8B-B14F-4D97-AF65-F5344CB8AC3E}">
        <p14:creationId xmlns:p14="http://schemas.microsoft.com/office/powerpoint/2010/main" val="808866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591747" y="4149092"/>
            <a:ext cx="4140529" cy="2340298"/>
          </a:xfrm>
        </p:spPr>
        <p:txBody>
          <a:bodyPr/>
          <a:lstStyle>
            <a:lvl1pPr marL="0" indent="0">
              <a:spcBef>
                <a:spcPts val="200"/>
              </a:spcBef>
              <a:buNone/>
              <a:defRPr sz="1600">
                <a:latin typeface="Lucida Console" panose="020B0609040504020204" pitchFamily="49" charset="0"/>
              </a:defRPr>
            </a:lvl1pPr>
          </a:lstStyle>
          <a:p>
            <a:pPr lvl="0"/>
            <a:endParaRPr lang="zh-TW" altLang="en-US" dirty="0"/>
          </a:p>
        </p:txBody>
      </p:sp>
    </p:spTree>
    <p:extLst>
      <p:ext uri="{BB962C8B-B14F-4D97-AF65-F5344CB8AC3E}">
        <p14:creationId xmlns:p14="http://schemas.microsoft.com/office/powerpoint/2010/main" val="454035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9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31471" y="188586"/>
            <a:ext cx="8281058" cy="900115"/>
          </a:xfrm>
        </p:spPr>
        <p:txBody>
          <a:bodyPr/>
          <a:lstStyle>
            <a:lvl1pPr>
              <a:defRPr sz="3200">
                <a:latin typeface="+mj-lt"/>
                <a:ea typeface="標楷體" panose="03000509000000000000" pitchFamily="65"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31470" y="1268724"/>
            <a:ext cx="8281059" cy="5040636"/>
          </a:xfrm>
        </p:spPr>
        <p:txBody>
          <a:bodyPr/>
          <a:lstStyle>
            <a:lvl1pPr marL="0" indent="0">
              <a:buFontTx/>
              <a:buNone/>
              <a:defRPr sz="2400"/>
            </a:lvl1pPr>
          </a:lstStyle>
          <a:p>
            <a:pPr lvl="0"/>
            <a:r>
              <a:rPr lang="zh-TW" altLang="en-US" dirty="0" smtClean="0"/>
              <a:t>按一下以編輯母片文字樣式</a:t>
            </a:r>
          </a:p>
        </p:txBody>
      </p:sp>
    </p:spTree>
    <p:extLst>
      <p:ext uri="{BB962C8B-B14F-4D97-AF65-F5344CB8AC3E}">
        <p14:creationId xmlns:p14="http://schemas.microsoft.com/office/powerpoint/2010/main" val="26732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51447" y="1628770"/>
            <a:ext cx="2700345" cy="540069"/>
          </a:xfrm>
        </p:spPr>
        <p:txBody>
          <a:bodyPr/>
          <a:lstStyle>
            <a:lvl1pPr marL="0" indent="0">
              <a:spcBef>
                <a:spcPts val="200"/>
              </a:spcBef>
              <a:buNone/>
              <a:defRPr sz="1800">
                <a:latin typeface="Lucida Console" panose="020B0609040504020204" pitchFamily="49" charset="0"/>
              </a:defRPr>
            </a:lvl1pPr>
          </a:lstStyle>
          <a:p>
            <a:pPr lvl="0"/>
            <a:endParaRPr lang="zh-TW" altLang="en-US" dirty="0"/>
          </a:p>
        </p:txBody>
      </p:sp>
    </p:spTree>
    <p:extLst>
      <p:ext uri="{BB962C8B-B14F-4D97-AF65-F5344CB8AC3E}">
        <p14:creationId xmlns:p14="http://schemas.microsoft.com/office/powerpoint/2010/main" val="32813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51448" y="188586"/>
            <a:ext cx="8641104" cy="6480827"/>
          </a:xfrm>
        </p:spPr>
        <p:txBody>
          <a:bodyPr/>
          <a:lstStyle>
            <a:lvl1pPr marL="0" indent="0">
              <a:buFontTx/>
              <a:buNone/>
              <a:defRPr sz="1800"/>
            </a:lvl1pPr>
          </a:lstStyle>
          <a:p>
            <a:pPr lvl="0"/>
            <a:r>
              <a:rPr lang="zh-TW" altLang="en-US" dirty="0" smtClean="0"/>
              <a:t>按一下以編輯母片文字樣式</a:t>
            </a:r>
          </a:p>
        </p:txBody>
      </p:sp>
    </p:spTree>
    <p:extLst>
      <p:ext uri="{BB962C8B-B14F-4D97-AF65-F5344CB8AC3E}">
        <p14:creationId xmlns:p14="http://schemas.microsoft.com/office/powerpoint/2010/main" val="34547140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442" y="116586"/>
            <a:ext cx="8929116" cy="6624828"/>
          </a:xfrm>
          <a:noFill/>
        </p:spPr>
        <p:txBody>
          <a:bodyPr/>
          <a:lstStyle>
            <a:lvl1pPr marL="0" indent="0">
              <a:buFontTx/>
              <a:buNone/>
              <a:defRPr sz="1600">
                <a:latin typeface="Lucida Console" panose="020B0609040504020204" pitchFamily="49" charset="0"/>
              </a:defRPr>
            </a:lvl1pPr>
          </a:lstStyle>
          <a:p>
            <a:pPr lvl="0"/>
            <a:r>
              <a:rPr lang="zh-TW" altLang="en-US" dirty="0" smtClean="0"/>
              <a:t>按一下以編輯母片文字樣式</a:t>
            </a:r>
          </a:p>
        </p:txBody>
      </p:sp>
    </p:spTree>
    <p:extLst>
      <p:ext uri="{BB962C8B-B14F-4D97-AF65-F5344CB8AC3E}">
        <p14:creationId xmlns:p14="http://schemas.microsoft.com/office/powerpoint/2010/main" val="34688185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442" y="116586"/>
            <a:ext cx="6192774" cy="6624828"/>
          </a:xfrm>
          <a:noFill/>
        </p:spPr>
        <p:txBody>
          <a:bodyPr/>
          <a:lstStyle>
            <a:lvl1pPr marL="0" indent="0">
              <a:buFontTx/>
              <a:buNone/>
              <a:defRPr sz="1600">
                <a:latin typeface="Lucida Console" panose="020B0609040504020204" pitchFamily="49" charset="0"/>
              </a:defRPr>
            </a:lvl1pPr>
          </a:lstStyle>
          <a:p>
            <a:pPr lvl="0"/>
            <a:r>
              <a:rPr lang="zh-TW" altLang="en-US" dirty="0" smtClean="0"/>
              <a:t>按一下以編輯母片文字樣式</a:t>
            </a:r>
          </a:p>
        </p:txBody>
      </p:sp>
    </p:spTree>
    <p:extLst>
      <p:ext uri="{BB962C8B-B14F-4D97-AF65-F5344CB8AC3E}">
        <p14:creationId xmlns:p14="http://schemas.microsoft.com/office/powerpoint/2010/main" val="5603366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442" y="116586"/>
            <a:ext cx="5328666" cy="3312414"/>
          </a:xfrm>
          <a:noFill/>
        </p:spPr>
        <p:txBody>
          <a:bodyPr/>
          <a:lstStyle>
            <a:lvl1pPr marL="0" indent="0">
              <a:buFontTx/>
              <a:buNone/>
              <a:defRPr sz="1600">
                <a:latin typeface="Lucida Console" panose="020B0609040504020204" pitchFamily="49" charset="0"/>
              </a:defRPr>
            </a:lvl1pPr>
          </a:lstStyle>
          <a:p>
            <a:pPr lvl="0"/>
            <a:r>
              <a:rPr lang="zh-TW" altLang="en-US" dirty="0" smtClean="0"/>
              <a:t>按一下以編輯母片文字樣式</a:t>
            </a:r>
          </a:p>
        </p:txBody>
      </p:sp>
    </p:spTree>
    <p:extLst>
      <p:ext uri="{BB962C8B-B14F-4D97-AF65-F5344CB8AC3E}">
        <p14:creationId xmlns:p14="http://schemas.microsoft.com/office/powerpoint/2010/main" val="33633861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1425" y="188586"/>
            <a:ext cx="9001150" cy="6480828"/>
          </a:xfrm>
          <a:noFill/>
        </p:spPr>
        <p:txBody>
          <a:bodyPr/>
          <a:lstStyle>
            <a:lvl1pPr marL="0" indent="0">
              <a:buFontTx/>
              <a:buNone/>
              <a:defRPr sz="1600">
                <a:latin typeface="Lucida Console" panose="020B0609040504020204" pitchFamily="49" charset="0"/>
              </a:defRPr>
            </a:lvl1pPr>
          </a:lstStyle>
          <a:p>
            <a:pPr lvl="0"/>
            <a:r>
              <a:rPr lang="zh-TW" altLang="en-US" dirty="0" smtClean="0"/>
              <a:t>按一下以編輯母片文字樣式</a:t>
            </a:r>
          </a:p>
        </p:txBody>
      </p:sp>
    </p:spTree>
    <p:extLst>
      <p:ext uri="{BB962C8B-B14F-4D97-AF65-F5344CB8AC3E}">
        <p14:creationId xmlns:p14="http://schemas.microsoft.com/office/powerpoint/2010/main" val="420507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4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1425" y="188586"/>
            <a:ext cx="9001150" cy="3060391"/>
          </a:xfrm>
          <a:noFill/>
        </p:spPr>
        <p:txBody>
          <a:bodyPr/>
          <a:lstStyle>
            <a:lvl1pPr marL="0" indent="0">
              <a:buFontTx/>
              <a:buNone/>
              <a:defRPr sz="1600">
                <a:latin typeface="Lucida Console" panose="020B0609040504020204" pitchFamily="49" charset="0"/>
              </a:defRPr>
            </a:lvl1pPr>
          </a:lstStyle>
          <a:p>
            <a:pPr lvl="0"/>
            <a:r>
              <a:rPr lang="zh-TW" altLang="en-US" dirty="0" smtClean="0"/>
              <a:t>按一下以編輯母片文字樣式</a:t>
            </a:r>
          </a:p>
        </p:txBody>
      </p:sp>
      <p:sp>
        <p:nvSpPr>
          <p:cNvPr id="4" name="內容版面配置區 3"/>
          <p:cNvSpPr>
            <a:spLocks noGrp="1"/>
          </p:cNvSpPr>
          <p:nvPr>
            <p:ph sz="quarter" idx="10"/>
          </p:nvPr>
        </p:nvSpPr>
        <p:spPr>
          <a:xfrm>
            <a:off x="71438" y="3608388"/>
            <a:ext cx="9001125" cy="3060700"/>
          </a:xfrm>
        </p:spPr>
        <p:txBody>
          <a:bodyPr/>
          <a:lstStyle>
            <a:lvl1pPr marL="0" indent="0">
              <a:buFontTx/>
              <a:buNone/>
              <a:defRPr sz="1600">
                <a:latin typeface="Lucida Console" panose="020B0609040504020204" pitchFamily="49" charset="0"/>
              </a:defRPr>
            </a:lvl1pPr>
          </a:lstStyle>
          <a:p>
            <a:pPr lvl="0"/>
            <a:r>
              <a:rPr lang="zh-TW" altLang="en-US" dirty="0" smtClean="0"/>
              <a:t>按一下以編輯母片文字樣式</a:t>
            </a:r>
          </a:p>
        </p:txBody>
      </p:sp>
    </p:spTree>
    <p:extLst>
      <p:ext uri="{BB962C8B-B14F-4D97-AF65-F5344CB8AC3E}">
        <p14:creationId xmlns:p14="http://schemas.microsoft.com/office/powerpoint/2010/main" val="185453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478" y="260604"/>
            <a:ext cx="8353044" cy="100812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smtClean="0"/>
              <a:t>Title</a:t>
            </a:r>
          </a:p>
        </p:txBody>
      </p:sp>
      <p:sp>
        <p:nvSpPr>
          <p:cNvPr id="1027" name="Rectangle 3"/>
          <p:cNvSpPr>
            <a:spLocks noGrp="1" noChangeArrowheads="1"/>
          </p:cNvSpPr>
          <p:nvPr>
            <p:ph type="body" idx="1"/>
          </p:nvPr>
        </p:nvSpPr>
        <p:spPr bwMode="auto">
          <a:xfrm>
            <a:off x="395478" y="1412748"/>
            <a:ext cx="8353044" cy="4896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Tree>
  </p:cSld>
  <p:clrMap bg1="lt1" tx1="dk1" bg2="lt2" tx2="dk2" accent1="accent1" accent2="accent2" accent3="accent3" accent4="accent4" accent5="accent5" accent6="accent6" hlink="hlink" folHlink="folHlink"/>
  <p:sldLayoutIdLst>
    <p:sldLayoutId id="2147483906" r:id="rId1"/>
    <p:sldLayoutId id="2147483946" r:id="rId2"/>
    <p:sldLayoutId id="2147483944" r:id="rId3"/>
    <p:sldLayoutId id="2147483943" r:id="rId4"/>
    <p:sldLayoutId id="2147483947" r:id="rId5"/>
    <p:sldLayoutId id="2147483950" r:id="rId6"/>
    <p:sldLayoutId id="2147483949" r:id="rId7"/>
    <p:sldLayoutId id="2147483948" r:id="rId8"/>
    <p:sldLayoutId id="2147483951" r:id="rId9"/>
    <p:sldLayoutId id="2147483942" r:id="rId10"/>
    <p:sldLayoutId id="2147483941" r:id="rId11"/>
    <p:sldLayoutId id="2147483916" r:id="rId12"/>
    <p:sldLayoutId id="2147483939" r:id="rId13"/>
    <p:sldLayoutId id="2147483940" r:id="rId14"/>
    <p:sldLayoutId id="2147483945" r:id="rId15"/>
    <p:sldLayoutId id="2147483911" r:id="rId16"/>
  </p:sldLayoutIdLst>
  <p:txStyles>
    <p:titleStyle>
      <a:lvl1pPr algn="ctr" rtl="0" eaLnBrk="0" fontAlgn="base" hangingPunct="0">
        <a:spcBef>
          <a:spcPct val="0"/>
        </a:spcBef>
        <a:spcAft>
          <a:spcPct val="0"/>
        </a:spcAft>
        <a:defRPr sz="4000">
          <a:solidFill>
            <a:schemeClr val="hlink"/>
          </a:solidFill>
          <a:latin typeface="+mj-lt"/>
          <a:ea typeface="+mj-ea"/>
          <a:cs typeface="+mj-cs"/>
        </a:defRPr>
      </a:lvl1pPr>
      <a:lvl2pPr algn="ctr" rtl="0" eaLnBrk="0" fontAlgn="base" hangingPunct="0">
        <a:spcBef>
          <a:spcPct val="0"/>
        </a:spcBef>
        <a:spcAft>
          <a:spcPct val="0"/>
        </a:spcAft>
        <a:defRPr sz="4000">
          <a:solidFill>
            <a:schemeClr val="hlink"/>
          </a:solidFill>
          <a:latin typeface="Times New Roman" pitchFamily="18" charset="0"/>
        </a:defRPr>
      </a:lvl2pPr>
      <a:lvl3pPr algn="ctr" rtl="0" eaLnBrk="0" fontAlgn="base" hangingPunct="0">
        <a:spcBef>
          <a:spcPct val="0"/>
        </a:spcBef>
        <a:spcAft>
          <a:spcPct val="0"/>
        </a:spcAft>
        <a:defRPr sz="4000">
          <a:solidFill>
            <a:schemeClr val="hlink"/>
          </a:solidFill>
          <a:latin typeface="Times New Roman" pitchFamily="18" charset="0"/>
        </a:defRPr>
      </a:lvl3pPr>
      <a:lvl4pPr algn="ctr" rtl="0" eaLnBrk="0" fontAlgn="base" hangingPunct="0">
        <a:spcBef>
          <a:spcPct val="0"/>
        </a:spcBef>
        <a:spcAft>
          <a:spcPct val="0"/>
        </a:spcAft>
        <a:defRPr sz="4000">
          <a:solidFill>
            <a:schemeClr val="hlink"/>
          </a:solidFill>
          <a:latin typeface="Times New Roman" pitchFamily="18" charset="0"/>
        </a:defRPr>
      </a:lvl4pPr>
      <a:lvl5pPr algn="ctr" rtl="0" eaLnBrk="0" fontAlgn="base" hangingPunct="0">
        <a:spcBef>
          <a:spcPct val="0"/>
        </a:spcBef>
        <a:spcAft>
          <a:spcPct val="0"/>
        </a:spcAft>
        <a:defRPr sz="4000">
          <a:solidFill>
            <a:schemeClr val="hlink"/>
          </a:solidFill>
          <a:latin typeface="Times New Roman" pitchFamily="18" charset="0"/>
        </a:defRPr>
      </a:lvl5pPr>
      <a:lvl6pPr marL="457200" algn="ctr" rtl="0" fontAlgn="base">
        <a:spcBef>
          <a:spcPct val="0"/>
        </a:spcBef>
        <a:spcAft>
          <a:spcPct val="0"/>
        </a:spcAft>
        <a:defRPr sz="4000">
          <a:solidFill>
            <a:schemeClr val="hlink"/>
          </a:solidFill>
          <a:latin typeface="Times New Roman" pitchFamily="18" charset="0"/>
        </a:defRPr>
      </a:lvl6pPr>
      <a:lvl7pPr marL="914400" algn="ctr" rtl="0" fontAlgn="base">
        <a:spcBef>
          <a:spcPct val="0"/>
        </a:spcBef>
        <a:spcAft>
          <a:spcPct val="0"/>
        </a:spcAft>
        <a:defRPr sz="4000">
          <a:solidFill>
            <a:schemeClr val="hlink"/>
          </a:solidFill>
          <a:latin typeface="Times New Roman" pitchFamily="18" charset="0"/>
        </a:defRPr>
      </a:lvl7pPr>
      <a:lvl8pPr marL="1371600" algn="ctr" rtl="0" fontAlgn="base">
        <a:spcBef>
          <a:spcPct val="0"/>
        </a:spcBef>
        <a:spcAft>
          <a:spcPct val="0"/>
        </a:spcAft>
        <a:defRPr sz="4000">
          <a:solidFill>
            <a:schemeClr val="hlink"/>
          </a:solidFill>
          <a:latin typeface="Times New Roman" pitchFamily="18" charset="0"/>
        </a:defRPr>
      </a:lvl8pPr>
      <a:lvl9pPr marL="1828800" algn="ctr" rtl="0" fontAlgn="base">
        <a:spcBef>
          <a:spcPct val="0"/>
        </a:spcBef>
        <a:spcAft>
          <a:spcPct val="0"/>
        </a:spcAft>
        <a:defRPr sz="4000">
          <a:solidFill>
            <a:schemeClr val="hlink"/>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TW" dirty="0" smtClean="0">
                <a:ea typeface="新細明體" pitchFamily="18" charset="-120"/>
              </a:rPr>
              <a:t>Pointer-Based String Processing</a:t>
            </a:r>
          </a:p>
        </p:txBody>
      </p:sp>
      <p:sp>
        <p:nvSpPr>
          <p:cNvPr id="7171" name="Rectangle 3"/>
          <p:cNvSpPr>
            <a:spLocks noGrp="1" noChangeArrowheads="1"/>
          </p:cNvSpPr>
          <p:nvPr>
            <p:ph idx="1"/>
          </p:nvPr>
        </p:nvSpPr>
        <p:spPr>
          <a:xfrm>
            <a:off x="251448" y="1268724"/>
            <a:ext cx="8641104" cy="5040636"/>
          </a:xfrm>
        </p:spPr>
        <p:txBody>
          <a:bodyPr/>
          <a:lstStyle/>
          <a:p>
            <a:pPr eaLnBrk="1" hangingPunct="1"/>
            <a:r>
              <a:rPr lang="en-US" altLang="zh-TW" dirty="0" smtClean="0">
                <a:ea typeface="新細明體" pitchFamily="18" charset="-120"/>
              </a:rPr>
              <a:t>Character constant</a:t>
            </a:r>
          </a:p>
          <a:p>
            <a:pPr lvl="1" eaLnBrk="1" hangingPunct="1"/>
            <a:r>
              <a:rPr lang="en-US" altLang="zh-TW" dirty="0" smtClean="0">
                <a:ea typeface="新細明體" pitchFamily="18" charset="-120"/>
              </a:rPr>
              <a:t>Enclosed in single quotes,</a:t>
            </a:r>
          </a:p>
          <a:p>
            <a:pPr lvl="1" eaLnBrk="1" hangingPunct="1"/>
            <a:r>
              <a:rPr lang="en-US" altLang="zh-TW" dirty="0" smtClean="0">
                <a:ea typeface="新細明體" pitchFamily="18" charset="-120"/>
              </a:rPr>
              <a:t>for example:  </a:t>
            </a:r>
            <a:r>
              <a:rPr lang="en-US" altLang="zh-TW" b="1" dirty="0" smtClean="0">
                <a:latin typeface="Courier New" pitchFamily="49" charset="0"/>
                <a:ea typeface="新細明體" pitchFamily="18" charset="-120"/>
              </a:rPr>
              <a:t>'z'</a:t>
            </a:r>
            <a:endParaRPr lang="en-US" altLang="zh-TW" dirty="0" smtClean="0">
              <a:ea typeface="新細明體" pitchFamily="18" charset="-120"/>
            </a:endParaRPr>
          </a:p>
          <a:p>
            <a:pPr eaLnBrk="1" hangingPunct="1"/>
            <a:r>
              <a:rPr lang="en-US" altLang="zh-TW" dirty="0" smtClean="0">
                <a:ea typeface="新細明體" pitchFamily="18" charset="-120"/>
              </a:rPr>
              <a:t>A string </a:t>
            </a:r>
            <a:r>
              <a:rPr lang="en-US" altLang="zh-TW" dirty="0">
                <a:ea typeface="新細明體" pitchFamily="18" charset="-120"/>
              </a:rPr>
              <a:t>is a series of characters treated as a single unit.</a:t>
            </a:r>
          </a:p>
          <a:p>
            <a:pPr lvl="1" eaLnBrk="1" hangingPunct="1"/>
            <a:r>
              <a:rPr lang="en-US" altLang="zh-TW" dirty="0">
                <a:ea typeface="新細明體" pitchFamily="18" charset="-120"/>
              </a:rPr>
              <a:t>May include letters, digits and various </a:t>
            </a:r>
            <a:r>
              <a:rPr lang="en-US" altLang="zh-TW" dirty="0">
                <a:solidFill>
                  <a:srgbClr val="0000FF"/>
                </a:solidFill>
                <a:ea typeface="新細明體" pitchFamily="18" charset="-120"/>
              </a:rPr>
              <a:t>special characters</a:t>
            </a:r>
            <a:r>
              <a:rPr lang="en-US" altLang="zh-TW" dirty="0">
                <a:ea typeface="新細明體" pitchFamily="18" charset="-120"/>
              </a:rPr>
              <a:t> such as </a:t>
            </a:r>
            <a:r>
              <a:rPr lang="en-US" altLang="zh-TW" b="1" dirty="0">
                <a:latin typeface="Courier New" pitchFamily="49" charset="0"/>
                <a:ea typeface="新細明體" pitchFamily="18" charset="-120"/>
                <a:cs typeface="Courier New" pitchFamily="49" charset="0"/>
              </a:rPr>
              <a:t>+</a:t>
            </a:r>
            <a:r>
              <a:rPr lang="en-US" altLang="zh-TW" dirty="0">
                <a:ea typeface="新細明體" pitchFamily="18" charset="-120"/>
              </a:rPr>
              <a:t>, </a:t>
            </a:r>
            <a:r>
              <a:rPr lang="en-US" altLang="zh-TW" b="1" dirty="0">
                <a:latin typeface="Courier New" pitchFamily="49" charset="0"/>
                <a:ea typeface="新細明體" pitchFamily="18" charset="-120"/>
                <a:cs typeface="Courier New" pitchFamily="49" charset="0"/>
              </a:rPr>
              <a:t>-</a:t>
            </a:r>
            <a:r>
              <a:rPr lang="en-US" altLang="zh-TW" dirty="0">
                <a:ea typeface="新細明體" pitchFamily="18" charset="-120"/>
              </a:rPr>
              <a:t>, </a:t>
            </a:r>
            <a:r>
              <a:rPr lang="en-US" altLang="zh-TW" b="1" dirty="0">
                <a:latin typeface="Courier New" pitchFamily="49" charset="0"/>
                <a:ea typeface="新細明體" pitchFamily="18" charset="-120"/>
                <a:cs typeface="Courier New" pitchFamily="49" charset="0"/>
              </a:rPr>
              <a:t>*</a:t>
            </a:r>
            <a:r>
              <a:rPr lang="en-US" altLang="zh-TW" dirty="0">
                <a:ea typeface="新細明體" pitchFamily="18" charset="-120"/>
              </a:rPr>
              <a:t>, </a:t>
            </a:r>
            <a:r>
              <a:rPr lang="en-US" altLang="zh-TW" b="1" dirty="0" smtClean="0">
                <a:latin typeface="Courier New" pitchFamily="49" charset="0"/>
                <a:ea typeface="新細明體" pitchFamily="18" charset="-120"/>
                <a:cs typeface="Courier New" pitchFamily="49" charset="0"/>
              </a:rPr>
              <a:t>/</a:t>
            </a:r>
            <a:r>
              <a:rPr lang="en-US" altLang="zh-TW" dirty="0" smtClean="0">
                <a:ea typeface="新細明體" pitchFamily="18" charset="-120"/>
              </a:rPr>
              <a:t> and </a:t>
            </a:r>
            <a:r>
              <a:rPr lang="en-US" altLang="zh-TW" b="1" dirty="0" smtClean="0">
                <a:latin typeface="Courier New" pitchFamily="49" charset="0"/>
                <a:ea typeface="新細明體" pitchFamily="18" charset="-120"/>
                <a:cs typeface="Courier New" pitchFamily="49" charset="0"/>
              </a:rPr>
              <a:t>$</a:t>
            </a:r>
            <a:r>
              <a:rPr lang="en-US" altLang="zh-TW" dirty="0" smtClean="0">
                <a:ea typeface="新細明體" pitchFamily="18" charset="-120"/>
              </a:rPr>
              <a:t>.</a:t>
            </a:r>
          </a:p>
          <a:p>
            <a:pPr eaLnBrk="1" hangingPunct="1"/>
            <a:r>
              <a:rPr lang="en-US" altLang="zh-TW" kern="1200" dirty="0">
                <a:solidFill>
                  <a:srgbClr val="000000"/>
                </a:solidFill>
                <a:latin typeface="Times New Roman" pitchFamily="18" charset="0"/>
                <a:ea typeface="新細明體" charset="-120"/>
              </a:rPr>
              <a:t>A pointer-based string is an array of characters ending with a </a:t>
            </a:r>
            <a:r>
              <a:rPr lang="en-US" altLang="zh-TW" kern="1200" dirty="0">
                <a:solidFill>
                  <a:srgbClr val="0000FF"/>
                </a:solidFill>
                <a:latin typeface="Times New Roman" pitchFamily="18" charset="0"/>
                <a:ea typeface="新細明體" charset="-120"/>
              </a:rPr>
              <a:t>null character</a:t>
            </a:r>
            <a:r>
              <a:rPr lang="en-US" altLang="zh-TW" kern="1200" dirty="0">
                <a:solidFill>
                  <a:srgbClr val="000000"/>
                </a:solidFill>
                <a:latin typeface="Times New Roman" pitchFamily="18" charset="0"/>
                <a:ea typeface="新細明體" charset="-120"/>
              </a:rPr>
              <a:t> </a:t>
            </a:r>
            <a:r>
              <a:rPr lang="en-US" altLang="zh-TW" kern="1200" dirty="0" smtClean="0">
                <a:solidFill>
                  <a:srgbClr val="0000FF"/>
                </a:solidFill>
                <a:latin typeface="Times New Roman" pitchFamily="18" charset="0"/>
                <a:ea typeface="新細明體" charset="-120"/>
              </a:rPr>
              <a:t>(</a:t>
            </a:r>
            <a:r>
              <a:rPr lang="en-US" altLang="zh-TW" sz="2600" kern="1200" dirty="0" smtClean="0">
                <a:solidFill>
                  <a:srgbClr val="0000FF"/>
                </a:solidFill>
                <a:latin typeface="Lucida Console" pitchFamily="49" charset="0"/>
                <a:ea typeface="新細明體" charset="-120"/>
              </a:rPr>
              <a:t>'\</a:t>
            </a:r>
            <a:r>
              <a:rPr lang="en-US" altLang="zh-TW" sz="2600" kern="1200" dirty="0">
                <a:solidFill>
                  <a:srgbClr val="0000FF"/>
                </a:solidFill>
                <a:latin typeface="Lucida Console" pitchFamily="49" charset="0"/>
                <a:ea typeface="新細明體" charset="-120"/>
              </a:rPr>
              <a:t>0'</a:t>
            </a:r>
            <a:r>
              <a:rPr lang="en-US" altLang="zh-TW" kern="1200" dirty="0">
                <a:solidFill>
                  <a:srgbClr val="0000FF"/>
                </a:solidFill>
                <a:latin typeface="Times New Roman" pitchFamily="18" charset="0"/>
                <a:ea typeface="新細明體" charset="-120"/>
              </a:rPr>
              <a:t>)</a:t>
            </a:r>
            <a:endParaRPr lang="en-US" altLang="zh-TW" dirty="0" smtClean="0">
              <a:ea typeface="新細明體" pitchFamily="18" charset="-120"/>
            </a:endParaRPr>
          </a:p>
          <a:p>
            <a:pPr eaLnBrk="1" hangingPunct="1"/>
            <a:r>
              <a:rPr lang="en-US" altLang="zh-TW" dirty="0" smtClean="0">
                <a:ea typeface="新細明體" pitchFamily="18" charset="-120"/>
              </a:rPr>
              <a:t>String</a:t>
            </a:r>
          </a:p>
          <a:p>
            <a:pPr lvl="1" eaLnBrk="1" hangingPunct="1"/>
            <a:r>
              <a:rPr lang="en-US" altLang="zh-TW" dirty="0" smtClean="0">
                <a:ea typeface="新細明體" pitchFamily="18" charset="-120"/>
              </a:rPr>
              <a:t>Enclosed in double quotes,</a:t>
            </a:r>
          </a:p>
          <a:p>
            <a:pPr lvl="1" eaLnBrk="1" hangingPunct="1"/>
            <a:r>
              <a:rPr lang="en-US" altLang="zh-TW" dirty="0" smtClean="0">
                <a:ea typeface="新細明體" pitchFamily="18" charset="-120"/>
              </a:rPr>
              <a:t>for example:  </a:t>
            </a:r>
            <a:r>
              <a:rPr lang="en-US" altLang="zh-TW" b="1" dirty="0" smtClean="0">
                <a:latin typeface="Courier New" pitchFamily="49" charset="0"/>
                <a:ea typeface="新細明體" pitchFamily="18" charset="-120"/>
              </a:rPr>
              <a:t>"I like C++"</a:t>
            </a:r>
          </a:p>
        </p:txBody>
      </p:sp>
    </p:spTree>
  </p:cSld>
  <p:clrMapOvr>
    <a:masterClrMapping/>
  </p:clrMapOvr>
  <mc:AlternateContent xmlns:mc="http://schemas.openxmlformats.org/markup-compatibility/2006" xmlns:p14="http://schemas.microsoft.com/office/powerpoint/2010/main">
    <mc:Choice Requires="p14">
      <p:transition spd="slow" p14:dur="2000" advTm="1205"/>
    </mc:Choice>
    <mc:Fallback xmlns="">
      <p:transition spd="slow" advTm="120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pPr eaLnBrk="1" hangingPunct="1"/>
            <a:r>
              <a:rPr lang="en-US" altLang="zh-TW" dirty="0" smtClean="0">
                <a:ea typeface="新細明體" pitchFamily="18" charset="-120"/>
              </a:rPr>
              <a:t>Fig. 8.10</a:t>
            </a:r>
            <a:endParaRPr lang="zh-TW" altLang="en-US" dirty="0" smtClean="0">
              <a:ea typeface="新細明體" pitchFamily="18" charset="-120"/>
            </a:endParaRPr>
          </a:p>
        </p:txBody>
      </p:sp>
      <p:sp>
        <p:nvSpPr>
          <p:cNvPr id="16387" name="內容版面配置區 2"/>
          <p:cNvSpPr>
            <a:spLocks noGrp="1"/>
          </p:cNvSpPr>
          <p:nvPr>
            <p:ph idx="1"/>
          </p:nvPr>
        </p:nvSpPr>
        <p:spPr/>
        <p:txBody>
          <a:bodyPr/>
          <a:lstStyle/>
          <a:p>
            <a:pPr marL="358775" lvl="0" indent="-358775" eaLnBrk="1" hangingPunct="1"/>
            <a:r>
              <a:rPr lang="en-US" altLang="zh-TW" dirty="0" err="1">
                <a:solidFill>
                  <a:srgbClr val="0000FF"/>
                </a:solidFill>
                <a:ea typeface="新細明體" pitchFamily="18" charset="-120"/>
                <a:cs typeface="Courier New" pitchFamily="49" charset="0"/>
              </a:rPr>
              <a:t>int</a:t>
            </a:r>
            <a:r>
              <a:rPr lang="en-US" altLang="zh-TW" dirty="0">
                <a:solidFill>
                  <a:srgbClr val="000000"/>
                </a:solidFill>
                <a:ea typeface="新細明體" pitchFamily="18" charset="-120"/>
                <a:cs typeface="Courier New" pitchFamily="49" charset="0"/>
              </a:rPr>
              <a:t> main()</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FF"/>
                </a:solidFill>
                <a:ea typeface="新細明體" pitchFamily="18" charset="-120"/>
                <a:cs typeface="Courier New" pitchFamily="49" charset="0"/>
              </a:rPr>
              <a:t>   char</a:t>
            </a:r>
            <a:r>
              <a:rPr lang="en-US" altLang="zh-TW" dirty="0">
                <a:solidFill>
                  <a:srgbClr val="000000"/>
                </a:solidFill>
                <a:ea typeface="新細明體" pitchFamily="18" charset="-120"/>
                <a:cs typeface="Courier New" pitchFamily="49" charset="0"/>
              </a:rPr>
              <a:t> phrase[] = </a:t>
            </a:r>
            <a:r>
              <a:rPr lang="en-US" altLang="zh-TW" dirty="0">
                <a:solidFill>
                  <a:srgbClr val="0099FF"/>
                </a:solidFill>
                <a:highlight>
                  <a:srgbClr val="FFFFFF"/>
                </a:highlight>
                <a:latin typeface="Lucida Console"/>
              </a:rPr>
              <a:t>"characters and $32.98"</a:t>
            </a:r>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phrase );</a:t>
            </a:r>
            <a:endParaRPr lang="fr-FR"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endParaRPr lang="en-US"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FF"/>
                </a:solidFill>
                <a:ea typeface="新細明體" pitchFamily="18" charset="-120"/>
                <a:cs typeface="Courier New" pitchFamily="49" charset="0"/>
              </a:rPr>
              <a:t>void</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for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a:solidFill>
                  <a:srgbClr val="0099FF"/>
                </a:solidFill>
                <a:ea typeface="新細明體" pitchFamily="18" charset="-120"/>
                <a:cs typeface="Courier New" pitchFamily="49" charset="0"/>
              </a:rPr>
              <a:t>'\0'</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if</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islower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toupper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endParaRPr lang="zh-TW" altLang="en-US" dirty="0">
              <a:solidFill>
                <a:srgbClr val="000000"/>
              </a:solidFill>
              <a:ea typeface="新細明體" pitchFamily="18" charset="-120"/>
              <a:cs typeface="Courier New"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934366758"/>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d</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3</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2</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395920497"/>
              </p:ext>
            </p:extLst>
          </p:nvPr>
        </p:nvGraphicFramePr>
        <p:xfrm>
          <a:off x="2051678" y="728655"/>
          <a:ext cx="3240000" cy="360000"/>
        </p:xfrm>
        <a:graphic>
          <a:graphicData uri="http://schemas.openxmlformats.org/drawingml/2006/table">
            <a:tbl>
              <a:tblPr firstRow="1" bandRow="1">
                <a:tableStyleId>{5940675A-B579-460E-94D1-54222C63F5DA}</a:tableStyleId>
              </a:tblPr>
              <a:tblGrid>
                <a:gridCol w="720000"/>
                <a:gridCol w="1260000"/>
                <a:gridCol w="1260000"/>
              </a:tblGrid>
              <a:tr h="360000">
                <a:tc>
                  <a:txBody>
                    <a:bodyPr/>
                    <a:lstStyle/>
                    <a:p>
                      <a:pPr algn="r"/>
                      <a:r>
                        <a:rPr lang="en-US" altLang="zh-TW" b="1" dirty="0" err="1" smtClean="0">
                          <a:latin typeface="Courier New" pitchFamily="49" charset="0"/>
                          <a:cs typeface="Courier New" pitchFamily="49" charset="0"/>
                        </a:rPr>
                        <a:t>sPtr</a:t>
                      </a:r>
                      <a:endParaRPr lang="zh-TW" altLang="en-US" b="1" dirty="0">
                        <a:latin typeface="Courier New" pitchFamily="49" charset="0"/>
                        <a:cs typeface="Courier New" pitchFamily="49" charset="0"/>
                      </a:endParaRPr>
                    </a:p>
                  </a:txBody>
                  <a:tcPr marL="72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altLang="zh-TW" b="1" dirty="0" smtClean="0">
                          <a:latin typeface="Courier New" pitchFamily="49" charset="0"/>
                          <a:cs typeface="Courier New" pitchFamily="49" charset="0"/>
                        </a:rPr>
                        <a:t>0012FE74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4" name="直線單箭頭接點 13"/>
          <p:cNvCxnSpPr>
            <a:cxnSpLocks noChangeShapeType="1"/>
          </p:cNvCxnSpPr>
          <p:nvPr/>
        </p:nvCxnSpPr>
        <p:spPr bwMode="auto">
          <a:xfrm flipV="1">
            <a:off x="4031931" y="368612"/>
            <a:ext cx="3240828" cy="540066"/>
          </a:xfrm>
          <a:prstGeom prst="straightConnector1">
            <a:avLst/>
          </a:prstGeom>
          <a:noFill/>
          <a:ln w="25400" algn="ctr">
            <a:solidFill>
              <a:schemeClr val="bg2"/>
            </a:solidFill>
            <a:round/>
            <a:headEnd/>
            <a:tailEnd type="arrow" w="lg" len="lg"/>
          </a:ln>
        </p:spPr>
      </p:cxnSp>
    </p:spTree>
    <p:extLst>
      <p:ext uri="{BB962C8B-B14F-4D97-AF65-F5344CB8AC3E}">
        <p14:creationId xmlns:p14="http://schemas.microsoft.com/office/powerpoint/2010/main" val="189538063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2983854396"/>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41" name="直線單箭頭接點 40"/>
          <p:cNvCxnSpPr/>
          <p:nvPr/>
        </p:nvCxnSpPr>
        <p:spPr bwMode="auto">
          <a:xfrm flipH="1" flipV="1">
            <a:off x="7308342" y="2420874"/>
            <a:ext cx="1152146" cy="23042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flipV="1">
            <a:off x="7308342" y="2132838"/>
            <a:ext cx="1152146"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85536926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3203650522"/>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41" name="直線單箭頭接點 40"/>
          <p:cNvCxnSpPr/>
          <p:nvPr/>
        </p:nvCxnSpPr>
        <p:spPr bwMode="auto">
          <a:xfrm flipH="1" flipV="1">
            <a:off x="7308342" y="2420874"/>
            <a:ext cx="1152146" cy="23042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flipV="1">
            <a:off x="7308342" y="2420874"/>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9643839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3850354657"/>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41" name="直線單箭頭接點 40"/>
          <p:cNvCxnSpPr/>
          <p:nvPr/>
        </p:nvCxnSpPr>
        <p:spPr bwMode="auto">
          <a:xfrm flipH="1" flipV="1">
            <a:off x="7308342" y="3861054"/>
            <a:ext cx="1152146"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flipV="1">
            <a:off x="7308342" y="2420874"/>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58495509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99673888"/>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41" name="直線單箭頭接點 40"/>
          <p:cNvCxnSpPr/>
          <p:nvPr/>
        </p:nvCxnSpPr>
        <p:spPr bwMode="auto">
          <a:xfrm flipH="1" flipV="1">
            <a:off x="7308342" y="3861054"/>
            <a:ext cx="1152146"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flipV="1">
            <a:off x="7308342" y="2420874"/>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96156414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2243984642"/>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41" name="直線單箭頭接點 40"/>
          <p:cNvCxnSpPr/>
          <p:nvPr/>
        </p:nvCxnSpPr>
        <p:spPr bwMode="auto">
          <a:xfrm flipH="1" flipV="1">
            <a:off x="7308342" y="4149090"/>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flipV="1">
            <a:off x="7308342" y="2420874"/>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04648491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3922763863"/>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flipV="1">
            <a:off x="5580126" y="4149090"/>
            <a:ext cx="1152144" cy="576073"/>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flipV="1">
            <a:off x="7308342" y="4149090"/>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flipV="1">
            <a:off x="7308342" y="2420874"/>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0702999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3800222977"/>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flipV="1">
            <a:off x="5580126" y="4149090"/>
            <a:ext cx="1152144" cy="576073"/>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flipV="1">
            <a:off x="7308342" y="4149090"/>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flipV="1">
            <a:off x="7308342" y="2420874"/>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2271601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3548956468"/>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flipV="1">
            <a:off x="5580126" y="4149090"/>
            <a:ext cx="1152144" cy="576073"/>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flipV="1">
            <a:off x="5580126" y="242087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91582694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Hello</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3378021110"/>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flipV="1">
            <a:off x="5580126" y="4149090"/>
            <a:ext cx="1152144" cy="576073"/>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flipV="1">
            <a:off x="5580126" y="242087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55650425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a:solidFill>
                  <a:srgbClr val="000000"/>
                </a:solidFill>
              </a:rPr>
              <a:t>Hello</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2158995428"/>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flipV="1">
            <a:off x="5580126" y="4149090"/>
            <a:ext cx="1152144" cy="576073"/>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flipV="1">
            <a:off x="5580126" y="242087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527179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pPr eaLnBrk="1" hangingPunct="1"/>
            <a:r>
              <a:rPr lang="en-US" altLang="zh-TW" dirty="0" smtClean="0">
                <a:ea typeface="新細明體" pitchFamily="18" charset="-120"/>
              </a:rPr>
              <a:t>Fig. 8.10</a:t>
            </a:r>
            <a:endParaRPr lang="zh-TW" altLang="en-US" dirty="0" smtClean="0">
              <a:ea typeface="新細明體" pitchFamily="18" charset="-120"/>
            </a:endParaRPr>
          </a:p>
        </p:txBody>
      </p:sp>
      <p:sp>
        <p:nvSpPr>
          <p:cNvPr id="16387" name="內容版面配置區 2"/>
          <p:cNvSpPr>
            <a:spLocks noGrp="1"/>
          </p:cNvSpPr>
          <p:nvPr>
            <p:ph idx="1"/>
          </p:nvPr>
        </p:nvSpPr>
        <p:spPr/>
        <p:txBody>
          <a:bodyPr/>
          <a:lstStyle/>
          <a:p>
            <a:pPr marL="358775" lvl="0" indent="-358775" eaLnBrk="1" hangingPunct="1"/>
            <a:r>
              <a:rPr lang="en-US" altLang="zh-TW" dirty="0" err="1">
                <a:solidFill>
                  <a:srgbClr val="0000FF"/>
                </a:solidFill>
                <a:ea typeface="新細明體" pitchFamily="18" charset="-120"/>
                <a:cs typeface="Courier New" pitchFamily="49" charset="0"/>
              </a:rPr>
              <a:t>int</a:t>
            </a:r>
            <a:r>
              <a:rPr lang="en-US" altLang="zh-TW" dirty="0">
                <a:solidFill>
                  <a:srgbClr val="000000"/>
                </a:solidFill>
                <a:ea typeface="新細明體" pitchFamily="18" charset="-120"/>
                <a:cs typeface="Courier New" pitchFamily="49" charset="0"/>
              </a:rPr>
              <a:t> main()</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FF"/>
                </a:solidFill>
                <a:ea typeface="新細明體" pitchFamily="18" charset="-120"/>
                <a:cs typeface="Courier New" pitchFamily="49" charset="0"/>
              </a:rPr>
              <a:t>   char</a:t>
            </a:r>
            <a:r>
              <a:rPr lang="en-US" altLang="zh-TW" dirty="0">
                <a:solidFill>
                  <a:srgbClr val="000000"/>
                </a:solidFill>
                <a:ea typeface="新細明體" pitchFamily="18" charset="-120"/>
                <a:cs typeface="Courier New" pitchFamily="49" charset="0"/>
              </a:rPr>
              <a:t> phrase[] = </a:t>
            </a:r>
            <a:r>
              <a:rPr lang="en-US" altLang="zh-TW" dirty="0">
                <a:solidFill>
                  <a:srgbClr val="0099FF"/>
                </a:solidFill>
                <a:highlight>
                  <a:srgbClr val="FFFFFF"/>
                </a:highlight>
                <a:latin typeface="Lucida Console"/>
              </a:rPr>
              <a:t>"characters and $32.98"</a:t>
            </a:r>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phrase );</a:t>
            </a:r>
            <a:endParaRPr lang="fr-FR"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endParaRPr lang="en-US"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FF"/>
                </a:solidFill>
                <a:ea typeface="新細明體" pitchFamily="18" charset="-120"/>
                <a:cs typeface="Courier New" pitchFamily="49" charset="0"/>
              </a:rPr>
              <a:t>void</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for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a:solidFill>
                  <a:srgbClr val="0099FF"/>
                </a:solidFill>
                <a:ea typeface="新細明體" pitchFamily="18" charset="-120"/>
                <a:cs typeface="Courier New" pitchFamily="49" charset="0"/>
              </a:rPr>
              <a:t>'\0'</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if</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islower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toupper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endParaRPr lang="zh-TW" altLang="en-US" dirty="0">
              <a:solidFill>
                <a:srgbClr val="000000"/>
              </a:solidFill>
              <a:ea typeface="新細明體" pitchFamily="18" charset="-120"/>
              <a:cs typeface="Courier New"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82029574"/>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d</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3</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2</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489426416"/>
              </p:ext>
            </p:extLst>
          </p:nvPr>
        </p:nvGraphicFramePr>
        <p:xfrm>
          <a:off x="2051678" y="728655"/>
          <a:ext cx="3240000" cy="360000"/>
        </p:xfrm>
        <a:graphic>
          <a:graphicData uri="http://schemas.openxmlformats.org/drawingml/2006/table">
            <a:tbl>
              <a:tblPr firstRow="1" bandRow="1">
                <a:tableStyleId>{5940675A-B579-460E-94D1-54222C63F5DA}</a:tableStyleId>
              </a:tblPr>
              <a:tblGrid>
                <a:gridCol w="720000"/>
                <a:gridCol w="1260000"/>
                <a:gridCol w="1260000"/>
              </a:tblGrid>
              <a:tr h="360000">
                <a:tc>
                  <a:txBody>
                    <a:bodyPr/>
                    <a:lstStyle/>
                    <a:p>
                      <a:pPr algn="r"/>
                      <a:r>
                        <a:rPr lang="en-US" altLang="zh-TW" b="1" dirty="0" err="1" smtClean="0">
                          <a:latin typeface="Courier New" pitchFamily="49" charset="0"/>
                          <a:cs typeface="Courier New" pitchFamily="49" charset="0"/>
                        </a:rPr>
                        <a:t>sPtr</a:t>
                      </a:r>
                      <a:endParaRPr lang="zh-TW" altLang="en-US" b="1" dirty="0">
                        <a:latin typeface="Courier New" pitchFamily="49" charset="0"/>
                        <a:cs typeface="Courier New" pitchFamily="49" charset="0"/>
                      </a:endParaRPr>
                    </a:p>
                  </a:txBody>
                  <a:tcPr marL="72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altLang="zh-TW" b="1" dirty="0" smtClean="0">
                          <a:latin typeface="Courier New" pitchFamily="49" charset="0"/>
                          <a:cs typeface="Courier New" pitchFamily="49" charset="0"/>
                        </a:rPr>
                        <a:t>0012FE74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4" name="直線單箭頭接點 13"/>
          <p:cNvCxnSpPr>
            <a:cxnSpLocks noChangeShapeType="1"/>
          </p:cNvCxnSpPr>
          <p:nvPr/>
        </p:nvCxnSpPr>
        <p:spPr bwMode="auto">
          <a:xfrm flipV="1">
            <a:off x="4031931" y="368612"/>
            <a:ext cx="3240828" cy="540066"/>
          </a:xfrm>
          <a:prstGeom prst="straightConnector1">
            <a:avLst/>
          </a:prstGeom>
          <a:noFill/>
          <a:ln w="25400" algn="ctr">
            <a:solidFill>
              <a:schemeClr val="bg2"/>
            </a:solidFill>
            <a:round/>
            <a:headEnd/>
            <a:tailEnd type="arrow" w="lg" len="lg"/>
          </a:ln>
        </p:spPr>
      </p:cxnSp>
    </p:spTree>
    <p:extLst>
      <p:ext uri="{BB962C8B-B14F-4D97-AF65-F5344CB8AC3E}">
        <p14:creationId xmlns:p14="http://schemas.microsoft.com/office/powerpoint/2010/main" val="342059318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a:solidFill>
                  <a:srgbClr val="000000"/>
                </a:solidFill>
              </a:rPr>
              <a:t>Hello</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1786786337"/>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flipV="1">
            <a:off x="5580126" y="4149090"/>
            <a:ext cx="1152144" cy="576073"/>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flipV="1">
            <a:off x="5580126" y="242087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flipV="1">
            <a:off x="7308342" y="4149090"/>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96711154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a:solidFill>
                  <a:srgbClr val="000000"/>
                </a:solidFill>
              </a:rPr>
              <a:t>Hello</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2750716960"/>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flipV="1">
            <a:off x="5580126" y="4149090"/>
            <a:ext cx="1152144" cy="576073"/>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flipV="1">
            <a:off x="5580126" y="242087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flipV="1">
            <a:off x="7308342" y="4437126"/>
            <a:ext cx="1152146"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9403074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a:solidFill>
                  <a:srgbClr val="000000"/>
                </a:solidFill>
              </a:rPr>
              <a:t>Hello</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4284145233"/>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flipV="1">
            <a:off x="5580126" y="4149090"/>
            <a:ext cx="1152144" cy="576073"/>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flipV="1">
            <a:off x="5580126" y="242087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flipV="1">
            <a:off x="7308342" y="4437126"/>
            <a:ext cx="1152146"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a:off x="7308342" y="3861054"/>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6753001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a:solidFill>
                  <a:srgbClr val="000000"/>
                </a:solidFill>
              </a:rPr>
              <a:t>Hello</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1503530398"/>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flipV="1">
            <a:off x="5580126" y="4149090"/>
            <a:ext cx="1152144" cy="576073"/>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flipV="1">
            <a:off x="5580126" y="242087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a:off x="7308342" y="4725162"/>
            <a:ext cx="1152146"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a:off x="7308342" y="3861054"/>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58746982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a:solidFill>
                  <a:srgbClr val="000000"/>
                </a:solidFill>
              </a:rPr>
              <a:t>Hello</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1429790504"/>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flipV="1">
            <a:off x="5580126" y="4149090"/>
            <a:ext cx="1152144" cy="576073"/>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flipV="1">
            <a:off x="5580126" y="242087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a:off x="7308342" y="4725162"/>
            <a:ext cx="1152146"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a:off x="7308342" y="3861054"/>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41551818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a:solidFill>
                  <a:srgbClr val="000000"/>
                </a:solidFill>
              </a:rPr>
              <a:t>Hello</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1737268503"/>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flipV="1">
            <a:off x="5580126" y="4149090"/>
            <a:ext cx="1152144" cy="576073"/>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flipV="1">
            <a:off x="5580126" y="242087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a:off x="7308342" y="4725162"/>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a:off x="7308342" y="3861054"/>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6113154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a:solidFill>
                  <a:srgbClr val="000000"/>
                </a:solidFill>
              </a:rPr>
              <a:t>Hello</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4139237599"/>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a:off x="5580126" y="4725164"/>
            <a:ext cx="1152144" cy="144017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flipV="1">
            <a:off x="5580126" y="242087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a:off x="7308342" y="4725162"/>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a:off x="7308342" y="3861054"/>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12671998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a:solidFill>
                  <a:srgbClr val="000000"/>
                </a:solidFill>
              </a:rPr>
              <a:t>Hello</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1859749838"/>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a:off x="5580126" y="4725164"/>
            <a:ext cx="1152144" cy="144017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a:off x="5580126" y="3861054"/>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26180937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Hello</a:t>
            </a:r>
          </a:p>
          <a:p>
            <a:pPr algn="l"/>
            <a:r>
              <a:rPr lang="en-US" altLang="zh-TW" dirty="0" smtClean="0">
                <a:solidFill>
                  <a:srgbClr val="000000"/>
                </a:solidFill>
              </a:rPr>
              <a:t>world</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3821850251"/>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a:off x="5580126" y="4725164"/>
            <a:ext cx="1152144" cy="144017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a:off x="5580126" y="3861054"/>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9063073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Hello</a:t>
            </a:r>
          </a:p>
          <a:p>
            <a:pPr algn="l"/>
            <a:r>
              <a:rPr lang="en-US" altLang="zh-TW" dirty="0">
                <a:solidFill>
                  <a:srgbClr val="000000"/>
                </a:solidFill>
              </a:rPr>
              <a:t>world</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1617524054"/>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a:off x="5580126" y="4725164"/>
            <a:ext cx="1152144" cy="144017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a:off x="5580126" y="3861054"/>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930656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pPr eaLnBrk="1" hangingPunct="1"/>
            <a:r>
              <a:rPr lang="en-US" altLang="zh-TW" dirty="0" smtClean="0">
                <a:ea typeface="新細明體" pitchFamily="18" charset="-120"/>
              </a:rPr>
              <a:t>Fig. 8.10</a:t>
            </a:r>
            <a:endParaRPr lang="zh-TW" altLang="en-US" dirty="0" smtClean="0">
              <a:ea typeface="新細明體" pitchFamily="18" charset="-120"/>
            </a:endParaRPr>
          </a:p>
        </p:txBody>
      </p:sp>
      <p:sp>
        <p:nvSpPr>
          <p:cNvPr id="16387" name="內容版面配置區 2"/>
          <p:cNvSpPr>
            <a:spLocks noGrp="1"/>
          </p:cNvSpPr>
          <p:nvPr>
            <p:ph idx="1"/>
          </p:nvPr>
        </p:nvSpPr>
        <p:spPr/>
        <p:txBody>
          <a:bodyPr/>
          <a:lstStyle/>
          <a:p>
            <a:pPr marL="358775" lvl="0" indent="-358775" eaLnBrk="1" hangingPunct="1"/>
            <a:r>
              <a:rPr lang="en-US" altLang="zh-TW" dirty="0" err="1">
                <a:solidFill>
                  <a:srgbClr val="0000FF"/>
                </a:solidFill>
                <a:ea typeface="新細明體" pitchFamily="18" charset="-120"/>
                <a:cs typeface="Courier New" pitchFamily="49" charset="0"/>
              </a:rPr>
              <a:t>int</a:t>
            </a:r>
            <a:r>
              <a:rPr lang="en-US" altLang="zh-TW" dirty="0">
                <a:solidFill>
                  <a:srgbClr val="000000"/>
                </a:solidFill>
                <a:ea typeface="新細明體" pitchFamily="18" charset="-120"/>
                <a:cs typeface="Courier New" pitchFamily="49" charset="0"/>
              </a:rPr>
              <a:t> main()</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FF"/>
                </a:solidFill>
                <a:ea typeface="新細明體" pitchFamily="18" charset="-120"/>
                <a:cs typeface="Courier New" pitchFamily="49" charset="0"/>
              </a:rPr>
              <a:t>   char</a:t>
            </a:r>
            <a:r>
              <a:rPr lang="en-US" altLang="zh-TW" dirty="0">
                <a:solidFill>
                  <a:srgbClr val="000000"/>
                </a:solidFill>
                <a:ea typeface="新細明體" pitchFamily="18" charset="-120"/>
                <a:cs typeface="Courier New" pitchFamily="49" charset="0"/>
              </a:rPr>
              <a:t> phrase[] = </a:t>
            </a:r>
            <a:r>
              <a:rPr lang="en-US" altLang="zh-TW" dirty="0">
                <a:solidFill>
                  <a:srgbClr val="0099FF"/>
                </a:solidFill>
                <a:highlight>
                  <a:srgbClr val="FFFFFF"/>
                </a:highlight>
                <a:latin typeface="Lucida Console"/>
              </a:rPr>
              <a:t>"characters and $32.98"</a:t>
            </a:r>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phrase );</a:t>
            </a:r>
            <a:endParaRPr lang="fr-FR"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endParaRPr lang="en-US"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FF"/>
                </a:solidFill>
                <a:ea typeface="新細明體" pitchFamily="18" charset="-120"/>
                <a:cs typeface="Courier New" pitchFamily="49" charset="0"/>
              </a:rPr>
              <a:t>void</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for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a:solidFill>
                  <a:srgbClr val="0099FF"/>
                </a:solidFill>
                <a:ea typeface="新細明體" pitchFamily="18" charset="-120"/>
                <a:cs typeface="Courier New" pitchFamily="49" charset="0"/>
              </a:rPr>
              <a:t>'\0'</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if</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islower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toupper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endParaRPr lang="zh-TW" altLang="en-US" dirty="0">
              <a:solidFill>
                <a:srgbClr val="000000"/>
              </a:solidFill>
              <a:ea typeface="新細明體" pitchFamily="18" charset="-120"/>
              <a:cs typeface="Courier New"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66812151"/>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d</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3</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2</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216766508"/>
              </p:ext>
            </p:extLst>
          </p:nvPr>
        </p:nvGraphicFramePr>
        <p:xfrm>
          <a:off x="2051678" y="728655"/>
          <a:ext cx="3240000" cy="360000"/>
        </p:xfrm>
        <a:graphic>
          <a:graphicData uri="http://schemas.openxmlformats.org/drawingml/2006/table">
            <a:tbl>
              <a:tblPr firstRow="1" bandRow="1">
                <a:tableStyleId>{5940675A-B579-460E-94D1-54222C63F5DA}</a:tableStyleId>
              </a:tblPr>
              <a:tblGrid>
                <a:gridCol w="720000"/>
                <a:gridCol w="1260000"/>
                <a:gridCol w="1260000"/>
              </a:tblGrid>
              <a:tr h="360000">
                <a:tc>
                  <a:txBody>
                    <a:bodyPr/>
                    <a:lstStyle/>
                    <a:p>
                      <a:pPr algn="r"/>
                      <a:r>
                        <a:rPr lang="en-US" altLang="zh-TW" b="1" dirty="0" err="1" smtClean="0">
                          <a:latin typeface="Courier New" pitchFamily="49" charset="0"/>
                          <a:cs typeface="Courier New" pitchFamily="49" charset="0"/>
                        </a:rPr>
                        <a:t>sPtr</a:t>
                      </a:r>
                      <a:endParaRPr lang="zh-TW" altLang="en-US" b="1" dirty="0">
                        <a:latin typeface="Courier New" pitchFamily="49" charset="0"/>
                        <a:cs typeface="Courier New" pitchFamily="49" charset="0"/>
                      </a:endParaRPr>
                    </a:p>
                  </a:txBody>
                  <a:tcPr marL="72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altLang="zh-TW" b="1" dirty="0" smtClean="0">
                          <a:latin typeface="Courier New" pitchFamily="49" charset="0"/>
                          <a:cs typeface="Courier New" pitchFamily="49" charset="0"/>
                        </a:rPr>
                        <a:t>0012FE74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4" name="直線單箭頭接點 13"/>
          <p:cNvCxnSpPr>
            <a:cxnSpLocks noChangeShapeType="1"/>
          </p:cNvCxnSpPr>
          <p:nvPr/>
        </p:nvCxnSpPr>
        <p:spPr bwMode="auto">
          <a:xfrm flipV="1">
            <a:off x="4031931" y="728655"/>
            <a:ext cx="3240414" cy="180024"/>
          </a:xfrm>
          <a:prstGeom prst="straightConnector1">
            <a:avLst/>
          </a:prstGeom>
          <a:noFill/>
          <a:ln w="25400" algn="ctr">
            <a:solidFill>
              <a:schemeClr val="bg2"/>
            </a:solidFill>
            <a:round/>
            <a:headEnd/>
            <a:tailEnd type="arrow" w="lg" len="lg"/>
          </a:ln>
        </p:spPr>
      </p:cxnSp>
    </p:spTree>
    <p:extLst>
      <p:ext uri="{BB962C8B-B14F-4D97-AF65-F5344CB8AC3E}">
        <p14:creationId xmlns:p14="http://schemas.microsoft.com/office/powerpoint/2010/main" val="3727277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Hello</a:t>
            </a:r>
          </a:p>
          <a:p>
            <a:pPr algn="l"/>
            <a:r>
              <a:rPr lang="en-US" altLang="zh-TW" dirty="0">
                <a:solidFill>
                  <a:srgbClr val="000000"/>
                </a:solidFill>
              </a:rPr>
              <a:t>world</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1781521641"/>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a:off x="5580126" y="4725164"/>
            <a:ext cx="1152144" cy="144017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a:off x="5580126" y="3861054"/>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a:off x="7308342" y="4725162"/>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54264164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Hello</a:t>
            </a:r>
          </a:p>
          <a:p>
            <a:pPr algn="l"/>
            <a:r>
              <a:rPr lang="en-US" altLang="zh-TW" dirty="0">
                <a:solidFill>
                  <a:srgbClr val="000000"/>
                </a:solidFill>
              </a:rPr>
              <a:t>world</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1910339271"/>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a:off x="5580126" y="4725164"/>
            <a:ext cx="1152144" cy="144017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a:off x="5580126" y="3861054"/>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a:off x="7308342" y="4725162"/>
            <a:ext cx="1152146"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9137321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Hello</a:t>
            </a:r>
          </a:p>
          <a:p>
            <a:pPr algn="l"/>
            <a:r>
              <a:rPr lang="en-US" altLang="zh-TW" dirty="0">
                <a:solidFill>
                  <a:srgbClr val="000000"/>
                </a:solidFill>
              </a:rPr>
              <a:t>world</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35820299"/>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a:off x="5580126" y="4725164"/>
            <a:ext cx="1152144" cy="144017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a:off x="5580126" y="3861054"/>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a:off x="7308342" y="4725162"/>
            <a:ext cx="1152146"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a:off x="7308342" y="3861054"/>
            <a:ext cx="1152146" cy="259232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7217477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Hello</a:t>
            </a:r>
          </a:p>
          <a:p>
            <a:pPr algn="l"/>
            <a:r>
              <a:rPr lang="en-US" altLang="zh-TW" dirty="0">
                <a:solidFill>
                  <a:srgbClr val="000000"/>
                </a:solidFill>
              </a:rPr>
              <a:t>world</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3521680528"/>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39" name="直線單箭頭接點 38"/>
          <p:cNvCxnSpPr/>
          <p:nvPr/>
        </p:nvCxnSpPr>
        <p:spPr bwMode="auto">
          <a:xfrm>
            <a:off x="5580126" y="4725164"/>
            <a:ext cx="1152144" cy="172821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0" name="直線單箭頭接點 39"/>
          <p:cNvCxnSpPr/>
          <p:nvPr/>
        </p:nvCxnSpPr>
        <p:spPr bwMode="auto">
          <a:xfrm>
            <a:off x="5580126" y="3861054"/>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1" name="直線單箭頭接點 40"/>
          <p:cNvCxnSpPr/>
          <p:nvPr/>
        </p:nvCxnSpPr>
        <p:spPr bwMode="auto">
          <a:xfrm flipH="1">
            <a:off x="7308342" y="4725162"/>
            <a:ext cx="1152146"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a:off x="7308342" y="3861054"/>
            <a:ext cx="1152146" cy="259232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15940682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Hello</a:t>
            </a:r>
          </a:p>
          <a:p>
            <a:pPr algn="l"/>
            <a:r>
              <a:rPr lang="en-US" altLang="zh-TW" dirty="0">
                <a:solidFill>
                  <a:srgbClr val="000000"/>
                </a:solidFill>
              </a:rPr>
              <a:t>world</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2421681857"/>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cxnSp>
        <p:nvCxnSpPr>
          <p:cNvPr id="39" name="直線單箭頭接點 38"/>
          <p:cNvCxnSpPr/>
          <p:nvPr/>
        </p:nvCxnSpPr>
        <p:spPr bwMode="auto">
          <a:xfrm>
            <a:off x="5580126" y="4725164"/>
            <a:ext cx="1152144" cy="172821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07954306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52563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395478" y="260604"/>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delimiter</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err="1" smtClean="0">
                <a:solidFill>
                  <a:srgbClr val="008000"/>
                </a:solidFill>
                <a:ea typeface="新細明體" pitchFamily="18" charset="-120"/>
              </a:rPr>
              <a:t>nondelimiter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Tree>
    <p:extLst>
      <p:ext uri="{BB962C8B-B14F-4D97-AF65-F5344CB8AC3E}">
        <p14:creationId xmlns:p14="http://schemas.microsoft.com/office/powerpoint/2010/main" val="75213992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977248673"/>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spTree>
    <p:extLst>
      <p:ext uri="{BB962C8B-B14F-4D97-AF65-F5344CB8AC3E}">
        <p14:creationId xmlns:p14="http://schemas.microsoft.com/office/powerpoint/2010/main" val="5444135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942167606"/>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flipV="1">
            <a:off x="7020306" y="980694"/>
            <a:ext cx="1152145"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8438248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2670083192"/>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flipV="1">
            <a:off x="7020306" y="980694"/>
            <a:ext cx="1152145"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flipV="1">
            <a:off x="7020306" y="980694"/>
            <a:ext cx="1152145" cy="201625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613600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pPr eaLnBrk="1" hangingPunct="1"/>
            <a:r>
              <a:rPr lang="en-US" altLang="zh-TW" dirty="0" smtClean="0">
                <a:ea typeface="新細明體" pitchFamily="18" charset="-120"/>
              </a:rPr>
              <a:t>Fig. 8.10</a:t>
            </a:r>
            <a:endParaRPr lang="zh-TW" altLang="en-US" dirty="0" smtClean="0">
              <a:ea typeface="新細明體" pitchFamily="18" charset="-120"/>
            </a:endParaRPr>
          </a:p>
        </p:txBody>
      </p:sp>
      <p:sp>
        <p:nvSpPr>
          <p:cNvPr id="16387" name="內容版面配置區 2"/>
          <p:cNvSpPr>
            <a:spLocks noGrp="1"/>
          </p:cNvSpPr>
          <p:nvPr>
            <p:ph idx="1"/>
          </p:nvPr>
        </p:nvSpPr>
        <p:spPr/>
        <p:txBody>
          <a:bodyPr/>
          <a:lstStyle/>
          <a:p>
            <a:pPr marL="358775" lvl="0" indent="-358775" eaLnBrk="1" hangingPunct="1"/>
            <a:r>
              <a:rPr lang="en-US" altLang="zh-TW" dirty="0" err="1">
                <a:solidFill>
                  <a:srgbClr val="0000FF"/>
                </a:solidFill>
                <a:ea typeface="新細明體" pitchFamily="18" charset="-120"/>
                <a:cs typeface="Courier New" pitchFamily="49" charset="0"/>
              </a:rPr>
              <a:t>int</a:t>
            </a:r>
            <a:r>
              <a:rPr lang="en-US" altLang="zh-TW" dirty="0">
                <a:solidFill>
                  <a:srgbClr val="000000"/>
                </a:solidFill>
                <a:ea typeface="新細明體" pitchFamily="18" charset="-120"/>
                <a:cs typeface="Courier New" pitchFamily="49" charset="0"/>
              </a:rPr>
              <a:t> main()</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FF"/>
                </a:solidFill>
                <a:ea typeface="新細明體" pitchFamily="18" charset="-120"/>
                <a:cs typeface="Courier New" pitchFamily="49" charset="0"/>
              </a:rPr>
              <a:t>   char</a:t>
            </a:r>
            <a:r>
              <a:rPr lang="en-US" altLang="zh-TW" dirty="0">
                <a:solidFill>
                  <a:srgbClr val="000000"/>
                </a:solidFill>
                <a:ea typeface="新細明體" pitchFamily="18" charset="-120"/>
                <a:cs typeface="Courier New" pitchFamily="49" charset="0"/>
              </a:rPr>
              <a:t> phrase[] = </a:t>
            </a:r>
            <a:r>
              <a:rPr lang="en-US" altLang="zh-TW" dirty="0">
                <a:solidFill>
                  <a:srgbClr val="0099FF"/>
                </a:solidFill>
                <a:highlight>
                  <a:srgbClr val="FFFFFF"/>
                </a:highlight>
                <a:latin typeface="Lucida Console"/>
              </a:rPr>
              <a:t>"characters and $32.98"</a:t>
            </a:r>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phrase );</a:t>
            </a:r>
            <a:endParaRPr lang="fr-FR"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endParaRPr lang="en-US"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FF"/>
                </a:solidFill>
                <a:ea typeface="新細明體" pitchFamily="18" charset="-120"/>
                <a:cs typeface="Courier New" pitchFamily="49" charset="0"/>
              </a:rPr>
              <a:t>void</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for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a:solidFill>
                  <a:srgbClr val="0099FF"/>
                </a:solidFill>
                <a:ea typeface="新細明體" pitchFamily="18" charset="-120"/>
                <a:cs typeface="Courier New" pitchFamily="49" charset="0"/>
              </a:rPr>
              <a:t>'\0'</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if</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islower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toupper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endParaRPr lang="zh-TW" altLang="en-US" dirty="0">
              <a:solidFill>
                <a:srgbClr val="000000"/>
              </a:solidFill>
              <a:ea typeface="新細明體" pitchFamily="18" charset="-120"/>
              <a:cs typeface="Courier New"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627781393"/>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d</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3</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2</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78945056"/>
              </p:ext>
            </p:extLst>
          </p:nvPr>
        </p:nvGraphicFramePr>
        <p:xfrm>
          <a:off x="2051678" y="728655"/>
          <a:ext cx="3240000" cy="360000"/>
        </p:xfrm>
        <a:graphic>
          <a:graphicData uri="http://schemas.openxmlformats.org/drawingml/2006/table">
            <a:tbl>
              <a:tblPr firstRow="1" bandRow="1">
                <a:tableStyleId>{5940675A-B579-460E-94D1-54222C63F5DA}</a:tableStyleId>
              </a:tblPr>
              <a:tblGrid>
                <a:gridCol w="720000"/>
                <a:gridCol w="1260000"/>
                <a:gridCol w="1260000"/>
              </a:tblGrid>
              <a:tr h="360000">
                <a:tc>
                  <a:txBody>
                    <a:bodyPr/>
                    <a:lstStyle/>
                    <a:p>
                      <a:pPr algn="r"/>
                      <a:r>
                        <a:rPr lang="en-US" altLang="zh-TW" b="1" dirty="0" err="1" smtClean="0">
                          <a:latin typeface="Courier New" pitchFamily="49" charset="0"/>
                          <a:cs typeface="Courier New" pitchFamily="49" charset="0"/>
                        </a:rPr>
                        <a:t>sPtr</a:t>
                      </a:r>
                      <a:endParaRPr lang="zh-TW" altLang="en-US" b="1" dirty="0">
                        <a:latin typeface="Courier New" pitchFamily="49" charset="0"/>
                        <a:cs typeface="Courier New" pitchFamily="49" charset="0"/>
                      </a:endParaRPr>
                    </a:p>
                  </a:txBody>
                  <a:tcPr marL="72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altLang="zh-TW" b="1" dirty="0" smtClean="0">
                          <a:latin typeface="Courier New" pitchFamily="49" charset="0"/>
                          <a:cs typeface="Courier New" pitchFamily="49" charset="0"/>
                        </a:rPr>
                        <a:t>0012FE74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4" name="直線單箭頭接點 13"/>
          <p:cNvCxnSpPr>
            <a:cxnSpLocks noChangeShapeType="1"/>
          </p:cNvCxnSpPr>
          <p:nvPr/>
        </p:nvCxnSpPr>
        <p:spPr bwMode="auto">
          <a:xfrm flipV="1">
            <a:off x="4031931" y="728655"/>
            <a:ext cx="3240414" cy="180024"/>
          </a:xfrm>
          <a:prstGeom prst="straightConnector1">
            <a:avLst/>
          </a:prstGeom>
          <a:noFill/>
          <a:ln w="25400" algn="ctr">
            <a:solidFill>
              <a:schemeClr val="bg2"/>
            </a:solidFill>
            <a:round/>
            <a:headEnd/>
            <a:tailEnd type="arrow" w="lg" len="lg"/>
          </a:ln>
        </p:spPr>
      </p:cxnSp>
    </p:spTree>
    <p:extLst>
      <p:ext uri="{BB962C8B-B14F-4D97-AF65-F5344CB8AC3E}">
        <p14:creationId xmlns:p14="http://schemas.microsoft.com/office/powerpoint/2010/main" val="411200435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3583604155"/>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flipV="1">
            <a:off x="7020306" y="980694"/>
            <a:ext cx="1152145"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flipV="1">
            <a:off x="7020306" y="1844802"/>
            <a:ext cx="1152146"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29721893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3567043837"/>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flipV="1">
            <a:off x="7020306" y="980694"/>
            <a:ext cx="1152145"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flipV="1">
            <a:off x="7020306" y="1844802"/>
            <a:ext cx="1152146"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62394358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75065616"/>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flipV="1">
            <a:off x="7020306" y="980694"/>
            <a:ext cx="1152145"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flipV="1">
            <a:off x="7020306" y="2132838"/>
            <a:ext cx="1152146"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03690559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2110528012"/>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flipV="1">
            <a:off x="7020306" y="980694"/>
            <a:ext cx="1152145"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flipV="1">
            <a:off x="7020306" y="2132838"/>
            <a:ext cx="1152146"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292090" y="2132838"/>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45683445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3149064400"/>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cxnSp>
        <p:nvCxnSpPr>
          <p:cNvPr id="19" name="直線單箭頭接點 18"/>
          <p:cNvCxnSpPr/>
          <p:nvPr/>
        </p:nvCxnSpPr>
        <p:spPr bwMode="auto">
          <a:xfrm flipV="1">
            <a:off x="5292090" y="2132838"/>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8" name="直線單箭頭接點 7"/>
          <p:cNvCxnSpPr/>
          <p:nvPr/>
        </p:nvCxnSpPr>
        <p:spPr bwMode="auto">
          <a:xfrm flipV="1">
            <a:off x="5292090" y="98069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9368063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3426892648"/>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r>
              <a:rPr lang="en-US" altLang="zh-TW" sz="1600" dirty="0" smtClean="0"/>
              <a:t>0</a:t>
            </a:r>
            <a:endParaRPr lang="zh-TW" altLang="en-US" sz="1600" dirty="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292090" y="2132838"/>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flipV="1">
            <a:off x="5292090" y="98069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07869804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642210610"/>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r>
              <a:rPr lang="en-US" altLang="zh-TW" sz="1600" dirty="0" smtClean="0"/>
              <a:t>0</a:t>
            </a:r>
            <a:endParaRPr lang="zh-TW" altLang="en-US" sz="1600" dirty="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flipV="1">
            <a:off x="7020306" y="2132838"/>
            <a:ext cx="1152146"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292090" y="2132838"/>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flipV="1">
            <a:off x="5292090" y="98069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04831283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653874102"/>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a:off x="7020306" y="2132838"/>
            <a:ext cx="1152146"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flipV="1">
            <a:off x="7020306" y="2132838"/>
            <a:ext cx="1152146"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292090" y="2132838"/>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flipV="1">
            <a:off x="5292090" y="98069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29758569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3389777485"/>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a:off x="7020306" y="2132838"/>
            <a:ext cx="1152146"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a:off x="7020306" y="2996946"/>
            <a:ext cx="1152146"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292090" y="2132838"/>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flipV="1">
            <a:off x="5292090" y="98069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0385739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1247783554"/>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a:off x="7020306" y="2132838"/>
            <a:ext cx="1152146"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a:off x="7020306" y="2996946"/>
            <a:ext cx="1152146"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292090" y="2132838"/>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flipV="1">
            <a:off x="5292090" y="98069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639310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pPr eaLnBrk="1" hangingPunct="1"/>
            <a:r>
              <a:rPr lang="en-US" altLang="zh-TW" dirty="0" smtClean="0">
                <a:ea typeface="新細明體" pitchFamily="18" charset="-120"/>
              </a:rPr>
              <a:t>Fig. 8.10</a:t>
            </a:r>
            <a:endParaRPr lang="zh-TW" altLang="en-US" dirty="0" smtClean="0">
              <a:ea typeface="新細明體" pitchFamily="18" charset="-120"/>
            </a:endParaRPr>
          </a:p>
        </p:txBody>
      </p:sp>
      <p:sp>
        <p:nvSpPr>
          <p:cNvPr id="16387" name="內容版面配置區 2"/>
          <p:cNvSpPr>
            <a:spLocks noGrp="1"/>
          </p:cNvSpPr>
          <p:nvPr>
            <p:ph idx="1"/>
          </p:nvPr>
        </p:nvSpPr>
        <p:spPr/>
        <p:txBody>
          <a:bodyPr/>
          <a:lstStyle/>
          <a:p>
            <a:pPr marL="358775" lvl="0" indent="-358775" eaLnBrk="1" hangingPunct="1"/>
            <a:r>
              <a:rPr lang="en-US" altLang="zh-TW" dirty="0" err="1">
                <a:solidFill>
                  <a:srgbClr val="0000FF"/>
                </a:solidFill>
                <a:ea typeface="新細明體" pitchFamily="18" charset="-120"/>
                <a:cs typeface="Courier New" pitchFamily="49" charset="0"/>
              </a:rPr>
              <a:t>int</a:t>
            </a:r>
            <a:r>
              <a:rPr lang="en-US" altLang="zh-TW" dirty="0">
                <a:solidFill>
                  <a:srgbClr val="000000"/>
                </a:solidFill>
                <a:ea typeface="新細明體" pitchFamily="18" charset="-120"/>
                <a:cs typeface="Courier New" pitchFamily="49" charset="0"/>
              </a:rPr>
              <a:t> main()</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FF"/>
                </a:solidFill>
                <a:ea typeface="新細明體" pitchFamily="18" charset="-120"/>
                <a:cs typeface="Courier New" pitchFamily="49" charset="0"/>
              </a:rPr>
              <a:t>   char</a:t>
            </a:r>
            <a:r>
              <a:rPr lang="en-US" altLang="zh-TW" dirty="0">
                <a:solidFill>
                  <a:srgbClr val="000000"/>
                </a:solidFill>
                <a:ea typeface="新細明體" pitchFamily="18" charset="-120"/>
                <a:cs typeface="Courier New" pitchFamily="49" charset="0"/>
              </a:rPr>
              <a:t> phrase[] = </a:t>
            </a:r>
            <a:r>
              <a:rPr lang="en-US" altLang="zh-TW" dirty="0">
                <a:solidFill>
                  <a:srgbClr val="0099FF"/>
                </a:solidFill>
                <a:highlight>
                  <a:srgbClr val="FFFFFF"/>
                </a:highlight>
                <a:latin typeface="Lucida Console"/>
              </a:rPr>
              <a:t>"characters and $32.98"</a:t>
            </a:r>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phrase );</a:t>
            </a:r>
            <a:endParaRPr lang="fr-FR"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endParaRPr lang="en-US"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FF"/>
                </a:solidFill>
                <a:ea typeface="新細明體" pitchFamily="18" charset="-120"/>
                <a:cs typeface="Courier New" pitchFamily="49" charset="0"/>
              </a:rPr>
              <a:t>void</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for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a:solidFill>
                  <a:srgbClr val="0099FF"/>
                </a:solidFill>
                <a:ea typeface="新細明體" pitchFamily="18" charset="-120"/>
                <a:cs typeface="Courier New" pitchFamily="49" charset="0"/>
              </a:rPr>
              <a:t>'\0'</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if</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islower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toupper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endParaRPr lang="zh-TW" altLang="en-US" dirty="0">
              <a:solidFill>
                <a:srgbClr val="000000"/>
              </a:solidFill>
              <a:ea typeface="新細明體" pitchFamily="18" charset="-120"/>
              <a:cs typeface="Courier New"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853017288"/>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d</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3</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2</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842101"/>
              </p:ext>
            </p:extLst>
          </p:nvPr>
        </p:nvGraphicFramePr>
        <p:xfrm>
          <a:off x="2051678" y="728655"/>
          <a:ext cx="3240000" cy="360000"/>
        </p:xfrm>
        <a:graphic>
          <a:graphicData uri="http://schemas.openxmlformats.org/drawingml/2006/table">
            <a:tbl>
              <a:tblPr firstRow="1" bandRow="1">
                <a:tableStyleId>{5940675A-B579-460E-94D1-54222C63F5DA}</a:tableStyleId>
              </a:tblPr>
              <a:tblGrid>
                <a:gridCol w="720000"/>
                <a:gridCol w="1260000"/>
                <a:gridCol w="1260000"/>
              </a:tblGrid>
              <a:tr h="360000">
                <a:tc>
                  <a:txBody>
                    <a:bodyPr/>
                    <a:lstStyle/>
                    <a:p>
                      <a:pPr algn="r"/>
                      <a:r>
                        <a:rPr lang="en-US" altLang="zh-TW" b="1" dirty="0" err="1" smtClean="0">
                          <a:latin typeface="Courier New" pitchFamily="49" charset="0"/>
                          <a:cs typeface="Courier New" pitchFamily="49" charset="0"/>
                        </a:rPr>
                        <a:t>sPtr</a:t>
                      </a:r>
                      <a:endParaRPr lang="zh-TW" altLang="en-US" b="1" dirty="0">
                        <a:latin typeface="Courier New" pitchFamily="49" charset="0"/>
                        <a:cs typeface="Courier New" pitchFamily="49" charset="0"/>
                      </a:endParaRPr>
                    </a:p>
                  </a:txBody>
                  <a:tcPr marL="72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altLang="zh-TW" b="1" dirty="0" smtClean="0">
                          <a:latin typeface="Courier New" pitchFamily="49" charset="0"/>
                          <a:cs typeface="Courier New" pitchFamily="49" charset="0"/>
                        </a:rPr>
                        <a:t>0012FE74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4" name="直線單箭頭接點 13"/>
          <p:cNvCxnSpPr>
            <a:cxnSpLocks noChangeShapeType="1"/>
          </p:cNvCxnSpPr>
          <p:nvPr/>
        </p:nvCxnSpPr>
        <p:spPr bwMode="auto">
          <a:xfrm>
            <a:off x="4031931" y="908679"/>
            <a:ext cx="3240414" cy="180022"/>
          </a:xfrm>
          <a:prstGeom prst="straightConnector1">
            <a:avLst/>
          </a:prstGeom>
          <a:noFill/>
          <a:ln w="25400" algn="ctr">
            <a:solidFill>
              <a:schemeClr val="bg2"/>
            </a:solidFill>
            <a:round/>
            <a:headEnd/>
            <a:tailEnd type="arrow" w="lg" len="lg"/>
          </a:ln>
        </p:spPr>
      </p:cxnSp>
    </p:spTree>
    <p:extLst>
      <p:ext uri="{BB962C8B-B14F-4D97-AF65-F5344CB8AC3E}">
        <p14:creationId xmlns:p14="http://schemas.microsoft.com/office/powerpoint/2010/main" val="291122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2630960239"/>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a:off x="7020306" y="2132838"/>
            <a:ext cx="1152146"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a:off x="7020306" y="2996946"/>
            <a:ext cx="1152146"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292090" y="2132838"/>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flipV="1">
            <a:off x="5292090" y="98069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82753215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2131127708"/>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a:off x="7020306" y="2132838"/>
            <a:ext cx="1152146"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a:off x="7020306" y="2996946"/>
            <a:ext cx="1152146"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a:off x="5292090" y="2996946"/>
            <a:ext cx="1152144"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flipV="1">
            <a:off x="5292090" y="98069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53224096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1356018603"/>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cxnSp>
        <p:nvCxnSpPr>
          <p:cNvPr id="19" name="直線單箭頭接點 18"/>
          <p:cNvCxnSpPr/>
          <p:nvPr/>
        </p:nvCxnSpPr>
        <p:spPr bwMode="auto">
          <a:xfrm>
            <a:off x="5292090" y="2996946"/>
            <a:ext cx="1152144"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a:off x="5292090" y="213283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46495826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4006393507"/>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r>
              <a:rPr lang="en-US" altLang="zh-TW" sz="1600" dirty="0" smtClean="0"/>
              <a:t>0</a:t>
            </a:r>
            <a:endParaRPr lang="zh-TW" altLang="en-US" sz="1600" dirty="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a:off x="5292090" y="2996946"/>
            <a:ext cx="1152144"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a:off x="5292090" y="213283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18397064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3041457904"/>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r>
              <a:rPr lang="en-US" altLang="zh-TW" sz="1600" dirty="0" smtClean="0"/>
              <a:t>0</a:t>
            </a:r>
            <a:endParaRPr lang="zh-TW" altLang="en-US" sz="1600" dirty="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a:off x="7020306" y="2996946"/>
            <a:ext cx="1152146"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a:off x="5292090" y="2996946"/>
            <a:ext cx="1152144"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a:off x="5292090" y="213283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73583325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3496594009"/>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a:off x="7020306" y="2132838"/>
            <a:ext cx="1152146"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a:off x="7020306" y="2996946"/>
            <a:ext cx="1152146"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a:off x="5292090" y="2996946"/>
            <a:ext cx="1152144"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a:off x="5292090" y="213283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69223464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644848651"/>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a:off x="7020306" y="2132838"/>
            <a:ext cx="1152146"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a:off x="7020306" y="2996946"/>
            <a:ext cx="1152146"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a:off x="5292090" y="2996946"/>
            <a:ext cx="1152144"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a:off x="5292090" y="213283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91930256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55927465"/>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a:off x="7020306" y="2132838"/>
            <a:ext cx="1152146"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a:off x="7020306" y="2996946"/>
            <a:ext cx="1152146"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a:off x="5292090" y="2996946"/>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a:off x="5292090" y="213283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12241684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1831492414"/>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cxnSp>
        <p:nvCxnSpPr>
          <p:cNvPr id="19" name="直線單箭頭接點 18"/>
          <p:cNvCxnSpPr/>
          <p:nvPr/>
        </p:nvCxnSpPr>
        <p:spPr bwMode="auto">
          <a:xfrm>
            <a:off x="5292090" y="2996946"/>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a:off x="5292090" y="2132838"/>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79543846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486349429"/>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r>
              <a:rPr lang="en-US" altLang="zh-TW" sz="1600" dirty="0" smtClean="0"/>
              <a:t>0</a:t>
            </a:r>
            <a:endParaRPr lang="zh-TW" altLang="en-US" sz="1600" dirty="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a:off x="5292090" y="2996946"/>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a:off x="5292090" y="2132838"/>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149469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pPr eaLnBrk="1" hangingPunct="1"/>
            <a:r>
              <a:rPr lang="en-US" altLang="zh-TW" dirty="0" smtClean="0">
                <a:ea typeface="新細明體" pitchFamily="18" charset="-120"/>
              </a:rPr>
              <a:t>Fig. 8.10</a:t>
            </a:r>
            <a:endParaRPr lang="zh-TW" altLang="en-US" dirty="0" smtClean="0">
              <a:ea typeface="新細明體" pitchFamily="18" charset="-120"/>
            </a:endParaRPr>
          </a:p>
        </p:txBody>
      </p:sp>
      <p:sp>
        <p:nvSpPr>
          <p:cNvPr id="16387" name="內容版面配置區 2"/>
          <p:cNvSpPr>
            <a:spLocks noGrp="1"/>
          </p:cNvSpPr>
          <p:nvPr>
            <p:ph idx="1"/>
          </p:nvPr>
        </p:nvSpPr>
        <p:spPr/>
        <p:txBody>
          <a:bodyPr/>
          <a:lstStyle/>
          <a:p>
            <a:pPr marL="358775" lvl="0" indent="-358775" eaLnBrk="1" hangingPunct="1"/>
            <a:r>
              <a:rPr lang="en-US" altLang="zh-TW" dirty="0" err="1">
                <a:solidFill>
                  <a:srgbClr val="0000FF"/>
                </a:solidFill>
                <a:ea typeface="新細明體" pitchFamily="18" charset="-120"/>
                <a:cs typeface="Courier New" pitchFamily="49" charset="0"/>
              </a:rPr>
              <a:t>int</a:t>
            </a:r>
            <a:r>
              <a:rPr lang="en-US" altLang="zh-TW" dirty="0">
                <a:solidFill>
                  <a:srgbClr val="000000"/>
                </a:solidFill>
                <a:ea typeface="新細明體" pitchFamily="18" charset="-120"/>
                <a:cs typeface="Courier New" pitchFamily="49" charset="0"/>
              </a:rPr>
              <a:t> main()</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FF"/>
                </a:solidFill>
                <a:ea typeface="新細明體" pitchFamily="18" charset="-120"/>
                <a:cs typeface="Courier New" pitchFamily="49" charset="0"/>
              </a:rPr>
              <a:t>   char</a:t>
            </a:r>
            <a:r>
              <a:rPr lang="en-US" altLang="zh-TW" dirty="0">
                <a:solidFill>
                  <a:srgbClr val="000000"/>
                </a:solidFill>
                <a:ea typeface="新細明體" pitchFamily="18" charset="-120"/>
                <a:cs typeface="Courier New" pitchFamily="49" charset="0"/>
              </a:rPr>
              <a:t> phrase[] = </a:t>
            </a:r>
            <a:r>
              <a:rPr lang="en-US" altLang="zh-TW" dirty="0">
                <a:solidFill>
                  <a:srgbClr val="0099FF"/>
                </a:solidFill>
                <a:highlight>
                  <a:srgbClr val="FFFFFF"/>
                </a:highlight>
                <a:latin typeface="Lucida Console"/>
              </a:rPr>
              <a:t>"characters and $32.98"</a:t>
            </a:r>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phrase );</a:t>
            </a:r>
            <a:endParaRPr lang="fr-FR"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endParaRPr lang="en-US"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FF"/>
                </a:solidFill>
                <a:ea typeface="新細明體" pitchFamily="18" charset="-120"/>
                <a:cs typeface="Courier New" pitchFamily="49" charset="0"/>
              </a:rPr>
              <a:t>void</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for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a:solidFill>
                  <a:srgbClr val="0099FF"/>
                </a:solidFill>
                <a:ea typeface="新細明體" pitchFamily="18" charset="-120"/>
                <a:cs typeface="Courier New" pitchFamily="49" charset="0"/>
              </a:rPr>
              <a:t>'\0'</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if</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islower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toupper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endParaRPr lang="zh-TW" altLang="en-US" dirty="0">
              <a:solidFill>
                <a:srgbClr val="000000"/>
              </a:solidFill>
              <a:ea typeface="新細明體" pitchFamily="18" charset="-120"/>
              <a:cs typeface="Courier New"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46659493"/>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d</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3</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2</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813933747"/>
              </p:ext>
            </p:extLst>
          </p:nvPr>
        </p:nvGraphicFramePr>
        <p:xfrm>
          <a:off x="2051678" y="728655"/>
          <a:ext cx="3240000" cy="360000"/>
        </p:xfrm>
        <a:graphic>
          <a:graphicData uri="http://schemas.openxmlformats.org/drawingml/2006/table">
            <a:tbl>
              <a:tblPr firstRow="1" bandRow="1">
                <a:tableStyleId>{5940675A-B579-460E-94D1-54222C63F5DA}</a:tableStyleId>
              </a:tblPr>
              <a:tblGrid>
                <a:gridCol w="720000"/>
                <a:gridCol w="1260000"/>
                <a:gridCol w="1260000"/>
              </a:tblGrid>
              <a:tr h="360000">
                <a:tc>
                  <a:txBody>
                    <a:bodyPr/>
                    <a:lstStyle/>
                    <a:p>
                      <a:pPr algn="r"/>
                      <a:r>
                        <a:rPr lang="en-US" altLang="zh-TW" b="1" dirty="0" err="1" smtClean="0">
                          <a:latin typeface="Courier New" pitchFamily="49" charset="0"/>
                          <a:cs typeface="Courier New" pitchFamily="49" charset="0"/>
                        </a:rPr>
                        <a:t>sPtr</a:t>
                      </a:r>
                      <a:endParaRPr lang="zh-TW" altLang="en-US" b="1" dirty="0">
                        <a:latin typeface="Courier New" pitchFamily="49" charset="0"/>
                        <a:cs typeface="Courier New" pitchFamily="49" charset="0"/>
                      </a:endParaRPr>
                    </a:p>
                  </a:txBody>
                  <a:tcPr marL="72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altLang="zh-TW" b="1" dirty="0" smtClean="0">
                          <a:latin typeface="Courier New" pitchFamily="49" charset="0"/>
                          <a:cs typeface="Courier New" pitchFamily="49" charset="0"/>
                        </a:rPr>
                        <a:t>0012FE74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4" name="直線單箭頭接點 13"/>
          <p:cNvCxnSpPr>
            <a:cxnSpLocks noChangeShapeType="1"/>
          </p:cNvCxnSpPr>
          <p:nvPr/>
        </p:nvCxnSpPr>
        <p:spPr bwMode="auto">
          <a:xfrm>
            <a:off x="4031931" y="908679"/>
            <a:ext cx="3240414" cy="180022"/>
          </a:xfrm>
          <a:prstGeom prst="straightConnector1">
            <a:avLst/>
          </a:prstGeom>
          <a:noFill/>
          <a:ln w="25400" algn="ctr">
            <a:solidFill>
              <a:schemeClr val="bg2"/>
            </a:solidFill>
            <a:round/>
            <a:headEnd/>
            <a:tailEnd type="arrow" w="lg" len="lg"/>
          </a:ln>
        </p:spPr>
      </p:cxnSp>
    </p:spTree>
    <p:extLst>
      <p:ext uri="{BB962C8B-B14F-4D97-AF65-F5344CB8AC3E}">
        <p14:creationId xmlns:p14="http://schemas.microsoft.com/office/powerpoint/2010/main" val="28664757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3980093777"/>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r>
              <a:rPr lang="en-US" altLang="zh-TW" sz="1600" dirty="0" smtClean="0"/>
              <a:t>0</a:t>
            </a:r>
            <a:endParaRPr lang="zh-TW" altLang="en-US" sz="1600" dirty="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a:off x="7020306" y="2996946"/>
            <a:ext cx="1152146"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a:off x="5292090" y="2996946"/>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a:off x="5292090" y="2132838"/>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44264416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508189062"/>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字方塊 7"/>
          <p:cNvSpPr txBox="1">
            <a:spLocks noChangeArrowheads="1"/>
          </p:cNvSpPr>
          <p:nvPr/>
        </p:nvSpPr>
        <p:spPr bwMode="auto">
          <a:xfrm>
            <a:off x="7884414" y="314096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5" name="文字方塊 8"/>
          <p:cNvSpPr txBox="1">
            <a:spLocks noChangeArrowheads="1"/>
          </p:cNvSpPr>
          <p:nvPr/>
        </p:nvSpPr>
        <p:spPr bwMode="auto">
          <a:xfrm>
            <a:off x="8028813" y="285287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8" name="直線單箭頭接點 7"/>
          <p:cNvCxnSpPr/>
          <p:nvPr/>
        </p:nvCxnSpPr>
        <p:spPr bwMode="auto">
          <a:xfrm flipH="1">
            <a:off x="7020306" y="2132838"/>
            <a:ext cx="1152146" cy="201625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9" name="文字方塊 7"/>
          <p:cNvSpPr txBox="1">
            <a:spLocks noChangeArrowheads="1"/>
          </p:cNvSpPr>
          <p:nvPr/>
        </p:nvSpPr>
        <p:spPr bwMode="auto">
          <a:xfrm>
            <a:off x="7740396" y="170078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10" name="文字方塊 8"/>
          <p:cNvSpPr txBox="1">
            <a:spLocks noChangeArrowheads="1"/>
          </p:cNvSpPr>
          <p:nvPr/>
        </p:nvSpPr>
        <p:spPr bwMode="auto">
          <a:xfrm>
            <a:off x="8028813" y="1988771"/>
            <a:ext cx="287337" cy="287338"/>
          </a:xfrm>
          <a:prstGeom prst="rect">
            <a:avLst/>
          </a:prstGeom>
          <a:noFill/>
          <a:ln w="19050">
            <a:solidFill>
              <a:schemeClr val="tx1"/>
            </a:solidFill>
            <a:miter lim="800000"/>
            <a:headEnd/>
            <a:tailEnd/>
          </a:ln>
        </p:spPr>
        <p:txBody>
          <a:bodyPr tIns="1800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sp>
        <p:nvSpPr>
          <p:cNvPr id="15" name="文字方塊 9"/>
          <p:cNvSpPr txBox="1">
            <a:spLocks noChangeArrowheads="1"/>
          </p:cNvSpPr>
          <p:nvPr/>
        </p:nvSpPr>
        <p:spPr bwMode="auto">
          <a:xfrm>
            <a:off x="4716018" y="4005072"/>
            <a:ext cx="1152000" cy="287338"/>
          </a:xfrm>
          <a:prstGeom prst="rect">
            <a:avLst/>
          </a:prstGeom>
          <a:noFill/>
          <a:ln w="9525">
            <a:noFill/>
            <a:miter lim="800000"/>
            <a:headEnd/>
            <a:tailEnd/>
          </a:ln>
        </p:spPr>
        <p:txBody>
          <a:bodyPr lIns="90000" tIns="0" rIns="90000" bIns="0" anchor="ctr"/>
          <a:lstStyle/>
          <a:p>
            <a:pPr>
              <a:spcBef>
                <a:spcPts val="0"/>
              </a:spcBef>
            </a:pPr>
            <a:r>
              <a:rPr lang="en-US" altLang="zh-TW" sz="1600" dirty="0" smtClean="0"/>
              <a:t>context</a:t>
            </a:r>
            <a:endParaRPr lang="zh-TW" altLang="en-US" sz="1600" dirty="0"/>
          </a:p>
        </p:txBody>
      </p:sp>
      <p:sp>
        <p:nvSpPr>
          <p:cNvPr id="16" name="文字方塊 10"/>
          <p:cNvSpPr txBox="1">
            <a:spLocks noChangeArrowheads="1"/>
          </p:cNvSpPr>
          <p:nvPr/>
        </p:nvSpPr>
        <p:spPr bwMode="auto">
          <a:xfrm>
            <a:off x="5148072" y="3717036"/>
            <a:ext cx="287337" cy="287338"/>
          </a:xfrm>
          <a:prstGeom prst="rect">
            <a:avLst/>
          </a:prstGeom>
          <a:noFill/>
          <a:ln w="19050">
            <a:solidFill>
              <a:schemeClr val="tx1"/>
            </a:solidFill>
            <a:miter lim="800000"/>
            <a:headEnd/>
            <a:tailEnd/>
          </a:ln>
        </p:spPr>
        <p:txBody>
          <a:bodyPr tIns="0" bIns="0" anchor="ctr"/>
          <a:lstStyle/>
          <a:p>
            <a:endParaRPr lang="zh-TW" altLang="en-US" sz="1600"/>
          </a:p>
        </p:txBody>
      </p:sp>
      <p:cxnSp>
        <p:nvCxnSpPr>
          <p:cNvPr id="17" name="直線單箭頭接點 16"/>
          <p:cNvCxnSpPr>
            <a:endCxn id="7" idx="2"/>
          </p:cNvCxnSpPr>
          <p:nvPr/>
        </p:nvCxnSpPr>
        <p:spPr bwMode="auto">
          <a:xfrm flipH="1" flipV="1">
            <a:off x="5291741" y="3140266"/>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H="1">
            <a:off x="7020306" y="2996946"/>
            <a:ext cx="1152146"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a:off x="5292090" y="2996946"/>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0" name="直線單箭頭接點 19"/>
          <p:cNvCxnSpPr/>
          <p:nvPr/>
        </p:nvCxnSpPr>
        <p:spPr bwMode="auto">
          <a:xfrm>
            <a:off x="5292090" y="2132838"/>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68702081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graphicFrame>
        <p:nvGraphicFramePr>
          <p:cNvPr id="3" name="Group 243"/>
          <p:cNvGraphicFramePr>
            <a:graphicFrameLocks noGrp="1"/>
          </p:cNvGraphicFramePr>
          <p:nvPr>
            <p:extLst>
              <p:ext uri="{D42A27DB-BD31-4B8C-83A1-F6EECF244321}">
                <p14:modId xmlns:p14="http://schemas.microsoft.com/office/powerpoint/2010/main" val="2863085980"/>
              </p:ext>
            </p:extLst>
          </p:nvPr>
        </p:nvGraphicFramePr>
        <p:xfrm>
          <a:off x="6444234" y="83667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文字方塊 9"/>
          <p:cNvSpPr txBox="1">
            <a:spLocks noChangeArrowheads="1"/>
          </p:cNvSpPr>
          <p:nvPr/>
        </p:nvSpPr>
        <p:spPr bwMode="auto">
          <a:xfrm>
            <a:off x="3851910" y="2852928"/>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148072" y="2852928"/>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2" name="文字方塊 7"/>
          <p:cNvSpPr txBox="1">
            <a:spLocks noChangeArrowheads="1"/>
          </p:cNvSpPr>
          <p:nvPr/>
        </p:nvSpPr>
        <p:spPr bwMode="auto">
          <a:xfrm>
            <a:off x="5004054" y="170078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13" name="文字方塊 8"/>
          <p:cNvSpPr txBox="1">
            <a:spLocks noChangeArrowheads="1"/>
          </p:cNvSpPr>
          <p:nvPr/>
        </p:nvSpPr>
        <p:spPr bwMode="auto">
          <a:xfrm>
            <a:off x="5148072" y="1988820"/>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r>
              <a:rPr lang="en-US" altLang="zh-TW" sz="1600" dirty="0" smtClean="0"/>
              <a:t>0</a:t>
            </a:r>
            <a:endParaRPr lang="zh-TW" altLang="en-US" sz="1600" dirty="0"/>
          </a:p>
        </p:txBody>
      </p:sp>
      <p:sp>
        <p:nvSpPr>
          <p:cNvPr id="14" name="副標題 5"/>
          <p:cNvSpPr txBox="1">
            <a:spLocks/>
          </p:cNvSpPr>
          <p:nvPr/>
        </p:nvSpPr>
        <p:spPr bwMode="auto">
          <a:xfrm>
            <a:off x="3275838" y="4725162"/>
            <a:ext cx="5616702"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cxnSp>
        <p:nvCxnSpPr>
          <p:cNvPr id="19" name="直線單箭頭接點 18"/>
          <p:cNvCxnSpPr/>
          <p:nvPr/>
        </p:nvCxnSpPr>
        <p:spPr bwMode="auto">
          <a:xfrm>
            <a:off x="5292090" y="2996946"/>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4482695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446154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3858229730"/>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spTree>
    <p:extLst>
      <p:ext uri="{BB962C8B-B14F-4D97-AF65-F5344CB8AC3E}">
        <p14:creationId xmlns:p14="http://schemas.microsoft.com/office/powerpoint/2010/main" val="220706667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1943850496"/>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flipV="1">
            <a:off x="7308342" y="692658"/>
            <a:ext cx="1152145"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9" name="直線單箭頭接點 18"/>
          <p:cNvCxnSpPr>
            <a:endCxn id="28" idx="2"/>
          </p:cNvCxnSpPr>
          <p:nvPr/>
        </p:nvCxnSpPr>
        <p:spPr bwMode="auto">
          <a:xfrm flipH="1" flipV="1">
            <a:off x="5579777" y="3428302"/>
            <a:ext cx="349" cy="7207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97756959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1250781562"/>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flipV="1">
            <a:off x="7308342" y="692658"/>
            <a:ext cx="1152145"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flipV="1">
            <a:off x="7308342" y="692658"/>
            <a:ext cx="1152144" cy="259232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49790284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1907234989"/>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flipV="1">
            <a:off x="7308342" y="692658"/>
            <a:ext cx="1152145"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flipV="1">
            <a:off x="7308342" y="980694"/>
            <a:ext cx="1152144" cy="23042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26063145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1841872790"/>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flipV="1">
            <a:off x="7308342" y="980694"/>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flipV="1">
            <a:off x="7308342" y="980694"/>
            <a:ext cx="1152144" cy="230428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55527763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1420017760"/>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flipV="1">
            <a:off x="7308342" y="980694"/>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flipV="1">
            <a:off x="7308342" y="2420874"/>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4217656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pPr eaLnBrk="1" hangingPunct="1"/>
            <a:r>
              <a:rPr lang="en-US" altLang="zh-TW" dirty="0" smtClean="0">
                <a:ea typeface="新細明體" pitchFamily="18" charset="-120"/>
              </a:rPr>
              <a:t>Fig. 8.10</a:t>
            </a:r>
            <a:endParaRPr lang="zh-TW" altLang="en-US" dirty="0" smtClean="0">
              <a:ea typeface="新細明體" pitchFamily="18" charset="-120"/>
            </a:endParaRPr>
          </a:p>
        </p:txBody>
      </p:sp>
      <p:sp>
        <p:nvSpPr>
          <p:cNvPr id="16387" name="內容版面配置區 2"/>
          <p:cNvSpPr>
            <a:spLocks noGrp="1"/>
          </p:cNvSpPr>
          <p:nvPr>
            <p:ph idx="1"/>
          </p:nvPr>
        </p:nvSpPr>
        <p:spPr/>
        <p:txBody>
          <a:bodyPr/>
          <a:lstStyle/>
          <a:p>
            <a:pPr marL="358775" lvl="0" indent="-358775" eaLnBrk="1" hangingPunct="1"/>
            <a:r>
              <a:rPr lang="en-US" altLang="zh-TW" dirty="0" err="1">
                <a:solidFill>
                  <a:srgbClr val="0000FF"/>
                </a:solidFill>
                <a:ea typeface="新細明體" pitchFamily="18" charset="-120"/>
                <a:cs typeface="Courier New" pitchFamily="49" charset="0"/>
              </a:rPr>
              <a:t>int</a:t>
            </a:r>
            <a:r>
              <a:rPr lang="en-US" altLang="zh-TW" dirty="0">
                <a:solidFill>
                  <a:srgbClr val="000000"/>
                </a:solidFill>
                <a:ea typeface="新細明體" pitchFamily="18" charset="-120"/>
                <a:cs typeface="Courier New" pitchFamily="49" charset="0"/>
              </a:rPr>
              <a:t> main()</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FF"/>
                </a:solidFill>
                <a:ea typeface="新細明體" pitchFamily="18" charset="-120"/>
                <a:cs typeface="Courier New" pitchFamily="49" charset="0"/>
              </a:rPr>
              <a:t>   char</a:t>
            </a:r>
            <a:r>
              <a:rPr lang="en-US" altLang="zh-TW" dirty="0">
                <a:solidFill>
                  <a:srgbClr val="000000"/>
                </a:solidFill>
                <a:ea typeface="新細明體" pitchFamily="18" charset="-120"/>
                <a:cs typeface="Courier New" pitchFamily="49" charset="0"/>
              </a:rPr>
              <a:t> phrase[] = </a:t>
            </a:r>
            <a:r>
              <a:rPr lang="en-US" altLang="zh-TW" dirty="0">
                <a:solidFill>
                  <a:srgbClr val="0099FF"/>
                </a:solidFill>
                <a:highlight>
                  <a:srgbClr val="FFFFFF"/>
                </a:highlight>
                <a:latin typeface="Lucida Console"/>
              </a:rPr>
              <a:t>"characters and $32.98"</a:t>
            </a:r>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phrase );</a:t>
            </a:r>
            <a:endParaRPr lang="fr-FR"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endParaRPr lang="en-US" altLang="zh-TW" dirty="0">
              <a:solidFill>
                <a:srgbClr val="000000"/>
              </a:solidFill>
              <a:ea typeface="新細明體" pitchFamily="18" charset="-120"/>
              <a:cs typeface="Courier New" pitchFamily="49" charset="0"/>
            </a:endParaRPr>
          </a:p>
          <a:p>
            <a:pPr marL="358775" lvl="0" indent="-358775" eaLnBrk="1" hangingPunct="1"/>
            <a:r>
              <a:rPr lang="en-US" altLang="zh-TW" dirty="0">
                <a:solidFill>
                  <a:srgbClr val="0000FF"/>
                </a:solidFill>
                <a:ea typeface="新細明體" pitchFamily="18" charset="-120"/>
                <a:cs typeface="Courier New" pitchFamily="49" charset="0"/>
              </a:rPr>
              <a:t>void</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for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a:solidFill>
                  <a:srgbClr val="0099FF"/>
                </a:solidFill>
                <a:ea typeface="新細明體" pitchFamily="18" charset="-120"/>
                <a:cs typeface="Courier New" pitchFamily="49" charset="0"/>
              </a:rPr>
              <a:t>'\0'</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if</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islower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p>
          <a:p>
            <a:pPr marL="358775" lvl="0" indent="-358775" eaLnBrk="1" hangingPunct="1"/>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toupper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p>
          <a:p>
            <a:pPr marL="358775" lvl="0" indent="-358775" eaLnBrk="1" hangingPunct="1"/>
            <a:r>
              <a:rPr lang="en-US" altLang="zh-TW" dirty="0">
                <a:solidFill>
                  <a:srgbClr val="000000"/>
                </a:solidFill>
                <a:ea typeface="新細明體" pitchFamily="18" charset="-120"/>
                <a:cs typeface="Courier New" pitchFamily="49" charset="0"/>
              </a:rPr>
              <a:t>}</a:t>
            </a:r>
            <a:endParaRPr lang="zh-TW" altLang="en-US" dirty="0">
              <a:solidFill>
                <a:srgbClr val="000000"/>
              </a:solidFill>
              <a:ea typeface="新細明體" pitchFamily="18" charset="-120"/>
              <a:cs typeface="Courier New"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789959200"/>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d</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3</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2</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575621125"/>
              </p:ext>
            </p:extLst>
          </p:nvPr>
        </p:nvGraphicFramePr>
        <p:xfrm>
          <a:off x="2051678" y="728655"/>
          <a:ext cx="3240000" cy="360000"/>
        </p:xfrm>
        <a:graphic>
          <a:graphicData uri="http://schemas.openxmlformats.org/drawingml/2006/table">
            <a:tbl>
              <a:tblPr firstRow="1" bandRow="1">
                <a:tableStyleId>{5940675A-B579-460E-94D1-54222C63F5DA}</a:tableStyleId>
              </a:tblPr>
              <a:tblGrid>
                <a:gridCol w="720000"/>
                <a:gridCol w="1260000"/>
                <a:gridCol w="1260000"/>
              </a:tblGrid>
              <a:tr h="360000">
                <a:tc>
                  <a:txBody>
                    <a:bodyPr/>
                    <a:lstStyle/>
                    <a:p>
                      <a:pPr algn="r"/>
                      <a:r>
                        <a:rPr lang="en-US" altLang="zh-TW" b="1" dirty="0" err="1" smtClean="0">
                          <a:latin typeface="Courier New" pitchFamily="49" charset="0"/>
                          <a:cs typeface="Courier New" pitchFamily="49" charset="0"/>
                        </a:rPr>
                        <a:t>sPtr</a:t>
                      </a:r>
                      <a:endParaRPr lang="zh-TW" altLang="en-US" b="1" dirty="0">
                        <a:latin typeface="Courier New" pitchFamily="49" charset="0"/>
                        <a:cs typeface="Courier New" pitchFamily="49" charset="0"/>
                      </a:endParaRPr>
                    </a:p>
                  </a:txBody>
                  <a:tcPr marL="72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altLang="zh-TW" b="1" dirty="0" smtClean="0">
                          <a:latin typeface="Courier New" pitchFamily="49" charset="0"/>
                          <a:cs typeface="Courier New" pitchFamily="49" charset="0"/>
                        </a:rPr>
                        <a:t>0012FE74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4" name="直線單箭頭接點 13"/>
          <p:cNvCxnSpPr>
            <a:cxnSpLocks noChangeShapeType="1"/>
          </p:cNvCxnSpPr>
          <p:nvPr/>
        </p:nvCxnSpPr>
        <p:spPr bwMode="auto">
          <a:xfrm>
            <a:off x="4031931" y="908679"/>
            <a:ext cx="3240414" cy="540068"/>
          </a:xfrm>
          <a:prstGeom prst="straightConnector1">
            <a:avLst/>
          </a:prstGeom>
          <a:noFill/>
          <a:ln w="25400" algn="ctr">
            <a:solidFill>
              <a:schemeClr val="bg2"/>
            </a:solidFill>
            <a:round/>
            <a:headEnd/>
            <a:tailEnd type="arrow" w="lg" len="lg"/>
          </a:ln>
        </p:spPr>
      </p:cxnSp>
    </p:spTree>
    <p:extLst>
      <p:ext uri="{BB962C8B-B14F-4D97-AF65-F5344CB8AC3E}">
        <p14:creationId xmlns:p14="http://schemas.microsoft.com/office/powerpoint/2010/main" val="49364587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228553737"/>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flipV="1">
            <a:off x="7308342" y="980694"/>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flipV="1">
            <a:off x="7308342" y="2420874"/>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66262525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2670795607"/>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flipV="1">
            <a:off x="7308342" y="980694"/>
            <a:ext cx="1152146"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flipV="1">
            <a:off x="7308342" y="2708910"/>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50929798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1889856606"/>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8" name="直線單箭頭接點 17"/>
          <p:cNvCxnSpPr/>
          <p:nvPr/>
        </p:nvCxnSpPr>
        <p:spPr bwMode="auto">
          <a:xfrm flipV="1">
            <a:off x="5580126" y="2708910"/>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flipV="1">
            <a:off x="5580126" y="98069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90704110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2109109163"/>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V="1">
            <a:off x="5580126" y="2708910"/>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flipV="1">
            <a:off x="5580126" y="98069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69833850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1127986077"/>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flipV="1">
            <a:off x="7308342" y="2708910"/>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V="1">
            <a:off x="5580126" y="2708910"/>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flipV="1">
            <a:off x="5580126" y="98069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47696786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3070487846"/>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flipV="1">
            <a:off x="7308342" y="2996946"/>
            <a:ext cx="1152144"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V="1">
            <a:off x="5580126" y="2708910"/>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flipV="1">
            <a:off x="5580126" y="98069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74064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4147021183"/>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a:off x="7308342" y="2420874"/>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flipV="1">
            <a:off x="7308342" y="2996946"/>
            <a:ext cx="1152144"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V="1">
            <a:off x="5580126" y="2708910"/>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flipV="1">
            <a:off x="5580126" y="98069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32637308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1539612872"/>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a:off x="7308342" y="2420874"/>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a:off x="7308342" y="3284982"/>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V="1">
            <a:off x="5580126" y="2708910"/>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flipV="1">
            <a:off x="5580126" y="98069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67568894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396880664"/>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a:off x="7308342" y="2420874"/>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a:off x="7308342" y="3284982"/>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V="1">
            <a:off x="5580126" y="2708910"/>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flipV="1">
            <a:off x="5580126" y="98069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35822753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1762343605"/>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a:off x="7308342" y="2420874"/>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a:off x="7308342" y="3284982"/>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flipV="1">
            <a:off x="5580126" y="2708910"/>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flipV="1">
            <a:off x="5580126" y="98069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856356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a:xfrm>
            <a:off x="251447" y="728655"/>
            <a:ext cx="8641105" cy="2520322"/>
          </a:xfrm>
        </p:spPr>
        <p:txBody>
          <a:bodyPr/>
          <a:lstStyle/>
          <a:p>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main()</a:t>
            </a:r>
          </a:p>
          <a:p>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phrase[] = </a:t>
            </a:r>
            <a:r>
              <a:rPr lang="en-US" altLang="zh-TW" dirty="0">
                <a:solidFill>
                  <a:srgbClr val="0099FF"/>
                </a:solidFill>
                <a:highlight>
                  <a:srgbClr val="FFFFFF"/>
                </a:highlight>
                <a:latin typeface="Lucida Console"/>
              </a:rPr>
              <a:t>"characters and $32.98"</a:t>
            </a:r>
            <a:r>
              <a:rPr lang="en-US" altLang="zh-TW" dirty="0">
                <a:solidFill>
                  <a:srgbClr val="000000"/>
                </a:solidFill>
                <a:highlight>
                  <a:srgbClr val="FFFFFF"/>
                </a:highlight>
                <a:latin typeface="Lucida Console"/>
              </a:rPr>
              <a:t>;</a:t>
            </a:r>
          </a:p>
          <a:p>
            <a:endParaRPr lang="zh-TW" altLang="en-US" dirty="0" smtClean="0">
              <a:solidFill>
                <a:srgbClr val="000000"/>
              </a:solidFill>
              <a:highlight>
                <a:srgbClr val="FFFFFF"/>
              </a:highlight>
              <a:latin typeface="Lucida Console"/>
            </a:endParaRPr>
          </a:p>
          <a:p>
            <a:r>
              <a:rPr lang="en-US" altLang="zh-TW" dirty="0" smtClean="0">
                <a:solidFill>
                  <a:srgbClr val="000000"/>
                </a:solidFill>
                <a:highlight>
                  <a:srgbClr val="FFFFFF"/>
                </a:highlight>
                <a:latin typeface="Lucida Console"/>
              </a:rPr>
              <a:t>   </a:t>
            </a:r>
            <a:r>
              <a:rPr lang="en-US" altLang="zh-TW" dirty="0" err="1" smtClean="0">
                <a:solidFill>
                  <a:srgbClr val="000000"/>
                </a:solidFill>
                <a:highlight>
                  <a:srgbClr val="FFFFFF"/>
                </a:highlight>
                <a:latin typeface="Lucida Console"/>
              </a:rPr>
              <a:t>cout</a:t>
            </a:r>
            <a:r>
              <a:rPr lang="en-US" altLang="zh-TW" dirty="0" smtClean="0">
                <a:solidFill>
                  <a:srgbClr val="000000"/>
                </a:solidFill>
                <a:highlight>
                  <a:srgbClr val="FFFFFF"/>
                </a:highlight>
                <a:latin typeface="Lucida Console"/>
              </a:rPr>
              <a:t> &lt;&lt; </a:t>
            </a:r>
            <a:r>
              <a:rPr lang="en-US" altLang="zh-TW" dirty="0" smtClean="0">
                <a:solidFill>
                  <a:srgbClr val="0099FF"/>
                </a:solidFill>
                <a:highlight>
                  <a:srgbClr val="FFFFFF"/>
                </a:highlight>
                <a:latin typeface="Lucida Console"/>
              </a:rPr>
              <a:t>"The phrase before conversion is: "</a:t>
            </a:r>
            <a:r>
              <a:rPr lang="en-US" altLang="zh-TW" dirty="0" smtClean="0">
                <a:solidFill>
                  <a:srgbClr val="000000"/>
                </a:solidFill>
                <a:highlight>
                  <a:srgbClr val="FFFFFF"/>
                </a:highlight>
                <a:latin typeface="Lucida Console"/>
              </a:rPr>
              <a:t> &lt;&lt; phrase;</a:t>
            </a:r>
          </a:p>
          <a:p>
            <a:r>
              <a:rPr lang="en-US" altLang="zh-TW" dirty="0" smtClean="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convertToUppercase</a:t>
            </a:r>
            <a:r>
              <a:rPr lang="en-US" altLang="zh-TW" dirty="0">
                <a:solidFill>
                  <a:srgbClr val="000000"/>
                </a:solidFill>
                <a:highlight>
                  <a:srgbClr val="FFFFFF"/>
                </a:highlight>
                <a:latin typeface="Lucida Console"/>
              </a:rPr>
              <a:t>( phrase );</a:t>
            </a:r>
          </a:p>
          <a:p>
            <a:r>
              <a:rPr lang="fr-FR" altLang="zh-TW" dirty="0">
                <a:solidFill>
                  <a:srgbClr val="000000"/>
                </a:solidFill>
                <a:highlight>
                  <a:srgbClr val="FFFFFF"/>
                </a:highlight>
                <a:latin typeface="Lucida Console"/>
              </a:rPr>
              <a:t>   cout &lt;&lt; </a:t>
            </a:r>
            <a:r>
              <a:rPr lang="fr-FR" altLang="zh-TW" dirty="0">
                <a:solidFill>
                  <a:srgbClr val="0099FF"/>
                </a:solidFill>
                <a:highlight>
                  <a:srgbClr val="FFFFFF"/>
                </a:highlight>
                <a:latin typeface="Lucida Console"/>
              </a:rPr>
              <a:t>"\nThe phrase after conversion is:  "</a:t>
            </a:r>
            <a:r>
              <a:rPr lang="fr-FR" altLang="zh-TW" dirty="0">
                <a:solidFill>
                  <a:srgbClr val="000000"/>
                </a:solidFill>
                <a:highlight>
                  <a:srgbClr val="FFFFFF"/>
                </a:highlight>
                <a:latin typeface="Lucida Console"/>
              </a:rPr>
              <a:t> &lt;&lt; phrase &lt;&lt; endl;</a:t>
            </a:r>
          </a:p>
          <a:p>
            <a:r>
              <a:rPr lang="en-US" altLang="zh-TW" dirty="0" smtClean="0">
                <a:solidFill>
                  <a:srgbClr val="000000"/>
                </a:solidFill>
                <a:highlight>
                  <a:srgbClr val="FFFFFF"/>
                </a:highlight>
                <a:latin typeface="Lucida Console"/>
              </a:rPr>
              <a:t>}</a:t>
            </a:r>
            <a:endParaRPr lang="zh-TW" altLang="en-US" dirty="0"/>
          </a:p>
        </p:txBody>
      </p:sp>
      <p:sp>
        <p:nvSpPr>
          <p:cNvPr id="8" name="內容版面配置區 7"/>
          <p:cNvSpPr>
            <a:spLocks noGrp="1"/>
          </p:cNvSpPr>
          <p:nvPr>
            <p:ph sz="quarter" idx="10"/>
          </p:nvPr>
        </p:nvSpPr>
        <p:spPr>
          <a:xfrm>
            <a:off x="251449" y="3608388"/>
            <a:ext cx="8641104" cy="2520957"/>
          </a:xfrm>
        </p:spPr>
        <p:txBody>
          <a:bodyPr/>
          <a:lstStyle/>
          <a:p>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main()</a:t>
            </a:r>
          </a:p>
          <a:p>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string phrase( </a:t>
            </a:r>
            <a:r>
              <a:rPr lang="en-US" altLang="zh-TW" dirty="0">
                <a:solidFill>
                  <a:srgbClr val="0099FF"/>
                </a:solidFill>
                <a:highlight>
                  <a:srgbClr val="FFFFFF"/>
                </a:highlight>
                <a:latin typeface="Lucida Console"/>
              </a:rPr>
              <a:t>"characters and $32.98"</a:t>
            </a:r>
            <a:r>
              <a:rPr lang="en-US" altLang="zh-TW" dirty="0">
                <a:solidFill>
                  <a:srgbClr val="000000"/>
                </a:solidFill>
                <a:highlight>
                  <a:srgbClr val="FFFFFF"/>
                </a:highlight>
                <a:latin typeface="Lucida Console"/>
              </a:rPr>
              <a:t> );</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"The phrase before conversion is: "</a:t>
            </a:r>
            <a:r>
              <a:rPr lang="en-US" altLang="zh-TW" dirty="0">
                <a:solidFill>
                  <a:srgbClr val="000000"/>
                </a:solidFill>
                <a:highlight>
                  <a:srgbClr val="FFFFFF"/>
                </a:highlight>
                <a:latin typeface="Lucida Console"/>
              </a:rPr>
              <a:t> &lt;&lt; phrase;</a:t>
            </a: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convertToUppercase</a:t>
            </a:r>
            <a:r>
              <a:rPr lang="en-US" altLang="zh-TW" dirty="0">
                <a:solidFill>
                  <a:srgbClr val="000000"/>
                </a:solidFill>
                <a:highlight>
                  <a:srgbClr val="FFFFFF"/>
                </a:highlight>
                <a:latin typeface="Lucida Console"/>
              </a:rPr>
              <a:t>( phrase );</a:t>
            </a:r>
          </a:p>
          <a:p>
            <a:r>
              <a:rPr lang="fr-FR" altLang="zh-TW" dirty="0">
                <a:solidFill>
                  <a:srgbClr val="000000"/>
                </a:solidFill>
                <a:highlight>
                  <a:srgbClr val="FFFFFF"/>
                </a:highlight>
                <a:latin typeface="Lucida Console"/>
              </a:rPr>
              <a:t>   cout &lt;&lt; </a:t>
            </a:r>
            <a:r>
              <a:rPr lang="fr-FR" altLang="zh-TW" dirty="0">
                <a:solidFill>
                  <a:srgbClr val="0099FF"/>
                </a:solidFill>
                <a:highlight>
                  <a:srgbClr val="FFFFFF"/>
                </a:highlight>
                <a:latin typeface="Lucida Console"/>
              </a:rPr>
              <a:t>"\nThe phrase after conversion is:  "</a:t>
            </a:r>
            <a:r>
              <a:rPr lang="fr-FR" altLang="zh-TW" dirty="0">
                <a:solidFill>
                  <a:srgbClr val="000000"/>
                </a:solidFill>
                <a:highlight>
                  <a:srgbClr val="FFFFFF"/>
                </a:highlight>
                <a:latin typeface="Lucida Console"/>
              </a:rPr>
              <a:t> &lt;&lt; phrase &lt;&lt; endl;</a:t>
            </a:r>
          </a:p>
          <a:p>
            <a:r>
              <a:rPr lang="en-US" altLang="zh-TW" dirty="0" smtClean="0">
                <a:solidFill>
                  <a:srgbClr val="000000"/>
                </a:solidFill>
                <a:highlight>
                  <a:srgbClr val="FFFFFF"/>
                </a:highlight>
                <a:latin typeface="Lucida Console"/>
              </a:rPr>
              <a:t>}</a:t>
            </a:r>
            <a:endParaRPr lang="zh-TW" altLang="en-US" dirty="0"/>
          </a:p>
        </p:txBody>
      </p:sp>
    </p:spTree>
    <p:extLst>
      <p:ext uri="{BB962C8B-B14F-4D97-AF65-F5344CB8AC3E}">
        <p14:creationId xmlns:p14="http://schemas.microsoft.com/office/powerpoint/2010/main" val="128064433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1421401827"/>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a:off x="7308342" y="2420874"/>
            <a:ext cx="1152146"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a:off x="7308342" y="3284982"/>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a:off x="5580126" y="3284982"/>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flipV="1">
            <a:off x="5580126" y="980694"/>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64636058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1384305068"/>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8" name="直線單箭頭接點 17"/>
          <p:cNvCxnSpPr/>
          <p:nvPr/>
        </p:nvCxnSpPr>
        <p:spPr bwMode="auto">
          <a:xfrm>
            <a:off x="5580126" y="3284982"/>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a:off x="5580126" y="2420874"/>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6876498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4148168105"/>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a:off x="7308342" y="3284982"/>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a:off x="5580126" y="3284982"/>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a:off x="5580126" y="2420874"/>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90042847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3402337407"/>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a:off x="7308342" y="3284982"/>
            <a:ext cx="1152144"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a:off x="5580126" y="3284982"/>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a:off x="5580126" y="2420874"/>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00062804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3391212256"/>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a:off x="7308342" y="2420874"/>
            <a:ext cx="1152146" cy="259232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a:off x="7308342" y="3284982"/>
            <a:ext cx="1152144"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a:off x="5580126" y="3284982"/>
            <a:ext cx="1152144" cy="144018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a:off x="5580126" y="2420874"/>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51976072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7" name="文字方塊 10"/>
          <p:cNvSpPr txBox="1">
            <a:spLocks noChangeArrowheads="1"/>
          </p:cNvSpPr>
          <p:nvPr/>
        </p:nvSpPr>
        <p:spPr bwMode="auto">
          <a:xfrm>
            <a:off x="5436108" y="4005072"/>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4258094476"/>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文字方塊 7"/>
          <p:cNvSpPr txBox="1">
            <a:spLocks noChangeArrowheads="1"/>
          </p:cNvSpPr>
          <p:nvPr/>
        </p:nvSpPr>
        <p:spPr bwMode="auto">
          <a:xfrm>
            <a:off x="8172450" y="342900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26" name="文字方塊 8"/>
          <p:cNvSpPr txBox="1">
            <a:spLocks noChangeArrowheads="1"/>
          </p:cNvSpPr>
          <p:nvPr/>
        </p:nvSpPr>
        <p:spPr bwMode="auto">
          <a:xfrm>
            <a:off x="8316849" y="3140915"/>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27" name="文字方塊 9"/>
          <p:cNvSpPr txBox="1">
            <a:spLocks noChangeArrowheads="1"/>
          </p:cNvSpPr>
          <p:nvPr/>
        </p:nvSpPr>
        <p:spPr bwMode="auto">
          <a:xfrm>
            <a:off x="5004054" y="4293108"/>
            <a:ext cx="1152000" cy="287338"/>
          </a:xfrm>
          <a:prstGeom prst="rect">
            <a:avLst/>
          </a:prstGeom>
          <a:noFill/>
          <a:ln w="9525">
            <a:noFill/>
            <a:miter lim="800000"/>
            <a:headEnd/>
            <a:tailEnd/>
          </a:ln>
        </p:spPr>
        <p:txBody>
          <a:bodyPr lIns="72000" tIns="0" rIns="72000" bIns="0" anchor="ctr"/>
          <a:lstStyle/>
          <a:p>
            <a:pPr>
              <a:spcBef>
                <a:spcPts val="0"/>
              </a:spcBef>
            </a:pPr>
            <a:r>
              <a:rPr lang="en-US" altLang="zh-TW" sz="1600" dirty="0" smtClean="0">
                <a:solidFill>
                  <a:srgbClr val="000000"/>
                </a:solidFill>
              </a:rPr>
              <a:t>context</a:t>
            </a:r>
            <a:endParaRPr lang="zh-TW" altLang="en-US" sz="1600" dirty="0">
              <a:solidFill>
                <a:srgbClr val="000000"/>
              </a:solidFill>
            </a:endParaRPr>
          </a:p>
        </p:txBody>
      </p:sp>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29" name="直線單箭頭接點 28"/>
          <p:cNvCxnSpPr/>
          <p:nvPr/>
        </p:nvCxnSpPr>
        <p:spPr bwMode="auto">
          <a:xfrm flipH="1">
            <a:off x="7308342" y="2420874"/>
            <a:ext cx="1152146" cy="259232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
        <p:nvSpPr>
          <p:cNvPr id="30" name="文字方塊 7"/>
          <p:cNvSpPr txBox="1">
            <a:spLocks noChangeArrowheads="1"/>
          </p:cNvSpPr>
          <p:nvPr/>
        </p:nvSpPr>
        <p:spPr bwMode="auto">
          <a:xfrm>
            <a:off x="8028432" y="198882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1" name="文字方塊 8"/>
          <p:cNvSpPr txBox="1">
            <a:spLocks noChangeArrowheads="1"/>
          </p:cNvSpPr>
          <p:nvPr/>
        </p:nvSpPr>
        <p:spPr bwMode="auto">
          <a:xfrm>
            <a:off x="8316849" y="2276807"/>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solidFill>
                <a:srgbClr val="000000"/>
              </a:solidFill>
            </a:endParaRPr>
          </a:p>
        </p:txBody>
      </p:sp>
      <p:cxnSp>
        <p:nvCxnSpPr>
          <p:cNvPr id="16" name="直線單箭頭接點 15"/>
          <p:cNvCxnSpPr/>
          <p:nvPr/>
        </p:nvCxnSpPr>
        <p:spPr bwMode="auto">
          <a:xfrm flipH="1">
            <a:off x="7308342" y="3284982"/>
            <a:ext cx="1152144"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9" name="直線單箭頭接點 18"/>
          <p:cNvCxnSpPr/>
          <p:nvPr/>
        </p:nvCxnSpPr>
        <p:spPr bwMode="auto">
          <a:xfrm flipV="1">
            <a:off x="5580126" y="3429000"/>
            <a:ext cx="0" cy="72009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18" name="直線單箭頭接點 17"/>
          <p:cNvCxnSpPr/>
          <p:nvPr/>
        </p:nvCxnSpPr>
        <p:spPr bwMode="auto">
          <a:xfrm>
            <a:off x="5580126" y="3284982"/>
            <a:ext cx="1152144"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1" name="直線單箭頭接點 20"/>
          <p:cNvCxnSpPr/>
          <p:nvPr/>
        </p:nvCxnSpPr>
        <p:spPr bwMode="auto">
          <a:xfrm>
            <a:off x="5580126" y="2420874"/>
            <a:ext cx="1152144" cy="57607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66000784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a:xfrm>
            <a:off x="107442" y="116586"/>
            <a:ext cx="8353044" cy="6480810"/>
          </a:xfrm>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strtok_s</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a:t>
            </a:r>
            <a:r>
              <a:rPr lang="en-US" altLang="zh-TW" dirty="0" smtClean="0">
                <a:solidFill>
                  <a:srgbClr val="000000"/>
                </a:solidFill>
                <a:ea typeface="新細明體" pitchFamily="18" charset="-120"/>
              </a:rPr>
              <a:t>, </a:t>
            </a:r>
            <a:r>
              <a:rPr lang="en-US" altLang="zh-TW" dirty="0">
                <a:solidFill>
                  <a:srgbClr val="0000FF"/>
                </a:solidFill>
                <a:ea typeface="新細明體" pitchFamily="18" charset="-120"/>
              </a:rPr>
              <a:t>char</a:t>
            </a:r>
            <a:r>
              <a:rPr lang="en-US" altLang="zh-TW" dirty="0">
                <a:solidFill>
                  <a:srgbClr val="000000"/>
                </a:solidFill>
                <a:ea typeface="新細明體" pitchFamily="18" charset="-120"/>
              </a:rPr>
              <a:t> </a:t>
            </a:r>
            <a:r>
              <a:rPr lang="en-US" altLang="zh-TW" dirty="0" smtClean="0">
                <a:solidFill>
                  <a:srgbClr val="000000"/>
                </a:solidFill>
                <a:ea typeface="新細明體" pitchFamily="18" charset="-120"/>
              </a:rPr>
              <a:t>**context</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next </a:t>
            </a:r>
            <a:r>
              <a:rPr lang="en-US" altLang="zh-TW" dirty="0" err="1">
                <a:solidFill>
                  <a:srgbClr val="008000"/>
                </a:solidFill>
                <a:ea typeface="新細明體" pitchFamily="18" charset="-120"/>
              </a:rPr>
              <a:t>non</a:t>
            </a:r>
            <a:r>
              <a:rPr lang="en-US" altLang="zh-TW" sz="1600" b="0" dirty="0" err="1" smtClean="0">
                <a:solidFill>
                  <a:srgbClr val="008000"/>
                </a:solidFill>
                <a:latin typeface="Lucida Console" pitchFamily="49" charset="0"/>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a:t>
            </a:r>
            <a:r>
              <a:rPr lang="en-US" altLang="zh-TW" dirty="0">
                <a:solidFill>
                  <a:srgbClr val="008000"/>
                </a:solidFill>
                <a:ea typeface="新細明體" pitchFamily="18" charset="-120"/>
              </a:rPr>
              <a:t>next </a:t>
            </a:r>
            <a:r>
              <a:rPr lang="en-US" altLang="zh-TW" dirty="0" smtClean="0">
                <a:solidFill>
                  <a:srgbClr val="008000"/>
                </a:solidFill>
                <a:ea typeface="新細明體" pitchFamily="18" charset="-120"/>
              </a:rPr>
              <a:t>delimiter</a:t>
            </a: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ts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ts val="90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
        <p:nvSpPr>
          <p:cNvPr id="6" name="文字方塊 9"/>
          <p:cNvSpPr txBox="1">
            <a:spLocks noChangeArrowheads="1"/>
          </p:cNvSpPr>
          <p:nvPr/>
        </p:nvSpPr>
        <p:spPr bwMode="auto">
          <a:xfrm>
            <a:off x="4139946" y="3140964"/>
            <a:ext cx="1296162" cy="287338"/>
          </a:xfrm>
          <a:prstGeom prst="rect">
            <a:avLst/>
          </a:prstGeom>
          <a:noFill/>
          <a:ln w="9525">
            <a:noFill/>
            <a:miter lim="800000"/>
            <a:headEnd/>
            <a:tailEnd/>
          </a:ln>
        </p:spPr>
        <p:txBody>
          <a:bodyPr lIns="90000" tIns="0" rIns="90000" bIns="0" anchor="ctr"/>
          <a:lstStyle/>
          <a:p>
            <a:pPr algn="r">
              <a:spcBef>
                <a:spcPts val="0"/>
              </a:spcBef>
            </a:pPr>
            <a:r>
              <a:rPr lang="en-US" altLang="zh-TW" sz="1600" dirty="0" err="1"/>
              <a:t>nextToken</a:t>
            </a:r>
            <a:endParaRPr lang="zh-TW" altLang="en-US" sz="1600" dirty="0"/>
          </a:p>
        </p:txBody>
      </p:sp>
      <p:sp>
        <p:nvSpPr>
          <p:cNvPr id="14" name="副標題 5"/>
          <p:cNvSpPr txBox="1">
            <a:spLocks/>
          </p:cNvSpPr>
          <p:nvPr/>
        </p:nvSpPr>
        <p:spPr bwMode="auto">
          <a:xfrm>
            <a:off x="2843784" y="5157216"/>
            <a:ext cx="6048756" cy="1584198"/>
          </a:xfrm>
          <a:prstGeom prst="rect">
            <a:avLst/>
          </a:prstGeom>
          <a:solidFill>
            <a:srgbClr val="FFC000">
              <a:alpha val="50196"/>
            </a:srgbClr>
          </a:solidFill>
          <a:ln w="12700">
            <a:solidFill>
              <a:schemeClr val="tx1"/>
            </a:solidFill>
            <a:miter lim="800000"/>
            <a:headEnd/>
            <a:tailEnd/>
          </a:ln>
        </p:spPr>
        <p:txBody>
          <a:bodyPr vert="horz" wrap="non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1600">
                <a:solidFill>
                  <a:schemeClr val="tx1"/>
                </a:solidFill>
                <a:latin typeface="Lucida Console" panose="020B0609040504020204" pitchFamily="49"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indent="-342900" eaLnBrk="1" hangingPunct="1">
              <a:spcBef>
                <a:spcPts val="0"/>
              </a:spcBef>
            </a:pP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sentence,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smtClean="0">
                <a:solidFill>
                  <a:srgbClr val="000000"/>
                </a:solidFill>
                <a:ea typeface="新細明體" pitchFamily="18" charset="-120"/>
                <a:cs typeface="Courier New" pitchFamily="49" charset="0"/>
              </a:rPr>
              <a:t>nextToken</a:t>
            </a:r>
            <a:r>
              <a:rPr lang="en-US" altLang="zh-TW" b="0" kern="0" dirty="0" smtClean="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FF"/>
                </a:solidFill>
                <a:ea typeface="新細明體" pitchFamily="18" charset="-120"/>
                <a:cs typeface="Courier New" pitchFamily="49" charset="0"/>
              </a:rPr>
              <a:t>while</a:t>
            </a: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cout</a:t>
            </a:r>
            <a:r>
              <a:rPr lang="en-US" altLang="zh-TW" b="0" kern="0" dirty="0" smtClean="0">
                <a:solidFill>
                  <a:srgbClr val="000000"/>
                </a:solidFill>
                <a:ea typeface="新細明體" pitchFamily="18" charset="-120"/>
                <a:cs typeface="Courier New" pitchFamily="49" charset="0"/>
              </a:rPr>
              <a:t> &lt;&lt;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&lt;&lt; </a:t>
            </a:r>
            <a:r>
              <a:rPr lang="en-US" altLang="zh-TW" b="0" kern="0" dirty="0" smtClean="0">
                <a:solidFill>
                  <a:srgbClr val="0099FF"/>
                </a:solidFill>
                <a:ea typeface="新細明體" pitchFamily="18" charset="-120"/>
                <a:cs typeface="Courier New" pitchFamily="49" charset="0"/>
              </a:rPr>
              <a:t>'\n'</a:t>
            </a:r>
            <a:r>
              <a:rPr lang="en-US" altLang="zh-TW" b="0" kern="0" dirty="0" smtClean="0">
                <a:solidFill>
                  <a:srgbClr val="000000"/>
                </a:solidFill>
                <a:ea typeface="新細明體" pitchFamily="18" charset="-120"/>
                <a:cs typeface="Courier New" pitchFamily="49" charset="0"/>
              </a:rPr>
              <a:t>;</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   </a:t>
            </a:r>
            <a:r>
              <a:rPr lang="en-US" altLang="zh-TW" b="0" kern="0" dirty="0" err="1" smtClean="0">
                <a:solidFill>
                  <a:srgbClr val="000000"/>
                </a:solidFill>
                <a:ea typeface="新細明體" pitchFamily="18" charset="-120"/>
                <a:cs typeface="Courier New" pitchFamily="49" charset="0"/>
              </a:rPr>
              <a:t>ptr</a:t>
            </a:r>
            <a:r>
              <a:rPr lang="en-US" altLang="zh-TW" b="0" kern="0" dirty="0" smtClean="0">
                <a:solidFill>
                  <a:srgbClr val="000000"/>
                </a:solidFill>
                <a:ea typeface="新細明體" pitchFamily="18" charset="-120"/>
                <a:cs typeface="Courier New" pitchFamily="49" charset="0"/>
              </a:rPr>
              <a:t> = </a:t>
            </a:r>
            <a:r>
              <a:rPr lang="en-US" altLang="zh-TW" b="0" kern="0" dirty="0" err="1" smtClean="0">
                <a:solidFill>
                  <a:srgbClr val="000000"/>
                </a:solidFill>
                <a:ea typeface="新細明體" pitchFamily="18" charset="-120"/>
                <a:cs typeface="Courier New" pitchFamily="49" charset="0"/>
              </a:rPr>
              <a:t>strtok_s</a:t>
            </a:r>
            <a:r>
              <a:rPr lang="en-US" altLang="zh-TW" b="0" kern="0" dirty="0" smtClean="0">
                <a:solidFill>
                  <a:srgbClr val="000000"/>
                </a:solidFill>
                <a:ea typeface="新細明體" pitchFamily="18" charset="-120"/>
                <a:cs typeface="Courier New" pitchFamily="49" charset="0"/>
              </a:rPr>
              <a:t>( </a:t>
            </a:r>
            <a:r>
              <a:rPr lang="en-US" altLang="zh-TW" b="0" kern="0" dirty="0" smtClean="0">
                <a:solidFill>
                  <a:srgbClr val="0099FF"/>
                </a:solidFill>
                <a:ea typeface="新細明體" pitchFamily="18" charset="-120"/>
                <a:cs typeface="Courier New" pitchFamily="49" charset="0"/>
              </a:rPr>
              <a:t>NULL</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99FF"/>
                </a:solidFill>
                <a:ea typeface="新細明體" pitchFamily="18" charset="-120"/>
                <a:cs typeface="Courier New" pitchFamily="49" charset="0"/>
              </a:rPr>
              <a:t>"\",! "</a:t>
            </a:r>
            <a:r>
              <a:rPr lang="en-US" altLang="zh-TW" b="0" kern="0" dirty="0" smtClean="0">
                <a:solidFill>
                  <a:srgbClr val="000000"/>
                </a:solidFill>
                <a:ea typeface="新細明體" pitchFamily="18" charset="-120"/>
                <a:cs typeface="Courier New" pitchFamily="49" charset="0"/>
              </a:rPr>
              <a:t>, </a:t>
            </a:r>
            <a:r>
              <a:rPr lang="en-US" altLang="zh-TW" b="0" kern="0" dirty="0">
                <a:solidFill>
                  <a:srgbClr val="000000"/>
                </a:solidFill>
                <a:ea typeface="新細明體" pitchFamily="18" charset="-120"/>
                <a:cs typeface="Courier New" pitchFamily="49" charset="0"/>
              </a:rPr>
              <a:t>&amp;</a:t>
            </a:r>
            <a:r>
              <a:rPr lang="en-US" altLang="zh-TW" b="0" kern="0" dirty="0" err="1">
                <a:solidFill>
                  <a:srgbClr val="000000"/>
                </a:solidFill>
                <a:ea typeface="新細明體" pitchFamily="18" charset="-120"/>
                <a:cs typeface="Courier New" pitchFamily="49" charset="0"/>
              </a:rPr>
              <a:t>nextToken</a:t>
            </a:r>
            <a:r>
              <a:rPr lang="en-US" altLang="zh-TW" b="0" kern="0" dirty="0">
                <a:solidFill>
                  <a:srgbClr val="000000"/>
                </a:solidFill>
                <a:ea typeface="新細明體" pitchFamily="18" charset="-120"/>
                <a:cs typeface="Courier New" pitchFamily="49" charset="0"/>
              </a:rPr>
              <a:t> );</a:t>
            </a:r>
            <a:endParaRPr lang="en-US" altLang="zh-TW" b="0" kern="0" dirty="0" smtClean="0">
              <a:solidFill>
                <a:srgbClr val="000000"/>
              </a:solidFill>
              <a:ea typeface="新細明體" pitchFamily="18" charset="-120"/>
              <a:cs typeface="Times New Roman" pitchFamily="18" charset="0"/>
            </a:endParaRPr>
          </a:p>
          <a:p>
            <a:pPr marL="342900" indent="-342900" eaLnBrk="1" hangingPunct="1">
              <a:spcBef>
                <a:spcPts val="0"/>
              </a:spcBef>
            </a:pPr>
            <a:r>
              <a:rPr lang="en-US" altLang="zh-TW" b="0" kern="0" dirty="0" smtClean="0">
                <a:solidFill>
                  <a:srgbClr val="000000"/>
                </a:solidFill>
                <a:ea typeface="新細明體" pitchFamily="18" charset="-120"/>
                <a:cs typeface="Courier New" pitchFamily="49" charset="0"/>
              </a:rPr>
              <a:t>}</a:t>
            </a:r>
          </a:p>
        </p:txBody>
      </p:sp>
      <p:graphicFrame>
        <p:nvGraphicFramePr>
          <p:cNvPr id="24" name="Group 243"/>
          <p:cNvGraphicFramePr>
            <a:graphicFrameLocks noGrp="1"/>
          </p:cNvGraphicFramePr>
          <p:nvPr>
            <p:extLst>
              <p:ext uri="{D42A27DB-BD31-4B8C-83A1-F6EECF244321}">
                <p14:modId xmlns:p14="http://schemas.microsoft.com/office/powerpoint/2010/main" val="194402479"/>
              </p:ext>
            </p:extLst>
          </p:nvPr>
        </p:nvGraphicFramePr>
        <p:xfrm>
          <a:off x="6732270" y="54864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 name="文字方塊 10"/>
          <p:cNvSpPr txBox="1">
            <a:spLocks noChangeArrowheads="1"/>
          </p:cNvSpPr>
          <p:nvPr/>
        </p:nvSpPr>
        <p:spPr bwMode="auto">
          <a:xfrm>
            <a:off x="5436108" y="3140964"/>
            <a:ext cx="287337" cy="287338"/>
          </a:xfrm>
          <a:prstGeom prst="rect">
            <a:avLst/>
          </a:prstGeom>
          <a:noFill/>
          <a:ln w="19050">
            <a:solidFill>
              <a:schemeClr val="tx1"/>
            </a:solidFill>
            <a:miter lim="800000"/>
            <a:headEnd/>
            <a:tailEnd/>
          </a:ln>
        </p:spPr>
        <p:txBody>
          <a:bodyPr tIns="0" bIns="0" anchor="ctr"/>
          <a:lstStyle/>
          <a:p>
            <a:endParaRPr lang="zh-TW" altLang="en-US" sz="1600">
              <a:solidFill>
                <a:srgbClr val="000000"/>
              </a:solidFill>
            </a:endParaRPr>
          </a:p>
        </p:txBody>
      </p:sp>
      <p:sp>
        <p:nvSpPr>
          <p:cNvPr id="32" name="文字方塊 7"/>
          <p:cNvSpPr txBox="1">
            <a:spLocks noChangeArrowheads="1"/>
          </p:cNvSpPr>
          <p:nvPr/>
        </p:nvSpPr>
        <p:spPr bwMode="auto">
          <a:xfrm>
            <a:off x="5292090" y="198882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3" name="文字方塊 8"/>
          <p:cNvSpPr txBox="1">
            <a:spLocks noChangeArrowheads="1"/>
          </p:cNvSpPr>
          <p:nvPr/>
        </p:nvSpPr>
        <p:spPr bwMode="auto">
          <a:xfrm>
            <a:off x="5436108" y="227685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r>
              <a:rPr lang="en-US" altLang="zh-TW" sz="1600" dirty="0" smtClean="0">
                <a:solidFill>
                  <a:srgbClr val="000000"/>
                </a:solidFill>
              </a:rPr>
              <a:t>0</a:t>
            </a:r>
            <a:endParaRPr lang="zh-TW" altLang="en-US" sz="1600" dirty="0">
              <a:solidFill>
                <a:srgbClr val="000000"/>
              </a:solidFill>
            </a:endParaRPr>
          </a:p>
        </p:txBody>
      </p:sp>
      <p:cxnSp>
        <p:nvCxnSpPr>
          <p:cNvPr id="18" name="直線單箭頭接點 17"/>
          <p:cNvCxnSpPr/>
          <p:nvPr/>
        </p:nvCxnSpPr>
        <p:spPr bwMode="auto">
          <a:xfrm>
            <a:off x="5580126" y="3284982"/>
            <a:ext cx="1152144"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07858461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70023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p:txBody>
          <a:bodyPr wrap="square"/>
          <a:lstStyle/>
          <a:p>
            <a:pPr>
              <a:spcBef>
                <a:spcPct val="0"/>
              </a:spcBef>
            </a:pPr>
            <a:r>
              <a:rPr lang="en-US" altLang="zh-TW" sz="1600" b="0" dirty="0" smtClean="0">
                <a:solidFill>
                  <a:srgbClr val="008000"/>
                </a:solidFill>
                <a:latin typeface="Lucida Console" pitchFamily="49" charset="0"/>
                <a:ea typeface="新細明體" pitchFamily="18" charset="-120"/>
              </a:rPr>
              <a:t>/*</a:t>
            </a:r>
          </a:p>
          <a:p>
            <a:pPr>
              <a:spcBef>
                <a:spcPct val="0"/>
              </a:spcBef>
            </a:pPr>
            <a:r>
              <a:rPr lang="en-US" altLang="zh-TW" sz="1600" b="0" dirty="0" smtClean="0">
                <a:solidFill>
                  <a:srgbClr val="008000"/>
                </a:solidFill>
                <a:latin typeface="Lucida Console" pitchFamily="49" charset="0"/>
                <a:ea typeface="新細明體" pitchFamily="18" charset="-120"/>
              </a:rPr>
              <a:t>char</a:t>
            </a:r>
            <a:r>
              <a:rPr lang="en-US" altLang="zh-TW" b="0" dirty="0" smtClean="0">
                <a:solidFill>
                  <a:srgbClr val="008000"/>
                </a:solidFill>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a:t>
            </a:r>
            <a:r>
              <a:rPr lang="en-US" altLang="zh-TW" sz="1600" b="0" dirty="0" err="1" smtClean="0">
                <a:solidFill>
                  <a:srgbClr val="008000"/>
                </a:solidFill>
                <a:latin typeface="Lucida Console" pitchFamily="49" charset="0"/>
                <a:ea typeface="新細明體" pitchFamily="18" charset="-120"/>
              </a:rPr>
              <a:t>strtok</a:t>
            </a:r>
            <a:r>
              <a:rPr lang="en-US" altLang="zh-TW" sz="1600" b="0" dirty="0" smtClean="0">
                <a:solidFill>
                  <a:srgbClr val="008000"/>
                </a:solidFill>
                <a:latin typeface="Lucida Console" pitchFamily="49" charset="0"/>
                <a:ea typeface="新細明體" pitchFamily="18" charset="-120"/>
              </a:rPr>
              <a:t>(string,</a:t>
            </a:r>
            <a:r>
              <a:rPr lang="en-US" altLang="zh-TW" sz="800" b="0" dirty="0" smtClean="0">
                <a:solidFill>
                  <a:srgbClr val="008000"/>
                </a:solidFill>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control)</a:t>
            </a:r>
            <a:r>
              <a:rPr lang="en-US" altLang="zh-TW" sz="800" b="0" dirty="0" smtClean="0">
                <a:solidFill>
                  <a:srgbClr val="008000"/>
                </a:solidFill>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a:t>
            </a:r>
            <a:r>
              <a:rPr lang="en-US" altLang="zh-TW" sz="800" b="0" dirty="0" smtClean="0">
                <a:solidFill>
                  <a:srgbClr val="008000"/>
                </a:solidFill>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tokenize</a:t>
            </a:r>
            <a:r>
              <a:rPr lang="en-US" altLang="zh-TW" b="0" dirty="0" smtClean="0">
                <a:solidFill>
                  <a:srgbClr val="008000"/>
                </a:solidFill>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string</a:t>
            </a:r>
            <a:r>
              <a:rPr lang="en-US" altLang="zh-TW" b="0" dirty="0" smtClean="0">
                <a:solidFill>
                  <a:srgbClr val="008000"/>
                </a:solidFill>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with</a:t>
            </a:r>
            <a:r>
              <a:rPr lang="en-US" altLang="zh-TW" b="0" dirty="0" smtClean="0">
                <a:solidFill>
                  <a:srgbClr val="008000"/>
                </a:solidFill>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delimiter</a:t>
            </a:r>
            <a:r>
              <a:rPr lang="en-US" altLang="zh-TW" b="0" dirty="0" smtClean="0">
                <a:solidFill>
                  <a:srgbClr val="008000"/>
                </a:solidFill>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in</a:t>
            </a:r>
            <a:r>
              <a:rPr lang="en-US" altLang="zh-TW" b="0" dirty="0" smtClean="0">
                <a:solidFill>
                  <a:srgbClr val="008000"/>
                </a:solidFill>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control</a:t>
            </a:r>
          </a:p>
          <a:p>
            <a:pPr>
              <a:spcBef>
                <a:spcPct val="0"/>
              </a:spcBef>
            </a:pPr>
            <a:endParaRPr lang="en-US" altLang="zh-TW" sz="1600" b="0" dirty="0" smtClean="0">
              <a:solidFill>
                <a:srgbClr val="008000"/>
              </a:solidFill>
              <a:latin typeface="Lucida Console" pitchFamily="49" charset="0"/>
              <a:ea typeface="新細明體" pitchFamily="18" charset="-120"/>
            </a:endParaRPr>
          </a:p>
          <a:p>
            <a:pPr>
              <a:spcBef>
                <a:spcPct val="0"/>
              </a:spcBef>
            </a:pPr>
            <a:r>
              <a:rPr lang="en-US" altLang="zh-TW" sz="1600" b="0" dirty="0" smtClean="0">
                <a:solidFill>
                  <a:srgbClr val="008000"/>
                </a:solidFill>
                <a:latin typeface="Lucida Console" pitchFamily="49" charset="0"/>
                <a:ea typeface="新細明體" pitchFamily="18" charset="-120"/>
              </a:rPr>
              <a:t>Purpose:</a:t>
            </a:r>
          </a:p>
          <a:p>
            <a:pPr marL="898525">
              <a:spcBef>
                <a:spcPct val="0"/>
              </a:spcBef>
            </a:pPr>
            <a:r>
              <a:rPr lang="en-US" altLang="zh-TW" sz="1600" b="0" dirty="0" err="1" smtClean="0">
                <a:solidFill>
                  <a:srgbClr val="008000"/>
                </a:solidFill>
                <a:latin typeface="Lucida Console" pitchFamily="49" charset="0"/>
                <a:ea typeface="新細明體" pitchFamily="18" charset="-120"/>
              </a:rPr>
              <a:t>strtok</a:t>
            </a:r>
            <a:r>
              <a:rPr lang="en-US" altLang="zh-TW" sz="1600" b="0" dirty="0" smtClean="0">
                <a:solidFill>
                  <a:srgbClr val="008000"/>
                </a:solidFill>
                <a:latin typeface="Lucida Console" pitchFamily="49" charset="0"/>
                <a:ea typeface="新細明體" pitchFamily="18" charset="-120"/>
              </a:rPr>
              <a:t> considers the string to consist of a sequence of zero or more text tokens separated by spans of one or more control chars. the first call, with string specified, returns a pointer to the first char of the first token, and will write a null char into string immediately following the returned token. subsequent calls with zero for the first argument (string) will work thru the string until no tokens remain. the control string may be different from call to call. when no tokens remain in string a NULL pointer is returned. remember the control chars with a bit map, one bit per </a:t>
            </a:r>
            <a:r>
              <a:rPr lang="en-US" altLang="zh-TW" sz="1600" b="0" dirty="0" err="1" smtClean="0">
                <a:solidFill>
                  <a:srgbClr val="008000"/>
                </a:solidFill>
                <a:latin typeface="Lucida Console" pitchFamily="49" charset="0"/>
                <a:ea typeface="新細明體" pitchFamily="18" charset="-120"/>
              </a:rPr>
              <a:t>ascii</a:t>
            </a:r>
            <a:r>
              <a:rPr lang="en-US" altLang="zh-TW" sz="1600" b="0" dirty="0" smtClean="0">
                <a:solidFill>
                  <a:srgbClr val="008000"/>
                </a:solidFill>
                <a:latin typeface="Lucida Console" pitchFamily="49" charset="0"/>
                <a:ea typeface="新細明體" pitchFamily="18" charset="-120"/>
              </a:rPr>
              <a:t> char. the null char is always a control char.</a:t>
            </a:r>
          </a:p>
          <a:p>
            <a:pPr>
              <a:spcBef>
                <a:spcPct val="0"/>
              </a:spcBef>
            </a:pPr>
            <a:endParaRPr lang="en-US" altLang="zh-TW" sz="1600" b="0" dirty="0" smtClean="0">
              <a:solidFill>
                <a:srgbClr val="008000"/>
              </a:solidFill>
              <a:latin typeface="Lucida Console" pitchFamily="49" charset="0"/>
              <a:ea typeface="新細明體" pitchFamily="18" charset="-120"/>
            </a:endParaRPr>
          </a:p>
          <a:p>
            <a:pPr>
              <a:spcBef>
                <a:spcPct val="0"/>
              </a:spcBef>
            </a:pPr>
            <a:r>
              <a:rPr lang="en-US" altLang="zh-TW" sz="1600" b="0" dirty="0" smtClean="0">
                <a:solidFill>
                  <a:srgbClr val="008000"/>
                </a:solidFill>
                <a:latin typeface="Lucida Console" pitchFamily="49" charset="0"/>
                <a:ea typeface="新細明體" pitchFamily="18" charset="-120"/>
              </a:rPr>
              <a:t>Entry:</a:t>
            </a:r>
          </a:p>
          <a:p>
            <a:pPr>
              <a:spcBef>
                <a:spcPct val="0"/>
              </a:spcBef>
            </a:pPr>
            <a:r>
              <a:rPr lang="en-US" altLang="zh-TW" sz="1600" b="0" dirty="0" smtClean="0">
                <a:solidFill>
                  <a:srgbClr val="008000"/>
                </a:solidFill>
                <a:latin typeface="Lucida Console" pitchFamily="49" charset="0"/>
                <a:ea typeface="新細明體" pitchFamily="18" charset="-120"/>
              </a:rPr>
              <a:t>       char *string - string to tokenize, or NULL to get next token</a:t>
            </a:r>
          </a:p>
          <a:p>
            <a:pPr>
              <a:spcBef>
                <a:spcPct val="0"/>
              </a:spcBef>
            </a:pPr>
            <a:r>
              <a:rPr lang="en-US" altLang="zh-TW" sz="1600" b="0" dirty="0" smtClean="0">
                <a:solidFill>
                  <a:srgbClr val="008000"/>
                </a:solidFill>
                <a:latin typeface="Lucida Console" pitchFamily="49" charset="0"/>
                <a:ea typeface="新細明體" pitchFamily="18" charset="-120"/>
              </a:rPr>
              <a:t>       char *control - string of characters to use as delimiters</a:t>
            </a:r>
          </a:p>
          <a:p>
            <a:pPr>
              <a:spcBef>
                <a:spcPct val="0"/>
              </a:spcBef>
            </a:pPr>
            <a:endParaRPr lang="en-US" altLang="zh-TW" sz="1600" b="0" dirty="0" smtClean="0">
              <a:solidFill>
                <a:srgbClr val="008000"/>
              </a:solidFill>
              <a:latin typeface="Lucida Console" pitchFamily="49" charset="0"/>
              <a:ea typeface="新細明體" pitchFamily="18" charset="-120"/>
            </a:endParaRPr>
          </a:p>
          <a:p>
            <a:pPr>
              <a:spcBef>
                <a:spcPct val="0"/>
              </a:spcBef>
            </a:pPr>
            <a:r>
              <a:rPr lang="en-US" altLang="zh-TW" sz="1600" b="0" dirty="0" smtClean="0">
                <a:solidFill>
                  <a:srgbClr val="008000"/>
                </a:solidFill>
                <a:latin typeface="Lucida Console" pitchFamily="49" charset="0"/>
                <a:ea typeface="新細明體" pitchFamily="18" charset="-120"/>
              </a:rPr>
              <a:t>Exit:</a:t>
            </a:r>
          </a:p>
          <a:p>
            <a:pPr>
              <a:spcBef>
                <a:spcPct val="0"/>
              </a:spcBef>
            </a:pPr>
            <a:r>
              <a:rPr lang="en-US" altLang="zh-TW" sz="1600" b="0" dirty="0" smtClean="0">
                <a:solidFill>
                  <a:srgbClr val="008000"/>
                </a:solidFill>
                <a:latin typeface="Lucida Console" pitchFamily="49" charset="0"/>
                <a:ea typeface="新細明體" pitchFamily="18" charset="-120"/>
              </a:rPr>
              <a:t>       returns pointer to first token in string, or</a:t>
            </a:r>
          </a:p>
          <a:p>
            <a:pPr>
              <a:spcBef>
                <a:spcPct val="0"/>
              </a:spcBef>
            </a:pPr>
            <a:r>
              <a:rPr lang="en-US" altLang="zh-TW" sz="1600" b="0" dirty="0" smtClean="0">
                <a:solidFill>
                  <a:srgbClr val="008000"/>
                </a:solidFill>
                <a:latin typeface="Lucida Console" pitchFamily="49" charset="0"/>
                <a:ea typeface="新細明體" pitchFamily="18" charset="-120"/>
              </a:rPr>
              <a:t>       if string was NULL, to next token</a:t>
            </a:r>
          </a:p>
          <a:p>
            <a:pPr>
              <a:spcBef>
                <a:spcPct val="0"/>
              </a:spcBef>
            </a:pPr>
            <a:r>
              <a:rPr lang="en-US" altLang="zh-TW" sz="1600" b="0" dirty="0" smtClean="0">
                <a:solidFill>
                  <a:srgbClr val="008000"/>
                </a:solidFill>
                <a:latin typeface="Lucida Console" pitchFamily="49" charset="0"/>
                <a:ea typeface="新細明體" pitchFamily="18" charset="-120"/>
              </a:rPr>
              <a:t>       returns NULL when no more tokens remain.</a:t>
            </a:r>
          </a:p>
          <a:p>
            <a:pPr>
              <a:spcBef>
                <a:spcPct val="0"/>
              </a:spcBef>
            </a:pPr>
            <a:r>
              <a:rPr lang="en-US" altLang="zh-TW" sz="1600" b="0" dirty="0" smtClean="0">
                <a:solidFill>
                  <a:srgbClr val="008000"/>
                </a:solidFill>
                <a:latin typeface="Lucida Console" pitchFamily="49" charset="0"/>
                <a:ea typeface="新細明體" pitchFamily="18" charset="-120"/>
              </a:rPr>
              <a:t>*/</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p:txBody>
          <a:bodyPr wrap="none"/>
          <a:lstStyle/>
          <a:p>
            <a:pPr>
              <a:spcBef>
                <a:spcPct val="0"/>
              </a:spcBef>
              <a:tabLst>
                <a:tab pos="269875" algn="l"/>
                <a:tab pos="539750" algn="l"/>
              </a:tabLst>
            </a:pP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strtok</a:t>
            </a: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*string, </a:t>
            </a:r>
            <a:r>
              <a:rPr lang="en-US" altLang="zh-TW" sz="1600" b="0" dirty="0" smtClean="0">
                <a:solidFill>
                  <a:srgbClr val="0000FF"/>
                </a:solidFill>
                <a:latin typeface="Lucida Console" pitchFamily="49" charset="0"/>
                <a:ea typeface="新細明體" pitchFamily="18" charset="-120"/>
              </a:rPr>
              <a:t>const char</a:t>
            </a:r>
            <a:r>
              <a:rPr lang="en-US" altLang="zh-TW" sz="1600" b="0" dirty="0" smtClean="0">
                <a:latin typeface="Lucida Console" pitchFamily="49" charset="0"/>
                <a:ea typeface="新細明體" pitchFamily="18" charset="-120"/>
              </a:rPr>
              <a:t> *control )</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char</a:t>
            </a: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static char</a:t>
            </a:r>
            <a:r>
              <a:rPr lang="en-US" altLang="zh-TW" sz="1600" b="0" dirty="0" smtClean="0">
                <a:latin typeface="Lucida Console" pitchFamily="49" charset="0"/>
                <a:ea typeface="新細明體" pitchFamily="18" charset="-120"/>
              </a:rPr>
              <a:t> *context = string;</a:t>
            </a:r>
          </a:p>
          <a:p>
            <a:pPr>
              <a:spcBef>
                <a:spcPct val="0"/>
              </a:spcBef>
              <a:tabLst>
                <a:tab pos="269875" algn="l"/>
                <a:tab pos="539750" algn="l"/>
              </a:tabLst>
            </a:pPr>
            <a:endParaRPr lang="en-US" altLang="zh-TW" sz="1600" b="0" dirty="0" smtClean="0">
              <a:latin typeface="Lucida Console" pitchFamily="49" charset="0"/>
              <a:ea typeface="新細明體" pitchFamily="18" charset="-120"/>
            </a:endParaRPr>
          </a:p>
          <a:p>
            <a:pPr>
              <a:spcBef>
                <a:spcPct val="0"/>
              </a:spcBef>
              <a:tabLst>
                <a:tab pos="269875" algn="l"/>
                <a:tab pos="539750" algn="l"/>
              </a:tabLst>
            </a:pPr>
            <a:r>
              <a:rPr lang="en-US" altLang="zh-TW" sz="1600" b="0" dirty="0" smtClean="0">
                <a:solidFill>
                  <a:schemeClr val="bg2">
                    <a:lumMod val="75000"/>
                  </a:schemeClr>
                </a:solidFill>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Initialize </a:t>
            </a:r>
            <a:r>
              <a:rPr lang="en-US" altLang="zh-TW" sz="1600" b="0" dirty="0" err="1" smtClean="0">
                <a:solidFill>
                  <a:srgbClr val="008000"/>
                </a:solidFill>
                <a:latin typeface="Lucida Console" pitchFamily="49" charset="0"/>
                <a:ea typeface="新細明體" pitchFamily="18" charset="-120"/>
              </a:rPr>
              <a:t>str</a:t>
            </a:r>
            <a:r>
              <a:rPr lang="en-US" altLang="zh-TW" sz="1600" b="0" dirty="0" smtClean="0">
                <a:solidFill>
                  <a:srgbClr val="008000"/>
                </a:solidFill>
                <a:latin typeface="Lucida Console" pitchFamily="49" charset="0"/>
                <a:ea typeface="新細明體" pitchFamily="18" charset="-120"/>
              </a:rPr>
              <a:t> */</a:t>
            </a:r>
          </a:p>
          <a:p>
            <a:pPr>
              <a:spcBef>
                <a:spcPct val="0"/>
              </a:spcBef>
              <a:tabLst>
                <a:tab pos="269875" algn="l"/>
                <a:tab pos="539750" algn="l"/>
              </a:tabLst>
            </a:pPr>
            <a:endParaRPr lang="en-US" altLang="zh-TW" sz="1600" b="0" dirty="0" smtClean="0">
              <a:solidFill>
                <a:srgbClr val="008000"/>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solidFill>
                  <a:srgbClr val="008000"/>
                </a:solidFill>
                <a:latin typeface="Lucida Console" pitchFamily="49" charset="0"/>
                <a:ea typeface="新細明體" pitchFamily="18" charset="-120"/>
              </a:rPr>
              <a:t>  /* If string is NULL, set </a:t>
            </a:r>
            <a:r>
              <a:rPr lang="en-US" altLang="zh-TW" sz="1600" b="0" dirty="0" err="1" smtClean="0">
                <a:solidFill>
                  <a:srgbClr val="008000"/>
                </a:solidFill>
                <a:latin typeface="Lucida Console" pitchFamily="49" charset="0"/>
                <a:ea typeface="新細明體" pitchFamily="18" charset="-120"/>
              </a:rPr>
              <a:t>str</a:t>
            </a:r>
            <a:r>
              <a:rPr lang="en-US" altLang="zh-TW" sz="1600" b="0" dirty="0" smtClean="0">
                <a:solidFill>
                  <a:srgbClr val="008000"/>
                </a:solidFill>
                <a:latin typeface="Lucida Console" pitchFamily="49" charset="0"/>
                <a:ea typeface="新細明體" pitchFamily="18" charset="-120"/>
              </a:rPr>
              <a:t> to the saved pointer (i.e., continue</a:t>
            </a:r>
          </a:p>
          <a:p>
            <a:pPr>
              <a:spcBef>
                <a:spcPct val="0"/>
              </a:spcBef>
              <a:tabLst>
                <a:tab pos="269875" algn="l"/>
                <a:tab pos="539750" algn="l"/>
              </a:tabLst>
            </a:pPr>
            <a:r>
              <a:rPr lang="en-US" altLang="zh-TW" sz="1600" b="0" dirty="0" smtClean="0">
                <a:solidFill>
                  <a:srgbClr val="008000"/>
                </a:solidFill>
                <a:latin typeface="Lucida Console" pitchFamily="49" charset="0"/>
                <a:ea typeface="新細明體" pitchFamily="18" charset="-120"/>
              </a:rPr>
              <a:t>     breaking tokens out of the string from the last </a:t>
            </a:r>
            <a:r>
              <a:rPr lang="en-US" altLang="zh-TW" sz="1600" b="0" dirty="0" err="1" smtClean="0">
                <a:solidFill>
                  <a:srgbClr val="008000"/>
                </a:solidFill>
                <a:latin typeface="Lucida Console" pitchFamily="49" charset="0"/>
                <a:ea typeface="新細明體" pitchFamily="18" charset="-120"/>
              </a:rPr>
              <a:t>strtok</a:t>
            </a:r>
            <a:r>
              <a:rPr lang="en-US" altLang="zh-TW" sz="1600" b="0" dirty="0" smtClean="0">
                <a:solidFill>
                  <a:srgbClr val="008000"/>
                </a:solidFill>
                <a:latin typeface="Lucida Console" pitchFamily="49" charset="0"/>
                <a:ea typeface="新細明體" pitchFamily="18" charset="-120"/>
              </a:rPr>
              <a:t> call)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NULL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context;</a:t>
            </a:r>
            <a:endParaRPr lang="en-US" altLang="zh-TW" sz="1600" b="0" dirty="0" smtClean="0">
              <a:solidFill>
                <a:schemeClr val="bg2">
                  <a:lumMod val="75000"/>
                </a:schemeClr>
              </a:solidFill>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string;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51447" y="1268724"/>
            <a:ext cx="8641105" cy="1980253"/>
          </a:xfrm>
        </p:spPr>
        <p:txBody>
          <a:bodyPr/>
          <a:lstStyle/>
          <a:p>
            <a:r>
              <a:rPr lang="en-US" altLang="zh-TW" dirty="0">
                <a:solidFill>
                  <a:srgbClr val="0000FF"/>
                </a:solidFill>
                <a:highlight>
                  <a:srgbClr val="FFFFFF"/>
                </a:highlight>
                <a:latin typeface="Lucida Console"/>
              </a:rPr>
              <a:t>void</a:t>
            </a:r>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convertToUppercase</a:t>
            </a:r>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*s )</a:t>
            </a:r>
          </a:p>
          <a:p>
            <a:r>
              <a:rPr lang="en-US" altLang="zh-TW" dirty="0">
                <a:solidFill>
                  <a:srgbClr val="000000"/>
                </a:solidFill>
                <a:highlight>
                  <a:srgbClr val="FFFFFF"/>
                </a:highlight>
                <a:latin typeface="Lucida Console"/>
              </a:rPr>
              <a:t>{</a:t>
            </a: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for</a:t>
            </a:r>
            <a:r>
              <a:rPr lang="en-US" altLang="zh-TW" dirty="0">
                <a:solidFill>
                  <a:srgbClr val="000000"/>
                </a:solidFill>
                <a:highlight>
                  <a:srgbClr val="FFFFFF"/>
                </a:highlight>
                <a:latin typeface="Lucida Console"/>
              </a:rPr>
              <a:t>( </a:t>
            </a:r>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 0; </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&lt; </a:t>
            </a:r>
            <a:r>
              <a:rPr lang="en-US" altLang="zh-TW" dirty="0" err="1">
                <a:solidFill>
                  <a:srgbClr val="000000"/>
                </a:solidFill>
                <a:highlight>
                  <a:srgbClr val="FFFFFF"/>
                </a:highlight>
                <a:latin typeface="Lucida Console"/>
              </a:rPr>
              <a:t>strlen</a:t>
            </a:r>
            <a:r>
              <a:rPr lang="en-US" altLang="zh-TW" dirty="0">
                <a:solidFill>
                  <a:srgbClr val="000000"/>
                </a:solidFill>
                <a:highlight>
                  <a:srgbClr val="FFFFFF"/>
                </a:highlight>
                <a:latin typeface="Lucida Console"/>
              </a:rPr>
              <a:t>( s ); </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a:t>
            </a:r>
            <a:r>
              <a:rPr lang="en-US" altLang="zh-TW" dirty="0" smtClean="0">
                <a:solidFill>
                  <a:srgbClr val="000000"/>
                </a:solidFill>
                <a:highlight>
                  <a:srgbClr val="FFFFFF"/>
                </a:highlight>
                <a:latin typeface="Lucida Console"/>
              </a:rPr>
              <a:t>)</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if</a:t>
            </a:r>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islower</a:t>
            </a:r>
            <a:r>
              <a:rPr lang="en-US" altLang="zh-TW" dirty="0">
                <a:solidFill>
                  <a:srgbClr val="000000"/>
                </a:solidFill>
                <a:highlight>
                  <a:srgbClr val="FFFFFF"/>
                </a:highlight>
                <a:latin typeface="Lucida Console"/>
              </a:rPr>
              <a:t>( s[</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 </a:t>
            </a:r>
            <a:r>
              <a:rPr lang="en-US" altLang="zh-TW" dirty="0" smtClean="0">
                <a:solidFill>
                  <a:srgbClr val="000000"/>
                </a:solidFill>
                <a:highlight>
                  <a:srgbClr val="FFFFFF"/>
                </a:highlight>
                <a:latin typeface="Lucida Console"/>
              </a:rPr>
              <a:t>)</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s[</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 </a:t>
            </a:r>
            <a:r>
              <a:rPr lang="en-US" altLang="zh-TW" dirty="0" err="1">
                <a:solidFill>
                  <a:srgbClr val="000000"/>
                </a:solidFill>
                <a:highlight>
                  <a:srgbClr val="FFFFFF"/>
                </a:highlight>
                <a:latin typeface="Lucida Console"/>
              </a:rPr>
              <a:t>toupper</a:t>
            </a:r>
            <a:r>
              <a:rPr lang="en-US" altLang="zh-TW" dirty="0">
                <a:solidFill>
                  <a:srgbClr val="000000"/>
                </a:solidFill>
                <a:highlight>
                  <a:srgbClr val="FFFFFF"/>
                </a:highlight>
                <a:latin typeface="Lucida Console"/>
              </a:rPr>
              <a:t>( s[</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a:t>
            </a:r>
            <a:r>
              <a:rPr lang="en-US" altLang="zh-TW" dirty="0" smtClean="0">
                <a:solidFill>
                  <a:srgbClr val="000000"/>
                </a:solidFill>
                <a:highlight>
                  <a:srgbClr val="FFFFFF"/>
                </a:highlight>
                <a:latin typeface="Lucida Console"/>
              </a:rPr>
              <a:t>);</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a:t>
            </a:r>
            <a:endParaRPr lang="zh-TW" altLang="en-US" dirty="0"/>
          </a:p>
        </p:txBody>
      </p:sp>
      <p:sp>
        <p:nvSpPr>
          <p:cNvPr id="3" name="內容版面配置區 2"/>
          <p:cNvSpPr>
            <a:spLocks noGrp="1"/>
          </p:cNvSpPr>
          <p:nvPr>
            <p:ph sz="quarter" idx="10"/>
          </p:nvPr>
        </p:nvSpPr>
        <p:spPr>
          <a:xfrm>
            <a:off x="251449" y="3608388"/>
            <a:ext cx="8641104" cy="1980888"/>
          </a:xfrm>
        </p:spPr>
        <p:txBody>
          <a:bodyPr/>
          <a:lstStyle/>
          <a:p>
            <a:r>
              <a:rPr lang="en-US" altLang="zh-TW" dirty="0">
                <a:solidFill>
                  <a:srgbClr val="0000FF"/>
                </a:solidFill>
                <a:highlight>
                  <a:srgbClr val="FFFFFF"/>
                </a:highlight>
                <a:latin typeface="Lucida Console"/>
              </a:rPr>
              <a:t>void</a:t>
            </a:r>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convertToUppercase</a:t>
            </a:r>
            <a:r>
              <a:rPr lang="en-US" altLang="zh-TW" dirty="0">
                <a:solidFill>
                  <a:srgbClr val="000000"/>
                </a:solidFill>
                <a:highlight>
                  <a:srgbClr val="FFFFFF"/>
                </a:highlight>
                <a:latin typeface="Lucida Console"/>
              </a:rPr>
              <a:t>( string s )</a:t>
            </a:r>
          </a:p>
          <a:p>
            <a:r>
              <a:rPr lang="en-US" altLang="zh-TW" dirty="0">
                <a:solidFill>
                  <a:srgbClr val="000000"/>
                </a:solidFill>
                <a:highlight>
                  <a:srgbClr val="FFFFFF"/>
                </a:highlight>
                <a:latin typeface="Lucida Console"/>
              </a:rPr>
              <a:t>{</a:t>
            </a: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for</a:t>
            </a:r>
            <a:r>
              <a:rPr lang="en-US" altLang="zh-TW" dirty="0">
                <a:solidFill>
                  <a:srgbClr val="000000"/>
                </a:solidFill>
                <a:highlight>
                  <a:srgbClr val="FFFFFF"/>
                </a:highlight>
                <a:latin typeface="Lucida Console"/>
              </a:rPr>
              <a:t>( </a:t>
            </a:r>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 0; </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&lt; </a:t>
            </a:r>
            <a:r>
              <a:rPr lang="en-US" altLang="zh-TW" dirty="0" err="1">
                <a:solidFill>
                  <a:srgbClr val="000000"/>
                </a:solidFill>
                <a:highlight>
                  <a:srgbClr val="FFFFFF"/>
                </a:highlight>
                <a:latin typeface="Lucida Console"/>
              </a:rPr>
              <a:t>s.length</a:t>
            </a:r>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a:t>
            </a:r>
            <a:r>
              <a:rPr lang="en-US" altLang="zh-TW" dirty="0" smtClean="0">
                <a:solidFill>
                  <a:srgbClr val="000000"/>
                </a:solidFill>
                <a:highlight>
                  <a:srgbClr val="FFFFFF"/>
                </a:highlight>
                <a:latin typeface="Lucida Console"/>
              </a:rPr>
              <a:t>)</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if</a:t>
            </a:r>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islower</a:t>
            </a:r>
            <a:r>
              <a:rPr lang="en-US" altLang="zh-TW" dirty="0">
                <a:solidFill>
                  <a:srgbClr val="000000"/>
                </a:solidFill>
                <a:highlight>
                  <a:srgbClr val="FFFFFF"/>
                </a:highlight>
                <a:latin typeface="Lucida Console"/>
              </a:rPr>
              <a:t>( s[</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 </a:t>
            </a:r>
            <a:r>
              <a:rPr lang="en-US" altLang="zh-TW" dirty="0" smtClean="0">
                <a:solidFill>
                  <a:srgbClr val="000000"/>
                </a:solidFill>
                <a:highlight>
                  <a:srgbClr val="FFFFFF"/>
                </a:highlight>
                <a:latin typeface="Lucida Console"/>
              </a:rPr>
              <a:t>)</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s[</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 </a:t>
            </a:r>
            <a:r>
              <a:rPr lang="en-US" altLang="zh-TW" dirty="0" err="1">
                <a:solidFill>
                  <a:srgbClr val="000000"/>
                </a:solidFill>
                <a:highlight>
                  <a:srgbClr val="FFFFFF"/>
                </a:highlight>
                <a:latin typeface="Lucida Console"/>
              </a:rPr>
              <a:t>toupper</a:t>
            </a:r>
            <a:r>
              <a:rPr lang="en-US" altLang="zh-TW" dirty="0">
                <a:solidFill>
                  <a:srgbClr val="000000"/>
                </a:solidFill>
                <a:highlight>
                  <a:srgbClr val="FFFFFF"/>
                </a:highlight>
                <a:latin typeface="Lucida Console"/>
              </a:rPr>
              <a:t>( s[</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a:t>
            </a:r>
            <a:r>
              <a:rPr lang="en-US" altLang="zh-TW" dirty="0" smtClean="0">
                <a:solidFill>
                  <a:srgbClr val="000000"/>
                </a:solidFill>
                <a:highlight>
                  <a:srgbClr val="FFFFFF"/>
                </a:highlight>
                <a:latin typeface="Lucida Console"/>
              </a:rPr>
              <a:t>);</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a:t>
            </a:r>
            <a:endParaRPr lang="zh-TW" altLang="en-US" dirty="0"/>
          </a:p>
        </p:txBody>
      </p:sp>
    </p:spTree>
    <p:extLst>
      <p:ext uri="{BB962C8B-B14F-4D97-AF65-F5344CB8AC3E}">
        <p14:creationId xmlns:p14="http://schemas.microsoft.com/office/powerpoint/2010/main" val="397795920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副標題 5"/>
          <p:cNvSpPr>
            <a:spLocks noGrp="1"/>
          </p:cNvSpPr>
          <p:nvPr>
            <p:ph idx="1"/>
          </p:nvPr>
        </p:nvSpPr>
        <p:spPr/>
        <p:txBody>
          <a:bodyPr wrap="none"/>
          <a:lstStyle/>
          <a:p>
            <a:pPr>
              <a:spcBef>
                <a:spcPct val="0"/>
              </a:spcBef>
              <a:tabLst>
                <a:tab pos="269875" algn="l"/>
                <a:tab pos="539750" algn="l"/>
              </a:tabLst>
            </a:pPr>
            <a:r>
              <a:rPr lang="en-US" altLang="zh-TW" sz="1600" b="0" dirty="0" smtClean="0">
                <a:solidFill>
                  <a:schemeClr val="bg2">
                    <a:lumMod val="75000"/>
                  </a:schemeClr>
                </a:solidFill>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beginning of token (skip over leading delimiters). </a:t>
            </a:r>
          </a:p>
          <a:p>
            <a:pPr>
              <a:spcBef>
                <a:spcPct val="0"/>
              </a:spcBef>
              <a:tabLst>
                <a:tab pos="269875" algn="l"/>
                <a:tab pos="539750" algn="l"/>
              </a:tabLst>
            </a:pPr>
            <a:r>
              <a:rPr lang="en-US" altLang="zh-TW" sz="1600" b="0" dirty="0" smtClean="0">
                <a:solidFill>
                  <a:srgbClr val="008000"/>
                </a:solidFill>
                <a:latin typeface="Lucida Console" pitchFamily="49" charset="0"/>
                <a:ea typeface="新細明體" pitchFamily="18" charset="-120"/>
              </a:rPr>
              <a:t>     Note that there is no token </a:t>
            </a:r>
            <a:r>
              <a:rPr lang="en-US" altLang="zh-TW" sz="1600" b="0" dirty="0" err="1" smtClean="0">
                <a:solidFill>
                  <a:srgbClr val="008000"/>
                </a:solidFill>
                <a:latin typeface="Lucida Console" pitchFamily="49" charset="0"/>
                <a:ea typeface="新細明體" pitchFamily="18" charset="-120"/>
              </a:rPr>
              <a:t>iff</a:t>
            </a:r>
            <a:r>
              <a:rPr lang="en-US" altLang="zh-TW" sz="1600" b="0" dirty="0" smtClean="0">
                <a:solidFill>
                  <a:srgbClr val="008000"/>
                </a:solidFill>
                <a:latin typeface="Lucida Console" pitchFamily="49" charset="0"/>
                <a:ea typeface="新細明體" pitchFamily="18" charset="-120"/>
              </a:rPr>
              <a:t> this loop sets </a:t>
            </a:r>
            <a:r>
              <a:rPr lang="en-US" altLang="zh-TW" sz="1600" b="0" dirty="0" err="1" smtClean="0">
                <a:solidFill>
                  <a:srgbClr val="008000"/>
                </a:solidFill>
                <a:latin typeface="Lucida Console" pitchFamily="49" charset="0"/>
                <a:ea typeface="新細明體" pitchFamily="18" charset="-120"/>
              </a:rPr>
              <a:t>str</a:t>
            </a:r>
            <a:r>
              <a:rPr lang="en-US" altLang="zh-TW" sz="1600" b="0" dirty="0" smtClean="0">
                <a:solidFill>
                  <a:srgbClr val="008000"/>
                </a:solidFill>
                <a:latin typeface="Lucida Console" pitchFamily="49" charset="0"/>
                <a:ea typeface="新細明體" pitchFamily="18" charset="-120"/>
              </a:rPr>
              <a:t> to point</a:t>
            </a:r>
          </a:p>
          <a:p>
            <a:pPr>
              <a:spcBef>
                <a:spcPct val="0"/>
              </a:spcBef>
              <a:tabLst>
                <a:tab pos="269875" algn="l"/>
                <a:tab pos="539750" algn="l"/>
              </a:tabLst>
            </a:pPr>
            <a:r>
              <a:rPr lang="en-US" altLang="zh-TW" sz="1600" b="0" dirty="0" smtClean="0">
                <a:solidFill>
                  <a:srgbClr val="008000"/>
                </a:solidFill>
                <a:latin typeface="Lucida Console" pitchFamily="49" charset="0"/>
                <a:ea typeface="新細明體" pitchFamily="18" charset="-120"/>
              </a:rPr>
              <a:t>     to the terminal null (*</a:t>
            </a:r>
            <a:r>
              <a:rPr lang="en-US" altLang="zh-TW" sz="1600" b="0" dirty="0" err="1" smtClean="0">
                <a:solidFill>
                  <a:srgbClr val="008000"/>
                </a:solidFill>
                <a:latin typeface="Lucida Console" pitchFamily="49" charset="0"/>
                <a:ea typeface="新細明體" pitchFamily="18" charset="-120"/>
              </a:rPr>
              <a:t>str</a:t>
            </a:r>
            <a:r>
              <a:rPr lang="en-US" altLang="zh-TW" sz="1600" b="0" dirty="0" smtClean="0">
                <a:solidFill>
                  <a:srgbClr val="008000"/>
                </a:solidFill>
                <a:latin typeface="Lucida Console" pitchFamily="49" charset="0"/>
                <a:ea typeface="新細明體" pitchFamily="18" charset="-120"/>
              </a:rPr>
              <a:t> == '\0')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while</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endParaRPr lang="en-US" altLang="zh-TW" sz="1600" b="0" dirty="0" smtClean="0">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Find the end of the token. If it is not the end of the string,</a:t>
            </a:r>
          </a:p>
          <a:p>
            <a:pPr>
              <a:spcBef>
                <a:spcPct val="0"/>
              </a:spcBef>
              <a:tabLst>
                <a:tab pos="269875" algn="l"/>
                <a:tab pos="539750" algn="l"/>
              </a:tabLst>
            </a:pPr>
            <a:r>
              <a:rPr lang="en-US" altLang="zh-TW" sz="1600" b="0" dirty="0" smtClean="0">
                <a:solidFill>
                  <a:srgbClr val="008000"/>
                </a:solidFill>
                <a:latin typeface="Lucida Console" pitchFamily="49" charset="0"/>
                <a:ea typeface="新細明體" pitchFamily="18" charset="-120"/>
              </a:rPr>
              <a:t>     put a null there.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for</a:t>
            </a:r>
            <a:r>
              <a:rPr lang="en-US" altLang="zh-TW" sz="1600" b="0" dirty="0" smtClean="0">
                <a:latin typeface="Lucida Console" pitchFamily="49" charset="0"/>
                <a:ea typeface="新細明體" pitchFamily="18" charset="-120"/>
              </a:rPr>
              <a: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belong(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control ) )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 '\0';</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break</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p>
          <a:p>
            <a:pPr>
              <a:spcBef>
                <a:spcPct val="0"/>
              </a:spcBef>
              <a:tabLst>
                <a:tab pos="269875" algn="l"/>
                <a:tab pos="539750" algn="l"/>
              </a:tabLst>
            </a:pPr>
            <a:endParaRPr lang="en-US" altLang="zh-TW" sz="1600" b="0" dirty="0" smtClean="0">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Update </a:t>
            </a:r>
            <a:r>
              <a:rPr lang="en-US" altLang="zh-TW" sz="1600" b="0" dirty="0" err="1" smtClean="0">
                <a:solidFill>
                  <a:srgbClr val="008000"/>
                </a:solidFill>
                <a:latin typeface="Lucida Console" pitchFamily="49" charset="0"/>
                <a:ea typeface="新細明體" pitchFamily="18" charset="-120"/>
              </a:rPr>
              <a:t>nextoken</a:t>
            </a:r>
            <a:r>
              <a:rPr lang="en-US" altLang="zh-TW" sz="1600" b="0" dirty="0" smtClean="0">
                <a:solidFill>
                  <a:srgbClr val="008000"/>
                </a:solidFill>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context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a:t>
            </a:r>
          </a:p>
          <a:p>
            <a:pPr>
              <a:spcBef>
                <a:spcPct val="0"/>
              </a:spcBef>
              <a:tabLst>
                <a:tab pos="269875" algn="l"/>
                <a:tab pos="539750" algn="l"/>
              </a:tabLst>
            </a:pPr>
            <a:endParaRPr lang="en-US" altLang="zh-TW" sz="1600" b="0" dirty="0" smtClean="0">
              <a:latin typeface="Lucida Console" pitchFamily="49" charset="0"/>
              <a:ea typeface="新細明體" pitchFamily="18" charset="-120"/>
            </a:endParaRP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8000"/>
                </a:solidFill>
                <a:latin typeface="Lucida Console" pitchFamily="49" charset="0"/>
                <a:ea typeface="新細明體" pitchFamily="18" charset="-120"/>
              </a:rPr>
              <a:t>/* Determine if a token has been found.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if</a:t>
            </a:r>
            <a:r>
              <a:rPr lang="en-US" altLang="zh-TW" sz="1600" b="0" dirty="0" smtClean="0">
                <a:latin typeface="Lucida Console" pitchFamily="49" charset="0"/>
                <a:ea typeface="新細明體" pitchFamily="18" charset="-120"/>
              </a:rPr>
              <a:t>( string == </a:t>
            </a:r>
            <a:r>
              <a:rPr lang="en-US" altLang="zh-TW" sz="1600" b="0" dirty="0" err="1" smtClean="0">
                <a:latin typeface="Lucida Console" pitchFamily="49" charset="0"/>
                <a:ea typeface="新細明體" pitchFamily="18" charset="-120"/>
              </a:rPr>
              <a:t>str</a:t>
            </a:r>
            <a:r>
              <a:rPr lang="en-US" altLang="zh-TW" sz="1600" b="0" dirty="0" smtClean="0">
                <a:latin typeface="Lucida Console" pitchFamily="49" charset="0"/>
                <a:ea typeface="新細明體" pitchFamily="18" charset="-120"/>
              </a:rPr>
              <a:t> )</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NULL;</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else</a:t>
            </a:r>
          </a:p>
          <a:p>
            <a:pPr>
              <a:spcBef>
                <a:spcPct val="0"/>
              </a:spcBef>
              <a:tabLst>
                <a:tab pos="269875" algn="l"/>
                <a:tab pos="539750" algn="l"/>
              </a:tabLst>
            </a:pPr>
            <a:r>
              <a:rPr lang="en-US" altLang="zh-TW" sz="1600" b="0" dirty="0" smtClean="0">
                <a:latin typeface="Lucida Console" pitchFamily="49" charset="0"/>
                <a:ea typeface="新細明體" pitchFamily="18" charset="-120"/>
              </a:rPr>
              <a:t>		</a:t>
            </a:r>
            <a:r>
              <a:rPr lang="en-US" altLang="zh-TW" sz="1600" b="0" dirty="0" smtClean="0">
                <a:solidFill>
                  <a:srgbClr val="0000FF"/>
                </a:solidFill>
                <a:latin typeface="Lucida Console" pitchFamily="49" charset="0"/>
                <a:ea typeface="新細明體" pitchFamily="18" charset="-120"/>
              </a:rPr>
              <a:t>return</a:t>
            </a:r>
            <a:r>
              <a:rPr lang="en-US" altLang="zh-TW" sz="1600" b="0" dirty="0" smtClean="0">
                <a:latin typeface="Lucida Console" pitchFamily="49" charset="0"/>
                <a:ea typeface="新細明體" pitchFamily="18" charset="-120"/>
              </a:rPr>
              <a:t> string;</a:t>
            </a:r>
          </a:p>
          <a:p>
            <a:pPr>
              <a:spcBef>
                <a:spcPct val="0"/>
              </a:spcBef>
              <a:tabLst>
                <a:tab pos="269875" algn="l"/>
                <a:tab pos="539750" algn="l"/>
              </a:tabLst>
            </a:pPr>
            <a:r>
              <a:rPr lang="en-US" altLang="zh-TW" sz="1600" b="0" dirty="0" smtClean="0">
                <a:latin typeface="Lucida Console" pitchFamily="49" charset="0"/>
                <a:ea typeface="新細明體" pitchFamily="18" charset="-120"/>
              </a:rPr>
              <a:t>}</a:t>
            </a:r>
            <a:endParaRPr lang="zh-TW" altLang="en-US" sz="1600" b="0" dirty="0" smtClean="0">
              <a:latin typeface="Lucida Console" pitchFamily="49" charset="0"/>
              <a:ea typeface="新細明體" pitchFamily="18" charset="-12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1  </a:t>
            </a:r>
            <a:r>
              <a:rPr lang="en-US" altLang="zh-TW" b="0" dirty="0" smtClean="0">
                <a:solidFill>
                  <a:srgbClr val="008000"/>
                </a:solidFill>
                <a:latin typeface="Lucida Console" pitchFamily="49" charset="0"/>
                <a:ea typeface="新細明體" pitchFamily="18" charset="-120"/>
                <a:cs typeface="Courier New" pitchFamily="49" charset="0"/>
              </a:rPr>
              <a:t>// Fig. 8.11: fig08_11.cpp</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2  </a:t>
            </a:r>
            <a:r>
              <a:rPr lang="en-US" altLang="zh-TW" b="0" dirty="0" smtClean="0">
                <a:solidFill>
                  <a:srgbClr val="008000"/>
                </a:solidFill>
                <a:latin typeface="Lucida Console" pitchFamily="49" charset="0"/>
                <a:ea typeface="新細明體" pitchFamily="18" charset="-120"/>
                <a:cs typeface="Courier New" pitchFamily="49" charset="0"/>
              </a:rPr>
              <a:t>// Printing a string one character at a time using</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3  </a:t>
            </a:r>
            <a:r>
              <a:rPr lang="en-US" altLang="zh-TW" b="0" dirty="0" smtClean="0">
                <a:solidFill>
                  <a:srgbClr val="008000"/>
                </a:solidFill>
                <a:latin typeface="Lucida Console" pitchFamily="49" charset="0"/>
                <a:ea typeface="新細明體" pitchFamily="18" charset="-120"/>
                <a:cs typeface="Courier New" pitchFamily="49" charset="0"/>
              </a:rPr>
              <a:t>// a non-constant pointer to constant data.</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4  </a:t>
            </a:r>
            <a:r>
              <a:rPr lang="en-US" altLang="zh-TW" b="0" dirty="0" smtClean="0">
                <a:solidFill>
                  <a:srgbClr val="0000FF"/>
                </a:solidFill>
                <a:latin typeface="Lucida Console" pitchFamily="49" charset="0"/>
                <a:ea typeface="新細明體" pitchFamily="18" charset="-120"/>
                <a:cs typeface="Courier New" pitchFamily="49" charset="0"/>
              </a:rPr>
              <a:t>#include</a:t>
            </a:r>
            <a:r>
              <a:rPr lang="en-US" altLang="zh-TW" b="0" dirty="0" smtClean="0">
                <a:solidFill>
                  <a:srgbClr val="000000"/>
                </a:solidFill>
                <a:latin typeface="Lucida Console" pitchFamily="49" charset="0"/>
                <a:ea typeface="新細明體" pitchFamily="18" charset="-120"/>
                <a:cs typeface="Courier New" pitchFamily="49" charset="0"/>
              </a:rPr>
              <a:t> &lt;</a:t>
            </a:r>
            <a:r>
              <a:rPr lang="en-US" altLang="zh-TW" b="0" dirty="0" err="1" smtClean="0">
                <a:solidFill>
                  <a:srgbClr val="000000"/>
                </a:solidFill>
                <a:latin typeface="Lucida Console" pitchFamily="49" charset="0"/>
                <a:ea typeface="新細明體" pitchFamily="18" charset="-120"/>
                <a:cs typeface="Courier New" pitchFamily="49" charset="0"/>
              </a:rPr>
              <a:t>iostream</a:t>
            </a:r>
            <a:r>
              <a:rPr lang="en-US" altLang="zh-TW" b="0" dirty="0" smtClean="0">
                <a:solidFill>
                  <a:srgbClr val="000000"/>
                </a:solidFill>
                <a:latin typeface="Lucida Console" pitchFamily="49" charset="0"/>
                <a:ea typeface="新細明體" pitchFamily="18" charset="-120"/>
                <a:cs typeface="Courier New" pitchFamily="49" charset="0"/>
              </a:rPr>
              <a:t>&gt;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5  </a:t>
            </a:r>
            <a:r>
              <a:rPr lang="en-US" altLang="zh-TW" b="0" dirty="0" smtClean="0">
                <a:solidFill>
                  <a:srgbClr val="0000FF"/>
                </a:solidFill>
                <a:latin typeface="Lucida Console" pitchFamily="49" charset="0"/>
                <a:ea typeface="新細明體" pitchFamily="18" charset="-120"/>
                <a:cs typeface="Courier New" pitchFamily="49" charset="0"/>
              </a:rPr>
              <a:t>using</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namespace</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std</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6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7  </a:t>
            </a:r>
            <a:r>
              <a:rPr lang="en-US" altLang="zh-TW" b="0" dirty="0" smtClean="0">
                <a:solidFill>
                  <a:srgbClr val="0000FF"/>
                </a:solidFill>
                <a:latin typeface="Lucida Console" pitchFamily="49" charset="0"/>
                <a:ea typeface="新細明體" pitchFamily="18" charset="-120"/>
                <a:cs typeface="Courier New" pitchFamily="49" charset="0"/>
              </a:rPr>
              <a:t>void</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printCharacters</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const char</a:t>
            </a:r>
            <a:r>
              <a:rPr lang="en-US" altLang="zh-TW" b="0" dirty="0" smtClean="0">
                <a:solidFill>
                  <a:srgbClr val="000000"/>
                </a:solidFill>
                <a:latin typeface="Lucida Console" pitchFamily="49" charset="0"/>
                <a:ea typeface="新細明體" pitchFamily="18" charset="-120"/>
                <a:cs typeface="Courier New" pitchFamily="49" charset="0"/>
              </a:rPr>
              <a:t> * ); </a:t>
            </a:r>
            <a:r>
              <a:rPr lang="en-US" altLang="zh-TW" sz="1200" b="0" dirty="0" smtClean="0">
                <a:solidFill>
                  <a:srgbClr val="008000"/>
                </a:solidFill>
                <a:latin typeface="Lucida Console" pitchFamily="49" charset="0"/>
                <a:ea typeface="新細明體" pitchFamily="18" charset="-120"/>
                <a:cs typeface="Courier New" pitchFamily="49" charset="0"/>
              </a:rPr>
              <a:t>// print using pointer to const data</a:t>
            </a:r>
            <a:endParaRPr lang="en-US" altLang="zh-TW" sz="12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8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9  </a:t>
            </a:r>
            <a:r>
              <a:rPr lang="en-US" altLang="zh-TW" b="0" dirty="0" err="1" smtClean="0">
                <a:solidFill>
                  <a:srgbClr val="0000FF"/>
                </a:solidFill>
                <a:latin typeface="Lucida Console" pitchFamily="49" charset="0"/>
                <a:ea typeface="新細明體" pitchFamily="18" charset="-120"/>
                <a:cs typeface="Courier New" pitchFamily="49" charset="0"/>
              </a:rPr>
              <a:t>int</a:t>
            </a:r>
            <a:r>
              <a:rPr lang="en-US" altLang="zh-TW" b="0" dirty="0" smtClean="0">
                <a:solidFill>
                  <a:srgbClr val="000000"/>
                </a:solidFill>
                <a:latin typeface="Lucida Console" pitchFamily="49" charset="0"/>
                <a:ea typeface="新細明體" pitchFamily="18" charset="-120"/>
                <a:cs typeface="Courier New" pitchFamily="49" charset="0"/>
              </a:rPr>
              <a:t> main()</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10  </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11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const char</a:t>
            </a:r>
            <a:r>
              <a:rPr lang="en-US" altLang="zh-TW" b="0" dirty="0" smtClean="0">
                <a:solidFill>
                  <a:srgbClr val="000000"/>
                </a:solidFill>
                <a:latin typeface="Lucida Console" pitchFamily="49" charset="0"/>
                <a:ea typeface="新細明體" pitchFamily="18" charset="-120"/>
                <a:cs typeface="Courier New" pitchFamily="49" charset="0"/>
              </a:rPr>
              <a:t> phrase[] = </a:t>
            </a:r>
            <a:r>
              <a:rPr lang="en-US" altLang="zh-TW" b="0" dirty="0" smtClean="0">
                <a:solidFill>
                  <a:srgbClr val="0099FF"/>
                </a:solidFill>
                <a:latin typeface="Lucida Console" pitchFamily="49" charset="0"/>
                <a:ea typeface="新細明體" pitchFamily="18" charset="-120"/>
                <a:cs typeface="Courier New" pitchFamily="49" charset="0"/>
              </a:rPr>
              <a:t>"print characters of a string"</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12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13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"The string is:\n"</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14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printCharacters</a:t>
            </a:r>
            <a:r>
              <a:rPr lang="en-US" altLang="zh-TW" b="0" dirty="0" smtClean="0">
                <a:solidFill>
                  <a:srgbClr val="000000"/>
                </a:solidFill>
                <a:latin typeface="Lucida Console" pitchFamily="49" charset="0"/>
                <a:ea typeface="新細明體" pitchFamily="18" charset="-120"/>
                <a:cs typeface="Courier New" pitchFamily="49" charset="0"/>
              </a:rPr>
              <a:t>( phrase ); </a:t>
            </a:r>
            <a:r>
              <a:rPr lang="en-US" altLang="zh-TW" b="0" dirty="0" smtClean="0">
                <a:solidFill>
                  <a:srgbClr val="008000"/>
                </a:solidFill>
                <a:latin typeface="Lucida Console" pitchFamily="49" charset="0"/>
                <a:ea typeface="新細明體" pitchFamily="18" charset="-120"/>
                <a:cs typeface="Courier New" pitchFamily="49" charset="0"/>
              </a:rPr>
              <a:t>// print characters in phrase</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15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err="1" smtClean="0">
                <a:solidFill>
                  <a:srgbClr val="000000"/>
                </a:solidFill>
                <a:latin typeface="Lucida Console" pitchFamily="49" charset="0"/>
                <a:ea typeface="新細明體" pitchFamily="18" charset="-120"/>
                <a:cs typeface="Courier New" pitchFamily="49" charset="0"/>
              </a:rPr>
              <a:t>endl</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16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end main</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17    </a:t>
            </a:r>
          </a:p>
          <a:p>
            <a:pPr lvl="0" eaLnBrk="1" hangingPunct="1">
              <a:spcBef>
                <a:spcPts val="200"/>
              </a:spcBef>
            </a:pPr>
            <a:r>
              <a:rPr lang="en-US" altLang="zh-TW" dirty="0" smtClean="0">
                <a:solidFill>
                  <a:srgbClr val="5F5F5F"/>
                </a:solidFill>
                <a:ea typeface="新細明體" pitchFamily="18" charset="-120"/>
                <a:cs typeface="Times New Roman" pitchFamily="18" charset="0"/>
              </a:rPr>
              <a:t>18  </a:t>
            </a:r>
            <a:r>
              <a:rPr lang="en-US" altLang="zh-TW" dirty="0" smtClean="0">
                <a:solidFill>
                  <a:srgbClr val="008000"/>
                </a:solidFill>
                <a:ea typeface="新細明體" pitchFamily="18" charset="-120"/>
                <a:cs typeface="Courier New" pitchFamily="49" charset="0"/>
              </a:rPr>
              <a:t>// </a:t>
            </a:r>
            <a:r>
              <a:rPr lang="en-US" altLang="zh-TW" dirty="0" err="1">
                <a:solidFill>
                  <a:srgbClr val="008000"/>
                </a:solidFill>
                <a:ea typeface="新細明體" pitchFamily="18" charset="-120"/>
                <a:cs typeface="Courier New" pitchFamily="49" charset="0"/>
              </a:rPr>
              <a:t>sPtr</a:t>
            </a:r>
            <a:r>
              <a:rPr lang="en-US" altLang="zh-TW" dirty="0">
                <a:solidFill>
                  <a:srgbClr val="008000"/>
                </a:solidFill>
                <a:ea typeface="新細明體" pitchFamily="18" charset="-120"/>
                <a:cs typeface="Courier New" pitchFamily="49" charset="0"/>
              </a:rPr>
              <a:t> can be modified, but it cannot modify the character</a:t>
            </a:r>
            <a:endParaRPr lang="en-US" altLang="zh-TW"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19  </a:t>
            </a:r>
            <a:r>
              <a:rPr lang="en-US" altLang="zh-TW" dirty="0" smtClean="0">
                <a:solidFill>
                  <a:srgbClr val="008000"/>
                </a:solidFill>
                <a:ea typeface="新細明體" pitchFamily="18" charset="-120"/>
                <a:cs typeface="Courier New" pitchFamily="49" charset="0"/>
              </a:rPr>
              <a:t>// </a:t>
            </a:r>
            <a:r>
              <a:rPr lang="en-US" altLang="zh-TW" dirty="0">
                <a:solidFill>
                  <a:srgbClr val="008000"/>
                </a:solidFill>
                <a:ea typeface="新細明體" pitchFamily="18" charset="-120"/>
                <a:cs typeface="Courier New" pitchFamily="49" charset="0"/>
              </a:rPr>
              <a:t>to which it points, i.e., </a:t>
            </a:r>
            <a:r>
              <a:rPr lang="en-US" altLang="zh-TW" dirty="0" err="1">
                <a:solidFill>
                  <a:srgbClr val="008000"/>
                </a:solidFill>
                <a:ea typeface="新細明體" pitchFamily="18" charset="-120"/>
                <a:cs typeface="Courier New" pitchFamily="49" charset="0"/>
              </a:rPr>
              <a:t>sPtr</a:t>
            </a:r>
            <a:r>
              <a:rPr lang="en-US" altLang="zh-TW" dirty="0">
                <a:solidFill>
                  <a:srgbClr val="008000"/>
                </a:solidFill>
                <a:ea typeface="新細明體" pitchFamily="18" charset="-120"/>
                <a:cs typeface="Courier New" pitchFamily="49" charset="0"/>
              </a:rPr>
              <a:t> is a "read-only" pointer</a:t>
            </a:r>
            <a:endParaRPr lang="en-US" altLang="zh-TW"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20  </a:t>
            </a:r>
            <a:r>
              <a:rPr lang="en-US" altLang="zh-TW" dirty="0" smtClean="0">
                <a:solidFill>
                  <a:srgbClr val="0000FF"/>
                </a:solidFill>
                <a:ea typeface="新細明體" pitchFamily="18" charset="-120"/>
                <a:cs typeface="Courier New" pitchFamily="49" charset="0"/>
              </a:rPr>
              <a:t>void</a:t>
            </a:r>
            <a:r>
              <a:rPr lang="en-US" altLang="zh-TW" dirty="0" smtClean="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printCharacters</a:t>
            </a:r>
            <a:r>
              <a:rPr lang="en-US" altLang="zh-TW" dirty="0">
                <a:solidFill>
                  <a:srgbClr val="000000"/>
                </a:solidFill>
                <a:ea typeface="新細明體" pitchFamily="18" charset="-120"/>
                <a:cs typeface="Courier New" pitchFamily="49" charset="0"/>
              </a:rPr>
              <a:t>( </a:t>
            </a:r>
            <a:r>
              <a:rPr lang="en-US" altLang="zh-TW" dirty="0" err="1">
                <a:solidFill>
                  <a:srgbClr val="0000FF"/>
                </a:solidFill>
                <a:ea typeface="新細明體" pitchFamily="18" charset="-120"/>
                <a:cs typeface="Courier New" pitchFamily="49" charset="0"/>
              </a:rPr>
              <a:t>const</a:t>
            </a:r>
            <a:r>
              <a:rPr lang="en-US" altLang="zh-TW" dirty="0">
                <a:solidFill>
                  <a:srgbClr val="0000FF"/>
                </a:solidFill>
                <a:ea typeface="新細明體" pitchFamily="18" charset="-120"/>
                <a:cs typeface="Courier New" pitchFamily="49" charset="0"/>
              </a:rPr>
              <a:t> 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endParaRPr lang="en-US" altLang="zh-TW"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21  </a:t>
            </a:r>
            <a:r>
              <a:rPr lang="en-US" altLang="zh-TW" dirty="0" smtClean="0">
                <a:solidFill>
                  <a:srgbClr val="000000"/>
                </a:solidFill>
                <a:ea typeface="新細明體" pitchFamily="18" charset="-120"/>
                <a:cs typeface="Courier New" pitchFamily="49" charset="0"/>
              </a:rPr>
              <a:t>{</a:t>
            </a:r>
            <a:endParaRPr lang="en-US" altLang="zh-TW"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22  </a:t>
            </a:r>
            <a:r>
              <a:rPr lang="en-US" altLang="zh-TW" dirty="0" smtClean="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for</a:t>
            </a:r>
            <a:r>
              <a:rPr lang="en-US" altLang="zh-TW" dirty="0">
                <a:solidFill>
                  <a:srgbClr val="000000"/>
                </a:solidFill>
                <a:ea typeface="新細明體" pitchFamily="18" charset="-120"/>
                <a:cs typeface="Courier New" pitchFamily="49" charset="0"/>
              </a:rPr>
              <a:t> ( ;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a:solidFill>
                  <a:srgbClr val="0099FF"/>
                </a:solidFill>
                <a:ea typeface="新細明體" pitchFamily="18" charset="-120"/>
                <a:cs typeface="Courier New" pitchFamily="49" charset="0"/>
              </a:rPr>
              <a:t>'\0'</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a:solidFill>
                  <a:srgbClr val="008000"/>
                </a:solidFill>
                <a:ea typeface="新細明體" pitchFamily="18" charset="-120"/>
                <a:cs typeface="Courier New" pitchFamily="49" charset="0"/>
              </a:rPr>
              <a:t>// no initialization</a:t>
            </a:r>
            <a:endParaRPr lang="en-US" altLang="zh-TW"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23  </a:t>
            </a:r>
            <a:r>
              <a:rPr lang="en-US" altLang="zh-TW" dirty="0" smtClean="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cout</a:t>
            </a:r>
            <a:r>
              <a:rPr lang="en-US" altLang="zh-TW" dirty="0">
                <a:solidFill>
                  <a:srgbClr val="000000"/>
                </a:solidFill>
                <a:ea typeface="新細明體" pitchFamily="18" charset="-120"/>
                <a:cs typeface="Courier New" pitchFamily="49" charset="0"/>
              </a:rPr>
              <a:t> &lt;&lt;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r>
              <a:rPr lang="en-US" altLang="zh-TW" dirty="0">
                <a:solidFill>
                  <a:srgbClr val="008000"/>
                </a:solidFill>
                <a:ea typeface="新細明體" pitchFamily="18" charset="-120"/>
                <a:cs typeface="Courier New" pitchFamily="49" charset="0"/>
              </a:rPr>
              <a:t>// display character without modification</a:t>
            </a:r>
            <a:endParaRPr lang="en-US" altLang="zh-TW"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24  </a:t>
            </a:r>
            <a:r>
              <a:rPr lang="en-US" altLang="zh-TW" dirty="0" smtClean="0">
                <a:solidFill>
                  <a:srgbClr val="000000"/>
                </a:solidFill>
                <a:ea typeface="新細明體" pitchFamily="18" charset="-120"/>
                <a:cs typeface="Courier New" pitchFamily="49" charset="0"/>
              </a:rPr>
              <a:t>} </a:t>
            </a:r>
            <a:r>
              <a:rPr lang="en-US" altLang="zh-TW" dirty="0">
                <a:solidFill>
                  <a:srgbClr val="008000"/>
                </a:solidFill>
                <a:ea typeface="新細明體" pitchFamily="18" charset="-120"/>
                <a:cs typeface="Courier New" pitchFamily="49" charset="0"/>
              </a:rPr>
              <a:t>// end function </a:t>
            </a:r>
            <a:r>
              <a:rPr lang="en-US" altLang="zh-TW" dirty="0" err="1" smtClean="0">
                <a:solidFill>
                  <a:srgbClr val="008000"/>
                </a:solidFill>
                <a:ea typeface="新細明體" pitchFamily="18" charset="-120"/>
                <a:cs typeface="Courier New" pitchFamily="49" charset="0"/>
              </a:rPr>
              <a:t>printCharacters</a:t>
            </a:r>
            <a:endParaRPr lang="en-US" altLang="zh-TW" dirty="0">
              <a:solidFill>
                <a:srgbClr val="000000"/>
              </a:solidFill>
              <a:ea typeface="新細明體" pitchFamily="18"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TW" dirty="0" smtClean="0">
                <a:solidFill>
                  <a:srgbClr val="0000FF"/>
                </a:solidFill>
                <a:ea typeface="新細明體" pitchFamily="18" charset="-120"/>
              </a:rPr>
              <a:t>Pointer-Based </a:t>
            </a:r>
            <a:r>
              <a:rPr lang="en-US" altLang="zh-TW" dirty="0">
                <a:solidFill>
                  <a:srgbClr val="0000FF"/>
                </a:solidFill>
                <a:ea typeface="新細明體" pitchFamily="18" charset="-120"/>
              </a:rPr>
              <a:t>String Processing</a:t>
            </a:r>
            <a:endParaRPr lang="en-US" altLang="zh-TW" dirty="0" smtClean="0">
              <a:ea typeface="新細明體" pitchFamily="18" charset="-120"/>
            </a:endParaRPr>
          </a:p>
        </p:txBody>
      </p:sp>
      <p:sp>
        <p:nvSpPr>
          <p:cNvPr id="9219" name="Rectangle 3"/>
          <p:cNvSpPr>
            <a:spLocks noGrp="1" noChangeArrowheads="1"/>
          </p:cNvSpPr>
          <p:nvPr>
            <p:ph idx="1"/>
          </p:nvPr>
        </p:nvSpPr>
        <p:spPr>
          <a:xfrm>
            <a:off x="251448" y="1268724"/>
            <a:ext cx="8281059" cy="5040636"/>
          </a:xfrm>
        </p:spPr>
        <p:txBody>
          <a:bodyPr/>
          <a:lstStyle/>
          <a:p>
            <a:pPr eaLnBrk="1" hangingPunct="1">
              <a:spcBef>
                <a:spcPct val="30000"/>
              </a:spcBef>
            </a:pPr>
            <a:r>
              <a:rPr lang="en-US" altLang="zh-TW" dirty="0">
                <a:ea typeface="新細明體" pitchFamily="18" charset="-120"/>
              </a:rPr>
              <a:t>All strings end with null </a:t>
            </a:r>
            <a:r>
              <a:rPr lang="en-US" altLang="zh-TW" dirty="0" smtClean="0">
                <a:ea typeface="新細明體" pitchFamily="18" charset="-120"/>
              </a:rPr>
              <a:t>( </a:t>
            </a:r>
            <a:r>
              <a:rPr lang="en-US" altLang="zh-TW" sz="2400" dirty="0" smtClean="0">
                <a:latin typeface="Lucida Console" panose="020B0609040504020204" pitchFamily="49" charset="0"/>
                <a:ea typeface="新細明體" pitchFamily="18" charset="-120"/>
              </a:rPr>
              <a:t>'\0'</a:t>
            </a:r>
            <a:r>
              <a:rPr lang="en-US" altLang="zh-TW" dirty="0" smtClean="0">
                <a:ea typeface="新細明體" pitchFamily="18" charset="-120"/>
              </a:rPr>
              <a:t> )</a:t>
            </a:r>
            <a:endParaRPr lang="en-US" altLang="zh-TW" dirty="0">
              <a:ea typeface="新細明體" pitchFamily="18" charset="-120"/>
            </a:endParaRPr>
          </a:p>
          <a:p>
            <a:pPr eaLnBrk="1" hangingPunct="1">
              <a:spcBef>
                <a:spcPct val="30000"/>
              </a:spcBef>
            </a:pPr>
            <a:r>
              <a:rPr lang="en-US" altLang="zh-TW" dirty="0" smtClean="0">
                <a:ea typeface="新細明體" pitchFamily="18" charset="-120"/>
              </a:rPr>
              <a:t>Character array</a:t>
            </a:r>
          </a:p>
          <a:p>
            <a:pPr eaLnBrk="1" hangingPunct="1">
              <a:spcBef>
                <a:spcPct val="30000"/>
              </a:spcBef>
              <a:buFontTx/>
              <a:buNone/>
            </a:pPr>
            <a:r>
              <a:rPr lang="en-US" altLang="zh-TW" sz="2400" b="1" dirty="0" smtClean="0">
                <a:solidFill>
                  <a:schemeClr val="hlink"/>
                </a:solidFill>
                <a:latin typeface="Courier New" pitchFamily="49" charset="0"/>
                <a:ea typeface="新細明體" pitchFamily="18" charset="-120"/>
              </a:rPr>
              <a:t>	</a:t>
            </a:r>
            <a:r>
              <a:rPr lang="en-US" altLang="zh-TW" sz="2000" b="1" dirty="0" smtClean="0">
                <a:solidFill>
                  <a:schemeClr val="hlink"/>
                </a:solidFill>
                <a:latin typeface="Courier New" pitchFamily="49" charset="0"/>
                <a:ea typeface="新細明體" pitchFamily="18" charset="-120"/>
              </a:rPr>
              <a:t>char</a:t>
            </a:r>
            <a:r>
              <a:rPr lang="en-US" altLang="zh-TW" sz="2000" b="1" dirty="0" smtClean="0">
                <a:latin typeface="Courier New" pitchFamily="49" charset="0"/>
                <a:ea typeface="新細明體" pitchFamily="18" charset="-120"/>
              </a:rPr>
              <a:t> color[] = "blue";</a:t>
            </a:r>
            <a:r>
              <a:rPr lang="en-US" altLang="zh-TW" sz="2000" dirty="0" smtClean="0">
                <a:ea typeface="新細明體" pitchFamily="18" charset="-120"/>
              </a:rPr>
              <a:t> </a:t>
            </a:r>
          </a:p>
          <a:p>
            <a:pPr lvl="1" eaLnBrk="1" hangingPunct="1">
              <a:spcBef>
                <a:spcPct val="30000"/>
              </a:spcBef>
            </a:pPr>
            <a:r>
              <a:rPr lang="en-US" altLang="zh-TW" sz="2200" dirty="0">
                <a:ea typeface="新細明體" pitchFamily="18" charset="-120"/>
              </a:rPr>
              <a:t>Creates </a:t>
            </a:r>
            <a:r>
              <a:rPr lang="en-US" altLang="zh-TW" sz="2200" b="1" dirty="0">
                <a:solidFill>
                  <a:schemeClr val="bg2"/>
                </a:solidFill>
                <a:ea typeface="新細明體" pitchFamily="18" charset="-120"/>
              </a:rPr>
              <a:t>5</a:t>
            </a:r>
            <a:r>
              <a:rPr lang="en-US" altLang="zh-TW" sz="2200" dirty="0">
                <a:ea typeface="新細明體" pitchFamily="18" charset="-120"/>
              </a:rPr>
              <a:t> element </a:t>
            </a:r>
            <a:r>
              <a:rPr lang="en-US" altLang="zh-TW" sz="2000" b="1" dirty="0">
                <a:latin typeface="Courier New" pitchFamily="49" charset="0"/>
                <a:ea typeface="新細明體" pitchFamily="18" charset="-120"/>
              </a:rPr>
              <a:t>char</a:t>
            </a:r>
            <a:r>
              <a:rPr lang="en-US" altLang="zh-TW" sz="2200" dirty="0">
                <a:ea typeface="新細明體" pitchFamily="18" charset="-120"/>
              </a:rPr>
              <a:t> array </a:t>
            </a:r>
            <a:r>
              <a:rPr lang="en-US" altLang="zh-TW" sz="2000" b="1" dirty="0">
                <a:latin typeface="Courier New" pitchFamily="49" charset="0"/>
                <a:ea typeface="新細明體" pitchFamily="18" charset="-120"/>
              </a:rPr>
              <a:t>color</a:t>
            </a:r>
            <a:r>
              <a:rPr lang="en-US" altLang="zh-TW" sz="2200" dirty="0">
                <a:ea typeface="新細明體" pitchFamily="18" charset="-120"/>
              </a:rPr>
              <a:t> </a:t>
            </a:r>
            <a:endParaRPr lang="en-US" altLang="zh-TW" sz="2000" dirty="0">
              <a:ea typeface="新細明體" pitchFamily="18" charset="-120"/>
            </a:endParaRPr>
          </a:p>
          <a:p>
            <a:pPr lvl="1" eaLnBrk="1" hangingPunct="1">
              <a:spcBef>
                <a:spcPct val="30000"/>
              </a:spcBef>
            </a:pPr>
            <a:r>
              <a:rPr lang="en-US" altLang="zh-TW" sz="2200" dirty="0" smtClean="0">
                <a:ea typeface="新細明體" pitchFamily="18" charset="-120"/>
              </a:rPr>
              <a:t>Null character (</a:t>
            </a:r>
            <a:r>
              <a:rPr lang="en-US" altLang="zh-TW" sz="2000" b="1" dirty="0">
                <a:latin typeface="Courier New" pitchFamily="49" charset="0"/>
                <a:ea typeface="新細明體" pitchFamily="18" charset="-120"/>
              </a:rPr>
              <a:t>'\0'</a:t>
            </a:r>
            <a:r>
              <a:rPr lang="en-US" altLang="zh-TW" sz="2200" dirty="0" smtClean="0">
                <a:ea typeface="新細明體" pitchFamily="18" charset="-120"/>
              </a:rPr>
              <a:t>) </a:t>
            </a:r>
            <a:r>
              <a:rPr lang="en-US" altLang="zh-TW" sz="2200" dirty="0">
                <a:ea typeface="新細明體" pitchFamily="18" charset="-120"/>
              </a:rPr>
              <a:t>implicitly added</a:t>
            </a:r>
          </a:p>
          <a:p>
            <a:pPr eaLnBrk="1" hangingPunct="1">
              <a:spcBef>
                <a:spcPct val="30000"/>
              </a:spcBef>
            </a:pPr>
            <a:r>
              <a:rPr lang="en-US" altLang="zh-TW" dirty="0" smtClean="0">
                <a:ea typeface="新細明體" pitchFamily="18" charset="-120"/>
              </a:rPr>
              <a:t>Alternative for character array</a:t>
            </a:r>
          </a:p>
          <a:p>
            <a:pPr eaLnBrk="1" hangingPunct="1">
              <a:spcBef>
                <a:spcPct val="30000"/>
              </a:spcBef>
              <a:buFontTx/>
              <a:buNone/>
            </a:pPr>
            <a:r>
              <a:rPr lang="en-US" altLang="zh-TW" b="1" dirty="0" smtClean="0">
                <a:solidFill>
                  <a:schemeClr val="hlink"/>
                </a:solidFill>
                <a:latin typeface="Courier New" pitchFamily="49" charset="0"/>
                <a:ea typeface="新細明體" pitchFamily="18" charset="-120"/>
              </a:rPr>
              <a:t>	</a:t>
            </a:r>
            <a:r>
              <a:rPr lang="en-US" altLang="zh-TW" sz="2000" b="1" dirty="0" smtClean="0">
                <a:solidFill>
                  <a:schemeClr val="hlink"/>
                </a:solidFill>
                <a:latin typeface="Courier New" pitchFamily="49" charset="0"/>
                <a:ea typeface="新細明體" pitchFamily="18" charset="-120"/>
              </a:rPr>
              <a:t>char</a:t>
            </a:r>
            <a:r>
              <a:rPr lang="en-US" altLang="zh-TW" sz="2000" b="1" dirty="0" smtClean="0">
                <a:latin typeface="Courier New" pitchFamily="49" charset="0"/>
                <a:ea typeface="新細明體" pitchFamily="18" charset="-120"/>
              </a:rPr>
              <a:t> color[] = { ‘b’, ‘l’, ‘u’, ‘e’, ‘\0’ };</a:t>
            </a:r>
          </a:p>
          <a:p>
            <a:pPr eaLnBrk="1" hangingPunct="1">
              <a:spcBef>
                <a:spcPct val="30000"/>
              </a:spcBef>
            </a:pPr>
            <a:r>
              <a:rPr lang="en-US" altLang="zh-TW" dirty="0" smtClean="0">
                <a:ea typeface="新細明體" pitchFamily="18" charset="-120"/>
              </a:rPr>
              <a:t>Variable of type </a:t>
            </a:r>
            <a:r>
              <a:rPr lang="en-US" altLang="zh-TW" sz="2400" b="1" dirty="0" smtClean="0">
                <a:latin typeface="Courier New" pitchFamily="49" charset="0"/>
                <a:ea typeface="新細明體" pitchFamily="18" charset="-120"/>
              </a:rPr>
              <a:t>char *</a:t>
            </a:r>
          </a:p>
          <a:p>
            <a:pPr eaLnBrk="1" hangingPunct="1">
              <a:spcBef>
                <a:spcPct val="30000"/>
              </a:spcBef>
              <a:buFontTx/>
              <a:buNone/>
            </a:pPr>
            <a:r>
              <a:rPr lang="en-US" altLang="zh-TW" b="1" dirty="0" smtClean="0">
                <a:solidFill>
                  <a:schemeClr val="hlink"/>
                </a:solidFill>
                <a:latin typeface="Courier New" pitchFamily="49" charset="0"/>
                <a:ea typeface="新細明體" pitchFamily="18" charset="-120"/>
              </a:rPr>
              <a:t>	</a:t>
            </a:r>
            <a:r>
              <a:rPr lang="en-US" altLang="zh-TW" sz="2000" b="1" dirty="0" smtClean="0">
                <a:solidFill>
                  <a:schemeClr val="hlink"/>
                </a:solidFill>
                <a:latin typeface="Courier New" pitchFamily="49" charset="0"/>
                <a:ea typeface="新細明體" pitchFamily="18" charset="-120"/>
              </a:rPr>
              <a:t>char</a:t>
            </a:r>
            <a:r>
              <a:rPr lang="en-US" altLang="zh-TW" sz="2000" b="1" dirty="0" smtClean="0">
                <a:latin typeface="Courier New" pitchFamily="49" charset="0"/>
                <a:ea typeface="新細明體" pitchFamily="18" charset="-120"/>
              </a:rPr>
              <a:t> *</a:t>
            </a:r>
            <a:r>
              <a:rPr lang="en-US" altLang="zh-TW" sz="2000" b="1" dirty="0" err="1" smtClean="0">
                <a:latin typeface="Courier New" pitchFamily="49" charset="0"/>
                <a:ea typeface="新細明體" pitchFamily="18" charset="-120"/>
              </a:rPr>
              <a:t>colorPtr</a:t>
            </a:r>
            <a:r>
              <a:rPr lang="en-US" altLang="zh-TW" sz="2000" b="1" dirty="0" smtClean="0">
                <a:latin typeface="Courier New" pitchFamily="49" charset="0"/>
                <a:ea typeface="新細明體" pitchFamily="18" charset="-120"/>
              </a:rPr>
              <a:t> = "blue";</a:t>
            </a:r>
          </a:p>
          <a:p>
            <a:pPr lvl="1" eaLnBrk="1" hangingPunct="1">
              <a:spcBef>
                <a:spcPct val="30000"/>
              </a:spcBef>
            </a:pPr>
            <a:r>
              <a:rPr lang="en-US" altLang="zh-TW" sz="2200" dirty="0" smtClean="0">
                <a:ea typeface="新細明體" pitchFamily="18" charset="-120"/>
              </a:rPr>
              <a:t>Creates pointer </a:t>
            </a:r>
            <a:r>
              <a:rPr lang="en-US" altLang="zh-TW" sz="2000" b="1" dirty="0" err="1" smtClean="0">
                <a:latin typeface="Courier New" pitchFamily="49" charset="0"/>
                <a:ea typeface="新細明體" pitchFamily="18" charset="-120"/>
              </a:rPr>
              <a:t>colorPtr</a:t>
            </a:r>
            <a:r>
              <a:rPr lang="en-US" altLang="zh-TW" sz="2200" dirty="0" smtClean="0">
                <a:ea typeface="新細明體" pitchFamily="18" charset="-120"/>
              </a:rPr>
              <a:t> to letter </a:t>
            </a:r>
            <a:r>
              <a:rPr lang="en-US" altLang="zh-TW" sz="2000" b="1" dirty="0" smtClean="0">
                <a:latin typeface="Courier New" pitchFamily="49" charset="0"/>
                <a:ea typeface="新細明體" pitchFamily="18" charset="-120"/>
              </a:rPr>
              <a:t>b</a:t>
            </a:r>
            <a:r>
              <a:rPr lang="en-US" altLang="zh-TW" sz="2200" dirty="0" smtClean="0">
                <a:ea typeface="新細明體" pitchFamily="18" charset="-120"/>
              </a:rPr>
              <a:t> in string </a:t>
            </a:r>
            <a:r>
              <a:rPr lang="en-US" altLang="zh-TW" sz="2000" b="1" dirty="0" smtClean="0">
                <a:latin typeface="Courier New" pitchFamily="49" charset="0"/>
                <a:ea typeface="新細明體" pitchFamily="18" charset="-120"/>
              </a:rPr>
              <a:t>“blue”</a:t>
            </a:r>
          </a:p>
        </p:txBody>
      </p:sp>
      <p:graphicFrame>
        <p:nvGraphicFramePr>
          <p:cNvPr id="4" name="表格 3"/>
          <p:cNvGraphicFramePr>
            <a:graphicFrameLocks noGrp="1"/>
          </p:cNvGraphicFramePr>
          <p:nvPr>
            <p:extLst>
              <p:ext uri="{D42A27DB-BD31-4B8C-83A1-F6EECF244321}">
                <p14:modId xmlns:p14="http://schemas.microsoft.com/office/powerpoint/2010/main" val="3856140621"/>
              </p:ext>
            </p:extLst>
          </p:nvPr>
        </p:nvGraphicFramePr>
        <p:xfrm>
          <a:off x="5652138" y="1628770"/>
          <a:ext cx="3240000" cy="1800000"/>
        </p:xfrm>
        <a:graphic>
          <a:graphicData uri="http://schemas.openxmlformats.org/drawingml/2006/table">
            <a:tbl>
              <a:tblPr firstRow="1" bandRow="1">
                <a:tableStyleId>{5940675A-B579-460E-94D1-54222C63F5DA}</a:tableStyleId>
              </a:tblPr>
              <a:tblGrid>
                <a:gridCol w="1440000"/>
                <a:gridCol w="540000"/>
                <a:gridCol w="1260000"/>
              </a:tblGrid>
              <a:tr h="360000">
                <a:tc>
                  <a:txBody>
                    <a:bodyPr/>
                    <a:lstStyle/>
                    <a:p>
                      <a:pPr algn="r"/>
                      <a:r>
                        <a:rPr lang="en-US" altLang="zh-TW" b="1" dirty="0" smtClean="0">
                          <a:latin typeface="Courier New" pitchFamily="49" charset="0"/>
                          <a:cs typeface="Courier New" pitchFamily="49" charset="0"/>
                        </a:rPr>
                        <a:t>color[0]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b</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color</a:t>
                      </a:r>
                      <a:r>
                        <a:rPr lang="en-US" altLang="zh-TW" b="1" dirty="0" smtClean="0">
                          <a:latin typeface="Courier New" pitchFamily="49" charset="0"/>
                          <a:cs typeface="Courier New" pitchFamily="49" charset="0"/>
                        </a:rPr>
                        <a:t>[1]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l</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color</a:t>
                      </a:r>
                      <a:r>
                        <a:rPr lang="en-US" altLang="zh-TW" b="1" dirty="0" smtClean="0">
                          <a:latin typeface="Courier New" pitchFamily="49" charset="0"/>
                          <a:cs typeface="Courier New" pitchFamily="49" charset="0"/>
                        </a:rPr>
                        <a:t>[2]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u</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color</a:t>
                      </a:r>
                      <a:r>
                        <a:rPr lang="en-US" altLang="zh-TW" b="1" dirty="0" smtClean="0">
                          <a:latin typeface="Courier New" pitchFamily="49" charset="0"/>
                          <a:cs typeface="Courier New" pitchFamily="49" charset="0"/>
                        </a:rPr>
                        <a:t>[3]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color</a:t>
                      </a:r>
                      <a:r>
                        <a:rPr lang="en-US" altLang="zh-TW" b="1" dirty="0" smtClean="0">
                          <a:latin typeface="Courier New" pitchFamily="49" charset="0"/>
                          <a:cs typeface="Courier New" pitchFamily="49" charset="0"/>
                        </a:rPr>
                        <a:t>[4]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77"/>
    </mc:Choice>
    <mc:Fallback xmlns="">
      <p:transition spd="slow" advTm="17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ChangeArrowheads="1"/>
          </p:cNvSpPr>
          <p:nvPr/>
        </p:nvSpPr>
        <p:spPr bwMode="auto">
          <a:xfrm>
            <a:off x="251448" y="368609"/>
            <a:ext cx="8641104" cy="900115"/>
          </a:xfrm>
          <a:prstGeom prst="rect">
            <a:avLst/>
          </a:prstGeom>
          <a:solidFill>
            <a:srgbClr val="CCCCFF"/>
          </a:solidFill>
          <a:ln w="9525">
            <a:noFill/>
            <a:miter lim="800000"/>
            <a:headEnd/>
            <a:tailEnd/>
          </a:ln>
        </p:spPr>
        <p:txBody>
          <a:bodyPr tIns="182880" bIns="182880"/>
          <a:lstStyle/>
          <a:p>
            <a:pPr algn="l">
              <a:spcBef>
                <a:spcPct val="20000"/>
              </a:spcBef>
            </a:pPr>
            <a:r>
              <a:rPr lang="en-US" altLang="zh-TW" sz="1800">
                <a:solidFill>
                  <a:srgbClr val="000000"/>
                </a:solidFill>
                <a:ea typeface="新細明體" pitchFamily="18" charset="-120"/>
                <a:cs typeface="Courier New" pitchFamily="49" charset="0"/>
              </a:rPr>
              <a:t>The string is:</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ea typeface="新細明體" pitchFamily="18" charset="-120"/>
                <a:cs typeface="Courier New" pitchFamily="49" charset="0"/>
              </a:rPr>
              <a:t>print characters of a string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p:txBody>
          <a:bodyPr/>
          <a:lstStyle/>
          <a:p>
            <a:pPr eaLnBrk="1" hangingPunct="1"/>
            <a:r>
              <a:rPr lang="en-US" altLang="zh-TW" smtClean="0">
                <a:ea typeface="新細明體" pitchFamily="18" charset="-120"/>
              </a:rPr>
              <a:t>Fig. 8.11</a:t>
            </a:r>
            <a:endParaRPr lang="zh-TW" altLang="en-US" smtClean="0">
              <a:ea typeface="新細明體" pitchFamily="18" charset="-120"/>
            </a:endParaRPr>
          </a:p>
        </p:txBody>
      </p:sp>
      <p:sp>
        <p:nvSpPr>
          <p:cNvPr id="19459" name="內容版面配置區 2"/>
          <p:cNvSpPr>
            <a:spLocks noGrp="1"/>
          </p:cNvSpPr>
          <p:nvPr>
            <p:ph idx="1"/>
          </p:nvPr>
        </p:nvSpPr>
        <p:spPr/>
        <p:txBody>
          <a:bodyPr/>
          <a:lstStyle/>
          <a:p>
            <a:pPr marL="358775" indent="-358775" eaLnBrk="1" hangingPunct="1">
              <a:spcBef>
                <a:spcPts val="200"/>
              </a:spcBef>
              <a:buFontTx/>
              <a:buNone/>
            </a:pPr>
            <a:r>
              <a:rPr lang="en-US" altLang="zh-TW" dirty="0" err="1" smtClean="0">
                <a:solidFill>
                  <a:srgbClr val="0000FF"/>
                </a:solidFill>
                <a:ea typeface="新細明體" pitchFamily="18" charset="-120"/>
                <a:cs typeface="Courier New" pitchFamily="49" charset="0"/>
              </a:rPr>
              <a:t>int</a:t>
            </a:r>
            <a:r>
              <a:rPr lang="en-US" altLang="zh-TW" dirty="0" smtClean="0">
                <a:ea typeface="新細明體" pitchFamily="18" charset="-120"/>
                <a:cs typeface="Courier New" pitchFamily="49" charset="0"/>
              </a:rPr>
              <a:t> main()</a:t>
            </a: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err="1" smtClean="0">
                <a:solidFill>
                  <a:srgbClr val="0000FF"/>
                </a:solidFill>
                <a:ea typeface="新細明體" pitchFamily="18" charset="-120"/>
                <a:cs typeface="Courier New" pitchFamily="49" charset="0"/>
              </a:rPr>
              <a:t>const</a:t>
            </a:r>
            <a:r>
              <a:rPr lang="en-US" altLang="zh-TW" dirty="0" smtClean="0">
                <a:solidFill>
                  <a:srgbClr val="0000FF"/>
                </a:solidFill>
                <a:ea typeface="新細明體" pitchFamily="18" charset="-120"/>
                <a:cs typeface="Courier New" pitchFamily="49" charset="0"/>
              </a:rPr>
              <a:t> char</a:t>
            </a:r>
            <a:r>
              <a:rPr lang="en-US" altLang="zh-TW" dirty="0" smtClean="0">
                <a:solidFill>
                  <a:srgbClr val="000000"/>
                </a:solidFill>
                <a:ea typeface="新細明體" pitchFamily="18" charset="-120"/>
                <a:cs typeface="Courier New" pitchFamily="49" charset="0"/>
              </a:rPr>
              <a:t> phrase[] = </a:t>
            </a:r>
          </a:p>
          <a:p>
            <a:pPr marL="358775" indent="-358775" eaLnBrk="1" hangingPunct="1">
              <a:spcBef>
                <a:spcPts val="200"/>
              </a:spcBef>
              <a:buFontTx/>
              <a:buNone/>
            </a:pPr>
            <a:r>
              <a:rPr lang="en-US" altLang="zh-TW" dirty="0">
                <a:solidFill>
                  <a:srgbClr val="000000"/>
                </a:solidFill>
                <a:ea typeface="新細明體" pitchFamily="18" charset="-120"/>
                <a:cs typeface="Courier New" pitchFamily="49" charset="0"/>
              </a:rPr>
              <a:t> </a:t>
            </a:r>
            <a:r>
              <a:rPr lang="en-US" altLang="zh-TW" dirty="0" smtClean="0">
                <a:solidFill>
                  <a:srgbClr val="000000"/>
                </a:solidFill>
                <a:ea typeface="新細明體" pitchFamily="18" charset="-120"/>
                <a:cs typeface="Courier New" pitchFamily="49" charset="0"/>
              </a:rPr>
              <a:t>        </a:t>
            </a:r>
            <a:r>
              <a:rPr lang="en-US" altLang="zh-TW" dirty="0" smtClean="0">
                <a:solidFill>
                  <a:srgbClr val="0099FF"/>
                </a:solidFill>
                <a:ea typeface="新細明體" pitchFamily="18" charset="-120"/>
                <a:cs typeface="Courier New" pitchFamily="49" charset="0"/>
              </a:rPr>
              <a:t>"print characters of a string"</a:t>
            </a:r>
            <a:r>
              <a:rPr lang="en-US" altLang="zh-TW" dirty="0" smtClean="0">
                <a:solidFill>
                  <a:srgbClr val="000000"/>
                </a:solidFill>
                <a:ea typeface="新細明體" pitchFamily="18" charset="-120"/>
                <a:cs typeface="Courier New" pitchFamily="49" charset="0"/>
              </a:rPr>
              <a:t>;</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printChar</a:t>
            </a:r>
            <a:r>
              <a:rPr lang="en-US" altLang="zh-TW" dirty="0" smtClean="0">
                <a:ea typeface="新細明體" pitchFamily="18" charset="-120"/>
                <a:cs typeface="Courier New" pitchFamily="49" charset="0"/>
              </a:rPr>
              <a:t>( phrase );</a:t>
            </a:r>
            <a:endParaRPr lang="fr-FR"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solidFill>
                  <a:srgbClr val="0000FF"/>
                </a:solidFill>
                <a:ea typeface="新細明體" pitchFamily="18" charset="-120"/>
                <a:cs typeface="Courier New" pitchFamily="49" charset="0"/>
              </a:rPr>
              <a:t>void</a:t>
            </a:r>
            <a:r>
              <a:rPr lang="en-US" altLang="zh-TW" dirty="0" smtClean="0">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printChar</a:t>
            </a:r>
            <a:r>
              <a:rPr lang="en-US" altLang="zh-TW" dirty="0" smtClean="0">
                <a:ea typeface="新細明體" pitchFamily="18" charset="-120"/>
                <a:cs typeface="Courier New" pitchFamily="49" charset="0"/>
              </a:rPr>
              <a:t>( </a:t>
            </a:r>
            <a:r>
              <a:rPr lang="en-US" altLang="zh-TW" dirty="0" err="1" smtClean="0">
                <a:solidFill>
                  <a:srgbClr val="0000FF"/>
                </a:solidFill>
                <a:ea typeface="新細明體" pitchFamily="18" charset="-120"/>
                <a:cs typeface="Courier New" pitchFamily="49" charset="0"/>
              </a:rPr>
              <a:t>const</a:t>
            </a:r>
            <a:r>
              <a:rPr lang="en-US" altLang="zh-TW" dirty="0" smtClean="0">
                <a:solidFill>
                  <a:srgbClr val="0000FF"/>
                </a:solidFill>
                <a:ea typeface="新細明體" pitchFamily="18" charset="-120"/>
                <a:cs typeface="Courier New" pitchFamily="49" charset="0"/>
              </a:rPr>
              <a:t> char</a:t>
            </a:r>
            <a:r>
              <a:rPr lang="en-US" altLang="zh-TW" dirty="0" smtClean="0">
                <a:ea typeface="新細明體" pitchFamily="18" charset="-120"/>
                <a:cs typeface="Courier New" pitchFamily="49" charset="0"/>
              </a:rPr>
              <a:t> *</a:t>
            </a:r>
            <a:r>
              <a:rPr lang="en-US" altLang="zh-TW" dirty="0" err="1" smtClean="0">
                <a:ea typeface="新細明體" pitchFamily="18" charset="-120"/>
                <a:cs typeface="Courier New" pitchFamily="49" charset="0"/>
              </a:rPr>
              <a:t>sPtr</a:t>
            </a:r>
            <a:r>
              <a:rPr lang="en-US" altLang="zh-TW" dirty="0" smtClean="0">
                <a:ea typeface="新細明體" pitchFamily="18" charset="-120"/>
                <a:cs typeface="Courier New" pitchFamily="49" charset="0"/>
              </a:rPr>
              <a:t> )</a:t>
            </a: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smtClean="0">
                <a:solidFill>
                  <a:srgbClr val="0000FF"/>
                </a:solidFill>
                <a:ea typeface="新細明體" pitchFamily="18" charset="-120"/>
                <a:cs typeface="Courier New" pitchFamily="49" charset="0"/>
              </a:rPr>
              <a:t>for</a:t>
            </a:r>
            <a:r>
              <a:rPr lang="en-US" altLang="zh-TW" dirty="0" smtClean="0">
                <a:solidFill>
                  <a:srgbClr val="000000"/>
                </a:solidFill>
                <a:ea typeface="新細明體" pitchFamily="18" charset="-120"/>
                <a:cs typeface="Courier New" pitchFamily="49" charset="0"/>
              </a:rPr>
              <a:t> ( ;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 != </a:t>
            </a:r>
            <a:r>
              <a:rPr lang="en-US" altLang="zh-TW" dirty="0" smtClean="0">
                <a:solidFill>
                  <a:srgbClr val="0099FF"/>
                </a:solidFill>
                <a:ea typeface="新細明體" pitchFamily="18" charset="-120"/>
                <a:cs typeface="Courier New" pitchFamily="49" charset="0"/>
              </a:rPr>
              <a:t>'\0'</a:t>
            </a:r>
            <a:r>
              <a:rPr lang="en-US" altLang="zh-TW" dirty="0" smtClean="0">
                <a:solidFill>
                  <a:srgbClr val="000000"/>
                </a:solidFill>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 )</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solidFill>
                  <a:srgbClr val="000000"/>
                </a:solidFill>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cout</a:t>
            </a:r>
            <a:r>
              <a:rPr lang="en-US" altLang="zh-TW" dirty="0" smtClean="0">
                <a:solidFill>
                  <a:srgbClr val="000000"/>
                </a:solidFill>
                <a:ea typeface="新細明體" pitchFamily="18" charset="-120"/>
                <a:cs typeface="Courier New" pitchFamily="49" charset="0"/>
              </a:rPr>
              <a:t> &lt;&lt;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a:t>
            </a:r>
            <a:endParaRPr lang="zh-TW" altLang="en-US" dirty="0" smtClean="0">
              <a:ea typeface="新細明體" pitchFamily="18" charset="-120"/>
              <a:cs typeface="Courier New"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020191276"/>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p</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i</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o</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155799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p:txBody>
          <a:bodyPr/>
          <a:lstStyle/>
          <a:p>
            <a:pPr eaLnBrk="1" hangingPunct="1"/>
            <a:r>
              <a:rPr lang="en-US" altLang="zh-TW" smtClean="0">
                <a:ea typeface="新細明體" pitchFamily="18" charset="-120"/>
              </a:rPr>
              <a:t>Fig. 8.11</a:t>
            </a:r>
            <a:endParaRPr lang="zh-TW" altLang="en-US" smtClean="0">
              <a:ea typeface="新細明體" pitchFamily="18" charset="-120"/>
            </a:endParaRPr>
          </a:p>
        </p:txBody>
      </p:sp>
      <p:sp>
        <p:nvSpPr>
          <p:cNvPr id="19459" name="內容版面配置區 2"/>
          <p:cNvSpPr>
            <a:spLocks noGrp="1"/>
          </p:cNvSpPr>
          <p:nvPr>
            <p:ph idx="1"/>
          </p:nvPr>
        </p:nvSpPr>
        <p:spPr/>
        <p:txBody>
          <a:bodyPr/>
          <a:lstStyle/>
          <a:p>
            <a:pPr marL="358775" indent="-358775" eaLnBrk="1" hangingPunct="1">
              <a:spcBef>
                <a:spcPts val="200"/>
              </a:spcBef>
              <a:buFontTx/>
              <a:buNone/>
            </a:pPr>
            <a:r>
              <a:rPr lang="en-US" altLang="zh-TW" dirty="0" err="1" smtClean="0">
                <a:solidFill>
                  <a:srgbClr val="0000FF"/>
                </a:solidFill>
                <a:ea typeface="新細明體" pitchFamily="18" charset="-120"/>
                <a:cs typeface="Courier New" pitchFamily="49" charset="0"/>
              </a:rPr>
              <a:t>int</a:t>
            </a:r>
            <a:r>
              <a:rPr lang="en-US" altLang="zh-TW" dirty="0" smtClean="0">
                <a:ea typeface="新細明體" pitchFamily="18" charset="-120"/>
                <a:cs typeface="Courier New" pitchFamily="49" charset="0"/>
              </a:rPr>
              <a:t> main()</a:t>
            </a: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err="1" smtClean="0">
                <a:solidFill>
                  <a:srgbClr val="0000FF"/>
                </a:solidFill>
                <a:ea typeface="新細明體" pitchFamily="18" charset="-120"/>
                <a:cs typeface="Courier New" pitchFamily="49" charset="0"/>
              </a:rPr>
              <a:t>const</a:t>
            </a:r>
            <a:r>
              <a:rPr lang="en-US" altLang="zh-TW" dirty="0" smtClean="0">
                <a:solidFill>
                  <a:srgbClr val="0000FF"/>
                </a:solidFill>
                <a:ea typeface="新細明體" pitchFamily="18" charset="-120"/>
                <a:cs typeface="Courier New" pitchFamily="49" charset="0"/>
              </a:rPr>
              <a:t> char</a:t>
            </a:r>
            <a:r>
              <a:rPr lang="en-US" altLang="zh-TW" dirty="0" smtClean="0">
                <a:solidFill>
                  <a:srgbClr val="000000"/>
                </a:solidFill>
                <a:ea typeface="新細明體" pitchFamily="18" charset="-120"/>
                <a:cs typeface="Courier New" pitchFamily="49" charset="0"/>
              </a:rPr>
              <a:t> phrase[] = </a:t>
            </a:r>
          </a:p>
          <a:p>
            <a:pPr marL="358775" indent="-358775" eaLnBrk="1" hangingPunct="1">
              <a:spcBef>
                <a:spcPts val="200"/>
              </a:spcBef>
              <a:buFontTx/>
              <a:buNone/>
            </a:pPr>
            <a:r>
              <a:rPr lang="en-US" altLang="zh-TW" dirty="0">
                <a:solidFill>
                  <a:srgbClr val="000000"/>
                </a:solidFill>
                <a:ea typeface="新細明體" pitchFamily="18" charset="-120"/>
                <a:cs typeface="Courier New" pitchFamily="49" charset="0"/>
              </a:rPr>
              <a:t> </a:t>
            </a:r>
            <a:r>
              <a:rPr lang="en-US" altLang="zh-TW" dirty="0" smtClean="0">
                <a:solidFill>
                  <a:srgbClr val="000000"/>
                </a:solidFill>
                <a:ea typeface="新細明體" pitchFamily="18" charset="-120"/>
                <a:cs typeface="Courier New" pitchFamily="49" charset="0"/>
              </a:rPr>
              <a:t>        </a:t>
            </a:r>
            <a:r>
              <a:rPr lang="en-US" altLang="zh-TW" dirty="0" smtClean="0">
                <a:solidFill>
                  <a:srgbClr val="0099FF"/>
                </a:solidFill>
                <a:ea typeface="新細明體" pitchFamily="18" charset="-120"/>
                <a:cs typeface="Courier New" pitchFamily="49" charset="0"/>
              </a:rPr>
              <a:t>"print characters of a string"</a:t>
            </a:r>
            <a:r>
              <a:rPr lang="en-US" altLang="zh-TW" dirty="0" smtClean="0">
                <a:solidFill>
                  <a:srgbClr val="000000"/>
                </a:solidFill>
                <a:ea typeface="新細明體" pitchFamily="18" charset="-120"/>
                <a:cs typeface="Courier New" pitchFamily="49" charset="0"/>
              </a:rPr>
              <a:t>;</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printChar</a:t>
            </a:r>
            <a:r>
              <a:rPr lang="en-US" altLang="zh-TW" dirty="0" smtClean="0">
                <a:ea typeface="新細明體" pitchFamily="18" charset="-120"/>
                <a:cs typeface="Courier New" pitchFamily="49" charset="0"/>
              </a:rPr>
              <a:t>( phrase );</a:t>
            </a:r>
            <a:endParaRPr lang="fr-FR"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solidFill>
                  <a:srgbClr val="0000FF"/>
                </a:solidFill>
                <a:ea typeface="新細明體" pitchFamily="18" charset="-120"/>
                <a:cs typeface="Courier New" pitchFamily="49" charset="0"/>
              </a:rPr>
              <a:t>void</a:t>
            </a:r>
            <a:r>
              <a:rPr lang="en-US" altLang="zh-TW" dirty="0" smtClean="0">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printChar</a:t>
            </a:r>
            <a:r>
              <a:rPr lang="en-US" altLang="zh-TW" dirty="0" smtClean="0">
                <a:ea typeface="新細明體" pitchFamily="18" charset="-120"/>
                <a:cs typeface="Courier New" pitchFamily="49" charset="0"/>
              </a:rPr>
              <a:t>( </a:t>
            </a:r>
            <a:r>
              <a:rPr lang="en-US" altLang="zh-TW" dirty="0" err="1" smtClean="0">
                <a:solidFill>
                  <a:srgbClr val="0000FF"/>
                </a:solidFill>
                <a:ea typeface="新細明體" pitchFamily="18" charset="-120"/>
                <a:cs typeface="Courier New" pitchFamily="49" charset="0"/>
              </a:rPr>
              <a:t>const</a:t>
            </a:r>
            <a:r>
              <a:rPr lang="en-US" altLang="zh-TW" dirty="0" smtClean="0">
                <a:solidFill>
                  <a:srgbClr val="0000FF"/>
                </a:solidFill>
                <a:ea typeface="新細明體" pitchFamily="18" charset="-120"/>
                <a:cs typeface="Courier New" pitchFamily="49" charset="0"/>
              </a:rPr>
              <a:t> char</a:t>
            </a:r>
            <a:r>
              <a:rPr lang="en-US" altLang="zh-TW" dirty="0" smtClean="0">
                <a:ea typeface="新細明體" pitchFamily="18" charset="-120"/>
                <a:cs typeface="Courier New" pitchFamily="49" charset="0"/>
              </a:rPr>
              <a:t> *</a:t>
            </a:r>
            <a:r>
              <a:rPr lang="en-US" altLang="zh-TW" dirty="0" err="1" smtClean="0">
                <a:ea typeface="新細明體" pitchFamily="18" charset="-120"/>
                <a:cs typeface="Courier New" pitchFamily="49" charset="0"/>
              </a:rPr>
              <a:t>sPtr</a:t>
            </a:r>
            <a:r>
              <a:rPr lang="en-US" altLang="zh-TW" dirty="0" smtClean="0">
                <a:ea typeface="新細明體" pitchFamily="18" charset="-120"/>
                <a:cs typeface="Courier New" pitchFamily="49" charset="0"/>
              </a:rPr>
              <a:t> )</a:t>
            </a: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smtClean="0">
                <a:solidFill>
                  <a:srgbClr val="0000FF"/>
                </a:solidFill>
                <a:ea typeface="新細明體" pitchFamily="18" charset="-120"/>
                <a:cs typeface="Courier New" pitchFamily="49" charset="0"/>
              </a:rPr>
              <a:t>for</a:t>
            </a:r>
            <a:r>
              <a:rPr lang="en-US" altLang="zh-TW" dirty="0" smtClean="0">
                <a:solidFill>
                  <a:srgbClr val="000000"/>
                </a:solidFill>
                <a:ea typeface="新細明體" pitchFamily="18" charset="-120"/>
                <a:cs typeface="Courier New" pitchFamily="49" charset="0"/>
              </a:rPr>
              <a:t> ( ;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 != </a:t>
            </a:r>
            <a:r>
              <a:rPr lang="en-US" altLang="zh-TW" dirty="0" smtClean="0">
                <a:solidFill>
                  <a:srgbClr val="0099FF"/>
                </a:solidFill>
                <a:ea typeface="新細明體" pitchFamily="18" charset="-120"/>
                <a:cs typeface="Courier New" pitchFamily="49" charset="0"/>
              </a:rPr>
              <a:t>'\0'</a:t>
            </a:r>
            <a:r>
              <a:rPr lang="en-US" altLang="zh-TW" dirty="0" smtClean="0">
                <a:solidFill>
                  <a:srgbClr val="000000"/>
                </a:solidFill>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 )</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solidFill>
                  <a:srgbClr val="000000"/>
                </a:solidFill>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cout</a:t>
            </a:r>
            <a:r>
              <a:rPr lang="en-US" altLang="zh-TW" dirty="0" smtClean="0">
                <a:solidFill>
                  <a:srgbClr val="000000"/>
                </a:solidFill>
                <a:ea typeface="新細明體" pitchFamily="18" charset="-120"/>
                <a:cs typeface="Courier New" pitchFamily="49" charset="0"/>
              </a:rPr>
              <a:t> &lt;&lt;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a:t>
            </a:r>
            <a:endParaRPr lang="zh-TW" altLang="en-US" dirty="0" smtClean="0">
              <a:ea typeface="新細明體" pitchFamily="18" charset="-120"/>
              <a:cs typeface="Courier New"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526396003"/>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p</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i</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o</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124593115"/>
              </p:ext>
            </p:extLst>
          </p:nvPr>
        </p:nvGraphicFramePr>
        <p:xfrm>
          <a:off x="2051678" y="728655"/>
          <a:ext cx="3240000" cy="360000"/>
        </p:xfrm>
        <a:graphic>
          <a:graphicData uri="http://schemas.openxmlformats.org/drawingml/2006/table">
            <a:tbl>
              <a:tblPr firstRow="1" bandRow="1">
                <a:tableStyleId>{5940675A-B579-460E-94D1-54222C63F5DA}</a:tableStyleId>
              </a:tblPr>
              <a:tblGrid>
                <a:gridCol w="720000"/>
                <a:gridCol w="1260000"/>
                <a:gridCol w="1260000"/>
              </a:tblGrid>
              <a:tr h="360000">
                <a:tc>
                  <a:txBody>
                    <a:bodyPr/>
                    <a:lstStyle/>
                    <a:p>
                      <a:pPr algn="r"/>
                      <a:r>
                        <a:rPr lang="en-US" altLang="zh-TW" b="1" dirty="0" err="1" smtClean="0">
                          <a:latin typeface="Courier New" pitchFamily="49" charset="0"/>
                          <a:cs typeface="Courier New" pitchFamily="49" charset="0"/>
                        </a:rPr>
                        <a:t>sPtr</a:t>
                      </a:r>
                      <a:endParaRPr lang="zh-TW" altLang="en-US" b="1" dirty="0">
                        <a:latin typeface="Courier New" pitchFamily="49" charset="0"/>
                        <a:cs typeface="Courier New" pitchFamily="49" charset="0"/>
                      </a:endParaRPr>
                    </a:p>
                  </a:txBody>
                  <a:tcPr marL="72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altLang="zh-TW" b="1" dirty="0" smtClean="0">
                          <a:latin typeface="Courier New" pitchFamily="49" charset="0"/>
                          <a:cs typeface="Courier New" pitchFamily="49" charset="0"/>
                        </a:rPr>
                        <a:t>0012FE74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直線單箭頭接點 6"/>
          <p:cNvCxnSpPr>
            <a:cxnSpLocks noChangeShapeType="1"/>
          </p:cNvCxnSpPr>
          <p:nvPr/>
        </p:nvCxnSpPr>
        <p:spPr bwMode="auto">
          <a:xfrm flipV="1">
            <a:off x="4031931" y="368612"/>
            <a:ext cx="3240828" cy="540066"/>
          </a:xfrm>
          <a:prstGeom prst="straightConnector1">
            <a:avLst/>
          </a:prstGeom>
          <a:noFill/>
          <a:ln w="25400" algn="ctr">
            <a:solidFill>
              <a:schemeClr val="bg2"/>
            </a:solidFill>
            <a:round/>
            <a:headEnd/>
            <a:tailEnd type="arrow" w="lg" len="lg"/>
          </a:ln>
        </p:spPr>
      </p:cxnSp>
    </p:spTree>
    <p:extLst>
      <p:ext uri="{BB962C8B-B14F-4D97-AF65-F5344CB8AC3E}">
        <p14:creationId xmlns:p14="http://schemas.microsoft.com/office/powerpoint/2010/main" val="3583345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p:txBody>
          <a:bodyPr/>
          <a:lstStyle/>
          <a:p>
            <a:pPr eaLnBrk="1" hangingPunct="1"/>
            <a:r>
              <a:rPr lang="en-US" altLang="zh-TW" smtClean="0">
                <a:ea typeface="新細明體" pitchFamily="18" charset="-120"/>
              </a:rPr>
              <a:t>Fig. 8.11</a:t>
            </a:r>
            <a:endParaRPr lang="zh-TW" altLang="en-US" smtClean="0">
              <a:ea typeface="新細明體" pitchFamily="18" charset="-120"/>
            </a:endParaRPr>
          </a:p>
        </p:txBody>
      </p:sp>
      <p:sp>
        <p:nvSpPr>
          <p:cNvPr id="19459" name="內容版面配置區 2"/>
          <p:cNvSpPr>
            <a:spLocks noGrp="1"/>
          </p:cNvSpPr>
          <p:nvPr>
            <p:ph idx="1"/>
          </p:nvPr>
        </p:nvSpPr>
        <p:spPr/>
        <p:txBody>
          <a:bodyPr/>
          <a:lstStyle/>
          <a:p>
            <a:pPr marL="358775" indent="-358775" eaLnBrk="1" hangingPunct="1">
              <a:spcBef>
                <a:spcPts val="200"/>
              </a:spcBef>
              <a:buFontTx/>
              <a:buNone/>
            </a:pPr>
            <a:r>
              <a:rPr lang="en-US" altLang="zh-TW" dirty="0" err="1" smtClean="0">
                <a:solidFill>
                  <a:srgbClr val="0000FF"/>
                </a:solidFill>
                <a:ea typeface="新細明體" pitchFamily="18" charset="-120"/>
                <a:cs typeface="Courier New" pitchFamily="49" charset="0"/>
              </a:rPr>
              <a:t>int</a:t>
            </a:r>
            <a:r>
              <a:rPr lang="en-US" altLang="zh-TW" dirty="0" smtClean="0">
                <a:ea typeface="新細明體" pitchFamily="18" charset="-120"/>
                <a:cs typeface="Courier New" pitchFamily="49" charset="0"/>
              </a:rPr>
              <a:t> main()</a:t>
            </a: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err="1" smtClean="0">
                <a:solidFill>
                  <a:srgbClr val="0000FF"/>
                </a:solidFill>
                <a:ea typeface="新細明體" pitchFamily="18" charset="-120"/>
                <a:cs typeface="Courier New" pitchFamily="49" charset="0"/>
              </a:rPr>
              <a:t>const</a:t>
            </a:r>
            <a:r>
              <a:rPr lang="en-US" altLang="zh-TW" dirty="0" smtClean="0">
                <a:solidFill>
                  <a:srgbClr val="0000FF"/>
                </a:solidFill>
                <a:ea typeface="新細明體" pitchFamily="18" charset="-120"/>
                <a:cs typeface="Courier New" pitchFamily="49" charset="0"/>
              </a:rPr>
              <a:t> char</a:t>
            </a:r>
            <a:r>
              <a:rPr lang="en-US" altLang="zh-TW" dirty="0" smtClean="0">
                <a:solidFill>
                  <a:srgbClr val="000000"/>
                </a:solidFill>
                <a:ea typeface="新細明體" pitchFamily="18" charset="-120"/>
                <a:cs typeface="Courier New" pitchFamily="49" charset="0"/>
              </a:rPr>
              <a:t> phrase[] = </a:t>
            </a:r>
          </a:p>
          <a:p>
            <a:pPr marL="358775" indent="-358775" eaLnBrk="1" hangingPunct="1">
              <a:spcBef>
                <a:spcPts val="200"/>
              </a:spcBef>
              <a:buFontTx/>
              <a:buNone/>
            </a:pPr>
            <a:r>
              <a:rPr lang="en-US" altLang="zh-TW" dirty="0">
                <a:solidFill>
                  <a:srgbClr val="000000"/>
                </a:solidFill>
                <a:ea typeface="新細明體" pitchFamily="18" charset="-120"/>
                <a:cs typeface="Courier New" pitchFamily="49" charset="0"/>
              </a:rPr>
              <a:t> </a:t>
            </a:r>
            <a:r>
              <a:rPr lang="en-US" altLang="zh-TW" dirty="0" smtClean="0">
                <a:solidFill>
                  <a:srgbClr val="000000"/>
                </a:solidFill>
                <a:ea typeface="新細明體" pitchFamily="18" charset="-120"/>
                <a:cs typeface="Courier New" pitchFamily="49" charset="0"/>
              </a:rPr>
              <a:t>        </a:t>
            </a:r>
            <a:r>
              <a:rPr lang="en-US" altLang="zh-TW" dirty="0" smtClean="0">
                <a:solidFill>
                  <a:srgbClr val="0099FF"/>
                </a:solidFill>
                <a:ea typeface="新細明體" pitchFamily="18" charset="-120"/>
                <a:cs typeface="Courier New" pitchFamily="49" charset="0"/>
              </a:rPr>
              <a:t>"print characters of a string"</a:t>
            </a:r>
            <a:r>
              <a:rPr lang="en-US" altLang="zh-TW" dirty="0" smtClean="0">
                <a:solidFill>
                  <a:srgbClr val="000000"/>
                </a:solidFill>
                <a:ea typeface="新細明體" pitchFamily="18" charset="-120"/>
                <a:cs typeface="Courier New" pitchFamily="49" charset="0"/>
              </a:rPr>
              <a:t>;</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printChar</a:t>
            </a:r>
            <a:r>
              <a:rPr lang="en-US" altLang="zh-TW" dirty="0" smtClean="0">
                <a:ea typeface="新細明體" pitchFamily="18" charset="-120"/>
                <a:cs typeface="Courier New" pitchFamily="49" charset="0"/>
              </a:rPr>
              <a:t>( phrase );</a:t>
            </a:r>
            <a:endParaRPr lang="fr-FR"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solidFill>
                  <a:srgbClr val="0000FF"/>
                </a:solidFill>
                <a:ea typeface="新細明體" pitchFamily="18" charset="-120"/>
                <a:cs typeface="Courier New" pitchFamily="49" charset="0"/>
              </a:rPr>
              <a:t>void</a:t>
            </a:r>
            <a:r>
              <a:rPr lang="en-US" altLang="zh-TW" dirty="0" smtClean="0">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printChar</a:t>
            </a:r>
            <a:r>
              <a:rPr lang="en-US" altLang="zh-TW" dirty="0" smtClean="0">
                <a:ea typeface="新細明體" pitchFamily="18" charset="-120"/>
                <a:cs typeface="Courier New" pitchFamily="49" charset="0"/>
              </a:rPr>
              <a:t>( </a:t>
            </a:r>
            <a:r>
              <a:rPr lang="en-US" altLang="zh-TW" dirty="0" err="1" smtClean="0">
                <a:solidFill>
                  <a:srgbClr val="0000FF"/>
                </a:solidFill>
                <a:ea typeface="新細明體" pitchFamily="18" charset="-120"/>
                <a:cs typeface="Courier New" pitchFamily="49" charset="0"/>
              </a:rPr>
              <a:t>const</a:t>
            </a:r>
            <a:r>
              <a:rPr lang="en-US" altLang="zh-TW" dirty="0" smtClean="0">
                <a:solidFill>
                  <a:srgbClr val="0000FF"/>
                </a:solidFill>
                <a:ea typeface="新細明體" pitchFamily="18" charset="-120"/>
                <a:cs typeface="Courier New" pitchFamily="49" charset="0"/>
              </a:rPr>
              <a:t> char</a:t>
            </a:r>
            <a:r>
              <a:rPr lang="en-US" altLang="zh-TW" dirty="0" smtClean="0">
                <a:ea typeface="新細明體" pitchFamily="18" charset="-120"/>
                <a:cs typeface="Courier New" pitchFamily="49" charset="0"/>
              </a:rPr>
              <a:t> *</a:t>
            </a:r>
            <a:r>
              <a:rPr lang="en-US" altLang="zh-TW" dirty="0" err="1" smtClean="0">
                <a:ea typeface="新細明體" pitchFamily="18" charset="-120"/>
                <a:cs typeface="Courier New" pitchFamily="49" charset="0"/>
              </a:rPr>
              <a:t>sPtr</a:t>
            </a:r>
            <a:r>
              <a:rPr lang="en-US" altLang="zh-TW" dirty="0" smtClean="0">
                <a:ea typeface="新細明體" pitchFamily="18" charset="-120"/>
                <a:cs typeface="Courier New" pitchFamily="49" charset="0"/>
              </a:rPr>
              <a:t> )</a:t>
            </a: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smtClean="0">
                <a:solidFill>
                  <a:srgbClr val="0000FF"/>
                </a:solidFill>
                <a:ea typeface="新細明體" pitchFamily="18" charset="-120"/>
                <a:cs typeface="Courier New" pitchFamily="49" charset="0"/>
              </a:rPr>
              <a:t>for</a:t>
            </a:r>
            <a:r>
              <a:rPr lang="en-US" altLang="zh-TW" dirty="0" smtClean="0">
                <a:solidFill>
                  <a:srgbClr val="000000"/>
                </a:solidFill>
                <a:ea typeface="新細明體" pitchFamily="18" charset="-120"/>
                <a:cs typeface="Courier New" pitchFamily="49" charset="0"/>
              </a:rPr>
              <a:t> ( ;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 != </a:t>
            </a:r>
            <a:r>
              <a:rPr lang="en-US" altLang="zh-TW" dirty="0" smtClean="0">
                <a:solidFill>
                  <a:srgbClr val="0099FF"/>
                </a:solidFill>
                <a:ea typeface="新細明體" pitchFamily="18" charset="-120"/>
                <a:cs typeface="Courier New" pitchFamily="49" charset="0"/>
              </a:rPr>
              <a:t>'\0'</a:t>
            </a:r>
            <a:r>
              <a:rPr lang="en-US" altLang="zh-TW" dirty="0" smtClean="0">
                <a:solidFill>
                  <a:srgbClr val="000000"/>
                </a:solidFill>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 )</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solidFill>
                  <a:srgbClr val="000000"/>
                </a:solidFill>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cout</a:t>
            </a:r>
            <a:r>
              <a:rPr lang="en-US" altLang="zh-TW" dirty="0" smtClean="0">
                <a:solidFill>
                  <a:srgbClr val="000000"/>
                </a:solidFill>
                <a:ea typeface="新細明體" pitchFamily="18" charset="-120"/>
                <a:cs typeface="Courier New" pitchFamily="49" charset="0"/>
              </a:rPr>
              <a:t> &lt;&lt;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a:t>
            </a:r>
            <a:endParaRPr lang="zh-TW" altLang="en-US" dirty="0" smtClean="0">
              <a:ea typeface="新細明體" pitchFamily="18" charset="-120"/>
              <a:cs typeface="Courier New"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740821549"/>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p</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i</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o</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300921963"/>
              </p:ext>
            </p:extLst>
          </p:nvPr>
        </p:nvGraphicFramePr>
        <p:xfrm>
          <a:off x="2051678" y="728655"/>
          <a:ext cx="3240000" cy="360000"/>
        </p:xfrm>
        <a:graphic>
          <a:graphicData uri="http://schemas.openxmlformats.org/drawingml/2006/table">
            <a:tbl>
              <a:tblPr firstRow="1" bandRow="1">
                <a:tableStyleId>{5940675A-B579-460E-94D1-54222C63F5DA}</a:tableStyleId>
              </a:tblPr>
              <a:tblGrid>
                <a:gridCol w="720000"/>
                <a:gridCol w="1260000"/>
                <a:gridCol w="1260000"/>
              </a:tblGrid>
              <a:tr h="360000">
                <a:tc>
                  <a:txBody>
                    <a:bodyPr/>
                    <a:lstStyle/>
                    <a:p>
                      <a:pPr algn="r"/>
                      <a:r>
                        <a:rPr lang="en-US" altLang="zh-TW" b="1" dirty="0" err="1" smtClean="0">
                          <a:latin typeface="Courier New" pitchFamily="49" charset="0"/>
                          <a:cs typeface="Courier New" pitchFamily="49" charset="0"/>
                        </a:rPr>
                        <a:t>sPtr</a:t>
                      </a:r>
                      <a:endParaRPr lang="zh-TW" altLang="en-US" b="1" dirty="0">
                        <a:latin typeface="Courier New" pitchFamily="49" charset="0"/>
                        <a:cs typeface="Courier New" pitchFamily="49" charset="0"/>
                      </a:endParaRPr>
                    </a:p>
                  </a:txBody>
                  <a:tcPr marL="72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altLang="zh-TW" b="1" dirty="0" smtClean="0">
                          <a:latin typeface="Courier New" pitchFamily="49" charset="0"/>
                          <a:cs typeface="Courier New" pitchFamily="49" charset="0"/>
                        </a:rPr>
                        <a:t>0012FE74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直線單箭頭接點 6"/>
          <p:cNvCxnSpPr>
            <a:cxnSpLocks noChangeShapeType="1"/>
          </p:cNvCxnSpPr>
          <p:nvPr/>
        </p:nvCxnSpPr>
        <p:spPr bwMode="auto">
          <a:xfrm flipV="1">
            <a:off x="4031931" y="728655"/>
            <a:ext cx="3240414" cy="180024"/>
          </a:xfrm>
          <a:prstGeom prst="straightConnector1">
            <a:avLst/>
          </a:prstGeom>
          <a:noFill/>
          <a:ln w="25400" algn="ctr">
            <a:solidFill>
              <a:schemeClr val="bg2"/>
            </a:solidFill>
            <a:round/>
            <a:headEnd/>
            <a:tailEnd type="arrow" w="lg" len="lg"/>
          </a:ln>
        </p:spPr>
      </p:cxnSp>
    </p:spTree>
    <p:extLst>
      <p:ext uri="{BB962C8B-B14F-4D97-AF65-F5344CB8AC3E}">
        <p14:creationId xmlns:p14="http://schemas.microsoft.com/office/powerpoint/2010/main" val="2761004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p:txBody>
          <a:bodyPr/>
          <a:lstStyle/>
          <a:p>
            <a:pPr eaLnBrk="1" hangingPunct="1"/>
            <a:r>
              <a:rPr lang="en-US" altLang="zh-TW" smtClean="0">
                <a:ea typeface="新細明體" pitchFamily="18" charset="-120"/>
              </a:rPr>
              <a:t>Fig. 8.11</a:t>
            </a:r>
            <a:endParaRPr lang="zh-TW" altLang="en-US" smtClean="0">
              <a:ea typeface="新細明體" pitchFamily="18" charset="-120"/>
            </a:endParaRPr>
          </a:p>
        </p:txBody>
      </p:sp>
      <p:sp>
        <p:nvSpPr>
          <p:cNvPr id="19459" name="內容版面配置區 2"/>
          <p:cNvSpPr>
            <a:spLocks noGrp="1"/>
          </p:cNvSpPr>
          <p:nvPr>
            <p:ph idx="1"/>
          </p:nvPr>
        </p:nvSpPr>
        <p:spPr/>
        <p:txBody>
          <a:bodyPr/>
          <a:lstStyle/>
          <a:p>
            <a:pPr marL="358775" indent="-358775" eaLnBrk="1" hangingPunct="1">
              <a:spcBef>
                <a:spcPts val="200"/>
              </a:spcBef>
              <a:buFontTx/>
              <a:buNone/>
            </a:pPr>
            <a:r>
              <a:rPr lang="en-US" altLang="zh-TW" dirty="0" err="1" smtClean="0">
                <a:solidFill>
                  <a:srgbClr val="0000FF"/>
                </a:solidFill>
                <a:ea typeface="新細明體" pitchFamily="18" charset="-120"/>
                <a:cs typeface="Courier New" pitchFamily="49" charset="0"/>
              </a:rPr>
              <a:t>int</a:t>
            </a:r>
            <a:r>
              <a:rPr lang="en-US" altLang="zh-TW" dirty="0" smtClean="0">
                <a:ea typeface="新細明體" pitchFamily="18" charset="-120"/>
                <a:cs typeface="Courier New" pitchFamily="49" charset="0"/>
              </a:rPr>
              <a:t> main()</a:t>
            </a: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err="1" smtClean="0">
                <a:solidFill>
                  <a:srgbClr val="0000FF"/>
                </a:solidFill>
                <a:ea typeface="新細明體" pitchFamily="18" charset="-120"/>
                <a:cs typeface="Courier New" pitchFamily="49" charset="0"/>
              </a:rPr>
              <a:t>const</a:t>
            </a:r>
            <a:r>
              <a:rPr lang="en-US" altLang="zh-TW" dirty="0" smtClean="0">
                <a:solidFill>
                  <a:srgbClr val="0000FF"/>
                </a:solidFill>
                <a:ea typeface="新細明體" pitchFamily="18" charset="-120"/>
                <a:cs typeface="Courier New" pitchFamily="49" charset="0"/>
              </a:rPr>
              <a:t> char</a:t>
            </a:r>
            <a:r>
              <a:rPr lang="en-US" altLang="zh-TW" dirty="0" smtClean="0">
                <a:solidFill>
                  <a:srgbClr val="000000"/>
                </a:solidFill>
                <a:ea typeface="新細明體" pitchFamily="18" charset="-120"/>
                <a:cs typeface="Courier New" pitchFamily="49" charset="0"/>
              </a:rPr>
              <a:t> phrase[] = </a:t>
            </a:r>
          </a:p>
          <a:p>
            <a:pPr marL="358775" indent="-358775" eaLnBrk="1" hangingPunct="1">
              <a:spcBef>
                <a:spcPts val="200"/>
              </a:spcBef>
              <a:buFontTx/>
              <a:buNone/>
            </a:pPr>
            <a:r>
              <a:rPr lang="en-US" altLang="zh-TW" dirty="0">
                <a:solidFill>
                  <a:srgbClr val="000000"/>
                </a:solidFill>
                <a:ea typeface="新細明體" pitchFamily="18" charset="-120"/>
                <a:cs typeface="Courier New" pitchFamily="49" charset="0"/>
              </a:rPr>
              <a:t> </a:t>
            </a:r>
            <a:r>
              <a:rPr lang="en-US" altLang="zh-TW" dirty="0" smtClean="0">
                <a:solidFill>
                  <a:srgbClr val="000000"/>
                </a:solidFill>
                <a:ea typeface="新細明體" pitchFamily="18" charset="-120"/>
                <a:cs typeface="Courier New" pitchFamily="49" charset="0"/>
              </a:rPr>
              <a:t>        </a:t>
            </a:r>
            <a:r>
              <a:rPr lang="en-US" altLang="zh-TW" dirty="0" smtClean="0">
                <a:solidFill>
                  <a:srgbClr val="0099FF"/>
                </a:solidFill>
                <a:ea typeface="新細明體" pitchFamily="18" charset="-120"/>
                <a:cs typeface="Courier New" pitchFamily="49" charset="0"/>
              </a:rPr>
              <a:t>"print characters of a string"</a:t>
            </a:r>
            <a:r>
              <a:rPr lang="en-US" altLang="zh-TW" dirty="0" smtClean="0">
                <a:solidFill>
                  <a:srgbClr val="000000"/>
                </a:solidFill>
                <a:ea typeface="新細明體" pitchFamily="18" charset="-120"/>
                <a:cs typeface="Courier New" pitchFamily="49" charset="0"/>
              </a:rPr>
              <a:t>;</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printChar</a:t>
            </a:r>
            <a:r>
              <a:rPr lang="en-US" altLang="zh-TW" dirty="0" smtClean="0">
                <a:ea typeface="新細明體" pitchFamily="18" charset="-120"/>
                <a:cs typeface="Courier New" pitchFamily="49" charset="0"/>
              </a:rPr>
              <a:t>( phrase );</a:t>
            </a:r>
            <a:endParaRPr lang="fr-FR"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solidFill>
                  <a:srgbClr val="0000FF"/>
                </a:solidFill>
                <a:ea typeface="新細明體" pitchFamily="18" charset="-120"/>
                <a:cs typeface="Courier New" pitchFamily="49" charset="0"/>
              </a:rPr>
              <a:t>void</a:t>
            </a:r>
            <a:r>
              <a:rPr lang="en-US" altLang="zh-TW" dirty="0" smtClean="0">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printChar</a:t>
            </a:r>
            <a:r>
              <a:rPr lang="en-US" altLang="zh-TW" dirty="0" smtClean="0">
                <a:ea typeface="新細明體" pitchFamily="18" charset="-120"/>
                <a:cs typeface="Courier New" pitchFamily="49" charset="0"/>
              </a:rPr>
              <a:t>( </a:t>
            </a:r>
            <a:r>
              <a:rPr lang="en-US" altLang="zh-TW" dirty="0" err="1" smtClean="0">
                <a:solidFill>
                  <a:srgbClr val="0000FF"/>
                </a:solidFill>
                <a:ea typeface="新細明體" pitchFamily="18" charset="-120"/>
                <a:cs typeface="Courier New" pitchFamily="49" charset="0"/>
              </a:rPr>
              <a:t>const</a:t>
            </a:r>
            <a:r>
              <a:rPr lang="en-US" altLang="zh-TW" dirty="0" smtClean="0">
                <a:solidFill>
                  <a:srgbClr val="0000FF"/>
                </a:solidFill>
                <a:ea typeface="新細明體" pitchFamily="18" charset="-120"/>
                <a:cs typeface="Courier New" pitchFamily="49" charset="0"/>
              </a:rPr>
              <a:t> char</a:t>
            </a:r>
            <a:r>
              <a:rPr lang="en-US" altLang="zh-TW" dirty="0" smtClean="0">
                <a:ea typeface="新細明體" pitchFamily="18" charset="-120"/>
                <a:cs typeface="Courier New" pitchFamily="49" charset="0"/>
              </a:rPr>
              <a:t> *</a:t>
            </a:r>
            <a:r>
              <a:rPr lang="en-US" altLang="zh-TW" dirty="0" err="1" smtClean="0">
                <a:ea typeface="新細明體" pitchFamily="18" charset="-120"/>
                <a:cs typeface="Courier New" pitchFamily="49" charset="0"/>
              </a:rPr>
              <a:t>sPtr</a:t>
            </a:r>
            <a:r>
              <a:rPr lang="en-US" altLang="zh-TW" dirty="0" smtClean="0">
                <a:ea typeface="新細明體" pitchFamily="18" charset="-120"/>
                <a:cs typeface="Courier New" pitchFamily="49" charset="0"/>
              </a:rPr>
              <a:t> )</a:t>
            </a: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smtClean="0">
                <a:solidFill>
                  <a:srgbClr val="0000FF"/>
                </a:solidFill>
                <a:ea typeface="新細明體" pitchFamily="18" charset="-120"/>
                <a:cs typeface="Courier New" pitchFamily="49" charset="0"/>
              </a:rPr>
              <a:t>for</a:t>
            </a:r>
            <a:r>
              <a:rPr lang="en-US" altLang="zh-TW" dirty="0" smtClean="0">
                <a:solidFill>
                  <a:srgbClr val="000000"/>
                </a:solidFill>
                <a:ea typeface="新細明體" pitchFamily="18" charset="-120"/>
                <a:cs typeface="Courier New" pitchFamily="49" charset="0"/>
              </a:rPr>
              <a:t> ( ;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 != </a:t>
            </a:r>
            <a:r>
              <a:rPr lang="en-US" altLang="zh-TW" dirty="0" smtClean="0">
                <a:solidFill>
                  <a:srgbClr val="0099FF"/>
                </a:solidFill>
                <a:ea typeface="新細明體" pitchFamily="18" charset="-120"/>
                <a:cs typeface="Courier New" pitchFamily="49" charset="0"/>
              </a:rPr>
              <a:t>'\0'</a:t>
            </a:r>
            <a:r>
              <a:rPr lang="en-US" altLang="zh-TW" dirty="0" smtClean="0">
                <a:solidFill>
                  <a:srgbClr val="000000"/>
                </a:solidFill>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 )</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solidFill>
                  <a:srgbClr val="000000"/>
                </a:solidFill>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cout</a:t>
            </a:r>
            <a:r>
              <a:rPr lang="en-US" altLang="zh-TW" dirty="0" smtClean="0">
                <a:solidFill>
                  <a:srgbClr val="000000"/>
                </a:solidFill>
                <a:ea typeface="新細明體" pitchFamily="18" charset="-120"/>
                <a:cs typeface="Courier New" pitchFamily="49" charset="0"/>
              </a:rPr>
              <a:t> &lt;&lt;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a:t>
            </a:r>
            <a:endParaRPr lang="zh-TW" altLang="en-US" dirty="0" smtClean="0">
              <a:ea typeface="新細明體" pitchFamily="18" charset="-120"/>
              <a:cs typeface="Courier New"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772957397"/>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p</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i</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o</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311501549"/>
              </p:ext>
            </p:extLst>
          </p:nvPr>
        </p:nvGraphicFramePr>
        <p:xfrm>
          <a:off x="2051678" y="728655"/>
          <a:ext cx="3240000" cy="360000"/>
        </p:xfrm>
        <a:graphic>
          <a:graphicData uri="http://schemas.openxmlformats.org/drawingml/2006/table">
            <a:tbl>
              <a:tblPr firstRow="1" bandRow="1">
                <a:tableStyleId>{5940675A-B579-460E-94D1-54222C63F5DA}</a:tableStyleId>
              </a:tblPr>
              <a:tblGrid>
                <a:gridCol w="720000"/>
                <a:gridCol w="1260000"/>
                <a:gridCol w="1260000"/>
              </a:tblGrid>
              <a:tr h="360000">
                <a:tc>
                  <a:txBody>
                    <a:bodyPr/>
                    <a:lstStyle/>
                    <a:p>
                      <a:pPr algn="r"/>
                      <a:r>
                        <a:rPr lang="en-US" altLang="zh-TW" b="1" dirty="0" err="1" smtClean="0">
                          <a:latin typeface="Courier New" pitchFamily="49" charset="0"/>
                          <a:cs typeface="Courier New" pitchFamily="49" charset="0"/>
                        </a:rPr>
                        <a:t>sPtr</a:t>
                      </a:r>
                      <a:endParaRPr lang="zh-TW" altLang="en-US" b="1" dirty="0">
                        <a:latin typeface="Courier New" pitchFamily="49" charset="0"/>
                        <a:cs typeface="Courier New" pitchFamily="49" charset="0"/>
                      </a:endParaRPr>
                    </a:p>
                  </a:txBody>
                  <a:tcPr marL="72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altLang="zh-TW" b="1" dirty="0" smtClean="0">
                          <a:latin typeface="Courier New" pitchFamily="49" charset="0"/>
                          <a:cs typeface="Courier New" pitchFamily="49" charset="0"/>
                        </a:rPr>
                        <a:t>0012FE74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直線單箭頭接點 6"/>
          <p:cNvCxnSpPr>
            <a:cxnSpLocks noChangeShapeType="1"/>
          </p:cNvCxnSpPr>
          <p:nvPr/>
        </p:nvCxnSpPr>
        <p:spPr bwMode="auto">
          <a:xfrm>
            <a:off x="4031931" y="908679"/>
            <a:ext cx="3240414" cy="180022"/>
          </a:xfrm>
          <a:prstGeom prst="straightConnector1">
            <a:avLst/>
          </a:prstGeom>
          <a:noFill/>
          <a:ln w="25400" algn="ctr">
            <a:solidFill>
              <a:schemeClr val="bg2"/>
            </a:solidFill>
            <a:round/>
            <a:headEnd/>
            <a:tailEnd type="arrow" w="lg" len="lg"/>
          </a:ln>
        </p:spPr>
      </p:cxnSp>
    </p:spTree>
    <p:extLst>
      <p:ext uri="{BB962C8B-B14F-4D97-AF65-F5344CB8AC3E}">
        <p14:creationId xmlns:p14="http://schemas.microsoft.com/office/powerpoint/2010/main" val="29252313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p:txBody>
          <a:bodyPr/>
          <a:lstStyle/>
          <a:p>
            <a:pPr eaLnBrk="1" hangingPunct="1"/>
            <a:r>
              <a:rPr lang="en-US" altLang="zh-TW" smtClean="0">
                <a:ea typeface="新細明體" pitchFamily="18" charset="-120"/>
              </a:rPr>
              <a:t>Fig. 8.11</a:t>
            </a:r>
            <a:endParaRPr lang="zh-TW" altLang="en-US" smtClean="0">
              <a:ea typeface="新細明體" pitchFamily="18" charset="-120"/>
            </a:endParaRPr>
          </a:p>
        </p:txBody>
      </p:sp>
      <p:sp>
        <p:nvSpPr>
          <p:cNvPr id="19459" name="內容版面配置區 2"/>
          <p:cNvSpPr>
            <a:spLocks noGrp="1"/>
          </p:cNvSpPr>
          <p:nvPr>
            <p:ph idx="1"/>
          </p:nvPr>
        </p:nvSpPr>
        <p:spPr/>
        <p:txBody>
          <a:bodyPr/>
          <a:lstStyle/>
          <a:p>
            <a:pPr marL="358775" indent="-358775" eaLnBrk="1" hangingPunct="1">
              <a:spcBef>
                <a:spcPts val="200"/>
              </a:spcBef>
              <a:buFontTx/>
              <a:buNone/>
            </a:pPr>
            <a:r>
              <a:rPr lang="en-US" altLang="zh-TW" dirty="0" err="1" smtClean="0">
                <a:solidFill>
                  <a:srgbClr val="0000FF"/>
                </a:solidFill>
                <a:ea typeface="新細明體" pitchFamily="18" charset="-120"/>
                <a:cs typeface="Courier New" pitchFamily="49" charset="0"/>
              </a:rPr>
              <a:t>int</a:t>
            </a:r>
            <a:r>
              <a:rPr lang="en-US" altLang="zh-TW" dirty="0" smtClean="0">
                <a:ea typeface="新細明體" pitchFamily="18" charset="-120"/>
                <a:cs typeface="Courier New" pitchFamily="49" charset="0"/>
              </a:rPr>
              <a:t> main()</a:t>
            </a: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err="1" smtClean="0">
                <a:solidFill>
                  <a:srgbClr val="0000FF"/>
                </a:solidFill>
                <a:ea typeface="新細明體" pitchFamily="18" charset="-120"/>
                <a:cs typeface="Courier New" pitchFamily="49" charset="0"/>
              </a:rPr>
              <a:t>const</a:t>
            </a:r>
            <a:r>
              <a:rPr lang="en-US" altLang="zh-TW" dirty="0" smtClean="0">
                <a:solidFill>
                  <a:srgbClr val="0000FF"/>
                </a:solidFill>
                <a:ea typeface="新細明體" pitchFamily="18" charset="-120"/>
                <a:cs typeface="Courier New" pitchFamily="49" charset="0"/>
              </a:rPr>
              <a:t> char</a:t>
            </a:r>
            <a:r>
              <a:rPr lang="en-US" altLang="zh-TW" dirty="0" smtClean="0">
                <a:solidFill>
                  <a:srgbClr val="000000"/>
                </a:solidFill>
                <a:ea typeface="新細明體" pitchFamily="18" charset="-120"/>
                <a:cs typeface="Courier New" pitchFamily="49" charset="0"/>
              </a:rPr>
              <a:t> phrase[] = </a:t>
            </a:r>
          </a:p>
          <a:p>
            <a:pPr marL="358775" indent="-358775" eaLnBrk="1" hangingPunct="1">
              <a:spcBef>
                <a:spcPts val="200"/>
              </a:spcBef>
              <a:buFontTx/>
              <a:buNone/>
            </a:pPr>
            <a:r>
              <a:rPr lang="en-US" altLang="zh-TW" dirty="0">
                <a:solidFill>
                  <a:srgbClr val="000000"/>
                </a:solidFill>
                <a:ea typeface="新細明體" pitchFamily="18" charset="-120"/>
                <a:cs typeface="Courier New" pitchFamily="49" charset="0"/>
              </a:rPr>
              <a:t> </a:t>
            </a:r>
            <a:r>
              <a:rPr lang="en-US" altLang="zh-TW" dirty="0" smtClean="0">
                <a:solidFill>
                  <a:srgbClr val="000000"/>
                </a:solidFill>
                <a:ea typeface="新細明體" pitchFamily="18" charset="-120"/>
                <a:cs typeface="Courier New" pitchFamily="49" charset="0"/>
              </a:rPr>
              <a:t>        </a:t>
            </a:r>
            <a:r>
              <a:rPr lang="en-US" altLang="zh-TW" dirty="0" smtClean="0">
                <a:solidFill>
                  <a:srgbClr val="0099FF"/>
                </a:solidFill>
                <a:ea typeface="新細明體" pitchFamily="18" charset="-120"/>
                <a:cs typeface="Courier New" pitchFamily="49" charset="0"/>
              </a:rPr>
              <a:t>"print characters of a string"</a:t>
            </a:r>
            <a:r>
              <a:rPr lang="en-US" altLang="zh-TW" dirty="0" smtClean="0">
                <a:solidFill>
                  <a:srgbClr val="000000"/>
                </a:solidFill>
                <a:ea typeface="新細明體" pitchFamily="18" charset="-120"/>
                <a:cs typeface="Courier New" pitchFamily="49" charset="0"/>
              </a:rPr>
              <a:t>;</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printChar</a:t>
            </a:r>
            <a:r>
              <a:rPr lang="en-US" altLang="zh-TW" dirty="0" smtClean="0">
                <a:ea typeface="新細明體" pitchFamily="18" charset="-120"/>
                <a:cs typeface="Courier New" pitchFamily="49" charset="0"/>
              </a:rPr>
              <a:t>( phrase );</a:t>
            </a:r>
            <a:endParaRPr lang="fr-FR"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solidFill>
                  <a:srgbClr val="0000FF"/>
                </a:solidFill>
                <a:ea typeface="新細明體" pitchFamily="18" charset="-120"/>
                <a:cs typeface="Courier New" pitchFamily="49" charset="0"/>
              </a:rPr>
              <a:t>void</a:t>
            </a:r>
            <a:r>
              <a:rPr lang="en-US" altLang="zh-TW" dirty="0" smtClean="0">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printChar</a:t>
            </a:r>
            <a:r>
              <a:rPr lang="en-US" altLang="zh-TW" dirty="0" smtClean="0">
                <a:ea typeface="新細明體" pitchFamily="18" charset="-120"/>
                <a:cs typeface="Courier New" pitchFamily="49" charset="0"/>
              </a:rPr>
              <a:t>( </a:t>
            </a:r>
            <a:r>
              <a:rPr lang="en-US" altLang="zh-TW" dirty="0" err="1" smtClean="0">
                <a:solidFill>
                  <a:srgbClr val="0000FF"/>
                </a:solidFill>
                <a:ea typeface="新細明體" pitchFamily="18" charset="-120"/>
                <a:cs typeface="Courier New" pitchFamily="49" charset="0"/>
              </a:rPr>
              <a:t>const</a:t>
            </a:r>
            <a:r>
              <a:rPr lang="en-US" altLang="zh-TW" dirty="0" smtClean="0">
                <a:solidFill>
                  <a:srgbClr val="0000FF"/>
                </a:solidFill>
                <a:ea typeface="新細明體" pitchFamily="18" charset="-120"/>
                <a:cs typeface="Courier New" pitchFamily="49" charset="0"/>
              </a:rPr>
              <a:t> char</a:t>
            </a:r>
            <a:r>
              <a:rPr lang="en-US" altLang="zh-TW" dirty="0" smtClean="0">
                <a:ea typeface="新細明體" pitchFamily="18" charset="-120"/>
                <a:cs typeface="Courier New" pitchFamily="49" charset="0"/>
              </a:rPr>
              <a:t> *</a:t>
            </a:r>
            <a:r>
              <a:rPr lang="en-US" altLang="zh-TW" dirty="0" err="1" smtClean="0">
                <a:ea typeface="新細明體" pitchFamily="18" charset="-120"/>
                <a:cs typeface="Courier New" pitchFamily="49" charset="0"/>
              </a:rPr>
              <a:t>sPtr</a:t>
            </a:r>
            <a:r>
              <a:rPr lang="en-US" altLang="zh-TW" dirty="0" smtClean="0">
                <a:ea typeface="新細明體" pitchFamily="18" charset="-120"/>
                <a:cs typeface="Courier New" pitchFamily="49" charset="0"/>
              </a:rPr>
              <a:t> )</a:t>
            </a: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smtClean="0">
                <a:solidFill>
                  <a:srgbClr val="0000FF"/>
                </a:solidFill>
                <a:ea typeface="新細明體" pitchFamily="18" charset="-120"/>
                <a:cs typeface="Courier New" pitchFamily="49" charset="0"/>
              </a:rPr>
              <a:t>for</a:t>
            </a:r>
            <a:r>
              <a:rPr lang="en-US" altLang="zh-TW" dirty="0" smtClean="0">
                <a:solidFill>
                  <a:srgbClr val="000000"/>
                </a:solidFill>
                <a:ea typeface="新細明體" pitchFamily="18" charset="-120"/>
                <a:cs typeface="Courier New" pitchFamily="49" charset="0"/>
              </a:rPr>
              <a:t> ( ;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 != </a:t>
            </a:r>
            <a:r>
              <a:rPr lang="en-US" altLang="zh-TW" dirty="0" smtClean="0">
                <a:solidFill>
                  <a:srgbClr val="0099FF"/>
                </a:solidFill>
                <a:ea typeface="新細明體" pitchFamily="18" charset="-120"/>
                <a:cs typeface="Courier New" pitchFamily="49" charset="0"/>
              </a:rPr>
              <a:t>'\0'</a:t>
            </a:r>
            <a:r>
              <a:rPr lang="en-US" altLang="zh-TW" dirty="0" smtClean="0">
                <a:solidFill>
                  <a:srgbClr val="000000"/>
                </a:solidFill>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 )</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solidFill>
                  <a:srgbClr val="000000"/>
                </a:solidFill>
                <a:ea typeface="新細明體" pitchFamily="18" charset="-120"/>
                <a:cs typeface="Courier New" pitchFamily="49" charset="0"/>
              </a:rPr>
              <a:t>      </a:t>
            </a:r>
            <a:r>
              <a:rPr lang="en-US" altLang="zh-TW" dirty="0" err="1" smtClean="0">
                <a:solidFill>
                  <a:srgbClr val="000000"/>
                </a:solidFill>
                <a:ea typeface="新細明體" pitchFamily="18" charset="-120"/>
                <a:cs typeface="Courier New" pitchFamily="49" charset="0"/>
              </a:rPr>
              <a:t>cout</a:t>
            </a:r>
            <a:r>
              <a:rPr lang="en-US" altLang="zh-TW" dirty="0" smtClean="0">
                <a:solidFill>
                  <a:srgbClr val="000000"/>
                </a:solidFill>
                <a:ea typeface="新細明體" pitchFamily="18" charset="-120"/>
                <a:cs typeface="Courier New" pitchFamily="49" charset="0"/>
              </a:rPr>
              <a:t> &lt;&lt; *</a:t>
            </a:r>
            <a:r>
              <a:rPr lang="en-US" altLang="zh-TW" dirty="0" err="1" smtClean="0">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a:t>
            </a:r>
            <a:endParaRPr lang="zh-TW" altLang="en-US" dirty="0" smtClean="0">
              <a:ea typeface="新細明體" pitchFamily="18" charset="-120"/>
              <a:cs typeface="Courier New"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4200777445"/>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p</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i</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o</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776701901"/>
              </p:ext>
            </p:extLst>
          </p:nvPr>
        </p:nvGraphicFramePr>
        <p:xfrm>
          <a:off x="2051678" y="728655"/>
          <a:ext cx="3240000" cy="360000"/>
        </p:xfrm>
        <a:graphic>
          <a:graphicData uri="http://schemas.openxmlformats.org/drawingml/2006/table">
            <a:tbl>
              <a:tblPr firstRow="1" bandRow="1">
                <a:tableStyleId>{5940675A-B579-460E-94D1-54222C63F5DA}</a:tableStyleId>
              </a:tblPr>
              <a:tblGrid>
                <a:gridCol w="720000"/>
                <a:gridCol w="1260000"/>
                <a:gridCol w="1260000"/>
              </a:tblGrid>
              <a:tr h="360000">
                <a:tc>
                  <a:txBody>
                    <a:bodyPr/>
                    <a:lstStyle/>
                    <a:p>
                      <a:pPr algn="r"/>
                      <a:r>
                        <a:rPr lang="en-US" altLang="zh-TW" b="1" dirty="0" err="1" smtClean="0">
                          <a:latin typeface="Courier New" pitchFamily="49" charset="0"/>
                          <a:cs typeface="Courier New" pitchFamily="49" charset="0"/>
                        </a:rPr>
                        <a:t>sPtr</a:t>
                      </a:r>
                      <a:endParaRPr lang="zh-TW" altLang="en-US" b="1" dirty="0">
                        <a:latin typeface="Courier New" pitchFamily="49" charset="0"/>
                        <a:cs typeface="Courier New" pitchFamily="49" charset="0"/>
                      </a:endParaRPr>
                    </a:p>
                  </a:txBody>
                  <a:tcPr marL="72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altLang="zh-TW" b="1" dirty="0" smtClean="0">
                          <a:latin typeface="Courier New" pitchFamily="49" charset="0"/>
                          <a:cs typeface="Courier New" pitchFamily="49" charset="0"/>
                        </a:rPr>
                        <a:t>0012FE74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直線單箭頭接點 6"/>
          <p:cNvCxnSpPr>
            <a:cxnSpLocks noChangeShapeType="1"/>
          </p:cNvCxnSpPr>
          <p:nvPr/>
        </p:nvCxnSpPr>
        <p:spPr bwMode="auto">
          <a:xfrm>
            <a:off x="4031931" y="908679"/>
            <a:ext cx="3240414" cy="540068"/>
          </a:xfrm>
          <a:prstGeom prst="straightConnector1">
            <a:avLst/>
          </a:prstGeom>
          <a:noFill/>
          <a:ln w="25400" algn="ctr">
            <a:solidFill>
              <a:schemeClr val="bg2"/>
            </a:solidFill>
            <a:round/>
            <a:headEnd/>
            <a:tailEnd type="arrow" w="lg" len="lg"/>
          </a:ln>
        </p:spPr>
      </p:cxnSp>
    </p:spTree>
    <p:extLst>
      <p:ext uri="{BB962C8B-B14F-4D97-AF65-F5344CB8AC3E}">
        <p14:creationId xmlns:p14="http://schemas.microsoft.com/office/powerpoint/2010/main" val="4080301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611493" y="188586"/>
            <a:ext cx="7921013" cy="3060391"/>
          </a:xfrm>
        </p:spPr>
        <p:txBody>
          <a:bodyPr/>
          <a:lstStyle/>
          <a:p>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main()</a:t>
            </a:r>
          </a:p>
          <a:p>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   </a:t>
            </a:r>
            <a:r>
              <a:rPr lang="en-US" altLang="zh-TW" dirty="0" err="1">
                <a:solidFill>
                  <a:srgbClr val="0000FF"/>
                </a:solidFill>
                <a:highlight>
                  <a:srgbClr val="FFFFFF"/>
                </a:highlight>
                <a:latin typeface="Lucida Console"/>
              </a:rPr>
              <a:t>const</a:t>
            </a:r>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phrase[] = </a:t>
            </a:r>
            <a:r>
              <a:rPr lang="en-US" altLang="zh-TW" dirty="0">
                <a:solidFill>
                  <a:srgbClr val="0099FF"/>
                </a:solidFill>
                <a:highlight>
                  <a:srgbClr val="FFFFFF"/>
                </a:highlight>
                <a:latin typeface="Lucida Console"/>
              </a:rPr>
              <a:t>"print characters of a string"</a:t>
            </a:r>
            <a:r>
              <a:rPr lang="en-US" altLang="zh-TW" dirty="0">
                <a:solidFill>
                  <a:srgbClr val="000000"/>
                </a:solidFill>
                <a:highlight>
                  <a:srgbClr val="FFFFFF"/>
                </a:highlight>
                <a:latin typeface="Lucida Console"/>
              </a:rPr>
              <a:t>;</a:t>
            </a:r>
          </a:p>
          <a:p>
            <a:r>
              <a:rPr lang="fr-FR" altLang="zh-TW" dirty="0" smtClean="0">
                <a:solidFill>
                  <a:srgbClr val="000000"/>
                </a:solidFill>
                <a:highlight>
                  <a:srgbClr val="FFFFFF"/>
                </a:highlight>
                <a:latin typeface="Lucida Console"/>
              </a:rPr>
              <a:t>   </a:t>
            </a:r>
            <a:r>
              <a:rPr lang="fr-FR" altLang="zh-TW" dirty="0">
                <a:solidFill>
                  <a:srgbClr val="000000"/>
                </a:solidFill>
                <a:highlight>
                  <a:srgbClr val="FFFFFF"/>
                </a:highlight>
                <a:latin typeface="Lucida Console"/>
              </a:rPr>
              <a:t>printCharacters( phrase </a:t>
            </a:r>
            <a:r>
              <a:rPr lang="fr-FR" altLang="zh-TW" dirty="0" smtClean="0">
                <a:solidFill>
                  <a:srgbClr val="000000"/>
                </a:solidFill>
                <a:highlight>
                  <a:srgbClr val="FFFFFF"/>
                </a:highlight>
                <a:latin typeface="Lucida Console"/>
              </a:rPr>
              <a:t>);</a:t>
            </a:r>
            <a:endParaRPr lang="fr-FR" altLang="zh-TW" dirty="0">
              <a:solidFill>
                <a:srgbClr val="000000"/>
              </a:solidFill>
              <a:highlight>
                <a:srgbClr val="FFFFFF"/>
              </a:highlight>
              <a:latin typeface="Lucida Console"/>
            </a:endParaRPr>
          </a:p>
          <a:p>
            <a:r>
              <a:rPr lang="en-US" altLang="zh-TW" dirty="0" smtClean="0">
                <a:solidFill>
                  <a:srgbClr val="000000"/>
                </a:solidFill>
                <a:highlight>
                  <a:srgbClr val="FFFFFF"/>
                </a:highlight>
                <a:latin typeface="Lucida Console"/>
              </a:rPr>
              <a:t>}</a:t>
            </a:r>
          </a:p>
          <a:p>
            <a:r>
              <a:rPr lang="en-US" altLang="zh-TW" dirty="0">
                <a:solidFill>
                  <a:srgbClr val="0000FF"/>
                </a:solidFill>
                <a:highlight>
                  <a:srgbClr val="FFFFFF"/>
                </a:highlight>
                <a:latin typeface="Lucida Console"/>
              </a:rPr>
              <a:t>void</a:t>
            </a:r>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printCharacters</a:t>
            </a:r>
            <a:r>
              <a:rPr lang="en-US" altLang="zh-TW" dirty="0">
                <a:solidFill>
                  <a:srgbClr val="000000"/>
                </a:solidFill>
                <a:highlight>
                  <a:srgbClr val="FFFFFF"/>
                </a:highlight>
                <a:latin typeface="Lucida Console"/>
              </a:rPr>
              <a:t>( </a:t>
            </a:r>
            <a:r>
              <a:rPr lang="en-US" altLang="zh-TW" dirty="0" err="1">
                <a:solidFill>
                  <a:srgbClr val="0000FF"/>
                </a:solidFill>
                <a:highlight>
                  <a:srgbClr val="FFFFFF"/>
                </a:highlight>
                <a:latin typeface="Lucida Console"/>
              </a:rPr>
              <a:t>const</a:t>
            </a:r>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s[] )</a:t>
            </a:r>
          </a:p>
          <a:p>
            <a:r>
              <a:rPr lang="en-US" altLang="zh-TW" dirty="0">
                <a:solidFill>
                  <a:srgbClr val="000000"/>
                </a:solidFill>
                <a:highlight>
                  <a:srgbClr val="FFFFFF"/>
                </a:highlight>
                <a:latin typeface="Lucida Console"/>
              </a:rPr>
              <a:t>{</a:t>
            </a: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for</a:t>
            </a:r>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unsigned</a:t>
            </a:r>
            <a:r>
              <a:rPr lang="en-US" altLang="zh-TW" dirty="0">
                <a:solidFill>
                  <a:srgbClr val="000000"/>
                </a:solidFill>
                <a:highlight>
                  <a:srgbClr val="FFFFFF"/>
                </a:highlight>
                <a:latin typeface="Lucida Console"/>
              </a:rPr>
              <a:t> </a:t>
            </a:r>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 0; </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&lt; </a:t>
            </a:r>
            <a:r>
              <a:rPr lang="en-US" altLang="zh-TW" dirty="0" err="1">
                <a:solidFill>
                  <a:srgbClr val="000000"/>
                </a:solidFill>
                <a:highlight>
                  <a:srgbClr val="FFFFFF"/>
                </a:highlight>
                <a:latin typeface="Lucida Console"/>
              </a:rPr>
              <a:t>strlen</a:t>
            </a:r>
            <a:r>
              <a:rPr lang="en-US" altLang="zh-TW" dirty="0">
                <a:solidFill>
                  <a:srgbClr val="000000"/>
                </a:solidFill>
                <a:highlight>
                  <a:srgbClr val="FFFFFF"/>
                </a:highlight>
                <a:latin typeface="Lucida Console"/>
              </a:rPr>
              <a:t>( s ); </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a:t>
            </a:r>
            <a:r>
              <a:rPr lang="en-US" altLang="zh-TW" dirty="0" smtClean="0">
                <a:solidFill>
                  <a:srgbClr val="000000"/>
                </a:solidFill>
                <a:highlight>
                  <a:srgbClr val="FFFFFF"/>
                </a:highlight>
                <a:latin typeface="Lucida Console"/>
              </a:rPr>
              <a:t>)</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s[</a:t>
            </a:r>
            <a:r>
              <a:rPr lang="en-US" altLang="zh-TW" dirty="0" err="1">
                <a:solidFill>
                  <a:srgbClr val="000000"/>
                </a:solidFill>
                <a:highlight>
                  <a:srgbClr val="FFFFFF"/>
                </a:highlight>
                <a:latin typeface="Lucida Console"/>
              </a:rPr>
              <a:t>i</a:t>
            </a:r>
            <a:r>
              <a:rPr lang="en-US" altLang="zh-TW" dirty="0" smtClean="0">
                <a:solidFill>
                  <a:srgbClr val="000000"/>
                </a:solidFill>
                <a:highlight>
                  <a:srgbClr val="FFFFFF"/>
                </a:highlight>
                <a:latin typeface="Lucida Console"/>
              </a:rPr>
              <a:t>];</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a:t>
            </a:r>
            <a:endParaRPr lang="zh-TW" altLang="en-US" dirty="0"/>
          </a:p>
        </p:txBody>
      </p:sp>
      <p:sp>
        <p:nvSpPr>
          <p:cNvPr id="5" name="內容版面配置區 4"/>
          <p:cNvSpPr>
            <a:spLocks noGrp="1"/>
          </p:cNvSpPr>
          <p:nvPr>
            <p:ph sz="quarter" idx="10"/>
          </p:nvPr>
        </p:nvSpPr>
        <p:spPr>
          <a:xfrm>
            <a:off x="611495" y="3608388"/>
            <a:ext cx="7921012" cy="3060700"/>
          </a:xfrm>
        </p:spPr>
        <p:txBody>
          <a:bodyPr/>
          <a:lstStyle/>
          <a:p>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main()</a:t>
            </a:r>
          </a:p>
          <a:p>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   </a:t>
            </a:r>
            <a:r>
              <a:rPr lang="en-US" altLang="zh-TW" dirty="0" err="1">
                <a:solidFill>
                  <a:srgbClr val="0000FF"/>
                </a:solidFill>
                <a:highlight>
                  <a:srgbClr val="FFFFFF"/>
                </a:highlight>
                <a:latin typeface="Lucida Console"/>
              </a:rPr>
              <a:t>const</a:t>
            </a:r>
            <a:r>
              <a:rPr lang="en-US" altLang="zh-TW" dirty="0">
                <a:solidFill>
                  <a:srgbClr val="000000"/>
                </a:solidFill>
                <a:highlight>
                  <a:srgbClr val="FFFFFF"/>
                </a:highlight>
                <a:latin typeface="Lucida Console"/>
              </a:rPr>
              <a:t> string phrase( </a:t>
            </a:r>
            <a:r>
              <a:rPr lang="en-US" altLang="zh-TW" dirty="0">
                <a:solidFill>
                  <a:srgbClr val="0099FF"/>
                </a:solidFill>
                <a:highlight>
                  <a:srgbClr val="FFFFFF"/>
                </a:highlight>
                <a:latin typeface="Lucida Console"/>
              </a:rPr>
              <a:t>"print characters of a string"</a:t>
            </a:r>
            <a:r>
              <a:rPr lang="en-US" altLang="zh-TW" dirty="0">
                <a:solidFill>
                  <a:srgbClr val="000000"/>
                </a:solidFill>
                <a:highlight>
                  <a:srgbClr val="FFFFFF"/>
                </a:highlight>
                <a:latin typeface="Lucida Console"/>
              </a:rPr>
              <a:t> );</a:t>
            </a:r>
          </a:p>
          <a:p>
            <a:r>
              <a:rPr lang="fr-FR" altLang="zh-TW" dirty="0" smtClean="0">
                <a:solidFill>
                  <a:srgbClr val="000000"/>
                </a:solidFill>
                <a:highlight>
                  <a:srgbClr val="FFFFFF"/>
                </a:highlight>
                <a:latin typeface="Lucida Console"/>
              </a:rPr>
              <a:t>   </a:t>
            </a:r>
            <a:r>
              <a:rPr lang="fr-FR" altLang="zh-TW" dirty="0">
                <a:solidFill>
                  <a:srgbClr val="000000"/>
                </a:solidFill>
                <a:highlight>
                  <a:srgbClr val="FFFFFF"/>
                </a:highlight>
                <a:latin typeface="Lucida Console"/>
              </a:rPr>
              <a:t>printCharacters( phrase </a:t>
            </a:r>
            <a:r>
              <a:rPr lang="fr-FR" altLang="zh-TW" dirty="0" smtClean="0">
                <a:solidFill>
                  <a:srgbClr val="000000"/>
                </a:solidFill>
                <a:highlight>
                  <a:srgbClr val="FFFFFF"/>
                </a:highlight>
                <a:latin typeface="Lucida Console"/>
              </a:rPr>
              <a:t>);</a:t>
            </a:r>
            <a:endParaRPr lang="fr-FR" altLang="zh-TW" dirty="0">
              <a:solidFill>
                <a:srgbClr val="000000"/>
              </a:solidFill>
              <a:highlight>
                <a:srgbClr val="FFFFFF"/>
              </a:highlight>
              <a:latin typeface="Lucida Console"/>
            </a:endParaRPr>
          </a:p>
          <a:p>
            <a:r>
              <a:rPr lang="en-US" altLang="zh-TW" dirty="0" smtClean="0">
                <a:solidFill>
                  <a:srgbClr val="000000"/>
                </a:solidFill>
                <a:highlight>
                  <a:srgbClr val="FFFFFF"/>
                </a:highlight>
                <a:latin typeface="Lucida Console"/>
              </a:rPr>
              <a:t>}</a:t>
            </a:r>
          </a:p>
          <a:p>
            <a:pPr lvl="0"/>
            <a:r>
              <a:rPr lang="en-US" altLang="zh-TW" dirty="0">
                <a:solidFill>
                  <a:srgbClr val="0000FF"/>
                </a:solidFill>
                <a:highlight>
                  <a:srgbClr val="FFFFFF"/>
                </a:highlight>
                <a:latin typeface="Lucida Console"/>
              </a:rPr>
              <a:t>void</a:t>
            </a:r>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printCharacters</a:t>
            </a:r>
            <a:r>
              <a:rPr lang="en-US" altLang="zh-TW" dirty="0">
                <a:solidFill>
                  <a:srgbClr val="000000"/>
                </a:solidFill>
                <a:highlight>
                  <a:srgbClr val="FFFFFF"/>
                </a:highlight>
                <a:latin typeface="Lucida Console"/>
              </a:rPr>
              <a:t>( </a:t>
            </a:r>
            <a:r>
              <a:rPr lang="en-US" altLang="zh-TW" dirty="0" err="1">
                <a:solidFill>
                  <a:srgbClr val="0000FF"/>
                </a:solidFill>
                <a:highlight>
                  <a:srgbClr val="FFFFFF"/>
                </a:highlight>
                <a:latin typeface="Lucida Console"/>
              </a:rPr>
              <a:t>const</a:t>
            </a:r>
            <a:r>
              <a:rPr lang="en-US" altLang="zh-TW" dirty="0">
                <a:solidFill>
                  <a:srgbClr val="000000"/>
                </a:solidFill>
                <a:highlight>
                  <a:srgbClr val="FFFFFF"/>
                </a:highlight>
                <a:latin typeface="Lucida Console"/>
              </a:rPr>
              <a:t> string s )</a:t>
            </a:r>
          </a:p>
          <a:p>
            <a:pPr lvl="0"/>
            <a:r>
              <a:rPr lang="en-US" altLang="zh-TW" dirty="0">
                <a:solidFill>
                  <a:srgbClr val="000000"/>
                </a:solidFill>
                <a:highlight>
                  <a:srgbClr val="FFFFFF"/>
                </a:highlight>
                <a:latin typeface="Lucida Console"/>
              </a:rPr>
              <a:t>{</a:t>
            </a:r>
          </a:p>
          <a:p>
            <a:pPr lvl="0"/>
            <a:r>
              <a:rPr lang="en-US" altLang="zh-TW" dirty="0">
                <a:solidFill>
                  <a:srgbClr val="000000"/>
                </a:solidFill>
                <a:highlight>
                  <a:srgbClr val="FFFFFF"/>
                </a:highlight>
                <a:latin typeface="Lucida Console"/>
              </a:rPr>
              <a:t>   </a:t>
            </a:r>
            <a:r>
              <a:rPr lang="en-US" altLang="zh-TW" dirty="0" smtClean="0">
                <a:solidFill>
                  <a:srgbClr val="0000FF"/>
                </a:solidFill>
                <a:highlight>
                  <a:srgbClr val="FFFFFF"/>
                </a:highlight>
                <a:latin typeface="Lucida Console"/>
              </a:rPr>
              <a:t>for</a:t>
            </a:r>
            <a:r>
              <a:rPr lang="en-US" altLang="zh-TW" dirty="0" smtClean="0">
                <a:solidFill>
                  <a:srgbClr val="000000"/>
                </a:solidFill>
                <a:highlight>
                  <a:srgbClr val="FFFFFF"/>
                </a:highlight>
                <a:latin typeface="Lucida Console"/>
              </a:rPr>
              <a:t>( </a:t>
            </a:r>
            <a:r>
              <a:rPr lang="en-US" altLang="zh-TW" dirty="0" smtClean="0">
                <a:solidFill>
                  <a:srgbClr val="0000FF"/>
                </a:solidFill>
                <a:highlight>
                  <a:srgbClr val="FFFFFF"/>
                </a:highlight>
                <a:latin typeface="Lucida Console"/>
              </a:rPr>
              <a:t>unsigned</a:t>
            </a:r>
            <a:r>
              <a:rPr lang="en-US" altLang="zh-TW" dirty="0" smtClean="0">
                <a:solidFill>
                  <a:srgbClr val="000000"/>
                </a:solidFill>
                <a:highlight>
                  <a:srgbClr val="FFFFFF"/>
                </a:highlight>
                <a:latin typeface="Lucida Console"/>
              </a:rPr>
              <a:t> </a:t>
            </a:r>
            <a:r>
              <a:rPr lang="en-US" altLang="zh-TW" dirty="0" err="1" smtClean="0">
                <a:solidFill>
                  <a:srgbClr val="0000FF"/>
                </a:solidFill>
                <a:highlight>
                  <a:srgbClr val="FFFFFF"/>
                </a:highlight>
                <a:latin typeface="Lucida Console"/>
              </a:rPr>
              <a:t>int</a:t>
            </a:r>
            <a:r>
              <a:rPr lang="en-US" altLang="zh-TW" dirty="0" smtClean="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 0; </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&lt; </a:t>
            </a:r>
            <a:r>
              <a:rPr lang="en-US" altLang="zh-TW" dirty="0" err="1">
                <a:solidFill>
                  <a:srgbClr val="000000"/>
                </a:solidFill>
                <a:highlight>
                  <a:srgbClr val="FFFFFF"/>
                </a:highlight>
                <a:latin typeface="Lucida Console"/>
              </a:rPr>
              <a:t>s.length</a:t>
            </a:r>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 )</a:t>
            </a:r>
          </a:p>
          <a:p>
            <a:pPr lvl="0"/>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s[</a:t>
            </a:r>
            <a:r>
              <a:rPr lang="en-US" altLang="zh-TW" dirty="0" err="1">
                <a:solidFill>
                  <a:srgbClr val="000000"/>
                </a:solidFill>
                <a:highlight>
                  <a:srgbClr val="FFFFFF"/>
                </a:highlight>
                <a:latin typeface="Lucida Console"/>
              </a:rPr>
              <a:t>i</a:t>
            </a:r>
            <a:r>
              <a:rPr lang="en-US" altLang="zh-TW" dirty="0">
                <a:solidFill>
                  <a:srgbClr val="000000"/>
                </a:solidFill>
                <a:highlight>
                  <a:srgbClr val="FFFFFF"/>
                </a:highlight>
                <a:latin typeface="Lucida Console"/>
              </a:rPr>
              <a:t>];</a:t>
            </a:r>
          </a:p>
          <a:p>
            <a:pPr lvl="0"/>
            <a:r>
              <a:rPr lang="en-US" altLang="zh-TW" dirty="0" smtClean="0">
                <a:solidFill>
                  <a:srgbClr val="000000"/>
                </a:solidFill>
                <a:highlight>
                  <a:srgbClr val="FFFFFF"/>
                </a:highlight>
                <a:latin typeface="Lucida Console"/>
              </a:rPr>
              <a:t>}</a:t>
            </a:r>
            <a:endParaRPr lang="zh-TW" altLang="en-US" dirty="0">
              <a:solidFill>
                <a:srgbClr val="000000"/>
              </a:solidFill>
            </a:endParaRPr>
          </a:p>
        </p:txBody>
      </p:sp>
    </p:spTree>
    <p:extLst>
      <p:ext uri="{BB962C8B-B14F-4D97-AF65-F5344CB8AC3E}">
        <p14:creationId xmlns:p14="http://schemas.microsoft.com/office/powerpoint/2010/main" val="2240581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p:txBody>
          <a:bodyPr/>
          <a:lstStyle/>
          <a:p>
            <a:pPr eaLnBrk="1" hangingPunct="1">
              <a:spcBef>
                <a:spcPct val="5000"/>
              </a:spcBef>
            </a:pPr>
            <a:r>
              <a:rPr lang="en-US" altLang="zh-TW" sz="1800" dirty="0">
                <a:solidFill>
                  <a:schemeClr val="bg1"/>
                </a:solidFill>
                <a:ea typeface="新細明體" pitchFamily="18" charset="-120"/>
                <a:cs typeface="Times New Roman" pitchFamily="18" charset="0"/>
              </a:rPr>
              <a:t>1</a:t>
            </a:r>
            <a:r>
              <a:rPr lang="en-US" altLang="zh-TW" sz="1800" b="0" dirty="0" smtClean="0">
                <a:solidFill>
                  <a:srgbClr val="5F5F5F"/>
                </a:solidFill>
                <a:latin typeface="Lucida Console" pitchFamily="49" charset="0"/>
                <a:ea typeface="新細明體" pitchFamily="18" charset="-120"/>
                <a:cs typeface="Times New Roman" pitchFamily="18" charset="0"/>
              </a:rPr>
              <a:t>1   </a:t>
            </a:r>
            <a:r>
              <a:rPr lang="en-US" altLang="zh-TW" sz="1800" b="0" dirty="0" smtClean="0">
                <a:solidFill>
                  <a:srgbClr val="008000"/>
                </a:solidFill>
                <a:latin typeface="Lucida Console" pitchFamily="49" charset="0"/>
                <a:ea typeface="新細明體" pitchFamily="18" charset="-120"/>
                <a:cs typeface="Courier New" pitchFamily="49" charset="0"/>
              </a:rPr>
              <a:t>// Fig. 8.21: fig08_21.cpp</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dirty="0">
                <a:solidFill>
                  <a:schemeClr val="bg1"/>
                </a:solidFill>
                <a:ea typeface="新細明體" pitchFamily="18" charset="-120"/>
                <a:cs typeface="Times New Roman" pitchFamily="18" charset="0"/>
              </a:rPr>
              <a:t>1</a:t>
            </a:r>
            <a:r>
              <a:rPr lang="en-US" altLang="zh-TW" sz="1800" b="0" dirty="0" smtClean="0">
                <a:solidFill>
                  <a:srgbClr val="5F5F5F"/>
                </a:solidFill>
                <a:latin typeface="Lucida Console" pitchFamily="49" charset="0"/>
                <a:ea typeface="新細明體" pitchFamily="18" charset="-120"/>
                <a:cs typeface="Times New Roman" pitchFamily="18" charset="0"/>
              </a:rPr>
              <a:t>2   </a:t>
            </a:r>
            <a:r>
              <a:rPr lang="en-US" altLang="zh-TW" sz="1800" b="0" dirty="0" smtClean="0">
                <a:solidFill>
                  <a:srgbClr val="008000"/>
                </a:solidFill>
                <a:latin typeface="Lucida Console" pitchFamily="49" charset="0"/>
                <a:ea typeface="新細明體" pitchFamily="18" charset="-120"/>
                <a:cs typeface="Courier New" pitchFamily="49" charset="0"/>
              </a:rPr>
              <a:t>// </a:t>
            </a:r>
            <a:r>
              <a:rPr lang="en-US" altLang="zh-TW" sz="1700" b="0" dirty="0" smtClean="0">
                <a:solidFill>
                  <a:srgbClr val="008000"/>
                </a:solidFill>
                <a:latin typeface="Lucida Console" pitchFamily="49" charset="0"/>
                <a:ea typeface="新細明體" pitchFamily="18" charset="-120"/>
                <a:cs typeface="Courier New" pitchFamily="49" charset="0"/>
              </a:rPr>
              <a:t>Copying a string using array notation and pointer notation.</a:t>
            </a:r>
            <a:endParaRPr lang="en-US" altLang="zh-TW" sz="17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dirty="0">
                <a:solidFill>
                  <a:schemeClr val="bg1"/>
                </a:solidFill>
                <a:ea typeface="新細明體" pitchFamily="18" charset="-120"/>
                <a:cs typeface="Times New Roman" pitchFamily="18" charset="0"/>
              </a:rPr>
              <a:t>1</a:t>
            </a:r>
            <a:r>
              <a:rPr lang="en-US" altLang="zh-TW" sz="1800" b="0" dirty="0" smtClean="0">
                <a:solidFill>
                  <a:srgbClr val="5F5F5F"/>
                </a:solidFill>
                <a:latin typeface="Lucida Console" pitchFamily="49" charset="0"/>
                <a:ea typeface="新細明體" pitchFamily="18" charset="-120"/>
                <a:cs typeface="Times New Roman" pitchFamily="18" charset="0"/>
              </a:rPr>
              <a:t>3   </a:t>
            </a:r>
            <a:r>
              <a:rPr lang="en-US" altLang="zh-TW" sz="1800" b="0" dirty="0" smtClean="0">
                <a:solidFill>
                  <a:srgbClr val="0000FF"/>
                </a:solidFill>
                <a:latin typeface="Lucida Console" pitchFamily="49" charset="0"/>
                <a:ea typeface="新細明體" pitchFamily="18" charset="-120"/>
                <a:cs typeface="Courier New" pitchFamily="49" charset="0"/>
              </a:rPr>
              <a:t>#include</a:t>
            </a:r>
            <a:r>
              <a:rPr lang="en-US" altLang="zh-TW" sz="1800" b="0" dirty="0" smtClean="0">
                <a:solidFill>
                  <a:srgbClr val="000000"/>
                </a:solidFill>
                <a:latin typeface="Lucida Console" pitchFamily="49" charset="0"/>
                <a:ea typeface="新細明體" pitchFamily="18" charset="-120"/>
                <a:cs typeface="Courier New" pitchFamily="49" charset="0"/>
              </a:rPr>
              <a:t> &lt;</a:t>
            </a:r>
            <a:r>
              <a:rPr lang="en-US" altLang="zh-TW" sz="1800" b="0" dirty="0" err="1" smtClean="0">
                <a:solidFill>
                  <a:srgbClr val="000000"/>
                </a:solidFill>
                <a:latin typeface="Lucida Console" pitchFamily="49" charset="0"/>
                <a:ea typeface="新細明體" pitchFamily="18" charset="-120"/>
                <a:cs typeface="Courier New" pitchFamily="49" charset="0"/>
              </a:rPr>
              <a:t>iostream</a:t>
            </a:r>
            <a:r>
              <a:rPr lang="en-US" altLang="zh-TW" sz="1800" b="0" dirty="0" smtClean="0">
                <a:solidFill>
                  <a:srgbClr val="000000"/>
                </a:solidFill>
                <a:latin typeface="Lucida Console" pitchFamily="49" charset="0"/>
                <a:ea typeface="新細明體" pitchFamily="18" charset="-120"/>
                <a:cs typeface="Courier New" pitchFamily="49" charset="0"/>
              </a:rPr>
              <a:t>&gt;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dirty="0">
                <a:solidFill>
                  <a:schemeClr val="bg1"/>
                </a:solidFill>
                <a:ea typeface="新細明體" pitchFamily="18" charset="-120"/>
                <a:cs typeface="Times New Roman" pitchFamily="18" charset="0"/>
              </a:rPr>
              <a:t>1</a:t>
            </a:r>
            <a:r>
              <a:rPr lang="en-US" altLang="zh-TW" sz="1800" b="0" dirty="0" smtClean="0">
                <a:solidFill>
                  <a:srgbClr val="5F5F5F"/>
                </a:solidFill>
                <a:latin typeface="Lucida Console" pitchFamily="49" charset="0"/>
                <a:ea typeface="新細明體" pitchFamily="18" charset="-120"/>
                <a:cs typeface="Times New Roman" pitchFamily="18" charset="0"/>
              </a:rPr>
              <a:t>4   </a:t>
            </a:r>
            <a:r>
              <a:rPr lang="en-US" altLang="zh-TW" sz="1800" b="0" dirty="0" smtClean="0">
                <a:solidFill>
                  <a:srgbClr val="0000FF"/>
                </a:solidFill>
                <a:latin typeface="Lucida Console" pitchFamily="49" charset="0"/>
                <a:ea typeface="新細明體" pitchFamily="18" charset="-120"/>
                <a:cs typeface="Courier New" pitchFamily="49" charset="0"/>
              </a:rPr>
              <a:t>using</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dirty="0">
                <a:solidFill>
                  <a:srgbClr val="0000FF"/>
                </a:solidFill>
                <a:ea typeface="新細明體" pitchFamily="18" charset="-120"/>
                <a:cs typeface="Courier New" pitchFamily="49" charset="0"/>
              </a:rPr>
              <a:t>namespace</a:t>
            </a:r>
            <a:r>
              <a:rPr lang="en-US" altLang="zh-TW" sz="1800" dirty="0">
                <a:solidFill>
                  <a:srgbClr val="000000"/>
                </a:solidFill>
                <a:ea typeface="新細明體" pitchFamily="18" charset="-120"/>
                <a:cs typeface="Courier New" pitchFamily="49" charset="0"/>
              </a:rPr>
              <a:t> </a:t>
            </a:r>
            <a:r>
              <a:rPr lang="en-US" altLang="zh-TW" sz="1800" dirty="0" err="1">
                <a:solidFill>
                  <a:srgbClr val="000000"/>
                </a:solidFill>
                <a:ea typeface="新細明體" pitchFamily="18" charset="-120"/>
                <a:cs typeface="Courier New" pitchFamily="49" charset="0"/>
              </a:rPr>
              <a:t>std</a:t>
            </a:r>
            <a:r>
              <a:rPr lang="en-US" altLang="zh-TW" sz="1800" b="0" dirty="0" smtClean="0">
                <a:solidFill>
                  <a:srgbClr val="000000"/>
                </a:solidFill>
                <a:latin typeface="Lucida Console" pitchFamily="49" charset="0"/>
                <a:ea typeface="新細明體" pitchFamily="18" charset="-120"/>
                <a:cs typeface="Courier New" pitchFamily="49" charset="0"/>
              </a:rPr>
              <a: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dirty="0">
                <a:solidFill>
                  <a:schemeClr val="bg1"/>
                </a:solidFill>
                <a:ea typeface="新細明體" pitchFamily="18" charset="-120"/>
                <a:cs typeface="Times New Roman" pitchFamily="18" charset="0"/>
              </a:rPr>
              <a:t>1</a:t>
            </a:r>
            <a:r>
              <a:rPr lang="en-US" altLang="zh-TW" sz="1800" b="0" dirty="0" smtClean="0">
                <a:solidFill>
                  <a:srgbClr val="5F5F5F"/>
                </a:solidFill>
                <a:latin typeface="Lucida Console" pitchFamily="49" charset="0"/>
                <a:ea typeface="新細明體" pitchFamily="18" charset="-120"/>
                <a:cs typeface="Times New Roman" pitchFamily="18" charset="0"/>
              </a:rPr>
              <a:t>5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dirty="0">
                <a:solidFill>
                  <a:schemeClr val="bg1"/>
                </a:solidFill>
                <a:ea typeface="新細明體" pitchFamily="18" charset="-120"/>
                <a:cs typeface="Times New Roman" pitchFamily="18" charset="0"/>
              </a:rPr>
              <a:t>1</a:t>
            </a:r>
            <a:r>
              <a:rPr lang="en-US" altLang="zh-TW" sz="1800" b="0" dirty="0" smtClean="0">
                <a:solidFill>
                  <a:srgbClr val="5F5F5F"/>
                </a:solidFill>
                <a:latin typeface="Lucida Console" pitchFamily="49" charset="0"/>
                <a:ea typeface="新細明體" pitchFamily="18" charset="-120"/>
                <a:cs typeface="Times New Roman" pitchFamily="18" charset="0"/>
              </a:rPr>
              <a:t>6   </a:t>
            </a:r>
            <a:r>
              <a:rPr lang="en-US" altLang="zh-TW" sz="1800" b="0" dirty="0" smtClean="0">
                <a:solidFill>
                  <a:srgbClr val="0000FF"/>
                </a:solidFill>
                <a:latin typeface="Lucida Console" pitchFamily="49" charset="0"/>
                <a:ea typeface="新細明體" pitchFamily="18" charset="-120"/>
                <a:cs typeface="Courier New" pitchFamily="49" charset="0"/>
              </a:rPr>
              <a:t>void</a:t>
            </a:r>
            <a:r>
              <a:rPr lang="en-US" altLang="zh-TW" sz="1800" b="0" dirty="0" smtClean="0">
                <a:solidFill>
                  <a:srgbClr val="000000"/>
                </a:solidFill>
                <a:latin typeface="Lucida Console" pitchFamily="49" charset="0"/>
                <a:ea typeface="新細明體" pitchFamily="18" charset="-120"/>
                <a:cs typeface="Courier New" pitchFamily="49" charset="0"/>
              </a:rPr>
              <a:t> copy1(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 </a:t>
            </a:r>
            <a:r>
              <a:rPr lang="en-US" altLang="zh-TW" sz="1800" b="0" dirty="0" smtClean="0">
                <a:solidFill>
                  <a:srgbClr val="0000FF"/>
                </a:solidFill>
                <a:latin typeface="Lucida Console" pitchFamily="49" charset="0"/>
                <a:ea typeface="新細明體" pitchFamily="18" charset="-120"/>
                <a:cs typeface="Courier New" pitchFamily="49" charset="0"/>
              </a:rPr>
              <a:t>const char</a:t>
            </a:r>
            <a:r>
              <a:rPr lang="en-US" altLang="zh-TW" sz="1800" b="0" dirty="0" smtClean="0">
                <a:solidFill>
                  <a:srgbClr val="000000"/>
                </a:solidFill>
                <a:latin typeface="Lucida Console" pitchFamily="49" charset="0"/>
                <a:ea typeface="新細明體" pitchFamily="18" charset="-120"/>
                <a:cs typeface="Courier New" pitchFamily="49" charset="0"/>
              </a:rPr>
              <a:t> * ); </a:t>
            </a:r>
            <a:r>
              <a:rPr lang="en-US" altLang="zh-TW" sz="1800" b="0" dirty="0" smtClean="0">
                <a:solidFill>
                  <a:srgbClr val="008000"/>
                </a:solidFill>
                <a:latin typeface="Lucida Console" pitchFamily="49" charset="0"/>
                <a:ea typeface="新細明體" pitchFamily="18" charset="-120"/>
                <a:cs typeface="Courier New" pitchFamily="49" charset="0"/>
              </a:rPr>
              <a:t>// prototype</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dirty="0">
                <a:solidFill>
                  <a:schemeClr val="bg1"/>
                </a:solidFill>
                <a:ea typeface="新細明體" pitchFamily="18" charset="-120"/>
                <a:cs typeface="Times New Roman" pitchFamily="18" charset="0"/>
              </a:rPr>
              <a:t>1</a:t>
            </a:r>
            <a:r>
              <a:rPr lang="en-US" altLang="zh-TW" sz="1800" b="0" dirty="0" smtClean="0">
                <a:solidFill>
                  <a:srgbClr val="5F5F5F"/>
                </a:solidFill>
                <a:latin typeface="Lucida Console" pitchFamily="49" charset="0"/>
                <a:ea typeface="新細明體" pitchFamily="18" charset="-120"/>
                <a:cs typeface="Times New Roman" pitchFamily="18" charset="0"/>
              </a:rPr>
              <a:t>7   </a:t>
            </a:r>
            <a:r>
              <a:rPr lang="en-US" altLang="zh-TW" sz="1800" b="0" dirty="0" smtClean="0">
                <a:solidFill>
                  <a:srgbClr val="0000FF"/>
                </a:solidFill>
                <a:latin typeface="Lucida Console" pitchFamily="49" charset="0"/>
                <a:ea typeface="新細明體" pitchFamily="18" charset="-120"/>
                <a:cs typeface="Courier New" pitchFamily="49" charset="0"/>
              </a:rPr>
              <a:t>void</a:t>
            </a:r>
            <a:r>
              <a:rPr lang="en-US" altLang="zh-TW" sz="1800" b="0" dirty="0" smtClean="0">
                <a:solidFill>
                  <a:srgbClr val="000000"/>
                </a:solidFill>
                <a:latin typeface="Lucida Console" pitchFamily="49" charset="0"/>
                <a:ea typeface="新細明體" pitchFamily="18" charset="-120"/>
                <a:cs typeface="Courier New" pitchFamily="49" charset="0"/>
              </a:rPr>
              <a:t> copy2(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 </a:t>
            </a:r>
            <a:r>
              <a:rPr lang="en-US" altLang="zh-TW" sz="1800" b="0" dirty="0" smtClean="0">
                <a:solidFill>
                  <a:srgbClr val="0000FF"/>
                </a:solidFill>
                <a:latin typeface="Lucida Console" pitchFamily="49" charset="0"/>
                <a:ea typeface="新細明體" pitchFamily="18" charset="-120"/>
                <a:cs typeface="Courier New" pitchFamily="49" charset="0"/>
              </a:rPr>
              <a:t>const char</a:t>
            </a:r>
            <a:r>
              <a:rPr lang="en-US" altLang="zh-TW" sz="1800" b="0" dirty="0" smtClean="0">
                <a:solidFill>
                  <a:srgbClr val="000000"/>
                </a:solidFill>
                <a:latin typeface="Lucida Console" pitchFamily="49" charset="0"/>
                <a:ea typeface="新細明體" pitchFamily="18" charset="-120"/>
                <a:cs typeface="Courier New" pitchFamily="49" charset="0"/>
              </a:rPr>
              <a:t> * ); </a:t>
            </a:r>
            <a:r>
              <a:rPr lang="en-US" altLang="zh-TW" sz="1800" b="0" dirty="0" smtClean="0">
                <a:solidFill>
                  <a:srgbClr val="008000"/>
                </a:solidFill>
                <a:latin typeface="Lucida Console" pitchFamily="49" charset="0"/>
                <a:ea typeface="新細明體" pitchFamily="18" charset="-120"/>
                <a:cs typeface="Courier New" pitchFamily="49" charset="0"/>
              </a:rPr>
              <a:t>// prototype</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dirty="0">
                <a:solidFill>
                  <a:schemeClr val="bg1"/>
                </a:solidFill>
                <a:ea typeface="新細明體" pitchFamily="18" charset="-120"/>
                <a:cs typeface="Times New Roman" pitchFamily="18" charset="0"/>
              </a:rPr>
              <a:t>1</a:t>
            </a:r>
            <a:r>
              <a:rPr lang="en-US" altLang="zh-TW" sz="1800" b="0" dirty="0" smtClean="0">
                <a:solidFill>
                  <a:srgbClr val="5F5F5F"/>
                </a:solidFill>
                <a:latin typeface="Lucida Console" pitchFamily="49" charset="0"/>
                <a:ea typeface="新細明體" pitchFamily="18" charset="-120"/>
                <a:cs typeface="Times New Roman" pitchFamily="18" charset="0"/>
              </a:rPr>
              <a:t>8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chemeClr val="bg1"/>
                </a:solidFill>
                <a:latin typeface="Lucida Console" pitchFamily="49" charset="0"/>
                <a:ea typeface="新細明體" pitchFamily="18" charset="-120"/>
                <a:cs typeface="Times New Roman" pitchFamily="18" charset="0"/>
              </a:rPr>
              <a:t>1</a:t>
            </a:r>
            <a:r>
              <a:rPr lang="en-US" altLang="zh-TW" sz="1800" b="0" dirty="0" smtClean="0">
                <a:solidFill>
                  <a:srgbClr val="5F5F5F"/>
                </a:solidFill>
                <a:latin typeface="Lucida Console" pitchFamily="49" charset="0"/>
                <a:ea typeface="新細明體" pitchFamily="18" charset="-120"/>
                <a:cs typeface="Times New Roman" pitchFamily="18" charset="0"/>
              </a:rPr>
              <a:t>9  </a:t>
            </a:r>
            <a:r>
              <a:rPr lang="en-US" altLang="zh-TW" sz="1800" b="0" dirty="0" err="1" smtClean="0">
                <a:solidFill>
                  <a:srgbClr val="0000FF"/>
                </a:solidFill>
                <a:latin typeface="Lucida Console" pitchFamily="49" charset="0"/>
                <a:ea typeface="新細明體" pitchFamily="18" charset="-120"/>
                <a:cs typeface="Courier New" pitchFamily="49" charset="0"/>
              </a:rPr>
              <a:t>int</a:t>
            </a:r>
            <a:r>
              <a:rPr lang="en-US" altLang="zh-TW" sz="1800" b="0" dirty="0" smtClean="0">
                <a:solidFill>
                  <a:srgbClr val="000000"/>
                </a:solidFill>
                <a:latin typeface="Lucida Console" pitchFamily="49" charset="0"/>
                <a:ea typeface="新細明體" pitchFamily="18" charset="-120"/>
                <a:cs typeface="Courier New" pitchFamily="49" charset="0"/>
              </a:rPr>
              <a:t> main()</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rgbClr val="5F5F5F"/>
                </a:solidFill>
                <a:latin typeface="Lucida Console" pitchFamily="49" charset="0"/>
                <a:ea typeface="新細明體" pitchFamily="18" charset="-120"/>
                <a:cs typeface="Times New Roman" pitchFamily="18" charset="0"/>
              </a:rPr>
              <a:t>10  </a:t>
            </a:r>
            <a:r>
              <a:rPr lang="en-US" altLang="zh-TW" sz="1800" b="0" dirty="0" smtClean="0">
                <a:solidFill>
                  <a:srgbClr val="000000"/>
                </a:solidFill>
                <a:latin typeface="Lucida Console" pitchFamily="49" charset="0"/>
                <a:ea typeface="新細明體" pitchFamily="18" charset="-120"/>
                <a:cs typeface="Courier New" pitchFamily="49" charset="0"/>
              </a:rPr>
              <a: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rgbClr val="5F5F5F"/>
                </a:solidFill>
                <a:latin typeface="Lucida Console" pitchFamily="49" charset="0"/>
                <a:ea typeface="新細明體" pitchFamily="18" charset="-120"/>
                <a:cs typeface="Times New Roman" pitchFamily="18" charset="0"/>
              </a:rPr>
              <a:t>11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string1[ </a:t>
            </a:r>
            <a:r>
              <a:rPr lang="en-US" altLang="zh-TW" sz="1800" b="0" dirty="0" smtClean="0">
                <a:solidFill>
                  <a:srgbClr val="0099FF"/>
                </a:solidFill>
                <a:latin typeface="Lucida Console" pitchFamily="49" charset="0"/>
                <a:ea typeface="新細明體" pitchFamily="18" charset="-120"/>
                <a:cs typeface="Courier New" pitchFamily="49" charset="0"/>
              </a:rPr>
              <a:t>10</a:t>
            </a:r>
            <a:r>
              <a:rPr lang="en-US" altLang="zh-TW" sz="1800" b="0" dirty="0" smtClean="0">
                <a:solidFill>
                  <a:srgbClr val="000000"/>
                </a:solidFill>
                <a:latin typeface="Lucida Console" pitchFamily="49" charset="0"/>
                <a:ea typeface="新細明體" pitchFamily="18" charset="-120"/>
                <a:cs typeface="Courier New" pitchFamily="49" charset="0"/>
              </a:rPr>
              <a:t>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rgbClr val="5F5F5F"/>
                </a:solidFill>
                <a:latin typeface="Lucida Console" pitchFamily="49" charset="0"/>
                <a:ea typeface="新細明體" pitchFamily="18" charset="-120"/>
                <a:cs typeface="Times New Roman" pitchFamily="18" charset="0"/>
              </a:rPr>
              <a:t>12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*string2 = </a:t>
            </a:r>
            <a:r>
              <a:rPr lang="en-US" altLang="zh-TW" sz="1800" b="0" dirty="0" smtClean="0">
                <a:solidFill>
                  <a:srgbClr val="0099FF"/>
                </a:solidFill>
                <a:latin typeface="Lucida Console" pitchFamily="49" charset="0"/>
                <a:ea typeface="新細明體" pitchFamily="18" charset="-120"/>
                <a:cs typeface="Courier New" pitchFamily="49" charset="0"/>
              </a:rPr>
              <a:t>"Hello"</a:t>
            </a:r>
            <a:r>
              <a:rPr lang="en-US" altLang="zh-TW" sz="1800" b="0" dirty="0" smtClean="0">
                <a:solidFill>
                  <a:srgbClr val="000000"/>
                </a:solidFill>
                <a:latin typeface="Lucida Console" pitchFamily="49" charset="0"/>
                <a:ea typeface="新細明體" pitchFamily="18" charset="-120"/>
                <a:cs typeface="Courier New" pitchFamily="49" charset="0"/>
              </a:rPr>
              <a: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rgbClr val="5F5F5F"/>
                </a:solidFill>
                <a:latin typeface="Lucida Console" pitchFamily="49" charset="0"/>
                <a:ea typeface="新細明體" pitchFamily="18" charset="-120"/>
                <a:cs typeface="Times New Roman" pitchFamily="18" charset="0"/>
              </a:rPr>
              <a:t>13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string3[ </a:t>
            </a:r>
            <a:r>
              <a:rPr lang="en-US" altLang="zh-TW" sz="1800" b="0" dirty="0" smtClean="0">
                <a:solidFill>
                  <a:srgbClr val="0099FF"/>
                </a:solidFill>
                <a:latin typeface="Lucida Console" pitchFamily="49" charset="0"/>
                <a:ea typeface="新細明體" pitchFamily="18" charset="-120"/>
                <a:cs typeface="Courier New" pitchFamily="49" charset="0"/>
              </a:rPr>
              <a:t>10</a:t>
            </a:r>
            <a:r>
              <a:rPr lang="en-US" altLang="zh-TW" sz="1800" b="0" dirty="0" smtClean="0">
                <a:solidFill>
                  <a:srgbClr val="000000"/>
                </a:solidFill>
                <a:latin typeface="Lucida Console" pitchFamily="49" charset="0"/>
                <a:ea typeface="新細明體" pitchFamily="18" charset="-120"/>
                <a:cs typeface="Courier New" pitchFamily="49" charset="0"/>
              </a:rPr>
              <a:t>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rgbClr val="5F5F5F"/>
                </a:solidFill>
                <a:latin typeface="Lucida Console" pitchFamily="49" charset="0"/>
                <a:ea typeface="新細明體" pitchFamily="18" charset="-120"/>
                <a:cs typeface="Times New Roman" pitchFamily="18" charset="0"/>
              </a:rPr>
              <a:t>14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string4[] = </a:t>
            </a:r>
            <a:r>
              <a:rPr lang="en-US" altLang="zh-TW" sz="1800" b="0" dirty="0" smtClean="0">
                <a:solidFill>
                  <a:srgbClr val="0099FF"/>
                </a:solidFill>
                <a:latin typeface="Lucida Console" pitchFamily="49" charset="0"/>
                <a:ea typeface="新細明體" pitchFamily="18" charset="-120"/>
                <a:cs typeface="Courier New" pitchFamily="49" charset="0"/>
              </a:rPr>
              <a:t>"Good Bye"</a:t>
            </a:r>
            <a:r>
              <a:rPr lang="en-US" altLang="zh-TW" sz="1800" b="0" dirty="0" smtClean="0">
                <a:solidFill>
                  <a:srgbClr val="000000"/>
                </a:solidFill>
                <a:latin typeface="Lucida Console" pitchFamily="49" charset="0"/>
                <a:ea typeface="新細明體" pitchFamily="18" charset="-120"/>
                <a:cs typeface="Courier New" pitchFamily="49" charset="0"/>
              </a:rPr>
              <a: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rgbClr val="5F5F5F"/>
                </a:solidFill>
                <a:latin typeface="Lucida Console" pitchFamily="49" charset="0"/>
                <a:ea typeface="新細明體" pitchFamily="18" charset="-120"/>
                <a:cs typeface="Times New Roman" pitchFamily="18" charset="0"/>
              </a:rPr>
              <a:t>15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rgbClr val="5F5F5F"/>
                </a:solidFill>
                <a:latin typeface="Lucida Console" pitchFamily="49" charset="0"/>
                <a:ea typeface="新細明體" pitchFamily="18" charset="-120"/>
                <a:cs typeface="Times New Roman" pitchFamily="18" charset="0"/>
              </a:rPr>
              <a:t>16  </a:t>
            </a:r>
            <a:r>
              <a:rPr lang="en-US" altLang="zh-TW" sz="1800" b="0" dirty="0" smtClean="0">
                <a:solidFill>
                  <a:srgbClr val="000000"/>
                </a:solidFill>
                <a:latin typeface="Lucida Console" pitchFamily="49" charset="0"/>
                <a:ea typeface="新細明體" pitchFamily="18" charset="-120"/>
                <a:cs typeface="Courier New" pitchFamily="49" charset="0"/>
              </a:rPr>
              <a:t>   copy1( string1, string2 ); </a:t>
            </a:r>
            <a:r>
              <a:rPr lang="en-US" altLang="zh-TW" sz="1800" b="0" dirty="0" smtClean="0">
                <a:solidFill>
                  <a:srgbClr val="008000"/>
                </a:solidFill>
                <a:latin typeface="Lucida Console" pitchFamily="49" charset="0"/>
                <a:ea typeface="新細明體" pitchFamily="18" charset="-120"/>
                <a:cs typeface="Courier New" pitchFamily="49" charset="0"/>
              </a:rPr>
              <a:t>// copy string2 into string1</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rgbClr val="5F5F5F"/>
                </a:solidFill>
                <a:latin typeface="Lucida Console" pitchFamily="49" charset="0"/>
                <a:ea typeface="新細明體" pitchFamily="18" charset="-120"/>
                <a:cs typeface="Times New Roman" pitchFamily="18" charset="0"/>
              </a:rPr>
              <a:t>17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err="1" smtClean="0">
                <a:solidFill>
                  <a:srgbClr val="000000"/>
                </a:solidFill>
                <a:latin typeface="Lucida Console" pitchFamily="49" charset="0"/>
                <a:ea typeface="新細明體" pitchFamily="18" charset="-120"/>
                <a:cs typeface="Courier New" pitchFamily="49" charset="0"/>
              </a:rPr>
              <a:t>cout</a:t>
            </a:r>
            <a:r>
              <a:rPr lang="en-US" altLang="zh-TW" sz="1800" b="0" dirty="0" smtClean="0">
                <a:solidFill>
                  <a:srgbClr val="000000"/>
                </a:solidFill>
                <a:latin typeface="Lucida Console" pitchFamily="49" charset="0"/>
                <a:ea typeface="新細明體" pitchFamily="18" charset="-120"/>
                <a:cs typeface="Courier New" pitchFamily="49" charset="0"/>
              </a:rPr>
              <a:t> &lt;&lt; </a:t>
            </a:r>
            <a:r>
              <a:rPr lang="en-US" altLang="zh-TW" sz="1800" b="0" dirty="0" smtClean="0">
                <a:solidFill>
                  <a:srgbClr val="0099FF"/>
                </a:solidFill>
                <a:latin typeface="Lucida Console" pitchFamily="49" charset="0"/>
                <a:ea typeface="新細明體" pitchFamily="18" charset="-120"/>
                <a:cs typeface="Courier New" pitchFamily="49" charset="0"/>
              </a:rPr>
              <a:t>"string1 = " </a:t>
            </a:r>
            <a:r>
              <a:rPr lang="en-US" altLang="zh-TW" sz="1800" b="0" dirty="0" smtClean="0">
                <a:solidFill>
                  <a:srgbClr val="000000"/>
                </a:solidFill>
                <a:latin typeface="Lucida Console" pitchFamily="49" charset="0"/>
                <a:ea typeface="新細明體" pitchFamily="18" charset="-120"/>
                <a:cs typeface="Courier New" pitchFamily="49" charset="0"/>
              </a:rPr>
              <a:t>&lt;&lt; string1 &lt;&lt; </a:t>
            </a:r>
            <a:r>
              <a:rPr lang="en-US" altLang="zh-TW" sz="1800" b="0" dirty="0" err="1" smtClean="0">
                <a:solidFill>
                  <a:srgbClr val="000000"/>
                </a:solidFill>
                <a:latin typeface="Lucida Console" pitchFamily="49" charset="0"/>
                <a:ea typeface="新細明體" pitchFamily="18" charset="-120"/>
                <a:cs typeface="Courier New" pitchFamily="49" charset="0"/>
              </a:rPr>
              <a:t>endl</a:t>
            </a:r>
            <a:r>
              <a:rPr lang="en-US" altLang="zh-TW" sz="1800" b="0" dirty="0" smtClean="0">
                <a:solidFill>
                  <a:srgbClr val="000000"/>
                </a:solidFill>
                <a:latin typeface="Lucida Console" pitchFamily="49" charset="0"/>
                <a:ea typeface="新細明體" pitchFamily="18" charset="-120"/>
                <a:cs typeface="Courier New" pitchFamily="49" charset="0"/>
              </a:rPr>
              <a: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rgbClr val="5F5F5F"/>
                </a:solidFill>
                <a:latin typeface="Lucida Console" pitchFamily="49" charset="0"/>
                <a:ea typeface="新細明體" pitchFamily="18" charset="-120"/>
                <a:cs typeface="Times New Roman" pitchFamily="18" charset="0"/>
              </a:rPr>
              <a:t>18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rgbClr val="5F5F5F"/>
                </a:solidFill>
                <a:latin typeface="Lucida Console" pitchFamily="49" charset="0"/>
                <a:ea typeface="新細明體" pitchFamily="18" charset="-120"/>
                <a:cs typeface="Times New Roman" pitchFamily="18" charset="0"/>
              </a:rPr>
              <a:t>19  </a:t>
            </a:r>
            <a:r>
              <a:rPr lang="en-US" altLang="zh-TW" sz="1800" b="0" dirty="0" smtClean="0">
                <a:solidFill>
                  <a:srgbClr val="000000"/>
                </a:solidFill>
                <a:latin typeface="Lucida Console" pitchFamily="49" charset="0"/>
                <a:ea typeface="新細明體" pitchFamily="18" charset="-120"/>
                <a:cs typeface="Courier New" pitchFamily="49" charset="0"/>
              </a:rPr>
              <a:t>   copy2( string3, string4 ); </a:t>
            </a:r>
            <a:r>
              <a:rPr lang="en-US" altLang="zh-TW" sz="1800" b="0" dirty="0" smtClean="0">
                <a:solidFill>
                  <a:srgbClr val="008000"/>
                </a:solidFill>
                <a:latin typeface="Lucida Console" pitchFamily="49" charset="0"/>
                <a:ea typeface="新細明體" pitchFamily="18" charset="-120"/>
                <a:cs typeface="Courier New" pitchFamily="49" charset="0"/>
              </a:rPr>
              <a:t>// copy string4 into string3</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rgbClr val="5F5F5F"/>
                </a:solidFill>
                <a:latin typeface="Lucida Console" pitchFamily="49" charset="0"/>
                <a:ea typeface="新細明體" pitchFamily="18" charset="-120"/>
                <a:cs typeface="Times New Roman" pitchFamily="18" charset="0"/>
              </a:rPr>
              <a:t>20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err="1" smtClean="0">
                <a:solidFill>
                  <a:srgbClr val="000000"/>
                </a:solidFill>
                <a:latin typeface="Lucida Console" pitchFamily="49" charset="0"/>
                <a:ea typeface="新細明體" pitchFamily="18" charset="-120"/>
                <a:cs typeface="Courier New" pitchFamily="49" charset="0"/>
              </a:rPr>
              <a:t>cout</a:t>
            </a:r>
            <a:r>
              <a:rPr lang="en-US" altLang="zh-TW" sz="1800" b="0" dirty="0" smtClean="0">
                <a:solidFill>
                  <a:srgbClr val="000000"/>
                </a:solidFill>
                <a:latin typeface="Lucida Console" pitchFamily="49" charset="0"/>
                <a:ea typeface="新細明體" pitchFamily="18" charset="-120"/>
                <a:cs typeface="Courier New" pitchFamily="49" charset="0"/>
              </a:rPr>
              <a:t> &lt;&lt; </a:t>
            </a:r>
            <a:r>
              <a:rPr lang="en-US" altLang="zh-TW" sz="1800" b="0" dirty="0" smtClean="0">
                <a:solidFill>
                  <a:srgbClr val="0099FF"/>
                </a:solidFill>
                <a:latin typeface="Lucida Console" pitchFamily="49" charset="0"/>
                <a:ea typeface="新細明體" pitchFamily="18" charset="-120"/>
                <a:cs typeface="Courier New" pitchFamily="49" charset="0"/>
              </a:rPr>
              <a:t>"string3 = "</a:t>
            </a:r>
            <a:r>
              <a:rPr lang="en-US" altLang="zh-TW" sz="1800" b="0" dirty="0" smtClean="0">
                <a:solidFill>
                  <a:srgbClr val="000000"/>
                </a:solidFill>
                <a:latin typeface="Lucida Console" pitchFamily="49" charset="0"/>
                <a:ea typeface="新細明體" pitchFamily="18" charset="-120"/>
                <a:cs typeface="Courier New" pitchFamily="49" charset="0"/>
              </a:rPr>
              <a:t> &lt;&lt; string3 &lt;&lt; </a:t>
            </a:r>
            <a:r>
              <a:rPr lang="en-US" altLang="zh-TW" sz="1800" b="0" dirty="0" err="1" smtClean="0">
                <a:solidFill>
                  <a:srgbClr val="000000"/>
                </a:solidFill>
                <a:latin typeface="Lucida Console" pitchFamily="49" charset="0"/>
                <a:ea typeface="新細明體" pitchFamily="18" charset="-120"/>
                <a:cs typeface="Courier New" pitchFamily="49" charset="0"/>
              </a:rPr>
              <a:t>endl</a:t>
            </a:r>
            <a:r>
              <a:rPr lang="en-US" altLang="zh-TW" sz="1800" b="0" dirty="0" smtClean="0">
                <a:solidFill>
                  <a:srgbClr val="000000"/>
                </a:solidFill>
                <a:latin typeface="Lucida Console" pitchFamily="49" charset="0"/>
                <a:ea typeface="新細明體" pitchFamily="18" charset="-120"/>
                <a:cs typeface="Courier New" pitchFamily="49" charset="0"/>
              </a:rPr>
              <a: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ct val="5000"/>
              </a:spcBef>
            </a:pPr>
            <a:r>
              <a:rPr lang="en-US" altLang="zh-TW" sz="1800" b="0" dirty="0" smtClean="0">
                <a:solidFill>
                  <a:srgbClr val="5F5F5F"/>
                </a:solidFill>
                <a:latin typeface="Lucida Console" pitchFamily="49" charset="0"/>
                <a:ea typeface="新細明體" pitchFamily="18" charset="-120"/>
                <a:cs typeface="Times New Roman" pitchFamily="18" charset="0"/>
              </a:rPr>
              <a:t>21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8000"/>
                </a:solidFill>
                <a:latin typeface="Lucida Console" pitchFamily="49" charset="0"/>
                <a:ea typeface="新細明體" pitchFamily="18" charset="-120"/>
                <a:cs typeface="Courier New" pitchFamily="49" charset="0"/>
              </a:rPr>
              <a:t>// end main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p:txBody>
          <a:bodyPr/>
          <a:lstStyle/>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22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23  </a:t>
            </a:r>
            <a:r>
              <a:rPr lang="en-US" altLang="zh-TW" sz="1800" b="0" dirty="0" smtClean="0">
                <a:solidFill>
                  <a:srgbClr val="008000"/>
                </a:solidFill>
                <a:latin typeface="Lucida Console" pitchFamily="49" charset="0"/>
                <a:ea typeface="新細明體" pitchFamily="18" charset="-120"/>
                <a:cs typeface="Courier New" pitchFamily="49" charset="0"/>
              </a:rPr>
              <a:t>// copy s2 to s1 using array notation</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24  </a:t>
            </a:r>
            <a:r>
              <a:rPr lang="en-US" altLang="zh-TW" sz="1800" b="0" dirty="0" smtClean="0">
                <a:solidFill>
                  <a:srgbClr val="0000FF"/>
                </a:solidFill>
                <a:latin typeface="Lucida Console" pitchFamily="49" charset="0"/>
                <a:ea typeface="新細明體" pitchFamily="18" charset="-120"/>
                <a:cs typeface="Courier New" pitchFamily="49" charset="0"/>
              </a:rPr>
              <a:t>void</a:t>
            </a:r>
            <a:r>
              <a:rPr lang="en-US" altLang="zh-TW" sz="1800" b="0" dirty="0" smtClean="0">
                <a:solidFill>
                  <a:srgbClr val="000000"/>
                </a:solidFill>
                <a:latin typeface="Lucida Console" pitchFamily="49" charset="0"/>
                <a:ea typeface="新細明體" pitchFamily="18" charset="-120"/>
                <a:cs typeface="Courier New" pitchFamily="49" charset="0"/>
              </a:rPr>
              <a:t> copy1(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*s1, </a:t>
            </a:r>
            <a:r>
              <a:rPr lang="en-US" altLang="zh-TW" sz="1800" b="0" dirty="0" smtClean="0">
                <a:solidFill>
                  <a:srgbClr val="0000FF"/>
                </a:solidFill>
                <a:latin typeface="Lucida Console" pitchFamily="49" charset="0"/>
                <a:ea typeface="新細明體" pitchFamily="18" charset="-120"/>
                <a:cs typeface="Courier New" pitchFamily="49" charset="0"/>
              </a:rPr>
              <a:t>const char</a:t>
            </a:r>
            <a:r>
              <a:rPr lang="en-US" altLang="zh-TW" sz="1800" b="0" dirty="0" smtClean="0">
                <a:solidFill>
                  <a:srgbClr val="000000"/>
                </a:solidFill>
                <a:latin typeface="Lucida Console" pitchFamily="49" charset="0"/>
                <a:ea typeface="新細明體" pitchFamily="18" charset="-120"/>
                <a:cs typeface="Courier New" pitchFamily="49" charset="0"/>
              </a:rPr>
              <a:t> *s2 )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25  </a:t>
            </a:r>
            <a:r>
              <a:rPr lang="en-US" altLang="zh-TW" sz="1800" b="0" dirty="0" smtClean="0">
                <a:solidFill>
                  <a:srgbClr val="000000"/>
                </a:solidFill>
                <a:latin typeface="Lucida Console" pitchFamily="49" charset="0"/>
                <a:ea typeface="新細明體" pitchFamily="18" charset="-120"/>
                <a:cs typeface="Courier New" pitchFamily="49" charset="0"/>
              </a:rPr>
              <a:t>{</a:t>
            </a: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26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8000"/>
                </a:solidFill>
                <a:latin typeface="Lucida Console" pitchFamily="49" charset="0"/>
                <a:ea typeface="新細明體" pitchFamily="18" charset="-120"/>
                <a:cs typeface="Courier New" pitchFamily="49" charset="0"/>
              </a:rPr>
              <a:t>// copy occurs in the for header</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27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for</a:t>
            </a:r>
            <a:r>
              <a:rPr lang="en-US" altLang="zh-TW" sz="1800" b="0" dirty="0" smtClean="0">
                <a:solidFill>
                  <a:srgbClr val="000000"/>
                </a:solidFill>
                <a:latin typeface="Lucida Console" pitchFamily="49" charset="0"/>
                <a:ea typeface="新細明體" pitchFamily="18" charset="-120"/>
                <a:cs typeface="Courier New" pitchFamily="49" charset="0"/>
              </a:rPr>
              <a:t> ( </a:t>
            </a:r>
            <a:r>
              <a:rPr lang="en-US" altLang="zh-TW" sz="1800" b="0" dirty="0" err="1" smtClean="0">
                <a:solidFill>
                  <a:srgbClr val="0000FF"/>
                </a:solidFill>
                <a:latin typeface="Lucida Console" pitchFamily="49" charset="0"/>
                <a:ea typeface="新細明體" pitchFamily="18" charset="-120"/>
                <a:cs typeface="Courier New" pitchFamily="49" charset="0"/>
              </a:rPr>
              <a:t>int</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err="1" smtClean="0">
                <a:solidFill>
                  <a:srgbClr val="000000"/>
                </a:solidFill>
                <a:latin typeface="Lucida Console" pitchFamily="49" charset="0"/>
                <a:ea typeface="新細明體" pitchFamily="18" charset="-120"/>
                <a:cs typeface="Courier New" pitchFamily="49" charset="0"/>
              </a:rPr>
              <a:t>i</a:t>
            </a:r>
            <a:r>
              <a:rPr lang="en-US" altLang="zh-TW" sz="1800" b="0" dirty="0" smtClean="0">
                <a:solidFill>
                  <a:srgbClr val="000000"/>
                </a:solidFill>
                <a:latin typeface="Lucida Console" pitchFamily="49" charset="0"/>
                <a:ea typeface="新細明體" pitchFamily="18" charset="-120"/>
                <a:cs typeface="Courier New" pitchFamily="49" charset="0"/>
              </a:rPr>
              <a:t> = </a:t>
            </a:r>
            <a:r>
              <a:rPr lang="en-US" altLang="zh-TW" sz="1800" b="0" dirty="0" smtClean="0">
                <a:solidFill>
                  <a:srgbClr val="0099FF"/>
                </a:solidFill>
                <a:latin typeface="Lucida Console" pitchFamily="49" charset="0"/>
                <a:ea typeface="新細明體" pitchFamily="18" charset="-120"/>
                <a:cs typeface="Courier New" pitchFamily="49" charset="0"/>
              </a:rPr>
              <a:t>0</a:t>
            </a:r>
            <a:r>
              <a:rPr lang="en-US" altLang="zh-TW" sz="1800" b="0" dirty="0" smtClean="0">
                <a:solidFill>
                  <a:srgbClr val="000000"/>
                </a:solidFill>
                <a:latin typeface="Lucida Console" pitchFamily="49" charset="0"/>
                <a:ea typeface="新細明體" pitchFamily="18" charset="-120"/>
                <a:cs typeface="Courier New" pitchFamily="49" charset="0"/>
              </a:rPr>
              <a:t>; ( s1[ </a:t>
            </a:r>
            <a:r>
              <a:rPr lang="en-US" altLang="zh-TW" sz="1800" b="0" dirty="0" err="1" smtClean="0">
                <a:solidFill>
                  <a:srgbClr val="000000"/>
                </a:solidFill>
                <a:latin typeface="Lucida Console" pitchFamily="49" charset="0"/>
                <a:ea typeface="新細明體" pitchFamily="18" charset="-120"/>
                <a:cs typeface="Courier New" pitchFamily="49" charset="0"/>
              </a:rPr>
              <a:t>i</a:t>
            </a:r>
            <a:r>
              <a:rPr lang="en-US" altLang="zh-TW" sz="1800" b="0" dirty="0" smtClean="0">
                <a:solidFill>
                  <a:srgbClr val="000000"/>
                </a:solidFill>
                <a:latin typeface="Lucida Console" pitchFamily="49" charset="0"/>
                <a:ea typeface="新細明體" pitchFamily="18" charset="-120"/>
                <a:cs typeface="Courier New" pitchFamily="49" charset="0"/>
              </a:rPr>
              <a:t> ] = s2[ </a:t>
            </a:r>
            <a:r>
              <a:rPr lang="en-US" altLang="zh-TW" sz="1800" b="0" dirty="0" err="1" smtClean="0">
                <a:solidFill>
                  <a:srgbClr val="000000"/>
                </a:solidFill>
                <a:latin typeface="Lucida Console" pitchFamily="49" charset="0"/>
                <a:ea typeface="新細明體" pitchFamily="18" charset="-120"/>
                <a:cs typeface="Courier New" pitchFamily="49" charset="0"/>
              </a:rPr>
              <a:t>i</a:t>
            </a:r>
            <a:r>
              <a:rPr lang="en-US" altLang="zh-TW" sz="1800" b="0" dirty="0" smtClean="0">
                <a:solidFill>
                  <a:srgbClr val="000000"/>
                </a:solidFill>
                <a:latin typeface="Lucida Console" pitchFamily="49" charset="0"/>
                <a:ea typeface="新細明體" pitchFamily="18" charset="-120"/>
                <a:cs typeface="Courier New" pitchFamily="49" charset="0"/>
              </a:rPr>
              <a:t> ] ) != </a:t>
            </a:r>
            <a:r>
              <a:rPr lang="en-US" altLang="zh-TW" sz="1800" b="0" dirty="0" smtClean="0">
                <a:solidFill>
                  <a:srgbClr val="0099FF"/>
                </a:solidFill>
                <a:latin typeface="Lucida Console" pitchFamily="49" charset="0"/>
                <a:ea typeface="新細明體" pitchFamily="18" charset="-120"/>
                <a:cs typeface="Courier New" pitchFamily="49" charset="0"/>
              </a:rPr>
              <a:t>'\0'</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err="1" smtClean="0">
                <a:solidFill>
                  <a:srgbClr val="000000"/>
                </a:solidFill>
                <a:latin typeface="Lucida Console" pitchFamily="49" charset="0"/>
                <a:ea typeface="新細明體" pitchFamily="18" charset="-120"/>
                <a:cs typeface="Courier New" pitchFamily="49" charset="0"/>
              </a:rPr>
              <a:t>i</a:t>
            </a:r>
            <a:r>
              <a:rPr lang="en-US" altLang="zh-TW" sz="1800" b="0" dirty="0" smtClean="0">
                <a:solidFill>
                  <a:srgbClr val="000000"/>
                </a:solidFill>
                <a:latin typeface="Lucida Console" pitchFamily="49" charset="0"/>
                <a:ea typeface="新細明體" pitchFamily="18" charset="-120"/>
                <a:cs typeface="Courier New" pitchFamily="49" charset="0"/>
              </a:rPr>
              <a:t>++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28  </a:t>
            </a:r>
            <a:r>
              <a:rPr lang="en-US" altLang="zh-TW" sz="1800" b="0" dirty="0" smtClean="0">
                <a:solidFill>
                  <a:srgbClr val="000000"/>
                </a:solidFill>
                <a:latin typeface="Lucida Console" pitchFamily="49" charset="0"/>
                <a:ea typeface="新細明體" pitchFamily="18" charset="-120"/>
                <a:cs typeface="Courier New" pitchFamily="49" charset="0"/>
              </a:rPr>
              <a:t>      ; </a:t>
            </a:r>
            <a:r>
              <a:rPr lang="en-US" altLang="zh-TW" sz="1800" b="0" dirty="0" smtClean="0">
                <a:solidFill>
                  <a:srgbClr val="008000"/>
                </a:solidFill>
                <a:latin typeface="Lucida Console" pitchFamily="49" charset="0"/>
                <a:ea typeface="新細明體" pitchFamily="18" charset="-120"/>
                <a:cs typeface="Courier New" pitchFamily="49" charset="0"/>
              </a:rPr>
              <a:t>// do nothing in body</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29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8000"/>
                </a:solidFill>
                <a:latin typeface="Lucida Console" pitchFamily="49" charset="0"/>
                <a:ea typeface="新細明體" pitchFamily="18" charset="-120"/>
                <a:cs typeface="Courier New" pitchFamily="49" charset="0"/>
              </a:rPr>
              <a:t>// end function copy1</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30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31  </a:t>
            </a:r>
            <a:r>
              <a:rPr lang="en-US" altLang="zh-TW" sz="1800" b="0" dirty="0" smtClean="0">
                <a:solidFill>
                  <a:srgbClr val="008000"/>
                </a:solidFill>
                <a:latin typeface="Lucida Console" pitchFamily="49" charset="0"/>
                <a:ea typeface="新細明體" pitchFamily="18" charset="-120"/>
                <a:cs typeface="Courier New" pitchFamily="49" charset="0"/>
              </a:rPr>
              <a:t>// copy s2 to s1 using pointer notation</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32  </a:t>
            </a:r>
            <a:r>
              <a:rPr lang="en-US" altLang="zh-TW" sz="1800" b="0" dirty="0" smtClean="0">
                <a:solidFill>
                  <a:srgbClr val="0000FF"/>
                </a:solidFill>
                <a:latin typeface="Lucida Console" pitchFamily="49" charset="0"/>
                <a:ea typeface="新細明體" pitchFamily="18" charset="-120"/>
                <a:cs typeface="Courier New" pitchFamily="49" charset="0"/>
              </a:rPr>
              <a:t>void</a:t>
            </a:r>
            <a:r>
              <a:rPr lang="en-US" altLang="zh-TW" sz="1800" b="0" dirty="0" smtClean="0">
                <a:solidFill>
                  <a:srgbClr val="000000"/>
                </a:solidFill>
                <a:latin typeface="Lucida Console" pitchFamily="49" charset="0"/>
                <a:ea typeface="新細明體" pitchFamily="18" charset="-120"/>
                <a:cs typeface="Courier New" pitchFamily="49" charset="0"/>
              </a:rPr>
              <a:t> copy2(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*s1, </a:t>
            </a:r>
            <a:r>
              <a:rPr lang="en-US" altLang="zh-TW" sz="1800" b="0" dirty="0" smtClean="0">
                <a:solidFill>
                  <a:srgbClr val="0000FF"/>
                </a:solidFill>
                <a:latin typeface="Lucida Console" pitchFamily="49" charset="0"/>
                <a:ea typeface="新細明體" pitchFamily="18" charset="-120"/>
                <a:cs typeface="Courier New" pitchFamily="49" charset="0"/>
              </a:rPr>
              <a:t>const</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*s2 )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33  </a:t>
            </a:r>
            <a:r>
              <a:rPr lang="en-US" altLang="zh-TW" sz="1800" b="0" dirty="0" smtClean="0">
                <a:solidFill>
                  <a:srgbClr val="000000"/>
                </a:solidFill>
                <a:latin typeface="Lucida Console" pitchFamily="49" charset="0"/>
                <a:ea typeface="新細明體" pitchFamily="18" charset="-120"/>
                <a:cs typeface="Courier New" pitchFamily="49" charset="0"/>
              </a:rPr>
              <a:t>{</a:t>
            </a: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34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8000"/>
                </a:solidFill>
                <a:latin typeface="Lucida Console" pitchFamily="49" charset="0"/>
                <a:ea typeface="新細明體" pitchFamily="18" charset="-120"/>
                <a:cs typeface="Courier New" pitchFamily="49" charset="0"/>
              </a:rPr>
              <a:t>// copy occurs in the for header</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35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for</a:t>
            </a:r>
            <a:r>
              <a:rPr lang="en-US" altLang="zh-TW" sz="1800" b="0" dirty="0" smtClean="0">
                <a:solidFill>
                  <a:srgbClr val="000000"/>
                </a:solidFill>
                <a:latin typeface="Lucida Console" pitchFamily="49" charset="0"/>
                <a:ea typeface="新細明體" pitchFamily="18" charset="-120"/>
                <a:cs typeface="Courier New" pitchFamily="49" charset="0"/>
              </a:rPr>
              <a:t> ( ; ( *s1 = *s2 ) != </a:t>
            </a:r>
            <a:r>
              <a:rPr lang="en-US" altLang="zh-TW" sz="1800" b="0" dirty="0" smtClean="0">
                <a:solidFill>
                  <a:srgbClr val="0099FF"/>
                </a:solidFill>
                <a:latin typeface="Lucida Console" pitchFamily="49" charset="0"/>
                <a:ea typeface="新細明體" pitchFamily="18" charset="-120"/>
                <a:cs typeface="Courier New" pitchFamily="49" charset="0"/>
              </a:rPr>
              <a:t>'\0'</a:t>
            </a:r>
            <a:r>
              <a:rPr lang="en-US" altLang="zh-TW" sz="1800" b="0" dirty="0" smtClean="0">
                <a:solidFill>
                  <a:srgbClr val="000000"/>
                </a:solidFill>
                <a:latin typeface="Lucida Console" pitchFamily="49" charset="0"/>
                <a:ea typeface="新細明體" pitchFamily="18" charset="-120"/>
                <a:cs typeface="Courier New" pitchFamily="49" charset="0"/>
              </a:rPr>
              <a:t>; s1++, s2++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36  </a:t>
            </a:r>
            <a:r>
              <a:rPr lang="en-US" altLang="zh-TW" sz="1800" b="0" dirty="0" smtClean="0">
                <a:solidFill>
                  <a:srgbClr val="000000"/>
                </a:solidFill>
                <a:latin typeface="Lucida Console" pitchFamily="49" charset="0"/>
                <a:ea typeface="新細明體" pitchFamily="18" charset="-120"/>
                <a:cs typeface="Courier New" pitchFamily="49" charset="0"/>
              </a:rPr>
              <a:t>      ; </a:t>
            </a:r>
            <a:r>
              <a:rPr lang="en-US" altLang="zh-TW" sz="1800" b="0" dirty="0" smtClean="0">
                <a:solidFill>
                  <a:srgbClr val="008000"/>
                </a:solidFill>
                <a:latin typeface="Lucida Console" pitchFamily="49" charset="0"/>
                <a:ea typeface="新細明體" pitchFamily="18" charset="-120"/>
                <a:cs typeface="Courier New" pitchFamily="49" charset="0"/>
              </a:rPr>
              <a:t>// do nothing in body</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sz="1800" b="0" dirty="0" smtClean="0">
                <a:solidFill>
                  <a:srgbClr val="5F5F5F"/>
                </a:solidFill>
                <a:latin typeface="Lucida Console" pitchFamily="49" charset="0"/>
                <a:ea typeface="新細明體" pitchFamily="18" charset="-120"/>
                <a:cs typeface="Times New Roman" pitchFamily="18" charset="0"/>
              </a:rPr>
              <a:t>37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8000"/>
                </a:solidFill>
                <a:latin typeface="Lucida Console" pitchFamily="49" charset="0"/>
                <a:ea typeface="新細明體" pitchFamily="18" charset="-120"/>
                <a:cs typeface="Courier New" pitchFamily="49" charset="0"/>
              </a:rPr>
              <a:t>// end function copy2</a:t>
            </a:r>
          </a:p>
        </p:txBody>
      </p:sp>
      <p:sp>
        <p:nvSpPr>
          <p:cNvPr id="21507" name="Rectangle 3"/>
          <p:cNvSpPr>
            <a:spLocks noChangeArrowheads="1"/>
          </p:cNvSpPr>
          <p:nvPr/>
        </p:nvSpPr>
        <p:spPr bwMode="auto">
          <a:xfrm>
            <a:off x="71424" y="5589276"/>
            <a:ext cx="9001151" cy="900115"/>
          </a:xfrm>
          <a:prstGeom prst="rect">
            <a:avLst/>
          </a:prstGeom>
          <a:solidFill>
            <a:srgbClr val="CCCCFF"/>
          </a:solidFill>
          <a:ln w="9525">
            <a:noFill/>
            <a:miter lim="800000"/>
            <a:headEnd/>
            <a:tailEnd/>
          </a:ln>
        </p:spPr>
        <p:txBody>
          <a:bodyPr tIns="182880" bIns="182880"/>
          <a:lstStyle/>
          <a:p>
            <a:pPr algn="l">
              <a:spcBef>
                <a:spcPct val="20000"/>
              </a:spcBef>
            </a:pPr>
            <a:r>
              <a:rPr lang="en-US" altLang="zh-TW" sz="1800">
                <a:solidFill>
                  <a:srgbClr val="000000"/>
                </a:solidFill>
                <a:ea typeface="新細明體" pitchFamily="18" charset="-120"/>
                <a:cs typeface="Courier New" pitchFamily="49" charset="0"/>
              </a:rPr>
              <a:t>string1 = Hello</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ea typeface="新細明體" pitchFamily="18" charset="-120"/>
                <a:cs typeface="Courier New" pitchFamily="49" charset="0"/>
              </a:rPr>
              <a:t>string3 = Good Bye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p:txBody>
          <a:bodyPr/>
          <a:lstStyle/>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10  </a:t>
            </a:r>
            <a:r>
              <a:rPr lang="en-US" altLang="zh-TW" sz="1800" b="0" dirty="0" err="1" smtClean="0">
                <a:solidFill>
                  <a:srgbClr val="0000FF"/>
                </a:solidFill>
                <a:latin typeface="Lucida Console" pitchFamily="49" charset="0"/>
                <a:ea typeface="新細明體" pitchFamily="18" charset="-120"/>
                <a:cs typeface="Courier New" pitchFamily="49" charset="0"/>
              </a:rPr>
              <a:t>int</a:t>
            </a:r>
            <a:r>
              <a:rPr lang="en-US" altLang="zh-TW" sz="1800" b="0" dirty="0" smtClean="0">
                <a:solidFill>
                  <a:srgbClr val="000000"/>
                </a:solidFill>
                <a:latin typeface="Lucida Console" pitchFamily="49" charset="0"/>
                <a:ea typeface="新細明體" pitchFamily="18" charset="-120"/>
                <a:cs typeface="Courier New" pitchFamily="49" charset="0"/>
              </a:rPr>
              <a:t> main()</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11  </a:t>
            </a:r>
            <a:r>
              <a:rPr lang="en-US" altLang="zh-TW" sz="1800" b="0" dirty="0" smtClean="0">
                <a:solidFill>
                  <a:srgbClr val="000000"/>
                </a:solidFill>
                <a:latin typeface="Lucida Console" pitchFamily="49" charset="0"/>
                <a:ea typeface="新細明體" pitchFamily="18" charset="-120"/>
                <a:cs typeface="Courier New" pitchFamily="49" charset="0"/>
              </a:rPr>
              <a: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12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string1[ </a:t>
            </a:r>
            <a:r>
              <a:rPr lang="en-US" altLang="zh-TW" sz="1800" b="0" dirty="0" smtClean="0">
                <a:solidFill>
                  <a:srgbClr val="0099FF"/>
                </a:solidFill>
                <a:latin typeface="Lucida Console" pitchFamily="49" charset="0"/>
                <a:ea typeface="新細明體" pitchFamily="18" charset="-120"/>
                <a:cs typeface="Courier New" pitchFamily="49" charset="0"/>
              </a:rPr>
              <a:t>10</a:t>
            </a:r>
            <a:r>
              <a:rPr lang="en-US" altLang="zh-TW" sz="1800" b="0" dirty="0" smtClean="0">
                <a:solidFill>
                  <a:srgbClr val="000000"/>
                </a:solidFill>
                <a:latin typeface="Lucida Console" pitchFamily="49" charset="0"/>
                <a:ea typeface="新細明體" pitchFamily="18" charset="-120"/>
                <a:cs typeface="Courier New" pitchFamily="49" charset="0"/>
              </a:rPr>
              <a:t>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13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*string2 = </a:t>
            </a:r>
            <a:r>
              <a:rPr lang="en-US" altLang="zh-TW" sz="1800" b="0" dirty="0" smtClean="0">
                <a:solidFill>
                  <a:srgbClr val="0099FF"/>
                </a:solidFill>
                <a:latin typeface="Lucida Console" pitchFamily="49" charset="0"/>
                <a:ea typeface="新細明體" pitchFamily="18" charset="-120"/>
                <a:cs typeface="Courier New" pitchFamily="49" charset="0"/>
              </a:rPr>
              <a:t>"Hello"</a:t>
            </a:r>
            <a:r>
              <a:rPr lang="en-US" altLang="zh-TW" sz="1800" b="0" dirty="0" smtClean="0">
                <a:solidFill>
                  <a:srgbClr val="000000"/>
                </a:solidFill>
                <a:latin typeface="Lucida Console" pitchFamily="49" charset="0"/>
                <a:ea typeface="新細明體" pitchFamily="18" charset="-120"/>
                <a:cs typeface="Courier New" pitchFamily="49" charset="0"/>
              </a:rPr>
              <a: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16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17  </a:t>
            </a:r>
            <a:r>
              <a:rPr lang="en-US" altLang="zh-TW" sz="1800" b="0" dirty="0" smtClean="0">
                <a:solidFill>
                  <a:srgbClr val="000000"/>
                </a:solidFill>
                <a:latin typeface="Lucida Console" pitchFamily="49" charset="0"/>
                <a:ea typeface="新細明體" pitchFamily="18" charset="-120"/>
                <a:cs typeface="Courier New" pitchFamily="49" charset="0"/>
              </a:rPr>
              <a:t>   copy1( string1, string2 ); </a:t>
            </a:r>
            <a:r>
              <a:rPr lang="en-US" altLang="zh-TW" sz="1800" b="0" dirty="0" smtClean="0">
                <a:solidFill>
                  <a:srgbClr val="008000"/>
                </a:solidFill>
                <a:latin typeface="Lucida Console" pitchFamily="49" charset="0"/>
                <a:ea typeface="新細明體" pitchFamily="18" charset="-120"/>
                <a:cs typeface="Courier New" pitchFamily="49" charset="0"/>
              </a:rPr>
              <a:t>// copy string2 into string1</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18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err="1" smtClean="0">
                <a:solidFill>
                  <a:srgbClr val="000000"/>
                </a:solidFill>
                <a:latin typeface="Lucida Console" pitchFamily="49" charset="0"/>
                <a:ea typeface="新細明體" pitchFamily="18" charset="-120"/>
                <a:cs typeface="Courier New" pitchFamily="49" charset="0"/>
              </a:rPr>
              <a:t>cout</a:t>
            </a:r>
            <a:r>
              <a:rPr lang="en-US" altLang="zh-TW" sz="1800" b="0" dirty="0" smtClean="0">
                <a:solidFill>
                  <a:srgbClr val="000000"/>
                </a:solidFill>
                <a:latin typeface="Lucida Console" pitchFamily="49" charset="0"/>
                <a:ea typeface="新細明體" pitchFamily="18" charset="-120"/>
                <a:cs typeface="Courier New" pitchFamily="49" charset="0"/>
              </a:rPr>
              <a:t> &lt;&lt; </a:t>
            </a:r>
            <a:r>
              <a:rPr lang="en-US" altLang="zh-TW" sz="1800" b="0" dirty="0" smtClean="0">
                <a:solidFill>
                  <a:srgbClr val="0099FF"/>
                </a:solidFill>
                <a:latin typeface="Lucida Console" pitchFamily="49" charset="0"/>
                <a:ea typeface="新細明體" pitchFamily="18" charset="-120"/>
                <a:cs typeface="Courier New" pitchFamily="49" charset="0"/>
              </a:rPr>
              <a:t>"string1 = " </a:t>
            </a:r>
            <a:r>
              <a:rPr lang="en-US" altLang="zh-TW" sz="1800" b="0" dirty="0" smtClean="0">
                <a:solidFill>
                  <a:srgbClr val="000000"/>
                </a:solidFill>
                <a:latin typeface="Lucida Console" pitchFamily="49" charset="0"/>
                <a:ea typeface="新細明體" pitchFamily="18" charset="-120"/>
                <a:cs typeface="Courier New" pitchFamily="49" charset="0"/>
              </a:rPr>
              <a:t>&lt;&lt; string1 &lt;&lt; </a:t>
            </a:r>
            <a:r>
              <a:rPr lang="en-US" altLang="zh-TW" sz="1800" b="0" dirty="0" err="1" smtClean="0">
                <a:solidFill>
                  <a:srgbClr val="000000"/>
                </a:solidFill>
                <a:latin typeface="Lucida Console" pitchFamily="49" charset="0"/>
                <a:ea typeface="新細明體" pitchFamily="18" charset="-120"/>
                <a:cs typeface="Courier New" pitchFamily="49" charset="0"/>
              </a:rPr>
              <a:t>endl</a:t>
            </a:r>
            <a:r>
              <a:rPr lang="en-US" altLang="zh-TW" sz="1800" b="0" dirty="0" smtClean="0">
                <a:solidFill>
                  <a:srgbClr val="000000"/>
                </a:solidFill>
                <a:latin typeface="Lucida Console" pitchFamily="49" charset="0"/>
                <a:ea typeface="新細明體" pitchFamily="18" charset="-120"/>
                <a:cs typeface="Courier New" pitchFamily="49" charset="0"/>
              </a:rPr>
              <a: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23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8000"/>
                </a:solidFill>
                <a:latin typeface="Lucida Console" pitchFamily="49" charset="0"/>
                <a:ea typeface="新細明體" pitchFamily="18" charset="-120"/>
                <a:cs typeface="Courier New" pitchFamily="49" charset="0"/>
              </a:rPr>
              <a:t>// end main</a:t>
            </a:r>
          </a:p>
          <a:p>
            <a:pPr eaLnBrk="1" hangingPunct="1">
              <a:spcBef>
                <a:spcPts val="600"/>
              </a:spcBef>
            </a:pPr>
            <a:endParaRPr lang="en-US" altLang="zh-TW" sz="1800" b="0" dirty="0" smtClean="0">
              <a:solidFill>
                <a:srgbClr val="008000"/>
              </a:solidFill>
              <a:latin typeface="Lucida Console" pitchFamily="49" charset="0"/>
              <a:ea typeface="新細明體" pitchFamily="18" charset="-120"/>
              <a:cs typeface="Courier New" pitchFamily="49"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25  </a:t>
            </a:r>
            <a:r>
              <a:rPr lang="en-US" altLang="zh-TW" sz="1800" b="0" dirty="0" smtClean="0">
                <a:solidFill>
                  <a:srgbClr val="008000"/>
                </a:solidFill>
                <a:latin typeface="Lucida Console" pitchFamily="49" charset="0"/>
                <a:ea typeface="新細明體" pitchFamily="18" charset="-120"/>
                <a:cs typeface="Courier New" pitchFamily="49" charset="0"/>
              </a:rPr>
              <a:t>// copy s2 to s1 using array notation</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26  </a:t>
            </a:r>
            <a:r>
              <a:rPr lang="en-US" altLang="zh-TW" sz="1800" b="0" dirty="0" smtClean="0">
                <a:solidFill>
                  <a:srgbClr val="0000FF"/>
                </a:solidFill>
                <a:latin typeface="Lucida Console" pitchFamily="49" charset="0"/>
                <a:ea typeface="新細明體" pitchFamily="18" charset="-120"/>
                <a:cs typeface="Courier New" pitchFamily="49" charset="0"/>
              </a:rPr>
              <a:t>void</a:t>
            </a:r>
            <a:r>
              <a:rPr lang="en-US" altLang="zh-TW" sz="1800" b="0" dirty="0" smtClean="0">
                <a:solidFill>
                  <a:srgbClr val="000000"/>
                </a:solidFill>
                <a:latin typeface="Lucida Console" pitchFamily="49" charset="0"/>
                <a:ea typeface="新細明體" pitchFamily="18" charset="-120"/>
                <a:cs typeface="Courier New" pitchFamily="49" charset="0"/>
              </a:rPr>
              <a:t> copy1(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*s1, </a:t>
            </a:r>
            <a:r>
              <a:rPr lang="en-US" altLang="zh-TW" sz="1800" b="0" dirty="0" smtClean="0">
                <a:solidFill>
                  <a:srgbClr val="0000FF"/>
                </a:solidFill>
                <a:latin typeface="Lucida Console" pitchFamily="49" charset="0"/>
                <a:ea typeface="新細明體" pitchFamily="18" charset="-120"/>
                <a:cs typeface="Courier New" pitchFamily="49" charset="0"/>
              </a:rPr>
              <a:t>const char</a:t>
            </a:r>
            <a:r>
              <a:rPr lang="en-US" altLang="zh-TW" sz="1800" b="0" dirty="0" smtClean="0">
                <a:solidFill>
                  <a:srgbClr val="000000"/>
                </a:solidFill>
                <a:latin typeface="Lucida Console" pitchFamily="49" charset="0"/>
                <a:ea typeface="新細明體" pitchFamily="18" charset="-120"/>
                <a:cs typeface="Courier New" pitchFamily="49" charset="0"/>
              </a:rPr>
              <a:t> *s2 )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27  </a:t>
            </a:r>
            <a:r>
              <a:rPr lang="en-US" altLang="zh-TW" sz="18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28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8000"/>
                </a:solidFill>
                <a:latin typeface="Lucida Console" pitchFamily="49" charset="0"/>
                <a:ea typeface="新細明體" pitchFamily="18" charset="-120"/>
                <a:cs typeface="Courier New" pitchFamily="49" charset="0"/>
              </a:rPr>
              <a:t>// copy occurs in the for header</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29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for</a:t>
            </a:r>
            <a:r>
              <a:rPr lang="en-US" altLang="zh-TW" sz="1800" b="0" dirty="0" smtClean="0">
                <a:solidFill>
                  <a:srgbClr val="000000"/>
                </a:solidFill>
                <a:latin typeface="Lucida Console" pitchFamily="49" charset="0"/>
                <a:ea typeface="新細明體" pitchFamily="18" charset="-120"/>
                <a:cs typeface="Courier New" pitchFamily="49" charset="0"/>
              </a:rPr>
              <a:t> ( </a:t>
            </a:r>
            <a:r>
              <a:rPr lang="en-US" altLang="zh-TW" sz="1800" b="0" dirty="0" err="1" smtClean="0">
                <a:solidFill>
                  <a:srgbClr val="0000FF"/>
                </a:solidFill>
                <a:latin typeface="Lucida Console" pitchFamily="49" charset="0"/>
                <a:ea typeface="新細明體" pitchFamily="18" charset="-120"/>
                <a:cs typeface="Courier New" pitchFamily="49" charset="0"/>
              </a:rPr>
              <a:t>int</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err="1" smtClean="0">
                <a:solidFill>
                  <a:srgbClr val="000000"/>
                </a:solidFill>
                <a:latin typeface="Lucida Console" pitchFamily="49" charset="0"/>
                <a:ea typeface="新細明體" pitchFamily="18" charset="-120"/>
                <a:cs typeface="Courier New" pitchFamily="49" charset="0"/>
              </a:rPr>
              <a:t>i</a:t>
            </a:r>
            <a:r>
              <a:rPr lang="en-US" altLang="zh-TW" sz="1800" b="0" dirty="0" smtClean="0">
                <a:solidFill>
                  <a:srgbClr val="000000"/>
                </a:solidFill>
                <a:latin typeface="Lucida Console" pitchFamily="49" charset="0"/>
                <a:ea typeface="新細明體" pitchFamily="18" charset="-120"/>
                <a:cs typeface="Courier New" pitchFamily="49" charset="0"/>
              </a:rPr>
              <a:t> = </a:t>
            </a:r>
            <a:r>
              <a:rPr lang="en-US" altLang="zh-TW" sz="1800" b="0" dirty="0" smtClean="0">
                <a:solidFill>
                  <a:srgbClr val="0099FF"/>
                </a:solidFill>
                <a:latin typeface="Lucida Console" pitchFamily="49" charset="0"/>
                <a:ea typeface="新細明體" pitchFamily="18" charset="-120"/>
                <a:cs typeface="Courier New" pitchFamily="49" charset="0"/>
              </a:rPr>
              <a:t>0</a:t>
            </a:r>
            <a:r>
              <a:rPr lang="en-US" altLang="zh-TW" sz="1800" b="0" dirty="0" smtClean="0">
                <a:solidFill>
                  <a:srgbClr val="000000"/>
                </a:solidFill>
                <a:latin typeface="Lucida Console" pitchFamily="49" charset="0"/>
                <a:ea typeface="新細明體" pitchFamily="18" charset="-120"/>
                <a:cs typeface="Courier New" pitchFamily="49" charset="0"/>
              </a:rPr>
              <a:t>; ( s1[ </a:t>
            </a:r>
            <a:r>
              <a:rPr lang="en-US" altLang="zh-TW" sz="1800" b="0" dirty="0" err="1" smtClean="0">
                <a:solidFill>
                  <a:srgbClr val="000000"/>
                </a:solidFill>
                <a:latin typeface="Lucida Console" pitchFamily="49" charset="0"/>
                <a:ea typeface="新細明體" pitchFamily="18" charset="-120"/>
                <a:cs typeface="Courier New" pitchFamily="49" charset="0"/>
              </a:rPr>
              <a:t>i</a:t>
            </a:r>
            <a:r>
              <a:rPr lang="en-US" altLang="zh-TW" sz="1800" b="0" dirty="0" smtClean="0">
                <a:solidFill>
                  <a:srgbClr val="000000"/>
                </a:solidFill>
                <a:latin typeface="Lucida Console" pitchFamily="49" charset="0"/>
                <a:ea typeface="新細明體" pitchFamily="18" charset="-120"/>
                <a:cs typeface="Courier New" pitchFamily="49" charset="0"/>
              </a:rPr>
              <a:t> ] = s2[ </a:t>
            </a:r>
            <a:r>
              <a:rPr lang="en-US" altLang="zh-TW" sz="1800" b="0" dirty="0" err="1" smtClean="0">
                <a:solidFill>
                  <a:srgbClr val="000000"/>
                </a:solidFill>
                <a:latin typeface="Lucida Console" pitchFamily="49" charset="0"/>
                <a:ea typeface="新細明體" pitchFamily="18" charset="-120"/>
                <a:cs typeface="Courier New" pitchFamily="49" charset="0"/>
              </a:rPr>
              <a:t>i</a:t>
            </a:r>
            <a:r>
              <a:rPr lang="en-US" altLang="zh-TW" sz="1800" b="0" dirty="0" smtClean="0">
                <a:solidFill>
                  <a:srgbClr val="000000"/>
                </a:solidFill>
                <a:latin typeface="Lucida Console" pitchFamily="49" charset="0"/>
                <a:ea typeface="新細明體" pitchFamily="18" charset="-120"/>
                <a:cs typeface="Courier New" pitchFamily="49" charset="0"/>
              </a:rPr>
              <a:t> ] ) != </a:t>
            </a:r>
            <a:r>
              <a:rPr lang="en-US" altLang="zh-TW" sz="1800" b="0" dirty="0" smtClean="0">
                <a:solidFill>
                  <a:srgbClr val="0099FF"/>
                </a:solidFill>
                <a:latin typeface="Lucida Console" pitchFamily="49" charset="0"/>
                <a:ea typeface="新細明體" pitchFamily="18" charset="-120"/>
                <a:cs typeface="Courier New" pitchFamily="49" charset="0"/>
              </a:rPr>
              <a:t>'\0'</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err="1" smtClean="0">
                <a:solidFill>
                  <a:srgbClr val="000000"/>
                </a:solidFill>
                <a:latin typeface="Lucida Console" pitchFamily="49" charset="0"/>
                <a:ea typeface="新細明體" pitchFamily="18" charset="-120"/>
                <a:cs typeface="Courier New" pitchFamily="49" charset="0"/>
              </a:rPr>
              <a:t>i</a:t>
            </a:r>
            <a:r>
              <a:rPr lang="en-US" altLang="zh-TW" sz="1800" b="0" dirty="0" smtClean="0">
                <a:solidFill>
                  <a:srgbClr val="000000"/>
                </a:solidFill>
                <a:latin typeface="Lucida Console" pitchFamily="49" charset="0"/>
                <a:ea typeface="新細明體" pitchFamily="18" charset="-120"/>
                <a:cs typeface="Courier New" pitchFamily="49" charset="0"/>
              </a:rPr>
              <a:t>++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30  </a:t>
            </a:r>
            <a:r>
              <a:rPr lang="en-US" altLang="zh-TW" sz="1800" b="0" dirty="0" smtClean="0">
                <a:solidFill>
                  <a:srgbClr val="000000"/>
                </a:solidFill>
                <a:latin typeface="Lucida Console" pitchFamily="49" charset="0"/>
                <a:ea typeface="新細明體" pitchFamily="18" charset="-120"/>
                <a:cs typeface="Courier New" pitchFamily="49" charset="0"/>
              </a:rPr>
              <a:t>      ; </a:t>
            </a:r>
            <a:r>
              <a:rPr lang="en-US" altLang="zh-TW" sz="1800" b="0" dirty="0" smtClean="0">
                <a:solidFill>
                  <a:srgbClr val="008000"/>
                </a:solidFill>
                <a:latin typeface="Lucida Console" pitchFamily="49" charset="0"/>
                <a:ea typeface="新細明體" pitchFamily="18" charset="-120"/>
                <a:cs typeface="Courier New" pitchFamily="49" charset="0"/>
              </a:rPr>
              <a:t>// do nothing in body</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31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8000"/>
                </a:solidFill>
                <a:latin typeface="Lucida Console" pitchFamily="49" charset="0"/>
                <a:ea typeface="新細明體" pitchFamily="18" charset="-120"/>
                <a:cs typeface="Courier New" pitchFamily="49" charset="0"/>
              </a:rPr>
              <a:t>// end function copy1</a:t>
            </a:r>
            <a:endParaRPr lang="en-US" altLang="zh-TW" sz="1800" b="0" dirty="0" smtClean="0">
              <a:solidFill>
                <a:srgbClr val="000000"/>
              </a:solidFill>
              <a:latin typeface="Lucida Console" pitchFamily="49" charset="0"/>
              <a:ea typeface="新細明體" pitchFamily="18" charset="-12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TW" dirty="0" smtClean="0">
                <a:solidFill>
                  <a:srgbClr val="0000FF"/>
                </a:solidFill>
                <a:ea typeface="新細明體" pitchFamily="18" charset="-120"/>
              </a:rPr>
              <a:t>Pointer-Based </a:t>
            </a:r>
            <a:r>
              <a:rPr lang="en-US" altLang="zh-TW" dirty="0">
                <a:solidFill>
                  <a:srgbClr val="0000FF"/>
                </a:solidFill>
                <a:ea typeface="新細明體" pitchFamily="18" charset="-120"/>
              </a:rPr>
              <a:t>String Processing</a:t>
            </a:r>
            <a:endParaRPr lang="en-US" altLang="zh-TW" dirty="0" smtClean="0">
              <a:ea typeface="新細明體" pitchFamily="18" charset="-120"/>
            </a:endParaRPr>
          </a:p>
        </p:txBody>
      </p:sp>
      <p:sp>
        <p:nvSpPr>
          <p:cNvPr id="9219" name="Rectangle 3"/>
          <p:cNvSpPr>
            <a:spLocks noGrp="1" noChangeArrowheads="1"/>
          </p:cNvSpPr>
          <p:nvPr>
            <p:ph idx="1"/>
          </p:nvPr>
        </p:nvSpPr>
        <p:spPr>
          <a:xfrm>
            <a:off x="431470" y="1268724"/>
            <a:ext cx="8281059" cy="1620207"/>
          </a:xfrm>
        </p:spPr>
        <p:txBody>
          <a:bodyPr/>
          <a:lstStyle/>
          <a:p>
            <a:pPr eaLnBrk="1" hangingPunct="1">
              <a:spcBef>
                <a:spcPct val="30000"/>
              </a:spcBef>
            </a:pPr>
            <a:r>
              <a:rPr lang="en-US" altLang="zh-TW" dirty="0" smtClean="0">
                <a:ea typeface="新細明體" pitchFamily="18" charset="-120"/>
              </a:rPr>
              <a:t>Variable of type </a:t>
            </a:r>
            <a:r>
              <a:rPr lang="en-US" altLang="zh-TW" sz="2400" b="1" dirty="0" smtClean="0">
                <a:latin typeface="Courier New" pitchFamily="49" charset="0"/>
                <a:ea typeface="新細明體" pitchFamily="18" charset="-120"/>
              </a:rPr>
              <a:t>char *</a:t>
            </a:r>
          </a:p>
          <a:p>
            <a:pPr eaLnBrk="1" hangingPunct="1">
              <a:spcBef>
                <a:spcPct val="30000"/>
              </a:spcBef>
              <a:buFontTx/>
              <a:buNone/>
            </a:pPr>
            <a:r>
              <a:rPr lang="en-US" altLang="zh-TW" b="1" dirty="0" smtClean="0">
                <a:solidFill>
                  <a:schemeClr val="hlink"/>
                </a:solidFill>
                <a:latin typeface="Courier New" pitchFamily="49" charset="0"/>
                <a:ea typeface="新細明體" pitchFamily="18" charset="-120"/>
              </a:rPr>
              <a:t>	</a:t>
            </a:r>
            <a:r>
              <a:rPr lang="en-US" altLang="zh-TW" sz="2000" b="1" dirty="0" smtClean="0">
                <a:solidFill>
                  <a:schemeClr val="hlink"/>
                </a:solidFill>
                <a:latin typeface="Courier New" pitchFamily="49" charset="0"/>
                <a:ea typeface="新細明體" pitchFamily="18" charset="-120"/>
              </a:rPr>
              <a:t>char</a:t>
            </a:r>
            <a:r>
              <a:rPr lang="en-US" altLang="zh-TW" sz="2000" b="1" dirty="0" smtClean="0">
                <a:latin typeface="Courier New" pitchFamily="49" charset="0"/>
                <a:ea typeface="新細明體" pitchFamily="18" charset="-120"/>
              </a:rPr>
              <a:t> *</a:t>
            </a:r>
            <a:r>
              <a:rPr lang="en-US" altLang="zh-TW" sz="2000" b="1" dirty="0" err="1" smtClean="0">
                <a:latin typeface="Courier New" pitchFamily="49" charset="0"/>
                <a:ea typeface="新細明體" pitchFamily="18" charset="-120"/>
              </a:rPr>
              <a:t>colorPtr</a:t>
            </a:r>
            <a:r>
              <a:rPr lang="en-US" altLang="zh-TW" sz="2000" b="1" dirty="0" smtClean="0">
                <a:latin typeface="Courier New" pitchFamily="49" charset="0"/>
                <a:ea typeface="新細明體" pitchFamily="18" charset="-120"/>
              </a:rPr>
              <a:t> = "blue";</a:t>
            </a:r>
          </a:p>
          <a:p>
            <a:pPr lvl="1" eaLnBrk="1" hangingPunct="1">
              <a:spcBef>
                <a:spcPct val="30000"/>
              </a:spcBef>
            </a:pPr>
            <a:r>
              <a:rPr lang="en-US" altLang="zh-TW" sz="2200" dirty="0" smtClean="0">
                <a:ea typeface="新細明體" pitchFamily="18" charset="-120"/>
              </a:rPr>
              <a:t>Creates pointer </a:t>
            </a:r>
            <a:r>
              <a:rPr lang="en-US" altLang="zh-TW" sz="2000" b="1" dirty="0" err="1" smtClean="0">
                <a:latin typeface="Courier New" pitchFamily="49" charset="0"/>
                <a:ea typeface="新細明體" pitchFamily="18" charset="-120"/>
              </a:rPr>
              <a:t>colorPtr</a:t>
            </a:r>
            <a:r>
              <a:rPr lang="en-US" altLang="zh-TW" sz="2200" dirty="0" smtClean="0">
                <a:ea typeface="新細明體" pitchFamily="18" charset="-120"/>
              </a:rPr>
              <a:t> to letter </a:t>
            </a:r>
            <a:r>
              <a:rPr lang="en-US" altLang="zh-TW" sz="2000" b="1" dirty="0" smtClean="0">
                <a:latin typeface="Courier New" pitchFamily="49" charset="0"/>
                <a:ea typeface="新細明體" pitchFamily="18" charset="-120"/>
              </a:rPr>
              <a:t>b</a:t>
            </a:r>
            <a:r>
              <a:rPr lang="en-US" altLang="zh-TW" sz="2200" dirty="0" smtClean="0">
                <a:ea typeface="新細明體" pitchFamily="18" charset="-120"/>
              </a:rPr>
              <a:t> in string </a:t>
            </a:r>
            <a:r>
              <a:rPr lang="en-US" altLang="zh-TW" sz="2000" b="1" dirty="0" smtClean="0">
                <a:latin typeface="Courier New" pitchFamily="49" charset="0"/>
                <a:ea typeface="新細明體" pitchFamily="18" charset="-120"/>
              </a:rPr>
              <a:t>“blue”</a:t>
            </a:r>
          </a:p>
        </p:txBody>
      </p:sp>
      <p:graphicFrame>
        <p:nvGraphicFramePr>
          <p:cNvPr id="5" name="Group 26"/>
          <p:cNvGraphicFramePr>
            <a:graphicFrameLocks noGrp="1"/>
          </p:cNvGraphicFramePr>
          <p:nvPr>
            <p:extLst>
              <p:ext uri="{D42A27DB-BD31-4B8C-83A1-F6EECF244321}">
                <p14:modId xmlns:p14="http://schemas.microsoft.com/office/powerpoint/2010/main" val="2996689902"/>
              </p:ext>
            </p:extLst>
          </p:nvPr>
        </p:nvGraphicFramePr>
        <p:xfrm>
          <a:off x="1331586" y="3429000"/>
          <a:ext cx="3780000" cy="1440000"/>
        </p:xfrm>
        <a:graphic>
          <a:graphicData uri="http://schemas.openxmlformats.org/drawingml/2006/table">
            <a:tbl>
              <a:tblPr/>
              <a:tblGrid>
                <a:gridCol w="1260000"/>
                <a:gridCol w="1260000"/>
                <a:gridCol w="1260000"/>
              </a:tblGrid>
              <a:tr h="360000">
                <a:tc rowSpan="4">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err="1" smtClean="0">
                          <a:ln>
                            <a:noFill/>
                          </a:ln>
                          <a:solidFill>
                            <a:schemeClr val="tx1"/>
                          </a:solidFill>
                          <a:effectLst/>
                          <a:latin typeface="Courier New" pitchFamily="49" charset="0"/>
                          <a:ea typeface="新細明體" pitchFamily="18" charset="-120"/>
                          <a:cs typeface="Courier New" pitchFamily="49" charset="0"/>
                        </a:rPr>
                        <a:t>colorPtr</a:t>
                      </a:r>
                      <a:endPar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cs typeface="Courier New" pitchFamily="49" charset="0"/>
                      </a:endParaRPr>
                    </a:p>
                  </a:txBody>
                  <a:tcPr marL="72000" marR="90000" marT="0" marB="54000" anchor="ctr"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rowSpan="4">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cs typeface="Courier New" pitchFamily="49" charset="0"/>
                        </a:rPr>
                        <a:t>0012FF48</a:t>
                      </a:r>
                    </a:p>
                  </a:txBody>
                  <a:tcPr marL="72000" marR="72000" marT="0" marB="54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cs typeface="Courier New" pitchFamily="49" charset="0"/>
                        </a:rPr>
                        <a:t>0012FF78</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cs typeface="Courier New" pitchFamily="49" charset="0"/>
                      </a:endParaRPr>
                    </a:p>
                  </a:txBody>
                  <a:tcPr marL="90000" marR="72000" marT="36000" marB="3600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r h="360000">
                <a:tc vMerge="1">
                  <a:txBody>
                    <a:bodyPr/>
                    <a:lstStyle/>
                    <a:p>
                      <a:endParaRPr lang="zh-TW" altLang="en-US"/>
                    </a:p>
                  </a:txBody>
                  <a:tcPr/>
                </a:tc>
                <a:tc vMerge="1">
                  <a:txBody>
                    <a:bodyPr/>
                    <a:lstStyle/>
                    <a:p>
                      <a:endParaRPr lang="zh-TW" altLang="en-US"/>
                    </a:p>
                  </a:txBody>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cs typeface="Courier New" pitchFamily="49" charset="0"/>
                        </a:rPr>
                        <a:t>0012FF79</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cs typeface="Courier New" pitchFamily="49" charset="0"/>
                      </a:endParaRPr>
                    </a:p>
                  </a:txBody>
                  <a:tcPr marL="90000" marR="72000" marT="36000" marB="3600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r h="360000">
                <a:tc vMerge="1">
                  <a:txBody>
                    <a:bodyPr/>
                    <a:lstStyle/>
                    <a:p>
                      <a:endParaRPr lang="zh-TW" altLang="en-US"/>
                    </a:p>
                  </a:txBody>
                  <a:tcPr/>
                </a:tc>
                <a:tc vMerge="1">
                  <a:txBody>
                    <a:bodyPr/>
                    <a:lstStyle/>
                    <a:p>
                      <a:endParaRPr lang="zh-TW" altLang="en-US"/>
                    </a:p>
                  </a:txBody>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cs typeface="Courier New" pitchFamily="49" charset="0"/>
                        </a:rPr>
                        <a:t>0012FF7A</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cs typeface="Courier New" pitchFamily="49" charset="0"/>
                      </a:endParaRPr>
                    </a:p>
                  </a:txBody>
                  <a:tcPr marL="90000" marR="72000" marT="36000" marB="3600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r h="360000">
                <a:tc vMerge="1">
                  <a:txBody>
                    <a:bodyPr/>
                    <a:lstStyle/>
                    <a:p>
                      <a:endParaRPr lang="zh-TW" altLang="en-US"/>
                    </a:p>
                  </a:txBody>
                  <a:tcPr/>
                </a:tc>
                <a:tc vMerge="1">
                  <a:txBody>
                    <a:bodyPr/>
                    <a:lstStyle/>
                    <a:p>
                      <a:endParaRPr lang="zh-TW" altLang="en-US"/>
                    </a:p>
                  </a:txBody>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cs typeface="Courier New" pitchFamily="49" charset="0"/>
                        </a:rPr>
                        <a:t>0012FF7B</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cs typeface="Courier New" pitchFamily="49" charset="0"/>
                      </a:endParaRPr>
                    </a:p>
                  </a:txBody>
                  <a:tcPr marL="90000" marR="72000" marT="36000" marB="3600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
        <p:nvSpPr>
          <p:cNvPr id="6" name="Line 45"/>
          <p:cNvSpPr>
            <a:spLocks noChangeShapeType="1"/>
          </p:cNvSpPr>
          <p:nvPr/>
        </p:nvSpPr>
        <p:spPr bwMode="auto">
          <a:xfrm flipV="1">
            <a:off x="3851908" y="4149092"/>
            <a:ext cx="2160275" cy="0"/>
          </a:xfrm>
          <a:prstGeom prst="line">
            <a:avLst/>
          </a:prstGeom>
          <a:noFill/>
          <a:ln w="28575">
            <a:solidFill>
              <a:schemeClr val="bg2"/>
            </a:solidFill>
            <a:round/>
            <a:headEnd/>
            <a:tailEnd type="arrow" w="lg" len="lg"/>
          </a:ln>
        </p:spPr>
        <p:txBody>
          <a:bodyPr wrap="square">
            <a:spAutoFit/>
          </a:bodyPr>
          <a:lstStyle/>
          <a:p>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4110538139"/>
              </p:ext>
            </p:extLst>
          </p:nvPr>
        </p:nvGraphicFramePr>
        <p:xfrm>
          <a:off x="6012184" y="3969069"/>
          <a:ext cx="1800000" cy="1800000"/>
        </p:xfrm>
        <a:graphic>
          <a:graphicData uri="http://schemas.openxmlformats.org/drawingml/2006/table">
            <a:tbl>
              <a:tblPr firstRow="1" bandRow="1">
                <a:tableStyleId>{5940675A-B579-460E-94D1-54222C63F5DA}</a:tableStyleId>
              </a:tblPr>
              <a:tblGrid>
                <a:gridCol w="540000"/>
                <a:gridCol w="1260000"/>
              </a:tblGrid>
              <a:tr h="360000">
                <a:tc>
                  <a:txBody>
                    <a:bodyPr/>
                    <a:lstStyle/>
                    <a:p>
                      <a:pPr algn="ctr"/>
                      <a:r>
                        <a:rPr lang="en-US" altLang="zh-TW" b="1" dirty="0" smtClean="0">
                          <a:latin typeface="Courier New" pitchFamily="49" charset="0"/>
                          <a:cs typeface="Courier New" pitchFamily="49" charset="0"/>
                        </a:rPr>
                        <a:t>b</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ctr"/>
                      <a:r>
                        <a:rPr lang="en-US" altLang="zh-TW" b="1" dirty="0" smtClean="0">
                          <a:latin typeface="Courier New" pitchFamily="49" charset="0"/>
                          <a:cs typeface="Courier New" pitchFamily="49" charset="0"/>
                        </a:rPr>
                        <a:t>l</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ctr"/>
                      <a:r>
                        <a:rPr lang="en-US" altLang="zh-TW" b="1" dirty="0" smtClean="0">
                          <a:latin typeface="Courier New" pitchFamily="49" charset="0"/>
                          <a:cs typeface="Courier New" pitchFamily="49" charset="0"/>
                        </a:rPr>
                        <a:t>u</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ctr"/>
                      <a:r>
                        <a:rPr lang="en-US" altLang="zh-TW" b="1" dirty="0" smtClean="0">
                          <a:latin typeface="Courier New" pitchFamily="49" charset="0"/>
                          <a:cs typeface="Courier New" pitchFamily="49" charset="0"/>
                        </a:rPr>
                        <a:t>\0</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541445935"/>
      </p:ext>
    </p:extLst>
  </p:cSld>
  <p:clrMapOvr>
    <a:masterClrMapping/>
  </p:clrMapOvr>
  <mc:AlternateContent xmlns:mc="http://schemas.openxmlformats.org/markup-compatibility/2006" xmlns:p14="http://schemas.microsoft.com/office/powerpoint/2010/main">
    <mc:Choice Requires="p14">
      <p:transition spd="slow" p14:dur="2000" advTm="540"/>
    </mc:Choice>
    <mc:Fallback xmlns="">
      <p:transition spd="slow" advTm="54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0000FF"/>
                </a:solidFill>
                <a:ea typeface="新細明體" pitchFamily="18" charset="-120"/>
              </a:rPr>
              <a:t>Fig. </a:t>
            </a:r>
            <a:r>
              <a:rPr lang="en-US" altLang="zh-TW" dirty="0" smtClean="0">
                <a:solidFill>
                  <a:srgbClr val="0000FF"/>
                </a:solidFill>
                <a:ea typeface="新細明體" pitchFamily="18" charset="-120"/>
              </a:rPr>
              <a:t>8.21</a:t>
            </a:r>
            <a:endParaRPr lang="zh-TW" altLang="en-US" dirty="0"/>
          </a:p>
        </p:txBody>
      </p:sp>
      <p:sp>
        <p:nvSpPr>
          <p:cNvPr id="23555" name="內容版面配置區 5"/>
          <p:cNvSpPr>
            <a:spLocks noGrp="1"/>
          </p:cNvSpPr>
          <p:nvPr>
            <p:ph idx="1"/>
          </p:nvPr>
        </p:nvSpPr>
        <p:spPr/>
        <p:txBody>
          <a:bodyPr/>
          <a:lstStyle/>
          <a:p>
            <a:pPr marL="0" indent="0" eaLnBrk="1" hangingPunct="1">
              <a:spcBef>
                <a:spcPct val="0"/>
              </a:spcBef>
              <a:buFontTx/>
              <a:buNone/>
            </a:pPr>
            <a:r>
              <a:rPr lang="en-US" altLang="zh-TW" sz="1800" dirty="0" smtClean="0">
                <a:solidFill>
                  <a:srgbClr val="000000"/>
                </a:solidFill>
                <a:latin typeface="Lucida Console" pitchFamily="49" charset="0"/>
                <a:ea typeface="新細明體" pitchFamily="18" charset="-120"/>
                <a:cs typeface="Courier New" pitchFamily="49" charset="0"/>
              </a:rPr>
              <a:t>copy1( string1, string2 );</a:t>
            </a:r>
            <a:endParaRPr lang="en-US" altLang="zh-TW" sz="1800" dirty="0" smtClean="0">
              <a:solidFill>
                <a:srgbClr val="0000FF"/>
              </a:solidFill>
              <a:latin typeface="Lucida Console" pitchFamily="49" charset="0"/>
              <a:ea typeface="新細明體" pitchFamily="18" charset="-120"/>
              <a:cs typeface="Courier New" pitchFamily="49" charset="0"/>
            </a:endParaRPr>
          </a:p>
          <a:p>
            <a:pPr marL="0" indent="0" eaLnBrk="1" hangingPunct="1">
              <a:spcBef>
                <a:spcPct val="0"/>
              </a:spcBef>
              <a:buFontTx/>
              <a:buNone/>
            </a:pPr>
            <a:endParaRPr lang="en-US" altLang="zh-TW" sz="1800" dirty="0" smtClean="0">
              <a:solidFill>
                <a:srgbClr val="0000FF"/>
              </a:solidFill>
              <a:latin typeface="Lucida Console" pitchFamily="49" charset="0"/>
              <a:ea typeface="新細明體" pitchFamily="18" charset="-120"/>
              <a:cs typeface="Courier New" pitchFamily="49" charset="0"/>
            </a:endParaRPr>
          </a:p>
          <a:p>
            <a:pPr marL="0" indent="0" eaLnBrk="1" hangingPunct="1">
              <a:spcBef>
                <a:spcPct val="0"/>
              </a:spcBef>
              <a:buFontTx/>
              <a:buNone/>
            </a:pPr>
            <a:r>
              <a:rPr lang="en-US" altLang="zh-TW" sz="1800" dirty="0" smtClean="0">
                <a:solidFill>
                  <a:srgbClr val="0000FF"/>
                </a:solidFill>
                <a:latin typeface="Lucida Console" pitchFamily="49" charset="0"/>
                <a:ea typeface="新細明體" pitchFamily="18" charset="-120"/>
                <a:cs typeface="Courier New" pitchFamily="49" charset="0"/>
              </a:rPr>
              <a:t>void</a:t>
            </a:r>
            <a:r>
              <a:rPr lang="en-US" altLang="zh-TW" sz="1800" dirty="0" smtClean="0">
                <a:solidFill>
                  <a:srgbClr val="000000"/>
                </a:solidFill>
                <a:latin typeface="Lucida Console" pitchFamily="49" charset="0"/>
                <a:ea typeface="新細明體" pitchFamily="18" charset="-120"/>
                <a:cs typeface="Courier New" pitchFamily="49" charset="0"/>
              </a:rPr>
              <a:t> copy1( </a:t>
            </a:r>
            <a:r>
              <a:rPr lang="en-US" altLang="zh-TW" sz="1800" dirty="0" smtClean="0">
                <a:solidFill>
                  <a:srgbClr val="0000FF"/>
                </a:solidFill>
                <a:latin typeface="Lucida Console" pitchFamily="49" charset="0"/>
                <a:ea typeface="新細明體" pitchFamily="18" charset="-120"/>
                <a:cs typeface="Courier New" pitchFamily="49" charset="0"/>
              </a:rPr>
              <a:t>char</a:t>
            </a:r>
            <a:r>
              <a:rPr lang="en-US" altLang="zh-TW" sz="1800" dirty="0" smtClean="0">
                <a:solidFill>
                  <a:srgbClr val="000000"/>
                </a:solidFill>
                <a:latin typeface="Lucida Console" pitchFamily="49" charset="0"/>
                <a:ea typeface="新細明體" pitchFamily="18" charset="-120"/>
                <a:cs typeface="Courier New" pitchFamily="49" charset="0"/>
              </a:rPr>
              <a:t> *s1, </a:t>
            </a:r>
            <a:r>
              <a:rPr lang="en-US" altLang="zh-TW" sz="1800" dirty="0" smtClean="0">
                <a:solidFill>
                  <a:srgbClr val="0000FF"/>
                </a:solidFill>
                <a:latin typeface="Lucida Console" pitchFamily="49" charset="0"/>
                <a:ea typeface="新細明體" pitchFamily="18" charset="-120"/>
                <a:cs typeface="Courier New" pitchFamily="49" charset="0"/>
              </a:rPr>
              <a:t>const char</a:t>
            </a:r>
            <a:r>
              <a:rPr lang="en-US" altLang="zh-TW" sz="1800" dirty="0" smtClean="0">
                <a:solidFill>
                  <a:srgbClr val="000000"/>
                </a:solidFill>
                <a:latin typeface="Lucida Console" pitchFamily="49" charset="0"/>
                <a:ea typeface="新細明體" pitchFamily="18" charset="-120"/>
                <a:cs typeface="Courier New" pitchFamily="49" charset="0"/>
              </a:rPr>
              <a:t> *s2 )</a:t>
            </a:r>
          </a:p>
          <a:p>
            <a:pPr marL="0" indent="0" eaLnBrk="1" hangingPunct="1">
              <a:spcBef>
                <a:spcPct val="0"/>
              </a:spcBef>
              <a:buFontTx/>
              <a:buNone/>
            </a:pPr>
            <a:r>
              <a:rPr lang="en-US" altLang="zh-TW" sz="1800" dirty="0" smtClean="0">
                <a:solidFill>
                  <a:srgbClr val="000000"/>
                </a:solidFill>
                <a:latin typeface="Lucida Console" pitchFamily="49" charset="0"/>
                <a:ea typeface="新細明體" pitchFamily="18" charset="-120"/>
                <a:cs typeface="Courier New" pitchFamily="49" charset="0"/>
              </a:rPr>
              <a:t>{</a:t>
            </a:r>
          </a:p>
          <a:p>
            <a:pPr marL="0" indent="0" eaLnBrk="1" hangingPunct="1">
              <a:spcBef>
                <a:spcPct val="0"/>
              </a:spcBef>
              <a:buFontTx/>
              <a:buNone/>
            </a:pPr>
            <a:r>
              <a:rPr lang="en-US" altLang="zh-TW" sz="1800" dirty="0" smtClean="0">
                <a:solidFill>
                  <a:srgbClr val="000000"/>
                </a:solidFill>
                <a:latin typeface="Lucida Console" pitchFamily="49" charset="0"/>
                <a:ea typeface="新細明體" pitchFamily="18" charset="-120"/>
                <a:cs typeface="Courier New" pitchFamily="49" charset="0"/>
              </a:rPr>
              <a:t>   </a:t>
            </a:r>
            <a:r>
              <a:rPr lang="en-US" altLang="zh-TW" sz="1800" dirty="0" smtClean="0">
                <a:solidFill>
                  <a:srgbClr val="0000FF"/>
                </a:solidFill>
                <a:latin typeface="Lucida Console" pitchFamily="49" charset="0"/>
                <a:ea typeface="新細明體" pitchFamily="18" charset="-120"/>
                <a:cs typeface="Courier New" pitchFamily="49" charset="0"/>
              </a:rPr>
              <a:t>for</a:t>
            </a:r>
            <a:r>
              <a:rPr lang="en-US" altLang="zh-TW" sz="1800" dirty="0" smtClean="0">
                <a:solidFill>
                  <a:srgbClr val="000000"/>
                </a:solidFill>
                <a:latin typeface="Lucida Console" pitchFamily="49" charset="0"/>
                <a:ea typeface="新細明體" pitchFamily="18" charset="-120"/>
                <a:cs typeface="Courier New" pitchFamily="49" charset="0"/>
              </a:rPr>
              <a:t> ( </a:t>
            </a:r>
            <a:r>
              <a:rPr lang="en-US" altLang="zh-TW" sz="1800" dirty="0" err="1" smtClean="0">
                <a:solidFill>
                  <a:srgbClr val="0000FF"/>
                </a:solidFill>
                <a:latin typeface="Lucida Console" pitchFamily="49" charset="0"/>
                <a:ea typeface="新細明體" pitchFamily="18" charset="-120"/>
                <a:cs typeface="Courier New" pitchFamily="49" charset="0"/>
              </a:rPr>
              <a:t>int</a:t>
            </a:r>
            <a:r>
              <a:rPr lang="en-US" altLang="zh-TW" sz="1800" dirty="0" smtClean="0">
                <a:solidFill>
                  <a:srgbClr val="000000"/>
                </a:solidFill>
                <a:latin typeface="Lucida Console" pitchFamily="49" charset="0"/>
                <a:ea typeface="新細明體" pitchFamily="18" charset="-120"/>
                <a:cs typeface="Courier New" pitchFamily="49" charset="0"/>
              </a:rPr>
              <a:t> </a:t>
            </a:r>
            <a:r>
              <a:rPr lang="en-US" altLang="zh-TW" sz="1800" dirty="0" err="1" smtClean="0">
                <a:solidFill>
                  <a:srgbClr val="000000"/>
                </a:solidFill>
                <a:latin typeface="Lucida Console" pitchFamily="49" charset="0"/>
                <a:ea typeface="新細明體" pitchFamily="18" charset="-120"/>
                <a:cs typeface="Courier New" pitchFamily="49" charset="0"/>
              </a:rPr>
              <a:t>i</a:t>
            </a:r>
            <a:r>
              <a:rPr lang="en-US" altLang="zh-TW" sz="1800" dirty="0" smtClean="0">
                <a:solidFill>
                  <a:srgbClr val="000000"/>
                </a:solidFill>
                <a:latin typeface="Lucida Console" pitchFamily="49" charset="0"/>
                <a:ea typeface="新細明體" pitchFamily="18" charset="-120"/>
                <a:cs typeface="Courier New" pitchFamily="49" charset="0"/>
              </a:rPr>
              <a:t> = </a:t>
            </a:r>
            <a:r>
              <a:rPr lang="en-US" altLang="zh-TW" sz="1800" dirty="0" smtClean="0">
                <a:solidFill>
                  <a:srgbClr val="0099FF"/>
                </a:solidFill>
                <a:latin typeface="Lucida Console" pitchFamily="49" charset="0"/>
                <a:ea typeface="新細明體" pitchFamily="18" charset="-120"/>
                <a:cs typeface="Courier New" pitchFamily="49" charset="0"/>
              </a:rPr>
              <a:t>0</a:t>
            </a:r>
            <a:r>
              <a:rPr lang="en-US" altLang="zh-TW" sz="1800" dirty="0" smtClean="0">
                <a:solidFill>
                  <a:srgbClr val="000000"/>
                </a:solidFill>
                <a:latin typeface="Lucida Console" pitchFamily="49" charset="0"/>
                <a:ea typeface="新細明體" pitchFamily="18" charset="-120"/>
                <a:cs typeface="Courier New" pitchFamily="49" charset="0"/>
              </a:rPr>
              <a:t>; ( s1[ </a:t>
            </a:r>
            <a:r>
              <a:rPr lang="en-US" altLang="zh-TW" sz="1800" dirty="0" err="1" smtClean="0">
                <a:solidFill>
                  <a:srgbClr val="000000"/>
                </a:solidFill>
                <a:latin typeface="Lucida Console" pitchFamily="49" charset="0"/>
                <a:ea typeface="新細明體" pitchFamily="18" charset="-120"/>
                <a:cs typeface="Courier New" pitchFamily="49" charset="0"/>
              </a:rPr>
              <a:t>i</a:t>
            </a:r>
            <a:r>
              <a:rPr lang="en-US" altLang="zh-TW" sz="1800" dirty="0" smtClean="0">
                <a:solidFill>
                  <a:srgbClr val="000000"/>
                </a:solidFill>
                <a:latin typeface="Lucida Console" pitchFamily="49" charset="0"/>
                <a:ea typeface="新細明體" pitchFamily="18" charset="-120"/>
                <a:cs typeface="Courier New" pitchFamily="49" charset="0"/>
              </a:rPr>
              <a:t> ] = s2[ </a:t>
            </a:r>
            <a:r>
              <a:rPr lang="en-US" altLang="zh-TW" sz="1800" dirty="0" err="1" smtClean="0">
                <a:solidFill>
                  <a:srgbClr val="000000"/>
                </a:solidFill>
                <a:latin typeface="Lucida Console" pitchFamily="49" charset="0"/>
                <a:ea typeface="新細明體" pitchFamily="18" charset="-120"/>
                <a:cs typeface="Courier New" pitchFamily="49" charset="0"/>
              </a:rPr>
              <a:t>i</a:t>
            </a:r>
            <a:r>
              <a:rPr lang="en-US" altLang="zh-TW" sz="1800" dirty="0" smtClean="0">
                <a:solidFill>
                  <a:srgbClr val="000000"/>
                </a:solidFill>
                <a:latin typeface="Lucida Console" pitchFamily="49" charset="0"/>
                <a:ea typeface="新細明體" pitchFamily="18" charset="-120"/>
                <a:cs typeface="Courier New" pitchFamily="49" charset="0"/>
              </a:rPr>
              <a:t> ] ) != </a:t>
            </a:r>
            <a:r>
              <a:rPr lang="en-US" altLang="zh-TW" sz="1800" dirty="0" smtClean="0">
                <a:solidFill>
                  <a:srgbClr val="0099FF"/>
                </a:solidFill>
                <a:latin typeface="Lucida Console" pitchFamily="49" charset="0"/>
                <a:ea typeface="新細明體" pitchFamily="18" charset="-120"/>
                <a:cs typeface="Courier New" pitchFamily="49" charset="0"/>
              </a:rPr>
              <a:t>'\0'</a:t>
            </a:r>
            <a:r>
              <a:rPr lang="en-US" altLang="zh-TW" sz="1800" dirty="0" smtClean="0">
                <a:solidFill>
                  <a:srgbClr val="000000"/>
                </a:solidFill>
                <a:latin typeface="Lucida Console" pitchFamily="49" charset="0"/>
                <a:ea typeface="新細明體" pitchFamily="18" charset="-120"/>
                <a:cs typeface="Courier New" pitchFamily="49" charset="0"/>
              </a:rPr>
              <a:t>; </a:t>
            </a:r>
            <a:r>
              <a:rPr lang="en-US" altLang="zh-TW" sz="1800" dirty="0" err="1" smtClean="0">
                <a:solidFill>
                  <a:srgbClr val="000000"/>
                </a:solidFill>
                <a:latin typeface="Lucida Console" pitchFamily="49" charset="0"/>
                <a:ea typeface="新細明體" pitchFamily="18" charset="-120"/>
                <a:cs typeface="Courier New" pitchFamily="49" charset="0"/>
              </a:rPr>
              <a:t>i</a:t>
            </a:r>
            <a:r>
              <a:rPr lang="en-US" altLang="zh-TW" sz="1800" dirty="0" smtClean="0">
                <a:solidFill>
                  <a:srgbClr val="000000"/>
                </a:solidFill>
                <a:latin typeface="Lucida Console" pitchFamily="49" charset="0"/>
                <a:ea typeface="新細明體" pitchFamily="18" charset="-120"/>
                <a:cs typeface="Courier New" pitchFamily="49" charset="0"/>
              </a:rPr>
              <a:t>++ )</a:t>
            </a:r>
            <a:endParaRPr lang="en-US" altLang="zh-TW" sz="1800" dirty="0" smtClean="0">
              <a:solidFill>
                <a:srgbClr val="000000"/>
              </a:solidFill>
              <a:latin typeface="Lucida Console" pitchFamily="49" charset="0"/>
              <a:ea typeface="新細明體" pitchFamily="18" charset="-120"/>
              <a:cs typeface="Times New Roman" pitchFamily="18" charset="0"/>
            </a:endParaRPr>
          </a:p>
          <a:p>
            <a:pPr marL="0" indent="0" eaLnBrk="1" hangingPunct="1">
              <a:spcBef>
                <a:spcPct val="0"/>
              </a:spcBef>
              <a:buFontTx/>
              <a:buNone/>
            </a:pPr>
            <a:r>
              <a:rPr lang="en-US" altLang="zh-TW" sz="1800" dirty="0" smtClean="0">
                <a:solidFill>
                  <a:srgbClr val="000000"/>
                </a:solidFill>
                <a:latin typeface="Lucida Console" pitchFamily="49" charset="0"/>
                <a:ea typeface="新細明體" pitchFamily="18" charset="-120"/>
                <a:cs typeface="Courier New" pitchFamily="49" charset="0"/>
              </a:rPr>
              <a:t>      ;</a:t>
            </a:r>
          </a:p>
          <a:p>
            <a:pPr marL="0" indent="0" eaLnBrk="1" hangingPunct="1">
              <a:spcBef>
                <a:spcPct val="0"/>
              </a:spcBef>
              <a:buFontTx/>
              <a:buNone/>
            </a:pPr>
            <a:r>
              <a:rPr lang="en-US" altLang="zh-TW" sz="1800" dirty="0" smtClean="0">
                <a:solidFill>
                  <a:srgbClr val="000000"/>
                </a:solidFill>
                <a:latin typeface="Lucida Console" pitchFamily="49" charset="0"/>
                <a:ea typeface="新細明體" pitchFamily="18" charset="-120"/>
                <a:cs typeface="Courier New" pitchFamily="49" charset="0"/>
              </a:rPr>
              <a:t>}</a:t>
            </a:r>
          </a:p>
        </p:txBody>
      </p:sp>
      <p:graphicFrame>
        <p:nvGraphicFramePr>
          <p:cNvPr id="7" name="表格 6"/>
          <p:cNvGraphicFramePr>
            <a:graphicFrameLocks noGrp="1"/>
          </p:cNvGraphicFramePr>
          <p:nvPr>
            <p:extLst>
              <p:ext uri="{D42A27DB-BD31-4B8C-83A1-F6EECF244321}">
                <p14:modId xmlns:p14="http://schemas.microsoft.com/office/powerpoint/2010/main" val="731306625"/>
              </p:ext>
            </p:extLst>
          </p:nvPr>
        </p:nvGraphicFramePr>
        <p:xfrm>
          <a:off x="4391977" y="1808793"/>
          <a:ext cx="4500000" cy="2160000"/>
        </p:xfrm>
        <a:graphic>
          <a:graphicData uri="http://schemas.openxmlformats.org/drawingml/2006/table">
            <a:tbl>
              <a:tblPr firstRow="1" bandRow="1">
                <a:tableStyleId>{5940675A-B579-460E-94D1-54222C63F5DA}</a:tableStyleId>
              </a:tblPr>
              <a:tblGrid>
                <a:gridCol w="900000"/>
                <a:gridCol w="1620000"/>
                <a:gridCol w="720000"/>
                <a:gridCol w="1260000"/>
              </a:tblGrid>
              <a:tr h="360000">
                <a:tc>
                  <a:txBody>
                    <a:bodyPr/>
                    <a:lstStyle/>
                    <a:p>
                      <a:pPr algn="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string1[0]</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string1[1]</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string1[2]</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string1[3]</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string1[4]</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string1[5]</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88154080"/>
              </p:ext>
            </p:extLst>
          </p:nvPr>
        </p:nvGraphicFramePr>
        <p:xfrm>
          <a:off x="89224" y="5229230"/>
          <a:ext cx="3780000" cy="360000"/>
        </p:xfrm>
        <a:graphic>
          <a:graphicData uri="http://schemas.openxmlformats.org/drawingml/2006/table">
            <a:tbl>
              <a:tblPr firstRow="1" bandRow="1">
                <a:tableStyleId>{5940675A-B579-460E-94D1-54222C63F5DA}</a:tableStyleId>
              </a:tblPr>
              <a:tblGrid>
                <a:gridCol w="1260000"/>
                <a:gridCol w="1260000"/>
                <a:gridCol w="1260000"/>
              </a:tblGrid>
              <a:tr h="360000">
                <a:tc>
                  <a:txBody>
                    <a:bodyPr/>
                    <a:lstStyle/>
                    <a:p>
                      <a:pPr algn="r"/>
                      <a:r>
                        <a:rPr lang="en-US" altLang="zh-TW" b="1" dirty="0" smtClean="0">
                          <a:latin typeface="Courier New" pitchFamily="49" charset="0"/>
                          <a:cs typeface="Courier New" pitchFamily="49" charset="0"/>
                        </a:rPr>
                        <a:t>string2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0041782C</a:t>
                      </a:r>
                      <a:endParaRPr lang="en-US" altLang="zh-TW"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827548974"/>
              </p:ext>
            </p:extLst>
          </p:nvPr>
        </p:nvGraphicFramePr>
        <p:xfrm>
          <a:off x="4391977" y="4329115"/>
          <a:ext cx="4500000" cy="2160000"/>
        </p:xfrm>
        <a:graphic>
          <a:graphicData uri="http://schemas.openxmlformats.org/drawingml/2006/table">
            <a:tbl>
              <a:tblPr firstRow="1" bandRow="1">
                <a:tableStyleId>{5940675A-B579-460E-94D1-54222C63F5DA}</a:tableStyleId>
              </a:tblPr>
              <a:tblGrid>
                <a:gridCol w="900000"/>
                <a:gridCol w="1620000"/>
                <a:gridCol w="720000"/>
                <a:gridCol w="1260000"/>
              </a:tblGrid>
              <a:tr h="360000">
                <a:tc>
                  <a:txBody>
                    <a:bodyPr/>
                    <a:lstStyle/>
                    <a:p>
                      <a:pPr algn="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string2[0]</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0041782C</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string2[1]</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0041782D</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string2[2]</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0041782E</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string2[3]</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0041782F</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string2[4]</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00417831</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string2[5]</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00417832</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23645" name="直線單箭頭接點 17"/>
          <p:cNvCxnSpPr>
            <a:cxnSpLocks noChangeShapeType="1"/>
          </p:cNvCxnSpPr>
          <p:nvPr/>
        </p:nvCxnSpPr>
        <p:spPr bwMode="auto">
          <a:xfrm flipV="1">
            <a:off x="2591747" y="4509139"/>
            <a:ext cx="4320552" cy="900114"/>
          </a:xfrm>
          <a:prstGeom prst="straightConnector1">
            <a:avLst/>
          </a:prstGeom>
          <a:noFill/>
          <a:ln w="28575" algn="ctr">
            <a:solidFill>
              <a:schemeClr val="bg2"/>
            </a:solidFill>
            <a:round/>
            <a:headEnd/>
            <a:tailEnd type="arrow" w="lg" len="lg"/>
          </a:ln>
        </p:spPr>
      </p:cxnSp>
      <p:sp>
        <p:nvSpPr>
          <p:cNvPr id="14" name="文字方塊 13"/>
          <p:cNvSpPr txBox="1">
            <a:spLocks noChangeArrowheads="1"/>
          </p:cNvSpPr>
          <p:nvPr/>
        </p:nvSpPr>
        <p:spPr bwMode="auto">
          <a:xfrm>
            <a:off x="6912299" y="4329115"/>
            <a:ext cx="720000" cy="360000"/>
          </a:xfrm>
          <a:prstGeom prst="rect">
            <a:avLst/>
          </a:prstGeom>
          <a:noFill/>
          <a:ln w="9525">
            <a:noFill/>
            <a:miter lim="800000"/>
            <a:headEnd/>
            <a:tailEnd/>
          </a:ln>
        </p:spPr>
        <p:txBody>
          <a:bodyPr anchor="ctr" anchorCtr="1">
            <a:noAutofit/>
          </a:bodyPr>
          <a:lstStyle/>
          <a:p>
            <a:r>
              <a:rPr lang="en-US" altLang="zh-TW" sz="1800"/>
              <a:t>H</a:t>
            </a:r>
            <a:endParaRPr lang="zh-TW" altLang="en-US" sz="1800"/>
          </a:p>
        </p:txBody>
      </p:sp>
      <p:sp>
        <p:nvSpPr>
          <p:cNvPr id="15" name="文字方塊 14"/>
          <p:cNvSpPr txBox="1">
            <a:spLocks noChangeArrowheads="1"/>
          </p:cNvSpPr>
          <p:nvPr/>
        </p:nvSpPr>
        <p:spPr bwMode="auto">
          <a:xfrm>
            <a:off x="6912299" y="4689161"/>
            <a:ext cx="720000" cy="360000"/>
          </a:xfrm>
          <a:prstGeom prst="rect">
            <a:avLst/>
          </a:prstGeom>
          <a:noFill/>
          <a:ln w="9525">
            <a:noFill/>
            <a:miter lim="800000"/>
            <a:headEnd/>
            <a:tailEnd/>
          </a:ln>
        </p:spPr>
        <p:txBody>
          <a:bodyPr anchor="ctr" anchorCtr="1">
            <a:noAutofit/>
          </a:bodyPr>
          <a:lstStyle/>
          <a:p>
            <a:r>
              <a:rPr lang="en-US" altLang="zh-TW" sz="1800"/>
              <a:t>e</a:t>
            </a:r>
            <a:endParaRPr lang="zh-TW" altLang="en-US" sz="1800"/>
          </a:p>
        </p:txBody>
      </p:sp>
      <p:sp>
        <p:nvSpPr>
          <p:cNvPr id="16" name="文字方塊 15"/>
          <p:cNvSpPr txBox="1">
            <a:spLocks noChangeArrowheads="1"/>
          </p:cNvSpPr>
          <p:nvPr/>
        </p:nvSpPr>
        <p:spPr bwMode="auto">
          <a:xfrm>
            <a:off x="6912299" y="5049207"/>
            <a:ext cx="720000" cy="360000"/>
          </a:xfrm>
          <a:prstGeom prst="rect">
            <a:avLst/>
          </a:prstGeom>
          <a:noFill/>
          <a:ln w="9525">
            <a:noFill/>
            <a:miter lim="800000"/>
            <a:headEnd/>
            <a:tailEnd/>
          </a:ln>
        </p:spPr>
        <p:txBody>
          <a:bodyPr anchor="ctr" anchorCtr="1">
            <a:noAutofit/>
          </a:bodyPr>
          <a:lstStyle/>
          <a:p>
            <a:r>
              <a:rPr lang="en-US" altLang="zh-TW" sz="1800"/>
              <a:t>l</a:t>
            </a:r>
            <a:endParaRPr lang="zh-TW" altLang="en-US" sz="1800"/>
          </a:p>
        </p:txBody>
      </p:sp>
      <p:sp>
        <p:nvSpPr>
          <p:cNvPr id="17" name="文字方塊 16"/>
          <p:cNvSpPr txBox="1">
            <a:spLocks noChangeArrowheads="1"/>
          </p:cNvSpPr>
          <p:nvPr/>
        </p:nvSpPr>
        <p:spPr bwMode="auto">
          <a:xfrm>
            <a:off x="6912299" y="5409253"/>
            <a:ext cx="720000" cy="360000"/>
          </a:xfrm>
          <a:prstGeom prst="rect">
            <a:avLst/>
          </a:prstGeom>
          <a:noFill/>
          <a:ln w="9525">
            <a:noFill/>
            <a:miter lim="800000"/>
            <a:headEnd/>
            <a:tailEnd/>
          </a:ln>
        </p:spPr>
        <p:txBody>
          <a:bodyPr anchor="ctr" anchorCtr="1">
            <a:noAutofit/>
          </a:bodyPr>
          <a:lstStyle/>
          <a:p>
            <a:r>
              <a:rPr lang="en-US" altLang="zh-TW" sz="1800" dirty="0"/>
              <a:t>l</a:t>
            </a:r>
            <a:endParaRPr lang="zh-TW" altLang="en-US" sz="1800" dirty="0"/>
          </a:p>
        </p:txBody>
      </p:sp>
      <p:sp>
        <p:nvSpPr>
          <p:cNvPr id="18" name="文字方塊 17"/>
          <p:cNvSpPr txBox="1">
            <a:spLocks noChangeArrowheads="1"/>
          </p:cNvSpPr>
          <p:nvPr/>
        </p:nvSpPr>
        <p:spPr bwMode="auto">
          <a:xfrm>
            <a:off x="6912299" y="5769299"/>
            <a:ext cx="720000" cy="360000"/>
          </a:xfrm>
          <a:prstGeom prst="rect">
            <a:avLst/>
          </a:prstGeom>
          <a:noFill/>
          <a:ln w="9525">
            <a:noFill/>
            <a:miter lim="800000"/>
            <a:headEnd/>
            <a:tailEnd/>
          </a:ln>
        </p:spPr>
        <p:txBody>
          <a:bodyPr anchor="ctr" anchorCtr="1">
            <a:noAutofit/>
          </a:bodyPr>
          <a:lstStyle/>
          <a:p>
            <a:r>
              <a:rPr lang="en-US" altLang="zh-TW" sz="1800"/>
              <a:t>o</a:t>
            </a:r>
            <a:endParaRPr lang="zh-TW" altLang="en-US" sz="1800"/>
          </a:p>
        </p:txBody>
      </p:sp>
      <p:sp>
        <p:nvSpPr>
          <p:cNvPr id="19" name="文字方塊 18"/>
          <p:cNvSpPr txBox="1">
            <a:spLocks noChangeArrowheads="1"/>
          </p:cNvSpPr>
          <p:nvPr/>
        </p:nvSpPr>
        <p:spPr bwMode="auto">
          <a:xfrm>
            <a:off x="6912299" y="6129345"/>
            <a:ext cx="720000" cy="360000"/>
          </a:xfrm>
          <a:prstGeom prst="rect">
            <a:avLst/>
          </a:prstGeom>
          <a:noFill/>
          <a:ln w="9525">
            <a:noFill/>
            <a:miter lim="800000"/>
            <a:headEnd/>
            <a:tailEnd/>
          </a:ln>
        </p:spPr>
        <p:txBody>
          <a:bodyPr anchor="ctr" anchorCtr="1">
            <a:noAutofit/>
          </a:bodyPr>
          <a:lstStyle/>
          <a:p>
            <a:r>
              <a:rPr lang="en-US" altLang="zh-TW" sz="1800" dirty="0"/>
              <a:t>\0</a:t>
            </a:r>
            <a:endParaRPr lang="zh-TW" altLang="en-US" sz="1800" dirty="0"/>
          </a:p>
        </p:txBody>
      </p:sp>
    </p:spTree>
    <p:extLst>
      <p:ext uri="{BB962C8B-B14F-4D97-AF65-F5344CB8AC3E}">
        <p14:creationId xmlns:p14="http://schemas.microsoft.com/office/powerpoint/2010/main" val="4286229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0000FF"/>
                </a:solidFill>
                <a:ea typeface="新細明體" pitchFamily="18" charset="-120"/>
              </a:rPr>
              <a:t>Fig. </a:t>
            </a:r>
            <a:r>
              <a:rPr lang="en-US" altLang="zh-TW" dirty="0" smtClean="0">
                <a:solidFill>
                  <a:srgbClr val="0000FF"/>
                </a:solidFill>
                <a:ea typeface="新細明體" pitchFamily="18" charset="-120"/>
              </a:rPr>
              <a:t>8.21</a:t>
            </a:r>
            <a:endParaRPr lang="zh-TW" altLang="en-US" dirty="0"/>
          </a:p>
        </p:txBody>
      </p:sp>
      <p:sp>
        <p:nvSpPr>
          <p:cNvPr id="23555" name="內容版面配置區 5"/>
          <p:cNvSpPr>
            <a:spLocks noGrp="1"/>
          </p:cNvSpPr>
          <p:nvPr>
            <p:ph idx="1"/>
          </p:nvPr>
        </p:nvSpPr>
        <p:spPr/>
        <p:txBody>
          <a:bodyPr/>
          <a:lstStyle/>
          <a:p>
            <a:pPr marL="0" indent="0" eaLnBrk="1" hangingPunct="1">
              <a:spcBef>
                <a:spcPct val="0"/>
              </a:spcBef>
              <a:buFontTx/>
              <a:buNone/>
            </a:pPr>
            <a:r>
              <a:rPr lang="en-US" altLang="zh-TW" sz="1800" dirty="0" smtClean="0">
                <a:solidFill>
                  <a:srgbClr val="000000"/>
                </a:solidFill>
                <a:latin typeface="Lucida Console" pitchFamily="49" charset="0"/>
                <a:ea typeface="新細明體" pitchFamily="18" charset="-120"/>
                <a:cs typeface="Courier New" pitchFamily="49" charset="0"/>
              </a:rPr>
              <a:t>copy1( string1, string2 );</a:t>
            </a:r>
            <a:endParaRPr lang="en-US" altLang="zh-TW" sz="1800" dirty="0" smtClean="0">
              <a:solidFill>
                <a:srgbClr val="0000FF"/>
              </a:solidFill>
              <a:latin typeface="Lucida Console" pitchFamily="49" charset="0"/>
              <a:ea typeface="新細明體" pitchFamily="18" charset="-120"/>
              <a:cs typeface="Courier New" pitchFamily="49" charset="0"/>
            </a:endParaRPr>
          </a:p>
          <a:p>
            <a:pPr marL="0" indent="0" eaLnBrk="1" hangingPunct="1">
              <a:spcBef>
                <a:spcPct val="0"/>
              </a:spcBef>
              <a:buFontTx/>
              <a:buNone/>
            </a:pPr>
            <a:endParaRPr lang="en-US" altLang="zh-TW" sz="1800" dirty="0" smtClean="0">
              <a:solidFill>
                <a:srgbClr val="0000FF"/>
              </a:solidFill>
              <a:latin typeface="Lucida Console" pitchFamily="49" charset="0"/>
              <a:ea typeface="新細明體" pitchFamily="18" charset="-120"/>
              <a:cs typeface="Courier New" pitchFamily="49" charset="0"/>
            </a:endParaRPr>
          </a:p>
          <a:p>
            <a:pPr marL="0" indent="0" eaLnBrk="1" hangingPunct="1">
              <a:spcBef>
                <a:spcPct val="0"/>
              </a:spcBef>
              <a:buFontTx/>
              <a:buNone/>
            </a:pPr>
            <a:r>
              <a:rPr lang="en-US" altLang="zh-TW" sz="1800" dirty="0" smtClean="0">
                <a:solidFill>
                  <a:srgbClr val="0000FF"/>
                </a:solidFill>
                <a:latin typeface="Lucida Console" pitchFamily="49" charset="0"/>
                <a:ea typeface="新細明體" pitchFamily="18" charset="-120"/>
                <a:cs typeface="Courier New" pitchFamily="49" charset="0"/>
              </a:rPr>
              <a:t>void</a:t>
            </a:r>
            <a:r>
              <a:rPr lang="en-US" altLang="zh-TW" sz="1800" dirty="0" smtClean="0">
                <a:solidFill>
                  <a:srgbClr val="000000"/>
                </a:solidFill>
                <a:latin typeface="Lucida Console" pitchFamily="49" charset="0"/>
                <a:ea typeface="新細明體" pitchFamily="18" charset="-120"/>
                <a:cs typeface="Courier New" pitchFamily="49" charset="0"/>
              </a:rPr>
              <a:t> copy1( </a:t>
            </a:r>
            <a:r>
              <a:rPr lang="en-US" altLang="zh-TW" sz="1800" dirty="0" smtClean="0">
                <a:solidFill>
                  <a:srgbClr val="0000FF"/>
                </a:solidFill>
                <a:latin typeface="Lucida Console" pitchFamily="49" charset="0"/>
                <a:ea typeface="新細明體" pitchFamily="18" charset="-120"/>
                <a:cs typeface="Courier New" pitchFamily="49" charset="0"/>
              </a:rPr>
              <a:t>char</a:t>
            </a:r>
            <a:r>
              <a:rPr lang="en-US" altLang="zh-TW" sz="1800" dirty="0" smtClean="0">
                <a:solidFill>
                  <a:srgbClr val="000000"/>
                </a:solidFill>
                <a:latin typeface="Lucida Console" pitchFamily="49" charset="0"/>
                <a:ea typeface="新細明體" pitchFamily="18" charset="-120"/>
                <a:cs typeface="Courier New" pitchFamily="49" charset="0"/>
              </a:rPr>
              <a:t> *s1, </a:t>
            </a:r>
            <a:r>
              <a:rPr lang="en-US" altLang="zh-TW" sz="1800" dirty="0" smtClean="0">
                <a:solidFill>
                  <a:srgbClr val="0000FF"/>
                </a:solidFill>
                <a:latin typeface="Lucida Console" pitchFamily="49" charset="0"/>
                <a:ea typeface="新細明體" pitchFamily="18" charset="-120"/>
                <a:cs typeface="Courier New" pitchFamily="49" charset="0"/>
              </a:rPr>
              <a:t>const char</a:t>
            </a:r>
            <a:r>
              <a:rPr lang="en-US" altLang="zh-TW" sz="1800" dirty="0" smtClean="0">
                <a:solidFill>
                  <a:srgbClr val="000000"/>
                </a:solidFill>
                <a:latin typeface="Lucida Console" pitchFamily="49" charset="0"/>
                <a:ea typeface="新細明體" pitchFamily="18" charset="-120"/>
                <a:cs typeface="Courier New" pitchFamily="49" charset="0"/>
              </a:rPr>
              <a:t> *s2 )</a:t>
            </a:r>
          </a:p>
          <a:p>
            <a:pPr marL="0" indent="0" eaLnBrk="1" hangingPunct="1">
              <a:spcBef>
                <a:spcPct val="0"/>
              </a:spcBef>
              <a:buFontTx/>
              <a:buNone/>
            </a:pPr>
            <a:r>
              <a:rPr lang="en-US" altLang="zh-TW" sz="1800" dirty="0" smtClean="0">
                <a:solidFill>
                  <a:srgbClr val="000000"/>
                </a:solidFill>
                <a:latin typeface="Lucida Console" pitchFamily="49" charset="0"/>
                <a:ea typeface="新細明體" pitchFamily="18" charset="-120"/>
                <a:cs typeface="Courier New" pitchFamily="49" charset="0"/>
              </a:rPr>
              <a:t>{</a:t>
            </a:r>
          </a:p>
          <a:p>
            <a:pPr marL="0" indent="0" eaLnBrk="1" hangingPunct="1">
              <a:spcBef>
                <a:spcPct val="0"/>
              </a:spcBef>
              <a:buFontTx/>
              <a:buNone/>
            </a:pPr>
            <a:r>
              <a:rPr lang="en-US" altLang="zh-TW" sz="1800" dirty="0" smtClean="0">
                <a:solidFill>
                  <a:srgbClr val="000000"/>
                </a:solidFill>
                <a:latin typeface="Lucida Console" pitchFamily="49" charset="0"/>
                <a:ea typeface="新細明體" pitchFamily="18" charset="-120"/>
                <a:cs typeface="Courier New" pitchFamily="49" charset="0"/>
              </a:rPr>
              <a:t>   </a:t>
            </a:r>
            <a:r>
              <a:rPr lang="en-US" altLang="zh-TW" sz="1800" dirty="0" smtClean="0">
                <a:solidFill>
                  <a:srgbClr val="0000FF"/>
                </a:solidFill>
                <a:latin typeface="Lucida Console" pitchFamily="49" charset="0"/>
                <a:ea typeface="新細明體" pitchFamily="18" charset="-120"/>
                <a:cs typeface="Courier New" pitchFamily="49" charset="0"/>
              </a:rPr>
              <a:t>for</a:t>
            </a:r>
            <a:r>
              <a:rPr lang="en-US" altLang="zh-TW" sz="1800" dirty="0" smtClean="0">
                <a:solidFill>
                  <a:srgbClr val="000000"/>
                </a:solidFill>
                <a:latin typeface="Lucida Console" pitchFamily="49" charset="0"/>
                <a:ea typeface="新細明體" pitchFamily="18" charset="-120"/>
                <a:cs typeface="Courier New" pitchFamily="49" charset="0"/>
              </a:rPr>
              <a:t> ( </a:t>
            </a:r>
            <a:r>
              <a:rPr lang="en-US" altLang="zh-TW" sz="1800" dirty="0" err="1" smtClean="0">
                <a:solidFill>
                  <a:srgbClr val="0000FF"/>
                </a:solidFill>
                <a:latin typeface="Lucida Console" pitchFamily="49" charset="0"/>
                <a:ea typeface="新細明體" pitchFamily="18" charset="-120"/>
                <a:cs typeface="Courier New" pitchFamily="49" charset="0"/>
              </a:rPr>
              <a:t>int</a:t>
            </a:r>
            <a:r>
              <a:rPr lang="en-US" altLang="zh-TW" sz="1800" dirty="0" smtClean="0">
                <a:solidFill>
                  <a:srgbClr val="000000"/>
                </a:solidFill>
                <a:latin typeface="Lucida Console" pitchFamily="49" charset="0"/>
                <a:ea typeface="新細明體" pitchFamily="18" charset="-120"/>
                <a:cs typeface="Courier New" pitchFamily="49" charset="0"/>
              </a:rPr>
              <a:t> </a:t>
            </a:r>
            <a:r>
              <a:rPr lang="en-US" altLang="zh-TW" sz="1800" dirty="0" err="1" smtClean="0">
                <a:solidFill>
                  <a:srgbClr val="000000"/>
                </a:solidFill>
                <a:latin typeface="Lucida Console" pitchFamily="49" charset="0"/>
                <a:ea typeface="新細明體" pitchFamily="18" charset="-120"/>
                <a:cs typeface="Courier New" pitchFamily="49" charset="0"/>
              </a:rPr>
              <a:t>i</a:t>
            </a:r>
            <a:r>
              <a:rPr lang="en-US" altLang="zh-TW" sz="1800" dirty="0" smtClean="0">
                <a:solidFill>
                  <a:srgbClr val="000000"/>
                </a:solidFill>
                <a:latin typeface="Lucida Console" pitchFamily="49" charset="0"/>
                <a:ea typeface="新細明體" pitchFamily="18" charset="-120"/>
                <a:cs typeface="Courier New" pitchFamily="49" charset="0"/>
              </a:rPr>
              <a:t> = </a:t>
            </a:r>
            <a:r>
              <a:rPr lang="en-US" altLang="zh-TW" sz="1800" dirty="0" smtClean="0">
                <a:solidFill>
                  <a:srgbClr val="0099FF"/>
                </a:solidFill>
                <a:latin typeface="Lucida Console" pitchFamily="49" charset="0"/>
                <a:ea typeface="新細明體" pitchFamily="18" charset="-120"/>
                <a:cs typeface="Courier New" pitchFamily="49" charset="0"/>
              </a:rPr>
              <a:t>0</a:t>
            </a:r>
            <a:r>
              <a:rPr lang="en-US" altLang="zh-TW" sz="1800" dirty="0" smtClean="0">
                <a:solidFill>
                  <a:srgbClr val="000000"/>
                </a:solidFill>
                <a:latin typeface="Lucida Console" pitchFamily="49" charset="0"/>
                <a:ea typeface="新細明體" pitchFamily="18" charset="-120"/>
                <a:cs typeface="Courier New" pitchFamily="49" charset="0"/>
              </a:rPr>
              <a:t>; ( s1[ </a:t>
            </a:r>
            <a:r>
              <a:rPr lang="en-US" altLang="zh-TW" sz="1800" dirty="0" err="1" smtClean="0">
                <a:solidFill>
                  <a:srgbClr val="000000"/>
                </a:solidFill>
                <a:latin typeface="Lucida Console" pitchFamily="49" charset="0"/>
                <a:ea typeface="新細明體" pitchFamily="18" charset="-120"/>
                <a:cs typeface="Courier New" pitchFamily="49" charset="0"/>
              </a:rPr>
              <a:t>i</a:t>
            </a:r>
            <a:r>
              <a:rPr lang="en-US" altLang="zh-TW" sz="1800" dirty="0" smtClean="0">
                <a:solidFill>
                  <a:srgbClr val="000000"/>
                </a:solidFill>
                <a:latin typeface="Lucida Console" pitchFamily="49" charset="0"/>
                <a:ea typeface="新細明體" pitchFamily="18" charset="-120"/>
                <a:cs typeface="Courier New" pitchFamily="49" charset="0"/>
              </a:rPr>
              <a:t> ] = s2[ </a:t>
            </a:r>
            <a:r>
              <a:rPr lang="en-US" altLang="zh-TW" sz="1800" dirty="0" err="1" smtClean="0">
                <a:solidFill>
                  <a:srgbClr val="000000"/>
                </a:solidFill>
                <a:latin typeface="Lucida Console" pitchFamily="49" charset="0"/>
                <a:ea typeface="新細明體" pitchFamily="18" charset="-120"/>
                <a:cs typeface="Courier New" pitchFamily="49" charset="0"/>
              </a:rPr>
              <a:t>i</a:t>
            </a:r>
            <a:r>
              <a:rPr lang="en-US" altLang="zh-TW" sz="1800" dirty="0" smtClean="0">
                <a:solidFill>
                  <a:srgbClr val="000000"/>
                </a:solidFill>
                <a:latin typeface="Lucida Console" pitchFamily="49" charset="0"/>
                <a:ea typeface="新細明體" pitchFamily="18" charset="-120"/>
                <a:cs typeface="Courier New" pitchFamily="49" charset="0"/>
              </a:rPr>
              <a:t> ] ) != </a:t>
            </a:r>
            <a:r>
              <a:rPr lang="en-US" altLang="zh-TW" sz="1800" dirty="0" smtClean="0">
                <a:solidFill>
                  <a:srgbClr val="0099FF"/>
                </a:solidFill>
                <a:latin typeface="Lucida Console" pitchFamily="49" charset="0"/>
                <a:ea typeface="新細明體" pitchFamily="18" charset="-120"/>
                <a:cs typeface="Courier New" pitchFamily="49" charset="0"/>
              </a:rPr>
              <a:t>'\0'</a:t>
            </a:r>
            <a:r>
              <a:rPr lang="en-US" altLang="zh-TW" sz="1800" dirty="0" smtClean="0">
                <a:solidFill>
                  <a:srgbClr val="000000"/>
                </a:solidFill>
                <a:latin typeface="Lucida Console" pitchFamily="49" charset="0"/>
                <a:ea typeface="新細明體" pitchFamily="18" charset="-120"/>
                <a:cs typeface="Courier New" pitchFamily="49" charset="0"/>
              </a:rPr>
              <a:t>; </a:t>
            </a:r>
            <a:r>
              <a:rPr lang="en-US" altLang="zh-TW" sz="1800" dirty="0" err="1" smtClean="0">
                <a:solidFill>
                  <a:srgbClr val="000000"/>
                </a:solidFill>
                <a:latin typeface="Lucida Console" pitchFamily="49" charset="0"/>
                <a:ea typeface="新細明體" pitchFamily="18" charset="-120"/>
                <a:cs typeface="Courier New" pitchFamily="49" charset="0"/>
              </a:rPr>
              <a:t>i</a:t>
            </a:r>
            <a:r>
              <a:rPr lang="en-US" altLang="zh-TW" sz="1800" dirty="0" smtClean="0">
                <a:solidFill>
                  <a:srgbClr val="000000"/>
                </a:solidFill>
                <a:latin typeface="Lucida Console" pitchFamily="49" charset="0"/>
                <a:ea typeface="新細明體" pitchFamily="18" charset="-120"/>
                <a:cs typeface="Courier New" pitchFamily="49" charset="0"/>
              </a:rPr>
              <a:t>++ )</a:t>
            </a:r>
            <a:endParaRPr lang="en-US" altLang="zh-TW" sz="1800" dirty="0" smtClean="0">
              <a:solidFill>
                <a:srgbClr val="000000"/>
              </a:solidFill>
              <a:latin typeface="Lucida Console" pitchFamily="49" charset="0"/>
              <a:ea typeface="新細明體" pitchFamily="18" charset="-120"/>
              <a:cs typeface="Times New Roman" pitchFamily="18" charset="0"/>
            </a:endParaRPr>
          </a:p>
          <a:p>
            <a:pPr marL="0" indent="0" eaLnBrk="1" hangingPunct="1">
              <a:spcBef>
                <a:spcPct val="0"/>
              </a:spcBef>
              <a:buFontTx/>
              <a:buNone/>
            </a:pPr>
            <a:r>
              <a:rPr lang="en-US" altLang="zh-TW" sz="1800" dirty="0" smtClean="0">
                <a:solidFill>
                  <a:srgbClr val="000000"/>
                </a:solidFill>
                <a:latin typeface="Lucida Console" pitchFamily="49" charset="0"/>
                <a:ea typeface="新細明體" pitchFamily="18" charset="-120"/>
                <a:cs typeface="Courier New" pitchFamily="49" charset="0"/>
              </a:rPr>
              <a:t>      ;</a:t>
            </a:r>
          </a:p>
          <a:p>
            <a:pPr marL="0" indent="0" eaLnBrk="1" hangingPunct="1">
              <a:spcBef>
                <a:spcPct val="0"/>
              </a:spcBef>
              <a:buFontTx/>
              <a:buNone/>
            </a:pPr>
            <a:r>
              <a:rPr lang="en-US" altLang="zh-TW" sz="1800" dirty="0" smtClean="0">
                <a:solidFill>
                  <a:srgbClr val="000000"/>
                </a:solidFill>
                <a:latin typeface="Lucida Console" pitchFamily="49" charset="0"/>
                <a:ea typeface="新細明體" pitchFamily="18" charset="-120"/>
                <a:cs typeface="Courier New" pitchFamily="49" charset="0"/>
              </a:rPr>
              <a:t>}</a:t>
            </a:r>
          </a:p>
        </p:txBody>
      </p:sp>
      <p:graphicFrame>
        <p:nvGraphicFramePr>
          <p:cNvPr id="7" name="表格 6"/>
          <p:cNvGraphicFramePr>
            <a:graphicFrameLocks noGrp="1"/>
          </p:cNvGraphicFramePr>
          <p:nvPr>
            <p:extLst>
              <p:ext uri="{D42A27DB-BD31-4B8C-83A1-F6EECF244321}">
                <p14:modId xmlns:p14="http://schemas.microsoft.com/office/powerpoint/2010/main" val="1027510860"/>
              </p:ext>
            </p:extLst>
          </p:nvPr>
        </p:nvGraphicFramePr>
        <p:xfrm>
          <a:off x="4391977" y="1808793"/>
          <a:ext cx="4500000" cy="2160000"/>
        </p:xfrm>
        <a:graphic>
          <a:graphicData uri="http://schemas.openxmlformats.org/drawingml/2006/table">
            <a:tbl>
              <a:tblPr firstRow="1" bandRow="1">
                <a:tableStyleId>{5940675A-B579-460E-94D1-54222C63F5DA}</a:tableStyleId>
              </a:tblPr>
              <a:tblGrid>
                <a:gridCol w="900000"/>
                <a:gridCol w="1620000"/>
                <a:gridCol w="720000"/>
                <a:gridCol w="1260000"/>
              </a:tblGrid>
              <a:tr h="360000">
                <a:tc>
                  <a:txBody>
                    <a:bodyPr/>
                    <a:lstStyle/>
                    <a:p>
                      <a:pPr algn="r"/>
                      <a:r>
                        <a:rPr lang="en-US" altLang="zh-TW" b="1" dirty="0" smtClean="0">
                          <a:latin typeface="Courier New" pitchFamily="49" charset="0"/>
                          <a:cs typeface="Courier New" pitchFamily="49" charset="0"/>
                        </a:rPr>
                        <a:t>s1[0]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string1[0]</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smtClean="0">
                          <a:latin typeface="Courier New" pitchFamily="49" charset="0"/>
                          <a:cs typeface="Courier New" pitchFamily="49" charset="0"/>
                        </a:rPr>
                        <a:t>s1[1]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string1[1]</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smtClean="0">
                          <a:latin typeface="Courier New" pitchFamily="49" charset="0"/>
                          <a:cs typeface="Courier New" pitchFamily="49" charset="0"/>
                        </a:rPr>
                        <a:t>s1[2]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string1[2]</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smtClean="0">
                          <a:latin typeface="Courier New" pitchFamily="49" charset="0"/>
                          <a:cs typeface="Courier New" pitchFamily="49" charset="0"/>
                        </a:rPr>
                        <a:t>s1[3]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string1[3]</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smtClean="0">
                          <a:latin typeface="Courier New" pitchFamily="49" charset="0"/>
                          <a:cs typeface="Courier New" pitchFamily="49" charset="0"/>
                        </a:rPr>
                        <a:t>s1[4]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string1[4]</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s1[5]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string1[5]</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815916211"/>
              </p:ext>
            </p:extLst>
          </p:nvPr>
        </p:nvGraphicFramePr>
        <p:xfrm>
          <a:off x="89224" y="5229230"/>
          <a:ext cx="3780000" cy="360000"/>
        </p:xfrm>
        <a:graphic>
          <a:graphicData uri="http://schemas.openxmlformats.org/drawingml/2006/table">
            <a:tbl>
              <a:tblPr firstRow="1" bandRow="1">
                <a:tableStyleId>{5940675A-B579-460E-94D1-54222C63F5DA}</a:tableStyleId>
              </a:tblPr>
              <a:tblGrid>
                <a:gridCol w="1260000"/>
                <a:gridCol w="1260000"/>
                <a:gridCol w="1260000"/>
              </a:tblGrid>
              <a:tr h="360000">
                <a:tc>
                  <a:txBody>
                    <a:bodyPr/>
                    <a:lstStyle/>
                    <a:p>
                      <a:pPr algn="r"/>
                      <a:r>
                        <a:rPr lang="en-US" altLang="zh-TW" b="1" dirty="0" smtClean="0">
                          <a:latin typeface="Courier New" pitchFamily="49" charset="0"/>
                          <a:cs typeface="Courier New" pitchFamily="49" charset="0"/>
                        </a:rPr>
                        <a:t>string2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0041782C</a:t>
                      </a:r>
                      <a:endParaRPr lang="en-US" altLang="zh-TW"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025300536"/>
              </p:ext>
            </p:extLst>
          </p:nvPr>
        </p:nvGraphicFramePr>
        <p:xfrm>
          <a:off x="4391977" y="4329115"/>
          <a:ext cx="4500000" cy="2160000"/>
        </p:xfrm>
        <a:graphic>
          <a:graphicData uri="http://schemas.openxmlformats.org/drawingml/2006/table">
            <a:tbl>
              <a:tblPr firstRow="1" bandRow="1">
                <a:tableStyleId>{5940675A-B579-460E-94D1-54222C63F5DA}</a:tableStyleId>
              </a:tblPr>
              <a:tblGrid>
                <a:gridCol w="900000"/>
                <a:gridCol w="1620000"/>
                <a:gridCol w="720000"/>
                <a:gridCol w="1260000"/>
              </a:tblGrid>
              <a:tr h="360000">
                <a:tc>
                  <a:txBody>
                    <a:bodyPr/>
                    <a:lstStyle/>
                    <a:p>
                      <a:pPr algn="r"/>
                      <a:r>
                        <a:rPr lang="en-US" altLang="zh-TW" b="1" dirty="0" smtClean="0">
                          <a:latin typeface="Courier New" pitchFamily="49" charset="0"/>
                          <a:cs typeface="Courier New" pitchFamily="49" charset="0"/>
                        </a:rPr>
                        <a:t>s2[0]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string2[0]</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0041782C</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smtClean="0">
                          <a:latin typeface="Courier New" pitchFamily="49" charset="0"/>
                          <a:cs typeface="Courier New" pitchFamily="49" charset="0"/>
                        </a:rPr>
                        <a:t>s2[1]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string2[1]</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0041782D</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smtClean="0">
                          <a:latin typeface="Courier New" pitchFamily="49" charset="0"/>
                          <a:cs typeface="Courier New" pitchFamily="49" charset="0"/>
                        </a:rPr>
                        <a:t>s2[2]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string2[2]</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0041782E</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smtClean="0">
                          <a:latin typeface="Courier New" pitchFamily="49" charset="0"/>
                          <a:cs typeface="Courier New" pitchFamily="49" charset="0"/>
                        </a:rPr>
                        <a:t>s2[3]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string2[3]</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0041782F</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smtClean="0">
                          <a:latin typeface="Courier New" pitchFamily="49" charset="0"/>
                          <a:cs typeface="Courier New" pitchFamily="49" charset="0"/>
                        </a:rPr>
                        <a:t>s2[4]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string2[4]</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00417831</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s2[5]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string2[5]</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00417832</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4077273034"/>
              </p:ext>
            </p:extLst>
          </p:nvPr>
        </p:nvGraphicFramePr>
        <p:xfrm>
          <a:off x="791517" y="2888931"/>
          <a:ext cx="3060000" cy="720000"/>
        </p:xfrm>
        <a:graphic>
          <a:graphicData uri="http://schemas.openxmlformats.org/drawingml/2006/table">
            <a:tbl>
              <a:tblPr firstRow="1" bandRow="1">
                <a:tableStyleId>{5940675A-B579-460E-94D1-54222C63F5DA}</a:tableStyleId>
              </a:tblPr>
              <a:tblGrid>
                <a:gridCol w="540000"/>
                <a:gridCol w="1260000"/>
                <a:gridCol w="1260000"/>
              </a:tblGrid>
              <a:tr h="360000">
                <a:tc>
                  <a:txBody>
                    <a:bodyPr/>
                    <a:lstStyle/>
                    <a:p>
                      <a:pPr algn="r"/>
                      <a:r>
                        <a:rPr lang="en-US" altLang="zh-TW" b="1" dirty="0" smtClean="0">
                          <a:latin typeface="Courier New" pitchFamily="49" charset="0"/>
                          <a:cs typeface="Courier New" pitchFamily="49" charset="0"/>
                        </a:rPr>
                        <a:t>s1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latin typeface="Courier New" pitchFamily="49" charset="0"/>
                          <a:cs typeface="Courier New" pitchFamily="49" charset="0"/>
                        </a:rPr>
                        <a:t>0012FE48</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s2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0041782C</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1" dirty="0" smtClean="0">
                          <a:latin typeface="Courier New" pitchFamily="49" charset="0"/>
                          <a:cs typeface="Courier New" pitchFamily="49" charset="0"/>
                        </a:rPr>
                        <a:t>0012FE4C</a:t>
                      </a:r>
                      <a:endParaRPr lang="zh-TW" altLang="en-US" b="1" dirty="0">
                        <a:latin typeface="Courier New" pitchFamily="49" charset="0"/>
                        <a:cs typeface="Courier New" pitchFamily="49" charset="0"/>
                      </a:endParaRPr>
                    </a:p>
                  </a:txBody>
                  <a:tcPr marL="72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23643" name="直線單箭頭接點 13"/>
          <p:cNvCxnSpPr>
            <a:cxnSpLocks noChangeShapeType="1"/>
          </p:cNvCxnSpPr>
          <p:nvPr/>
        </p:nvCxnSpPr>
        <p:spPr bwMode="auto">
          <a:xfrm flipV="1">
            <a:off x="2591747" y="1988817"/>
            <a:ext cx="4320552" cy="1080137"/>
          </a:xfrm>
          <a:prstGeom prst="straightConnector1">
            <a:avLst/>
          </a:prstGeom>
          <a:noFill/>
          <a:ln w="28575" algn="ctr">
            <a:solidFill>
              <a:schemeClr val="bg2"/>
            </a:solidFill>
            <a:round/>
            <a:headEnd/>
            <a:tailEnd type="arrow" w="lg" len="lg"/>
          </a:ln>
        </p:spPr>
      </p:cxnSp>
      <p:cxnSp>
        <p:nvCxnSpPr>
          <p:cNvPr id="23644" name="直線單箭頭接點 15"/>
          <p:cNvCxnSpPr>
            <a:cxnSpLocks noChangeShapeType="1"/>
          </p:cNvCxnSpPr>
          <p:nvPr/>
        </p:nvCxnSpPr>
        <p:spPr bwMode="auto">
          <a:xfrm>
            <a:off x="2591747" y="3429000"/>
            <a:ext cx="4320552" cy="1080138"/>
          </a:xfrm>
          <a:prstGeom prst="straightConnector1">
            <a:avLst/>
          </a:prstGeom>
          <a:noFill/>
          <a:ln w="28575" algn="ctr">
            <a:solidFill>
              <a:schemeClr val="bg2"/>
            </a:solidFill>
            <a:round/>
            <a:headEnd/>
            <a:tailEnd type="arrow" w="lg" len="lg"/>
          </a:ln>
        </p:spPr>
      </p:cxnSp>
      <p:cxnSp>
        <p:nvCxnSpPr>
          <p:cNvPr id="23645" name="直線單箭頭接點 17"/>
          <p:cNvCxnSpPr>
            <a:cxnSpLocks noChangeShapeType="1"/>
          </p:cNvCxnSpPr>
          <p:nvPr/>
        </p:nvCxnSpPr>
        <p:spPr bwMode="auto">
          <a:xfrm flipV="1">
            <a:off x="2591747" y="4509139"/>
            <a:ext cx="4320552" cy="900114"/>
          </a:xfrm>
          <a:prstGeom prst="straightConnector1">
            <a:avLst/>
          </a:prstGeom>
          <a:noFill/>
          <a:ln w="28575" algn="ctr">
            <a:solidFill>
              <a:schemeClr val="bg2"/>
            </a:solidFill>
            <a:round/>
            <a:headEnd/>
            <a:tailEnd type="arrow" w="lg" len="lg"/>
          </a:ln>
        </p:spPr>
      </p:cxnSp>
      <p:sp>
        <p:nvSpPr>
          <p:cNvPr id="14" name="文字方塊 13"/>
          <p:cNvSpPr txBox="1">
            <a:spLocks noChangeArrowheads="1"/>
          </p:cNvSpPr>
          <p:nvPr/>
        </p:nvSpPr>
        <p:spPr bwMode="auto">
          <a:xfrm>
            <a:off x="6912299" y="4329115"/>
            <a:ext cx="720000" cy="360000"/>
          </a:xfrm>
          <a:prstGeom prst="rect">
            <a:avLst/>
          </a:prstGeom>
          <a:noFill/>
          <a:ln w="9525">
            <a:noFill/>
            <a:miter lim="800000"/>
            <a:headEnd/>
            <a:tailEnd/>
          </a:ln>
        </p:spPr>
        <p:txBody>
          <a:bodyPr anchor="ctr" anchorCtr="1">
            <a:noAutofit/>
          </a:bodyPr>
          <a:lstStyle/>
          <a:p>
            <a:r>
              <a:rPr lang="en-US" altLang="zh-TW" sz="1800"/>
              <a:t>H</a:t>
            </a:r>
            <a:endParaRPr lang="zh-TW" altLang="en-US" sz="1800"/>
          </a:p>
        </p:txBody>
      </p:sp>
      <p:sp>
        <p:nvSpPr>
          <p:cNvPr id="15" name="文字方塊 14"/>
          <p:cNvSpPr txBox="1">
            <a:spLocks noChangeArrowheads="1"/>
          </p:cNvSpPr>
          <p:nvPr/>
        </p:nvSpPr>
        <p:spPr bwMode="auto">
          <a:xfrm>
            <a:off x="6912299" y="4689161"/>
            <a:ext cx="720000" cy="360000"/>
          </a:xfrm>
          <a:prstGeom prst="rect">
            <a:avLst/>
          </a:prstGeom>
          <a:noFill/>
          <a:ln w="9525">
            <a:noFill/>
            <a:miter lim="800000"/>
            <a:headEnd/>
            <a:tailEnd/>
          </a:ln>
        </p:spPr>
        <p:txBody>
          <a:bodyPr anchor="ctr" anchorCtr="1">
            <a:noAutofit/>
          </a:bodyPr>
          <a:lstStyle/>
          <a:p>
            <a:r>
              <a:rPr lang="en-US" altLang="zh-TW" sz="1800"/>
              <a:t>e</a:t>
            </a:r>
            <a:endParaRPr lang="zh-TW" altLang="en-US" sz="1800"/>
          </a:p>
        </p:txBody>
      </p:sp>
      <p:sp>
        <p:nvSpPr>
          <p:cNvPr id="16" name="文字方塊 15"/>
          <p:cNvSpPr txBox="1">
            <a:spLocks noChangeArrowheads="1"/>
          </p:cNvSpPr>
          <p:nvPr/>
        </p:nvSpPr>
        <p:spPr bwMode="auto">
          <a:xfrm>
            <a:off x="6912299" y="5049207"/>
            <a:ext cx="720000" cy="360000"/>
          </a:xfrm>
          <a:prstGeom prst="rect">
            <a:avLst/>
          </a:prstGeom>
          <a:noFill/>
          <a:ln w="9525">
            <a:noFill/>
            <a:miter lim="800000"/>
            <a:headEnd/>
            <a:tailEnd/>
          </a:ln>
        </p:spPr>
        <p:txBody>
          <a:bodyPr anchor="ctr" anchorCtr="1">
            <a:noAutofit/>
          </a:bodyPr>
          <a:lstStyle/>
          <a:p>
            <a:r>
              <a:rPr lang="en-US" altLang="zh-TW" sz="1800"/>
              <a:t>l</a:t>
            </a:r>
            <a:endParaRPr lang="zh-TW" altLang="en-US" sz="1800"/>
          </a:p>
        </p:txBody>
      </p:sp>
      <p:sp>
        <p:nvSpPr>
          <p:cNvPr id="17" name="文字方塊 16"/>
          <p:cNvSpPr txBox="1">
            <a:spLocks noChangeArrowheads="1"/>
          </p:cNvSpPr>
          <p:nvPr/>
        </p:nvSpPr>
        <p:spPr bwMode="auto">
          <a:xfrm>
            <a:off x="6912299" y="5409253"/>
            <a:ext cx="720000" cy="360000"/>
          </a:xfrm>
          <a:prstGeom prst="rect">
            <a:avLst/>
          </a:prstGeom>
          <a:noFill/>
          <a:ln w="9525">
            <a:noFill/>
            <a:miter lim="800000"/>
            <a:headEnd/>
            <a:tailEnd/>
          </a:ln>
        </p:spPr>
        <p:txBody>
          <a:bodyPr anchor="ctr" anchorCtr="1">
            <a:noAutofit/>
          </a:bodyPr>
          <a:lstStyle/>
          <a:p>
            <a:r>
              <a:rPr lang="en-US" altLang="zh-TW" sz="1800" dirty="0"/>
              <a:t>l</a:t>
            </a:r>
            <a:endParaRPr lang="zh-TW" altLang="en-US" sz="1800" dirty="0"/>
          </a:p>
        </p:txBody>
      </p:sp>
      <p:sp>
        <p:nvSpPr>
          <p:cNvPr id="18" name="文字方塊 17"/>
          <p:cNvSpPr txBox="1">
            <a:spLocks noChangeArrowheads="1"/>
          </p:cNvSpPr>
          <p:nvPr/>
        </p:nvSpPr>
        <p:spPr bwMode="auto">
          <a:xfrm>
            <a:off x="6912299" y="5769299"/>
            <a:ext cx="720000" cy="360000"/>
          </a:xfrm>
          <a:prstGeom prst="rect">
            <a:avLst/>
          </a:prstGeom>
          <a:noFill/>
          <a:ln w="9525">
            <a:noFill/>
            <a:miter lim="800000"/>
            <a:headEnd/>
            <a:tailEnd/>
          </a:ln>
        </p:spPr>
        <p:txBody>
          <a:bodyPr anchor="ctr" anchorCtr="1">
            <a:noAutofit/>
          </a:bodyPr>
          <a:lstStyle/>
          <a:p>
            <a:r>
              <a:rPr lang="en-US" altLang="zh-TW" sz="1800"/>
              <a:t>o</a:t>
            </a:r>
            <a:endParaRPr lang="zh-TW" altLang="en-US" sz="1800"/>
          </a:p>
        </p:txBody>
      </p:sp>
      <p:sp>
        <p:nvSpPr>
          <p:cNvPr id="19" name="文字方塊 18"/>
          <p:cNvSpPr txBox="1">
            <a:spLocks noChangeArrowheads="1"/>
          </p:cNvSpPr>
          <p:nvPr/>
        </p:nvSpPr>
        <p:spPr bwMode="auto">
          <a:xfrm>
            <a:off x="6912299" y="6129345"/>
            <a:ext cx="720000" cy="360000"/>
          </a:xfrm>
          <a:prstGeom prst="rect">
            <a:avLst/>
          </a:prstGeom>
          <a:noFill/>
          <a:ln w="9525">
            <a:noFill/>
            <a:miter lim="800000"/>
            <a:headEnd/>
            <a:tailEnd/>
          </a:ln>
        </p:spPr>
        <p:txBody>
          <a:bodyPr anchor="ctr" anchorCtr="1">
            <a:noAutofit/>
          </a:bodyPr>
          <a:lstStyle/>
          <a:p>
            <a:r>
              <a:rPr lang="en-US" altLang="zh-TW" sz="1800" dirty="0"/>
              <a:t>\0</a:t>
            </a:r>
            <a:endParaRPr lang="zh-TW" altLang="en-US" sz="1800" dirty="0"/>
          </a:p>
        </p:txBody>
      </p:sp>
    </p:spTree>
    <p:extLst>
      <p:ext uri="{BB962C8B-B14F-4D97-AF65-F5344CB8AC3E}">
        <p14:creationId xmlns:p14="http://schemas.microsoft.com/office/powerpoint/2010/main" val="353699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5E-6 2.59259E-6 L -2.5E-6 -0.36736 " pathEditMode="relative" rAng="0" ptsTypes="AA">
                                      <p:cBhvr>
                                        <p:cTn id="6" dur="2000" fill="hold"/>
                                        <p:tgtEl>
                                          <p:spTgt spid="14"/>
                                        </p:tgtEl>
                                        <p:attrNameLst>
                                          <p:attrName>ppt_x</p:attrName>
                                          <p:attrName>ppt_y</p:attrName>
                                        </p:attrNameLst>
                                      </p:cBhvr>
                                      <p:rCtr x="0" y="-18380"/>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0" nodeType="clickEffect">
                                  <p:stCondLst>
                                    <p:cond delay="0"/>
                                  </p:stCondLst>
                                  <p:childTnLst>
                                    <p:animMotion origin="layout" path="M -2.5E-6 -3.7037E-6 L -2.5E-6 -0.36736 " pathEditMode="relative" rAng="0" ptsTypes="AA">
                                      <p:cBhvr>
                                        <p:cTn id="10" dur="2000" fill="hold"/>
                                        <p:tgtEl>
                                          <p:spTgt spid="15"/>
                                        </p:tgtEl>
                                        <p:attrNameLst>
                                          <p:attrName>ppt_x</p:attrName>
                                          <p:attrName>ppt_y</p:attrName>
                                        </p:attrNameLst>
                                      </p:cBhvr>
                                      <p:rCtr x="0" y="-18380"/>
                                    </p:animMotion>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grpId="0" nodeType="clickEffect">
                                  <p:stCondLst>
                                    <p:cond delay="0"/>
                                  </p:stCondLst>
                                  <p:childTnLst>
                                    <p:animMotion origin="layout" path="M -2.5E-6 0 L -2.5E-6 -0.36759 " pathEditMode="relative" rAng="0" ptsTypes="AA">
                                      <p:cBhvr>
                                        <p:cTn id="14" dur="2000" fill="hold"/>
                                        <p:tgtEl>
                                          <p:spTgt spid="16"/>
                                        </p:tgtEl>
                                        <p:attrNameLst>
                                          <p:attrName>ppt_x</p:attrName>
                                          <p:attrName>ppt_y</p:attrName>
                                        </p:attrNameLst>
                                      </p:cBhvr>
                                      <p:rCtr x="0" y="-18380"/>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grpId="0" nodeType="clickEffect">
                                  <p:stCondLst>
                                    <p:cond delay="0"/>
                                  </p:stCondLst>
                                  <p:childTnLst>
                                    <p:animMotion origin="layout" path="M -2.5E-6 -4.81481E-6 L -2.5E-6 -0.36736 " pathEditMode="relative" rAng="0" ptsTypes="AA">
                                      <p:cBhvr>
                                        <p:cTn id="18" dur="2000" fill="hold"/>
                                        <p:tgtEl>
                                          <p:spTgt spid="17"/>
                                        </p:tgtEl>
                                        <p:attrNameLst>
                                          <p:attrName>ppt_x</p:attrName>
                                          <p:attrName>ppt_y</p:attrName>
                                        </p:attrNameLst>
                                      </p:cBhvr>
                                      <p:rCtr x="0" y="-18380"/>
                                    </p:animMotion>
                                  </p:childTnLst>
                                </p:cTn>
                              </p:par>
                            </p:childTnLst>
                          </p:cTn>
                        </p:par>
                      </p:childTnLst>
                    </p:cTn>
                  </p:par>
                  <p:par>
                    <p:cTn id="19" fill="hold">
                      <p:stCondLst>
                        <p:cond delay="indefinite"/>
                      </p:stCondLst>
                      <p:childTnLst>
                        <p:par>
                          <p:cTn id="20" fill="hold">
                            <p:stCondLst>
                              <p:cond delay="0"/>
                            </p:stCondLst>
                            <p:childTnLst>
                              <p:par>
                                <p:cTn id="21" presetID="64" presetClass="path" presetSubtype="0" accel="50000" decel="50000" fill="hold" grpId="0" nodeType="clickEffect">
                                  <p:stCondLst>
                                    <p:cond delay="0"/>
                                  </p:stCondLst>
                                  <p:childTnLst>
                                    <p:animMotion origin="layout" path="M -2.5E-6 -1.11111E-6 L -2.5E-6 -0.36736 " pathEditMode="relative" rAng="0" ptsTypes="AA">
                                      <p:cBhvr>
                                        <p:cTn id="22" dur="2000" fill="hold"/>
                                        <p:tgtEl>
                                          <p:spTgt spid="18"/>
                                        </p:tgtEl>
                                        <p:attrNameLst>
                                          <p:attrName>ppt_x</p:attrName>
                                          <p:attrName>ppt_y</p:attrName>
                                        </p:attrNameLst>
                                      </p:cBhvr>
                                      <p:rCtr x="0" y="-18380"/>
                                    </p:animMotion>
                                  </p:childTnLst>
                                </p:cTn>
                              </p:par>
                            </p:childTnLst>
                          </p:cTn>
                        </p:par>
                      </p:childTnLst>
                    </p:cTn>
                  </p:par>
                  <p:par>
                    <p:cTn id="23" fill="hold">
                      <p:stCondLst>
                        <p:cond delay="indefinite"/>
                      </p:stCondLst>
                      <p:childTnLst>
                        <p:par>
                          <p:cTn id="24" fill="hold">
                            <p:stCondLst>
                              <p:cond delay="0"/>
                            </p:stCondLst>
                            <p:childTnLst>
                              <p:par>
                                <p:cTn id="25" presetID="64" presetClass="path" presetSubtype="0" accel="50000" decel="50000" fill="hold" grpId="0" nodeType="clickEffect">
                                  <p:stCondLst>
                                    <p:cond delay="0"/>
                                  </p:stCondLst>
                                  <p:childTnLst>
                                    <p:animMotion origin="layout" path="M -2.5E-6 2.59259E-6 L -2.5E-6 -0.36736 " pathEditMode="relative" rAng="0" ptsTypes="AA">
                                      <p:cBhvr>
                                        <p:cTn id="26" dur="2000" fill="hold"/>
                                        <p:tgtEl>
                                          <p:spTgt spid="19"/>
                                        </p:tgtEl>
                                        <p:attrNameLst>
                                          <p:attrName>ppt_x</p:attrName>
                                          <p:attrName>ppt_y</p:attrName>
                                        </p:attrNameLst>
                                      </p:cBhvr>
                                      <p:rCtr x="0" y="-183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p:txBody>
          <a:bodyPr/>
          <a:lstStyle/>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10  </a:t>
            </a:r>
            <a:r>
              <a:rPr lang="en-US" altLang="zh-TW" sz="1800" b="0" dirty="0" err="1" smtClean="0">
                <a:solidFill>
                  <a:srgbClr val="0000FF"/>
                </a:solidFill>
                <a:latin typeface="Lucida Console" pitchFamily="49" charset="0"/>
                <a:ea typeface="新細明體" pitchFamily="18" charset="-120"/>
                <a:cs typeface="Courier New" pitchFamily="49" charset="0"/>
              </a:rPr>
              <a:t>int</a:t>
            </a:r>
            <a:r>
              <a:rPr lang="en-US" altLang="zh-TW" sz="1800" b="0" dirty="0" smtClean="0">
                <a:solidFill>
                  <a:srgbClr val="000000"/>
                </a:solidFill>
                <a:latin typeface="Lucida Console" pitchFamily="49" charset="0"/>
                <a:ea typeface="新細明體" pitchFamily="18" charset="-120"/>
                <a:cs typeface="Courier New" pitchFamily="49" charset="0"/>
              </a:rPr>
              <a:t> main()</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11  </a:t>
            </a:r>
            <a:r>
              <a:rPr lang="en-US" altLang="zh-TW" sz="1800" b="0" dirty="0" smtClean="0">
                <a:solidFill>
                  <a:srgbClr val="000000"/>
                </a:solidFill>
                <a:latin typeface="Lucida Console" pitchFamily="49" charset="0"/>
                <a:ea typeface="新細明體" pitchFamily="18" charset="-120"/>
                <a:cs typeface="Courier New" pitchFamily="49" charset="0"/>
              </a:rPr>
              <a: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14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string3[ </a:t>
            </a:r>
            <a:r>
              <a:rPr lang="en-US" altLang="zh-TW" sz="1800" b="0" dirty="0" smtClean="0">
                <a:solidFill>
                  <a:srgbClr val="0099FF"/>
                </a:solidFill>
                <a:latin typeface="Lucida Console" pitchFamily="49" charset="0"/>
                <a:ea typeface="新細明體" pitchFamily="18" charset="-120"/>
                <a:cs typeface="Courier New" pitchFamily="49" charset="0"/>
              </a:rPr>
              <a:t>10</a:t>
            </a:r>
            <a:r>
              <a:rPr lang="en-US" altLang="zh-TW" sz="1800" b="0" dirty="0" smtClean="0">
                <a:solidFill>
                  <a:srgbClr val="000000"/>
                </a:solidFill>
                <a:latin typeface="Lucida Console" pitchFamily="49" charset="0"/>
                <a:ea typeface="新細明體" pitchFamily="18" charset="-120"/>
                <a:cs typeface="Courier New" pitchFamily="49" charset="0"/>
              </a:rPr>
              <a:t>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15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string4[] = </a:t>
            </a:r>
            <a:r>
              <a:rPr lang="en-US" altLang="zh-TW" sz="1800" b="0" dirty="0" smtClean="0">
                <a:solidFill>
                  <a:srgbClr val="0099FF"/>
                </a:solidFill>
                <a:latin typeface="Lucida Console" pitchFamily="49" charset="0"/>
                <a:ea typeface="新細明體" pitchFamily="18" charset="-120"/>
                <a:cs typeface="Courier New" pitchFamily="49" charset="0"/>
              </a:rPr>
              <a:t>"Good Bye"</a:t>
            </a:r>
            <a:r>
              <a:rPr lang="en-US" altLang="zh-TW" sz="1800" b="0" dirty="0" smtClean="0">
                <a:solidFill>
                  <a:srgbClr val="000000"/>
                </a:solidFill>
                <a:latin typeface="Lucida Console" pitchFamily="49" charset="0"/>
                <a:ea typeface="新細明體" pitchFamily="18" charset="-120"/>
                <a:cs typeface="Courier New" pitchFamily="49" charset="0"/>
              </a:rPr>
              <a: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16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20  </a:t>
            </a:r>
            <a:r>
              <a:rPr lang="en-US" altLang="zh-TW" sz="1800" b="0" dirty="0" smtClean="0">
                <a:solidFill>
                  <a:srgbClr val="000000"/>
                </a:solidFill>
                <a:latin typeface="Lucida Console" pitchFamily="49" charset="0"/>
                <a:ea typeface="新細明體" pitchFamily="18" charset="-120"/>
                <a:cs typeface="Courier New" pitchFamily="49" charset="0"/>
              </a:rPr>
              <a:t>   copy2( string3, string4 ); </a:t>
            </a:r>
            <a:r>
              <a:rPr lang="en-US" altLang="zh-TW" sz="1800" b="0" dirty="0" smtClean="0">
                <a:solidFill>
                  <a:srgbClr val="008000"/>
                </a:solidFill>
                <a:latin typeface="Lucida Console" pitchFamily="49" charset="0"/>
                <a:ea typeface="新細明體" pitchFamily="18" charset="-120"/>
                <a:cs typeface="Courier New" pitchFamily="49" charset="0"/>
              </a:rPr>
              <a:t>// copy string4 into string3</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21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err="1" smtClean="0">
                <a:solidFill>
                  <a:srgbClr val="000000"/>
                </a:solidFill>
                <a:latin typeface="Lucida Console" pitchFamily="49" charset="0"/>
                <a:ea typeface="新細明體" pitchFamily="18" charset="-120"/>
                <a:cs typeface="Courier New" pitchFamily="49" charset="0"/>
              </a:rPr>
              <a:t>cout</a:t>
            </a:r>
            <a:r>
              <a:rPr lang="en-US" altLang="zh-TW" sz="1800" b="0" dirty="0" smtClean="0">
                <a:solidFill>
                  <a:srgbClr val="000000"/>
                </a:solidFill>
                <a:latin typeface="Lucida Console" pitchFamily="49" charset="0"/>
                <a:ea typeface="新細明體" pitchFamily="18" charset="-120"/>
                <a:cs typeface="Courier New" pitchFamily="49" charset="0"/>
              </a:rPr>
              <a:t> &lt;&lt; </a:t>
            </a:r>
            <a:r>
              <a:rPr lang="en-US" altLang="zh-TW" sz="1800" b="0" dirty="0" smtClean="0">
                <a:solidFill>
                  <a:srgbClr val="0099FF"/>
                </a:solidFill>
                <a:latin typeface="Lucida Console" pitchFamily="49" charset="0"/>
                <a:ea typeface="新細明體" pitchFamily="18" charset="-120"/>
                <a:cs typeface="Courier New" pitchFamily="49" charset="0"/>
              </a:rPr>
              <a:t>"string3 = "</a:t>
            </a:r>
            <a:r>
              <a:rPr lang="en-US" altLang="zh-TW" sz="1800" b="0" dirty="0" smtClean="0">
                <a:solidFill>
                  <a:srgbClr val="000000"/>
                </a:solidFill>
                <a:latin typeface="Lucida Console" pitchFamily="49" charset="0"/>
                <a:ea typeface="新細明體" pitchFamily="18" charset="-120"/>
                <a:cs typeface="Courier New" pitchFamily="49" charset="0"/>
              </a:rPr>
              <a:t> &lt;&lt; string3 &lt;&lt; </a:t>
            </a:r>
            <a:r>
              <a:rPr lang="en-US" altLang="zh-TW" sz="1800" b="0" dirty="0" err="1" smtClean="0">
                <a:solidFill>
                  <a:srgbClr val="000000"/>
                </a:solidFill>
                <a:latin typeface="Lucida Console" pitchFamily="49" charset="0"/>
                <a:ea typeface="新細明體" pitchFamily="18" charset="-120"/>
                <a:cs typeface="Courier New" pitchFamily="49" charset="0"/>
              </a:rPr>
              <a:t>endl</a:t>
            </a:r>
            <a:r>
              <a:rPr lang="en-US" altLang="zh-TW" sz="1800" b="0" dirty="0" smtClean="0">
                <a:solidFill>
                  <a:srgbClr val="000000"/>
                </a:solidFill>
                <a:latin typeface="Lucida Console" pitchFamily="49" charset="0"/>
                <a:ea typeface="新細明體" pitchFamily="18" charset="-120"/>
                <a:cs typeface="Courier New" pitchFamily="49" charset="0"/>
              </a:rPr>
              <a:t>;</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23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8000"/>
                </a:solidFill>
                <a:latin typeface="Lucida Console" pitchFamily="49" charset="0"/>
                <a:ea typeface="新細明體" pitchFamily="18" charset="-120"/>
                <a:cs typeface="Courier New" pitchFamily="49" charset="0"/>
              </a:rPr>
              <a:t>// end main</a:t>
            </a:r>
          </a:p>
          <a:p>
            <a:pPr eaLnBrk="1" hangingPunct="1">
              <a:spcBef>
                <a:spcPts val="600"/>
              </a:spcBef>
            </a:pPr>
            <a:endParaRPr lang="en-US" altLang="zh-TW" sz="1800" b="0" dirty="0" smtClean="0">
              <a:solidFill>
                <a:srgbClr val="008000"/>
              </a:solidFill>
              <a:latin typeface="Lucida Console" pitchFamily="49" charset="0"/>
              <a:ea typeface="新細明體" pitchFamily="18" charset="-120"/>
              <a:cs typeface="Courier New" pitchFamily="49"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33  </a:t>
            </a:r>
            <a:r>
              <a:rPr lang="en-US" altLang="zh-TW" sz="1800" b="0" dirty="0" smtClean="0">
                <a:solidFill>
                  <a:srgbClr val="008000"/>
                </a:solidFill>
                <a:latin typeface="Lucida Console" pitchFamily="49" charset="0"/>
                <a:ea typeface="新細明體" pitchFamily="18" charset="-120"/>
                <a:cs typeface="Courier New" pitchFamily="49" charset="0"/>
              </a:rPr>
              <a:t>// copy s2 to s1 using pointer notation</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34  </a:t>
            </a:r>
            <a:r>
              <a:rPr lang="en-US" altLang="zh-TW" sz="1800" b="0" dirty="0" smtClean="0">
                <a:solidFill>
                  <a:srgbClr val="0000FF"/>
                </a:solidFill>
                <a:latin typeface="Lucida Console" pitchFamily="49" charset="0"/>
                <a:ea typeface="新細明體" pitchFamily="18" charset="-120"/>
                <a:cs typeface="Courier New" pitchFamily="49" charset="0"/>
              </a:rPr>
              <a:t>void</a:t>
            </a:r>
            <a:r>
              <a:rPr lang="en-US" altLang="zh-TW" sz="1800" b="0" dirty="0" smtClean="0">
                <a:solidFill>
                  <a:srgbClr val="000000"/>
                </a:solidFill>
                <a:latin typeface="Lucida Console" pitchFamily="49" charset="0"/>
                <a:ea typeface="新細明體" pitchFamily="18" charset="-120"/>
                <a:cs typeface="Courier New" pitchFamily="49" charset="0"/>
              </a:rPr>
              <a:t> copy2(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*s1, </a:t>
            </a:r>
            <a:r>
              <a:rPr lang="en-US" altLang="zh-TW" sz="1800" b="0" dirty="0" smtClean="0">
                <a:solidFill>
                  <a:srgbClr val="0000FF"/>
                </a:solidFill>
                <a:latin typeface="Lucida Console" pitchFamily="49" charset="0"/>
                <a:ea typeface="新細明體" pitchFamily="18" charset="-120"/>
                <a:cs typeface="Courier New" pitchFamily="49" charset="0"/>
              </a:rPr>
              <a:t>const</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char</a:t>
            </a:r>
            <a:r>
              <a:rPr lang="en-US" altLang="zh-TW" sz="1800" b="0" dirty="0" smtClean="0">
                <a:solidFill>
                  <a:srgbClr val="000000"/>
                </a:solidFill>
                <a:latin typeface="Lucida Console" pitchFamily="49" charset="0"/>
                <a:ea typeface="新細明體" pitchFamily="18" charset="-120"/>
                <a:cs typeface="Courier New" pitchFamily="49" charset="0"/>
              </a:rPr>
              <a:t> *s2 )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35  </a:t>
            </a:r>
            <a:r>
              <a:rPr lang="en-US" altLang="zh-TW" sz="18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36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8000"/>
                </a:solidFill>
                <a:latin typeface="Lucida Console" pitchFamily="49" charset="0"/>
                <a:ea typeface="新細明體" pitchFamily="18" charset="-120"/>
                <a:cs typeface="Courier New" pitchFamily="49" charset="0"/>
              </a:rPr>
              <a:t>// copy occurs in the for header</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37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00FF"/>
                </a:solidFill>
                <a:latin typeface="Lucida Console" pitchFamily="49" charset="0"/>
                <a:ea typeface="新細明體" pitchFamily="18" charset="-120"/>
                <a:cs typeface="Courier New" pitchFamily="49" charset="0"/>
              </a:rPr>
              <a:t>for</a:t>
            </a:r>
            <a:r>
              <a:rPr lang="en-US" altLang="zh-TW" sz="1800" b="0" dirty="0" smtClean="0">
                <a:solidFill>
                  <a:srgbClr val="000000"/>
                </a:solidFill>
                <a:latin typeface="Lucida Console" pitchFamily="49" charset="0"/>
                <a:ea typeface="新細明體" pitchFamily="18" charset="-120"/>
                <a:cs typeface="Courier New" pitchFamily="49" charset="0"/>
              </a:rPr>
              <a:t> ( ; ( *s1 = *s2 ) != </a:t>
            </a:r>
            <a:r>
              <a:rPr lang="en-US" altLang="zh-TW" sz="1800" b="0" dirty="0" smtClean="0">
                <a:solidFill>
                  <a:srgbClr val="0099FF"/>
                </a:solidFill>
                <a:latin typeface="Lucida Console" pitchFamily="49" charset="0"/>
                <a:ea typeface="新細明體" pitchFamily="18" charset="-120"/>
                <a:cs typeface="Courier New" pitchFamily="49" charset="0"/>
              </a:rPr>
              <a:t>'\0'</a:t>
            </a:r>
            <a:r>
              <a:rPr lang="en-US" altLang="zh-TW" sz="1800" b="0" dirty="0" smtClean="0">
                <a:solidFill>
                  <a:srgbClr val="000000"/>
                </a:solidFill>
                <a:latin typeface="Lucida Console" pitchFamily="49" charset="0"/>
                <a:ea typeface="新細明體" pitchFamily="18" charset="-120"/>
                <a:cs typeface="Courier New" pitchFamily="49" charset="0"/>
              </a:rPr>
              <a:t>; s1++, s2++ )</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38  </a:t>
            </a:r>
            <a:r>
              <a:rPr lang="en-US" altLang="zh-TW" sz="1800" b="0" dirty="0" smtClean="0">
                <a:solidFill>
                  <a:srgbClr val="000000"/>
                </a:solidFill>
                <a:latin typeface="Lucida Console" pitchFamily="49" charset="0"/>
                <a:ea typeface="新細明體" pitchFamily="18" charset="-120"/>
                <a:cs typeface="Courier New" pitchFamily="49" charset="0"/>
              </a:rPr>
              <a:t>      ; </a:t>
            </a:r>
            <a:r>
              <a:rPr lang="en-US" altLang="zh-TW" sz="1800" b="0" dirty="0" smtClean="0">
                <a:solidFill>
                  <a:srgbClr val="008000"/>
                </a:solidFill>
                <a:latin typeface="Lucida Console" pitchFamily="49" charset="0"/>
                <a:ea typeface="新細明體" pitchFamily="18" charset="-120"/>
                <a:cs typeface="Courier New" pitchFamily="49" charset="0"/>
              </a:rPr>
              <a:t>// do nothing in body</a:t>
            </a:r>
            <a:endParaRPr lang="en-US" altLang="zh-TW" sz="18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600"/>
              </a:spcBef>
            </a:pPr>
            <a:r>
              <a:rPr lang="en-US" altLang="zh-TW" sz="1800" b="0" dirty="0" smtClean="0">
                <a:solidFill>
                  <a:srgbClr val="5F5F5F"/>
                </a:solidFill>
                <a:latin typeface="Lucida Console" pitchFamily="49" charset="0"/>
                <a:ea typeface="新細明體" pitchFamily="18" charset="-120"/>
                <a:cs typeface="Times New Roman" pitchFamily="18" charset="0"/>
              </a:rPr>
              <a:t>39  </a:t>
            </a:r>
            <a:r>
              <a:rPr lang="en-US" altLang="zh-TW" sz="1800" b="0" dirty="0" smtClean="0">
                <a:solidFill>
                  <a:srgbClr val="000000"/>
                </a:solidFill>
                <a:latin typeface="Lucida Console" pitchFamily="49" charset="0"/>
                <a:ea typeface="新細明體" pitchFamily="18" charset="-120"/>
                <a:cs typeface="Courier New" pitchFamily="49" charset="0"/>
              </a:rPr>
              <a:t>} </a:t>
            </a:r>
            <a:r>
              <a:rPr lang="en-US" altLang="zh-TW" sz="1800" b="0" dirty="0" smtClean="0">
                <a:solidFill>
                  <a:srgbClr val="008000"/>
                </a:solidFill>
                <a:latin typeface="Lucida Console" pitchFamily="49" charset="0"/>
                <a:ea typeface="新細明體" pitchFamily="18" charset="-120"/>
                <a:cs typeface="Courier New" pitchFamily="49" charset="0"/>
              </a:rPr>
              <a:t>// end function copy2</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3"/>
          <p:cNvSpPr>
            <a:spLocks noGrp="1"/>
          </p:cNvSpPr>
          <p:nvPr>
            <p:ph type="title"/>
          </p:nvPr>
        </p:nvSpPr>
        <p:spPr>
          <a:xfrm>
            <a:off x="971540" y="5769299"/>
            <a:ext cx="2160000" cy="720092"/>
          </a:xfrm>
        </p:spPr>
        <p:txBody>
          <a:bodyPr/>
          <a:lstStyle/>
          <a:p>
            <a:r>
              <a:rPr lang="en-US" altLang="zh-TW" dirty="0" smtClean="0">
                <a:ea typeface="新細明體" pitchFamily="18" charset="-120"/>
              </a:rPr>
              <a:t>Fig. 8.11</a:t>
            </a:r>
            <a:endParaRPr lang="zh-TW" altLang="en-US" dirty="0" smtClean="0">
              <a:ea typeface="新細明體" pitchFamily="18" charset="-120"/>
            </a:endParaRPr>
          </a:p>
        </p:txBody>
      </p:sp>
      <p:sp>
        <p:nvSpPr>
          <p:cNvPr id="25603" name="內容版面配置區 4"/>
          <p:cNvSpPr>
            <a:spLocks noGrp="1"/>
          </p:cNvSpPr>
          <p:nvPr>
            <p:ph idx="1"/>
          </p:nvPr>
        </p:nvSpPr>
        <p:spPr>
          <a:xfrm>
            <a:off x="251448" y="188587"/>
            <a:ext cx="6120782" cy="720092"/>
          </a:xfrm>
        </p:spPr>
        <p:txBody>
          <a:bodyPr/>
          <a:lstStyle/>
          <a:p>
            <a:pPr marL="0" indent="0" eaLnBrk="1" hangingPunct="1">
              <a:buFontTx/>
              <a:buNone/>
            </a:pPr>
            <a:r>
              <a:rPr lang="en-US" altLang="zh-TW" sz="1800" dirty="0" smtClean="0">
                <a:solidFill>
                  <a:srgbClr val="0000FF"/>
                </a:solidFill>
                <a:latin typeface="Lucida Console" pitchFamily="49" charset="0"/>
                <a:ea typeface="新細明體" pitchFamily="18" charset="-120"/>
                <a:cs typeface="Courier New" pitchFamily="49" charset="0"/>
              </a:rPr>
              <a:t>for</a:t>
            </a:r>
            <a:r>
              <a:rPr lang="en-US" altLang="zh-TW" sz="1800" dirty="0" smtClean="0">
                <a:solidFill>
                  <a:srgbClr val="000000"/>
                </a:solidFill>
                <a:latin typeface="Lucida Console" pitchFamily="49" charset="0"/>
                <a:ea typeface="新細明體" pitchFamily="18" charset="-120"/>
                <a:cs typeface="Courier New" pitchFamily="49" charset="0"/>
              </a:rPr>
              <a:t>( ; ( *s1 = *s2 ) != </a:t>
            </a:r>
            <a:r>
              <a:rPr lang="en-US" altLang="zh-TW" sz="1800" dirty="0" smtClean="0">
                <a:solidFill>
                  <a:srgbClr val="0099FF"/>
                </a:solidFill>
                <a:latin typeface="Lucida Console" pitchFamily="49" charset="0"/>
                <a:ea typeface="新細明體" pitchFamily="18" charset="-120"/>
                <a:cs typeface="Courier New" pitchFamily="49" charset="0"/>
              </a:rPr>
              <a:t>'\0'</a:t>
            </a:r>
            <a:r>
              <a:rPr lang="en-US" altLang="zh-TW" sz="1800" dirty="0" smtClean="0">
                <a:solidFill>
                  <a:srgbClr val="000000"/>
                </a:solidFill>
                <a:latin typeface="Lucida Console" pitchFamily="49" charset="0"/>
                <a:ea typeface="新細明體" pitchFamily="18" charset="-120"/>
                <a:cs typeface="Courier New" pitchFamily="49" charset="0"/>
              </a:rPr>
              <a:t>; s1++, s2++ )</a:t>
            </a:r>
            <a:endParaRPr lang="en-US" altLang="zh-TW" sz="1800" dirty="0" smtClean="0">
              <a:solidFill>
                <a:srgbClr val="000000"/>
              </a:solidFill>
              <a:latin typeface="Lucida Console" pitchFamily="49" charset="0"/>
              <a:ea typeface="新細明體" pitchFamily="18" charset="-120"/>
              <a:cs typeface="Times New Roman" pitchFamily="18" charset="0"/>
            </a:endParaRPr>
          </a:p>
          <a:p>
            <a:pPr marL="0" indent="0" eaLnBrk="1" hangingPunct="1">
              <a:buFontTx/>
              <a:buNone/>
            </a:pPr>
            <a:r>
              <a:rPr lang="en-US" altLang="zh-TW" sz="1800" dirty="0" smtClean="0">
                <a:solidFill>
                  <a:srgbClr val="000000"/>
                </a:solidFill>
                <a:latin typeface="Lucida Console" pitchFamily="49" charset="0"/>
                <a:ea typeface="新細明體" pitchFamily="18" charset="-120"/>
                <a:cs typeface="Courier New" pitchFamily="49" charset="0"/>
              </a:rPr>
              <a:t>   ;</a:t>
            </a:r>
          </a:p>
        </p:txBody>
      </p:sp>
      <p:graphicFrame>
        <p:nvGraphicFramePr>
          <p:cNvPr id="7" name="表格 6"/>
          <p:cNvGraphicFramePr>
            <a:graphicFrameLocks noGrp="1"/>
          </p:cNvGraphicFramePr>
          <p:nvPr>
            <p:extLst>
              <p:ext uri="{D42A27DB-BD31-4B8C-83A1-F6EECF244321}">
                <p14:modId xmlns:p14="http://schemas.microsoft.com/office/powerpoint/2010/main" val="3223132790"/>
              </p:ext>
            </p:extLst>
          </p:nvPr>
        </p:nvGraphicFramePr>
        <p:xfrm>
          <a:off x="4031931" y="728655"/>
          <a:ext cx="4860000" cy="2160000"/>
        </p:xfrm>
        <a:graphic>
          <a:graphicData uri="http://schemas.openxmlformats.org/drawingml/2006/table">
            <a:tbl>
              <a:tblPr firstRow="1" bandRow="1">
                <a:tableStyleId>{5940675A-B579-460E-94D1-54222C63F5DA}</a:tableStyleId>
              </a:tblPr>
              <a:tblGrid>
                <a:gridCol w="1260000"/>
                <a:gridCol w="1620000"/>
                <a:gridCol w="720000"/>
                <a:gridCol w="1260000"/>
              </a:tblGrid>
              <a:tr h="360000">
                <a:tc>
                  <a:txBody>
                    <a:bodyPr/>
                    <a:lstStyle/>
                    <a:p>
                      <a:pPr algn="r"/>
                      <a:r>
                        <a:rPr lang="en-US" altLang="zh-TW" b="1" dirty="0" smtClean="0">
                          <a:solidFill>
                            <a:schemeClr val="bg1"/>
                          </a:solidFill>
                          <a:latin typeface="Courier New" pitchFamily="49" charset="0"/>
                          <a:cs typeface="Courier New" pitchFamily="49" charset="0"/>
                        </a:rPr>
                        <a:t>*s1</a:t>
                      </a:r>
                      <a:endParaRPr lang="zh-TW" altLang="en-US" b="1" dirty="0">
                        <a:solidFill>
                          <a:schemeClr val="bg1"/>
                        </a:solidFill>
                        <a:latin typeface="Courier New" pitchFamily="49" charset="0"/>
                        <a:cs typeface="Courier New" pitchFamily="49" charset="0"/>
                      </a:endParaRPr>
                    </a:p>
                  </a:txBody>
                  <a:tcPr marL="90000" marR="126000" marT="36000" marB="36000" anchor="ctr">
                    <a:lnL w="12700" cmpd="sng">
                      <a:noFill/>
                    </a:lnL>
                    <a:lnR w="285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string3[0]</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solidFill>
                            <a:schemeClr val="bg1"/>
                          </a:solidFill>
                          <a:latin typeface="Courier New" pitchFamily="49" charset="0"/>
                          <a:cs typeface="Courier New" pitchFamily="49" charset="0"/>
                        </a:rPr>
                        <a:t>*</a:t>
                      </a:r>
                      <a:r>
                        <a:rPr lang="en-US" altLang="zh-TW" b="1" spc="200" baseline="0" dirty="0" smtClean="0">
                          <a:solidFill>
                            <a:schemeClr val="bg1"/>
                          </a:solidFill>
                          <a:latin typeface="Courier New" pitchFamily="49" charset="0"/>
                          <a:cs typeface="Courier New" pitchFamily="49" charset="0"/>
                        </a:rPr>
                        <a:t>(</a:t>
                      </a:r>
                      <a:r>
                        <a:rPr lang="en-US" altLang="zh-TW" b="1" spc="0" baseline="0" dirty="0" smtClean="0">
                          <a:solidFill>
                            <a:schemeClr val="bg1"/>
                          </a:solidFill>
                          <a:latin typeface="Courier New" pitchFamily="49" charset="0"/>
                          <a:cs typeface="Courier New" pitchFamily="49" charset="0"/>
                        </a:rPr>
                        <a:t>s</a:t>
                      </a:r>
                      <a:r>
                        <a:rPr lang="en-US" altLang="zh-TW" b="1" spc="200" baseline="0" dirty="0" smtClean="0">
                          <a:solidFill>
                            <a:schemeClr val="bg1"/>
                          </a:solidFill>
                          <a:latin typeface="Courier New" pitchFamily="49" charset="0"/>
                          <a:cs typeface="Courier New" pitchFamily="49" charset="0"/>
                        </a:rPr>
                        <a:t>1+1</a:t>
                      </a:r>
                      <a:r>
                        <a:rPr lang="en-US" altLang="zh-TW" b="1" dirty="0" smtClean="0">
                          <a:solidFill>
                            <a:schemeClr val="bg1"/>
                          </a:solidFill>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string3[1]</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1+2</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string3[2]</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1+3</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string3[3]</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1+4</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string3[4]</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1+5</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string3[5]</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271968277"/>
              </p:ext>
            </p:extLst>
          </p:nvPr>
        </p:nvGraphicFramePr>
        <p:xfrm>
          <a:off x="4031931" y="3248977"/>
          <a:ext cx="4860000" cy="3240000"/>
        </p:xfrm>
        <a:graphic>
          <a:graphicData uri="http://schemas.openxmlformats.org/drawingml/2006/table">
            <a:tbl>
              <a:tblPr firstRow="1" bandRow="1">
                <a:tableStyleId>{5940675A-B579-460E-94D1-54222C63F5DA}</a:tableStyleId>
              </a:tblPr>
              <a:tblGrid>
                <a:gridCol w="1260000"/>
                <a:gridCol w="1620000"/>
                <a:gridCol w="720000"/>
                <a:gridCol w="1260000"/>
              </a:tblGrid>
              <a:tr h="360000">
                <a:tc>
                  <a:txBody>
                    <a:bodyPr/>
                    <a:lstStyle/>
                    <a:p>
                      <a:pPr algn="r"/>
                      <a:r>
                        <a:rPr lang="en-US" altLang="zh-TW" b="1" dirty="0" smtClean="0">
                          <a:solidFill>
                            <a:schemeClr val="bg1"/>
                          </a:solidFill>
                          <a:latin typeface="Courier New" pitchFamily="49" charset="0"/>
                          <a:cs typeface="Courier New" pitchFamily="49" charset="0"/>
                        </a:rPr>
                        <a:t>*s2</a:t>
                      </a:r>
                      <a:endParaRPr lang="zh-TW" altLang="en-US" b="1" dirty="0">
                        <a:solidFill>
                          <a:schemeClr val="bg1"/>
                        </a:solidFill>
                        <a:latin typeface="Courier New" pitchFamily="49" charset="0"/>
                        <a:cs typeface="Courier New" pitchFamily="49" charset="0"/>
                      </a:endParaRPr>
                    </a:p>
                  </a:txBody>
                  <a:tcPr marL="90000" marR="126000" marT="36000" marB="36000" anchor="ctr">
                    <a:lnL w="12700" cmpd="sng">
                      <a:noFill/>
                    </a:lnL>
                    <a:lnR w="285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string4[0]</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solidFill>
                            <a:schemeClr val="bg1"/>
                          </a:solidFill>
                          <a:latin typeface="Courier New" pitchFamily="49" charset="0"/>
                          <a:cs typeface="Courier New" pitchFamily="49" charset="0"/>
                        </a:rPr>
                        <a:t>*</a:t>
                      </a:r>
                      <a:r>
                        <a:rPr lang="en-US" altLang="zh-TW" b="1" spc="200" baseline="0" dirty="0" smtClean="0">
                          <a:solidFill>
                            <a:schemeClr val="bg1"/>
                          </a:solidFill>
                          <a:latin typeface="Courier New" pitchFamily="49" charset="0"/>
                          <a:cs typeface="Courier New" pitchFamily="49" charset="0"/>
                        </a:rPr>
                        <a:t>(</a:t>
                      </a:r>
                      <a:r>
                        <a:rPr lang="en-US" altLang="zh-TW" b="1" spc="0" baseline="0" dirty="0" smtClean="0">
                          <a:solidFill>
                            <a:schemeClr val="bg1"/>
                          </a:solidFill>
                          <a:latin typeface="Courier New" pitchFamily="49" charset="0"/>
                          <a:cs typeface="Courier New" pitchFamily="49" charset="0"/>
                        </a:rPr>
                        <a:t>s</a:t>
                      </a:r>
                      <a:r>
                        <a:rPr lang="en-US" altLang="zh-TW" b="1" spc="200" baseline="0" dirty="0" smtClean="0">
                          <a:solidFill>
                            <a:schemeClr val="bg1"/>
                          </a:solidFill>
                          <a:latin typeface="Courier New" pitchFamily="49" charset="0"/>
                          <a:cs typeface="Courier New" pitchFamily="49" charset="0"/>
                        </a:rPr>
                        <a:t>2+1</a:t>
                      </a:r>
                      <a:r>
                        <a:rPr lang="en-US" altLang="zh-TW" b="1" dirty="0" smtClean="0">
                          <a:solidFill>
                            <a:schemeClr val="bg1"/>
                          </a:solidFill>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string4[1]</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2+2</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string4[2]</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2+3</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string4[3]</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2+4</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string4[4]</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2+5</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string4[5]</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2+6</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string4[6]</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2+7</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string4[7]</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chemeClr val="bg1"/>
                          </a:solidFill>
                          <a:effectLst/>
                          <a:uLnTx/>
                          <a:uFillTx/>
                          <a:latin typeface="Courier New" pitchFamily="49" charset="0"/>
                          <a:cs typeface="Courier New" pitchFamily="49" charset="0"/>
                        </a:rPr>
                        <a:t>2+8</a:t>
                      </a:r>
                      <a:r>
                        <a:rPr kumimoji="0" lang="en-US" altLang="zh-TW" sz="18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endParaRPr lang="zh-TW" altLang="en-US" b="1" dirty="0">
                        <a:solidFill>
                          <a:schemeClr val="bg1"/>
                        </a:solidFill>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string4[8]</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2" name="文字方塊 41"/>
          <p:cNvSpPr txBox="1">
            <a:spLocks noChangeArrowheads="1"/>
          </p:cNvSpPr>
          <p:nvPr/>
        </p:nvSpPr>
        <p:spPr bwMode="auto">
          <a:xfrm>
            <a:off x="6912299" y="3248977"/>
            <a:ext cx="720000" cy="360000"/>
          </a:xfrm>
          <a:prstGeom prst="rect">
            <a:avLst/>
          </a:prstGeom>
          <a:noFill/>
          <a:ln w="9525">
            <a:noFill/>
            <a:miter lim="800000"/>
            <a:headEnd/>
            <a:tailEnd/>
          </a:ln>
        </p:spPr>
        <p:txBody>
          <a:bodyPr tIns="36000" bIns="36000" anchor="ctr" anchorCtr="1">
            <a:noAutofit/>
          </a:bodyPr>
          <a:lstStyle/>
          <a:p>
            <a:r>
              <a:rPr lang="en-US" altLang="zh-TW" sz="1800"/>
              <a:t>G</a:t>
            </a:r>
            <a:endParaRPr lang="zh-TW" altLang="en-US" sz="1800"/>
          </a:p>
        </p:txBody>
      </p:sp>
      <p:sp>
        <p:nvSpPr>
          <p:cNvPr id="43" name="文字方塊 42"/>
          <p:cNvSpPr txBox="1">
            <a:spLocks noChangeArrowheads="1"/>
          </p:cNvSpPr>
          <p:nvPr/>
        </p:nvSpPr>
        <p:spPr bwMode="auto">
          <a:xfrm>
            <a:off x="6912299" y="3609023"/>
            <a:ext cx="720000" cy="360000"/>
          </a:xfrm>
          <a:prstGeom prst="rect">
            <a:avLst/>
          </a:prstGeom>
          <a:noFill/>
          <a:ln w="9525">
            <a:noFill/>
            <a:miter lim="800000"/>
            <a:headEnd/>
            <a:tailEnd/>
          </a:ln>
        </p:spPr>
        <p:txBody>
          <a:bodyPr tIns="36000" bIns="36000" anchor="ctr" anchorCtr="1">
            <a:noAutofit/>
          </a:bodyPr>
          <a:lstStyle/>
          <a:p>
            <a:r>
              <a:rPr lang="en-US" altLang="zh-TW" sz="1800"/>
              <a:t>o</a:t>
            </a:r>
            <a:endParaRPr lang="zh-TW" altLang="en-US" sz="1800"/>
          </a:p>
        </p:txBody>
      </p:sp>
      <p:sp>
        <p:nvSpPr>
          <p:cNvPr id="44" name="文字方塊 43"/>
          <p:cNvSpPr txBox="1">
            <a:spLocks noChangeArrowheads="1"/>
          </p:cNvSpPr>
          <p:nvPr/>
        </p:nvSpPr>
        <p:spPr bwMode="auto">
          <a:xfrm>
            <a:off x="6912299" y="3969069"/>
            <a:ext cx="720000" cy="360000"/>
          </a:xfrm>
          <a:prstGeom prst="rect">
            <a:avLst/>
          </a:prstGeom>
          <a:noFill/>
          <a:ln w="9525">
            <a:noFill/>
            <a:miter lim="800000"/>
            <a:headEnd/>
            <a:tailEnd/>
          </a:ln>
        </p:spPr>
        <p:txBody>
          <a:bodyPr tIns="36000" bIns="36000" anchor="ctr" anchorCtr="1">
            <a:noAutofit/>
          </a:bodyPr>
          <a:lstStyle/>
          <a:p>
            <a:r>
              <a:rPr lang="en-US" altLang="zh-TW" sz="1800"/>
              <a:t>o</a:t>
            </a:r>
            <a:endParaRPr lang="zh-TW" altLang="en-US" sz="1800"/>
          </a:p>
        </p:txBody>
      </p:sp>
      <p:sp>
        <p:nvSpPr>
          <p:cNvPr id="45" name="文字方塊 44"/>
          <p:cNvSpPr txBox="1">
            <a:spLocks noChangeArrowheads="1"/>
          </p:cNvSpPr>
          <p:nvPr/>
        </p:nvSpPr>
        <p:spPr bwMode="auto">
          <a:xfrm>
            <a:off x="6912299" y="4329115"/>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d</a:t>
            </a:r>
            <a:endParaRPr lang="zh-TW" altLang="en-US" sz="1800" dirty="0"/>
          </a:p>
        </p:txBody>
      </p:sp>
      <p:sp>
        <p:nvSpPr>
          <p:cNvPr id="46" name="文字方塊 45"/>
          <p:cNvSpPr txBox="1">
            <a:spLocks noChangeArrowheads="1"/>
          </p:cNvSpPr>
          <p:nvPr/>
        </p:nvSpPr>
        <p:spPr bwMode="auto">
          <a:xfrm>
            <a:off x="6912299" y="4689161"/>
            <a:ext cx="720000" cy="360000"/>
          </a:xfrm>
          <a:prstGeom prst="rect">
            <a:avLst/>
          </a:prstGeom>
          <a:noFill/>
          <a:ln w="9525">
            <a:noFill/>
            <a:miter lim="800000"/>
            <a:headEnd/>
            <a:tailEnd/>
          </a:ln>
        </p:spPr>
        <p:txBody>
          <a:bodyPr tIns="36000" bIns="36000" anchor="ctr" anchorCtr="1">
            <a:noAutofit/>
          </a:bodyPr>
          <a:lstStyle/>
          <a:p>
            <a:endParaRPr lang="zh-TW" altLang="en-US" sz="1800" dirty="0"/>
          </a:p>
        </p:txBody>
      </p:sp>
      <p:sp>
        <p:nvSpPr>
          <p:cNvPr id="47" name="文字方塊 46"/>
          <p:cNvSpPr txBox="1">
            <a:spLocks noChangeArrowheads="1"/>
          </p:cNvSpPr>
          <p:nvPr/>
        </p:nvSpPr>
        <p:spPr bwMode="auto">
          <a:xfrm>
            <a:off x="6912299" y="4689161"/>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B</a:t>
            </a:r>
            <a:endParaRPr lang="zh-TW" altLang="en-US" sz="1800" dirty="0"/>
          </a:p>
        </p:txBody>
      </p:sp>
      <p:sp>
        <p:nvSpPr>
          <p:cNvPr id="48" name="文字方塊 47"/>
          <p:cNvSpPr txBox="1">
            <a:spLocks noChangeArrowheads="1"/>
          </p:cNvSpPr>
          <p:nvPr/>
        </p:nvSpPr>
        <p:spPr bwMode="auto">
          <a:xfrm>
            <a:off x="6912299" y="5049207"/>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y</a:t>
            </a:r>
            <a:endParaRPr lang="zh-TW" altLang="en-US" sz="1800" dirty="0"/>
          </a:p>
        </p:txBody>
      </p:sp>
      <p:sp>
        <p:nvSpPr>
          <p:cNvPr id="49" name="文字方塊 48"/>
          <p:cNvSpPr txBox="1">
            <a:spLocks noChangeArrowheads="1"/>
          </p:cNvSpPr>
          <p:nvPr/>
        </p:nvSpPr>
        <p:spPr bwMode="auto">
          <a:xfrm>
            <a:off x="6912299" y="5409253"/>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e</a:t>
            </a:r>
            <a:endParaRPr lang="zh-TW" altLang="en-US" sz="1800" dirty="0"/>
          </a:p>
        </p:txBody>
      </p:sp>
      <p:sp>
        <p:nvSpPr>
          <p:cNvPr id="50" name="文字方塊 49"/>
          <p:cNvSpPr txBox="1">
            <a:spLocks noChangeArrowheads="1"/>
          </p:cNvSpPr>
          <p:nvPr/>
        </p:nvSpPr>
        <p:spPr bwMode="auto">
          <a:xfrm>
            <a:off x="6912299" y="5769299"/>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\0</a:t>
            </a:r>
            <a:endParaRPr lang="zh-TW" altLang="en-US" sz="1800" dirty="0"/>
          </a:p>
        </p:txBody>
      </p:sp>
    </p:spTree>
    <p:extLst>
      <p:ext uri="{BB962C8B-B14F-4D97-AF65-F5344CB8AC3E}">
        <p14:creationId xmlns:p14="http://schemas.microsoft.com/office/powerpoint/2010/main" val="3468098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3"/>
          <p:cNvSpPr>
            <a:spLocks noGrp="1"/>
          </p:cNvSpPr>
          <p:nvPr>
            <p:ph type="title"/>
          </p:nvPr>
        </p:nvSpPr>
        <p:spPr>
          <a:xfrm>
            <a:off x="971540" y="5769299"/>
            <a:ext cx="2160000" cy="720092"/>
          </a:xfrm>
        </p:spPr>
        <p:txBody>
          <a:bodyPr/>
          <a:lstStyle/>
          <a:p>
            <a:r>
              <a:rPr lang="en-US" altLang="zh-TW" dirty="0" smtClean="0">
                <a:ea typeface="新細明體" pitchFamily="18" charset="-120"/>
              </a:rPr>
              <a:t>Fig. 8.11</a:t>
            </a:r>
            <a:endParaRPr lang="zh-TW" altLang="en-US" dirty="0" smtClean="0">
              <a:ea typeface="新細明體" pitchFamily="18" charset="-120"/>
            </a:endParaRPr>
          </a:p>
        </p:txBody>
      </p:sp>
      <p:sp>
        <p:nvSpPr>
          <p:cNvPr id="25603" name="內容版面配置區 4"/>
          <p:cNvSpPr>
            <a:spLocks noGrp="1"/>
          </p:cNvSpPr>
          <p:nvPr>
            <p:ph idx="1"/>
          </p:nvPr>
        </p:nvSpPr>
        <p:spPr>
          <a:xfrm>
            <a:off x="251448" y="188587"/>
            <a:ext cx="6120782" cy="720092"/>
          </a:xfrm>
        </p:spPr>
        <p:txBody>
          <a:bodyPr/>
          <a:lstStyle/>
          <a:p>
            <a:pPr marL="0" indent="0" eaLnBrk="1" hangingPunct="1">
              <a:buFontTx/>
              <a:buNone/>
            </a:pPr>
            <a:r>
              <a:rPr lang="en-US" altLang="zh-TW" sz="1800" dirty="0" smtClean="0">
                <a:solidFill>
                  <a:srgbClr val="0000FF"/>
                </a:solidFill>
                <a:latin typeface="Lucida Console" pitchFamily="49" charset="0"/>
                <a:ea typeface="新細明體" pitchFamily="18" charset="-120"/>
                <a:cs typeface="Courier New" pitchFamily="49" charset="0"/>
              </a:rPr>
              <a:t>for</a:t>
            </a:r>
            <a:r>
              <a:rPr lang="en-US" altLang="zh-TW" sz="1800" dirty="0" smtClean="0">
                <a:solidFill>
                  <a:srgbClr val="000000"/>
                </a:solidFill>
                <a:latin typeface="Lucida Console" pitchFamily="49" charset="0"/>
                <a:ea typeface="新細明體" pitchFamily="18" charset="-120"/>
                <a:cs typeface="Courier New" pitchFamily="49" charset="0"/>
              </a:rPr>
              <a:t>( ; ( *s1 = *s2 ) != </a:t>
            </a:r>
            <a:r>
              <a:rPr lang="en-US" altLang="zh-TW" sz="1800" dirty="0" smtClean="0">
                <a:solidFill>
                  <a:srgbClr val="0099FF"/>
                </a:solidFill>
                <a:latin typeface="Lucida Console" pitchFamily="49" charset="0"/>
                <a:ea typeface="新細明體" pitchFamily="18" charset="-120"/>
                <a:cs typeface="Courier New" pitchFamily="49" charset="0"/>
              </a:rPr>
              <a:t>'\0'</a:t>
            </a:r>
            <a:r>
              <a:rPr lang="en-US" altLang="zh-TW" sz="1800" dirty="0" smtClean="0">
                <a:solidFill>
                  <a:srgbClr val="000000"/>
                </a:solidFill>
                <a:latin typeface="Lucida Console" pitchFamily="49" charset="0"/>
                <a:ea typeface="新細明體" pitchFamily="18" charset="-120"/>
                <a:cs typeface="Courier New" pitchFamily="49" charset="0"/>
              </a:rPr>
              <a:t>; s1++, s2++ )</a:t>
            </a:r>
            <a:endParaRPr lang="en-US" altLang="zh-TW" sz="1800" dirty="0" smtClean="0">
              <a:solidFill>
                <a:srgbClr val="000000"/>
              </a:solidFill>
              <a:latin typeface="Lucida Console" pitchFamily="49" charset="0"/>
              <a:ea typeface="新細明體" pitchFamily="18" charset="-120"/>
              <a:cs typeface="Times New Roman" pitchFamily="18" charset="0"/>
            </a:endParaRPr>
          </a:p>
          <a:p>
            <a:pPr marL="0" indent="0" eaLnBrk="1" hangingPunct="1">
              <a:buFontTx/>
              <a:buNone/>
            </a:pPr>
            <a:r>
              <a:rPr lang="en-US" altLang="zh-TW" sz="1800" dirty="0" smtClean="0">
                <a:solidFill>
                  <a:srgbClr val="000000"/>
                </a:solidFill>
                <a:latin typeface="Lucida Console" pitchFamily="49" charset="0"/>
                <a:ea typeface="新細明體" pitchFamily="18" charset="-120"/>
                <a:cs typeface="Courier New" pitchFamily="49" charset="0"/>
              </a:rPr>
              <a:t>   ;</a:t>
            </a:r>
          </a:p>
        </p:txBody>
      </p:sp>
      <p:graphicFrame>
        <p:nvGraphicFramePr>
          <p:cNvPr id="7" name="表格 6"/>
          <p:cNvGraphicFramePr>
            <a:graphicFrameLocks noGrp="1"/>
          </p:cNvGraphicFramePr>
          <p:nvPr>
            <p:extLst>
              <p:ext uri="{D42A27DB-BD31-4B8C-83A1-F6EECF244321}">
                <p14:modId xmlns:p14="http://schemas.microsoft.com/office/powerpoint/2010/main" val="3444632553"/>
              </p:ext>
            </p:extLst>
          </p:nvPr>
        </p:nvGraphicFramePr>
        <p:xfrm>
          <a:off x="4031931" y="728655"/>
          <a:ext cx="4860000" cy="2160000"/>
        </p:xfrm>
        <a:graphic>
          <a:graphicData uri="http://schemas.openxmlformats.org/drawingml/2006/table">
            <a:tbl>
              <a:tblPr firstRow="1" bandRow="1">
                <a:tableStyleId>{5940675A-B579-460E-94D1-54222C63F5DA}</a:tableStyleId>
              </a:tblPr>
              <a:tblGrid>
                <a:gridCol w="1260000"/>
                <a:gridCol w="1620000"/>
                <a:gridCol w="720000"/>
                <a:gridCol w="1260000"/>
              </a:tblGrid>
              <a:tr h="360000">
                <a:tc>
                  <a:txBody>
                    <a:bodyPr/>
                    <a:lstStyle/>
                    <a:p>
                      <a:pPr algn="r"/>
                      <a:r>
                        <a:rPr lang="en-US" altLang="zh-TW" b="1" smtClean="0">
                          <a:latin typeface="Courier New" pitchFamily="49" charset="0"/>
                          <a:cs typeface="Courier New" pitchFamily="49" charset="0"/>
                        </a:rPr>
                        <a:t>*s1</a:t>
                      </a:r>
                      <a:endParaRPr lang="zh-TW" altLang="en-US" b="1" dirty="0">
                        <a:latin typeface="Courier New" pitchFamily="49" charset="0"/>
                        <a:cs typeface="Courier New" pitchFamily="49" charset="0"/>
                      </a:endParaRPr>
                    </a:p>
                  </a:txBody>
                  <a:tcPr marL="90000" marR="126000" marT="36000" marB="36000" anchor="ctr">
                    <a:lnL w="12700" cmpd="sng">
                      <a:noFill/>
                    </a:lnL>
                    <a:lnR w="285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string3[0]</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smtClean="0">
                          <a:latin typeface="Courier New" pitchFamily="49" charset="0"/>
                          <a:cs typeface="Courier New" pitchFamily="49" charset="0"/>
                        </a:rPr>
                        <a:t>*</a:t>
                      </a:r>
                      <a:r>
                        <a:rPr lang="en-US" altLang="zh-TW" b="1" spc="200" baseline="0" smtClean="0">
                          <a:latin typeface="Courier New" pitchFamily="49" charset="0"/>
                          <a:cs typeface="Courier New" pitchFamily="49" charset="0"/>
                        </a:rPr>
                        <a:t>(</a:t>
                      </a:r>
                      <a:r>
                        <a:rPr lang="en-US" altLang="zh-TW" b="1" spc="0" baseline="0" smtClean="0">
                          <a:latin typeface="Courier New" pitchFamily="49" charset="0"/>
                          <a:cs typeface="Courier New" pitchFamily="49" charset="0"/>
                        </a:rPr>
                        <a:t>s</a:t>
                      </a:r>
                      <a:r>
                        <a:rPr lang="en-US" altLang="zh-TW" b="1" spc="200" baseline="0" smtClean="0">
                          <a:latin typeface="Courier New" pitchFamily="49" charset="0"/>
                          <a:cs typeface="Courier New" pitchFamily="49" charset="0"/>
                        </a:rPr>
                        <a:t>1+1</a:t>
                      </a:r>
                      <a:r>
                        <a:rPr lang="en-US" altLang="zh-TW" b="1"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string3[1]</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1+2</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string3[2]</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1+3</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string3[3]</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1+4</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string3[4]</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1+5</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string3[5]</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55851587"/>
              </p:ext>
            </p:extLst>
          </p:nvPr>
        </p:nvGraphicFramePr>
        <p:xfrm>
          <a:off x="4031931" y="3248977"/>
          <a:ext cx="4860000" cy="3240000"/>
        </p:xfrm>
        <a:graphic>
          <a:graphicData uri="http://schemas.openxmlformats.org/drawingml/2006/table">
            <a:tbl>
              <a:tblPr firstRow="1" bandRow="1">
                <a:tableStyleId>{5940675A-B579-460E-94D1-54222C63F5DA}</a:tableStyleId>
              </a:tblPr>
              <a:tblGrid>
                <a:gridCol w="1260000"/>
                <a:gridCol w="1620000"/>
                <a:gridCol w="720000"/>
                <a:gridCol w="1260000"/>
              </a:tblGrid>
              <a:tr h="360000">
                <a:tc>
                  <a:txBody>
                    <a:bodyPr/>
                    <a:lstStyle/>
                    <a:p>
                      <a:pPr algn="r"/>
                      <a:r>
                        <a:rPr lang="en-US" altLang="zh-TW" b="1" smtClean="0">
                          <a:latin typeface="Courier New" pitchFamily="49" charset="0"/>
                          <a:cs typeface="Courier New" pitchFamily="49" charset="0"/>
                        </a:rPr>
                        <a:t>*s2</a:t>
                      </a:r>
                      <a:endParaRPr lang="zh-TW" altLang="en-US" b="1" dirty="0">
                        <a:latin typeface="Courier New" pitchFamily="49" charset="0"/>
                        <a:cs typeface="Courier New" pitchFamily="49" charset="0"/>
                      </a:endParaRPr>
                    </a:p>
                  </a:txBody>
                  <a:tcPr marL="90000" marR="126000" marT="36000" marB="36000" anchor="ctr">
                    <a:lnL w="12700" cmpd="sng">
                      <a:noFill/>
                    </a:lnL>
                    <a:lnR w="285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string4[0]</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smtClean="0">
                          <a:latin typeface="Courier New" pitchFamily="49" charset="0"/>
                          <a:cs typeface="Courier New" pitchFamily="49" charset="0"/>
                        </a:rPr>
                        <a:t>*</a:t>
                      </a:r>
                      <a:r>
                        <a:rPr lang="en-US" altLang="zh-TW" b="1" spc="200" baseline="0" smtClean="0">
                          <a:latin typeface="Courier New" pitchFamily="49" charset="0"/>
                          <a:cs typeface="Courier New" pitchFamily="49" charset="0"/>
                        </a:rPr>
                        <a:t>(</a:t>
                      </a:r>
                      <a:r>
                        <a:rPr lang="en-US" altLang="zh-TW" b="1" spc="0" baseline="0" smtClean="0">
                          <a:latin typeface="Courier New" pitchFamily="49" charset="0"/>
                          <a:cs typeface="Courier New" pitchFamily="49" charset="0"/>
                        </a:rPr>
                        <a:t>s</a:t>
                      </a:r>
                      <a:r>
                        <a:rPr lang="en-US" altLang="zh-TW" b="1" spc="200" baseline="0" smtClean="0">
                          <a:latin typeface="Courier New" pitchFamily="49" charset="0"/>
                          <a:cs typeface="Courier New" pitchFamily="49" charset="0"/>
                        </a:rPr>
                        <a:t>2+1</a:t>
                      </a:r>
                      <a:r>
                        <a:rPr lang="en-US" altLang="zh-TW" b="1"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string4[1]</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2+2</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string4[2]</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2+3</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string4[3]</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2+4</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string4[4]</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2+5</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string4[5]</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2+6</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string4[6]</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smtClean="0">
                          <a:ln>
                            <a:noFill/>
                          </a:ln>
                          <a:solidFill>
                            <a:srgbClr val="000000"/>
                          </a:solidFill>
                          <a:effectLst/>
                          <a:uLnTx/>
                          <a:uFillTx/>
                          <a:latin typeface="Courier New" pitchFamily="49" charset="0"/>
                          <a:cs typeface="Courier New" pitchFamily="49" charset="0"/>
                        </a:rPr>
                        <a:t>2+7</a:t>
                      </a:r>
                      <a:r>
                        <a:rPr kumimoji="0" lang="en-US" altLang="zh-TW" sz="1800" b="1" i="0" u="none" strike="noStrike" kern="1200" cap="none" spc="0" normalizeH="0" baseline="0" noProof="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string4[7]</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2+8</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string4[8]</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19592848"/>
              </p:ext>
            </p:extLst>
          </p:nvPr>
        </p:nvGraphicFramePr>
        <p:xfrm>
          <a:off x="611494" y="2168839"/>
          <a:ext cx="3060000" cy="720000"/>
        </p:xfrm>
        <a:graphic>
          <a:graphicData uri="http://schemas.openxmlformats.org/drawingml/2006/table">
            <a:tbl>
              <a:tblPr firstRow="1" bandRow="1">
                <a:tableStyleId>{5940675A-B579-460E-94D1-54222C63F5DA}</a:tableStyleId>
              </a:tblPr>
              <a:tblGrid>
                <a:gridCol w="540000"/>
                <a:gridCol w="1260000"/>
                <a:gridCol w="1260000"/>
              </a:tblGrid>
              <a:tr h="360000">
                <a:tc>
                  <a:txBody>
                    <a:bodyPr/>
                    <a:lstStyle/>
                    <a:p>
                      <a:pPr algn="r"/>
                      <a:r>
                        <a:rPr lang="en-US" altLang="zh-TW" b="1" dirty="0" smtClean="0">
                          <a:latin typeface="Courier New" pitchFamily="49" charset="0"/>
                          <a:cs typeface="Courier New" pitchFamily="49" charset="0"/>
                        </a:rPr>
                        <a:t>s1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0012FF34</a:t>
                      </a:r>
                      <a:endParaRPr lang="zh-TW" altLang="en-US" b="1" dirty="0">
                        <a:latin typeface="Courier New" pitchFamily="49" charset="0"/>
                        <a:cs typeface="Courier New" pitchFamily="49" charset="0"/>
                      </a:endParaRPr>
                    </a:p>
                  </a:txBody>
                  <a:tcPr marL="72000" marR="72000" marT="36000" marB="36000" anchor="ctr" anchorCtr="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latin typeface="Courier New" pitchFamily="49" charset="0"/>
                          <a:cs typeface="Courier New" pitchFamily="49" charset="0"/>
                        </a:rPr>
                        <a:t>0012FE48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s2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0012FF20</a:t>
                      </a:r>
                      <a:endParaRPr lang="zh-TW" altLang="en-US" b="1" dirty="0">
                        <a:latin typeface="Courier New" pitchFamily="49" charset="0"/>
                        <a:cs typeface="Courier New" pitchFamily="49" charset="0"/>
                      </a:endParaRPr>
                    </a:p>
                  </a:txBody>
                  <a:tcPr marL="72000" marR="72000" marT="36000" marB="36000" anchor="ctr" anchorCtr="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TW" b="1" dirty="0" smtClean="0">
                          <a:latin typeface="Courier New" pitchFamily="49" charset="0"/>
                          <a:cs typeface="Courier New" pitchFamily="49" charset="0"/>
                        </a:rPr>
                        <a:t>0012FE4C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24670" name="直線單箭頭接點 13"/>
          <p:cNvCxnSpPr>
            <a:cxnSpLocks noChangeShapeType="1"/>
          </p:cNvCxnSpPr>
          <p:nvPr/>
        </p:nvCxnSpPr>
        <p:spPr bwMode="auto">
          <a:xfrm flipV="1">
            <a:off x="2411724" y="908679"/>
            <a:ext cx="4500575" cy="1440183"/>
          </a:xfrm>
          <a:prstGeom prst="straightConnector1">
            <a:avLst/>
          </a:prstGeom>
          <a:noFill/>
          <a:ln w="28575" algn="ctr">
            <a:solidFill>
              <a:schemeClr val="bg2"/>
            </a:solidFill>
            <a:round/>
            <a:headEnd/>
            <a:tailEnd type="arrow" w="lg" len="lg"/>
          </a:ln>
        </p:spPr>
      </p:cxnSp>
      <p:cxnSp>
        <p:nvCxnSpPr>
          <p:cNvPr id="24671" name="直線單箭頭接點 15"/>
          <p:cNvCxnSpPr>
            <a:cxnSpLocks noChangeShapeType="1"/>
          </p:cNvCxnSpPr>
          <p:nvPr/>
        </p:nvCxnSpPr>
        <p:spPr bwMode="auto">
          <a:xfrm>
            <a:off x="2411724" y="2708908"/>
            <a:ext cx="4500575" cy="720092"/>
          </a:xfrm>
          <a:prstGeom prst="straightConnector1">
            <a:avLst/>
          </a:prstGeom>
          <a:noFill/>
          <a:ln w="28575" algn="ctr">
            <a:solidFill>
              <a:schemeClr val="bg2"/>
            </a:solidFill>
            <a:round/>
            <a:headEnd/>
            <a:tailEnd type="arrow" w="lg" len="lg"/>
          </a:ln>
        </p:spPr>
      </p:cxnSp>
      <p:sp>
        <p:nvSpPr>
          <p:cNvPr id="42" name="文字方塊 41"/>
          <p:cNvSpPr txBox="1">
            <a:spLocks noChangeArrowheads="1"/>
          </p:cNvSpPr>
          <p:nvPr/>
        </p:nvSpPr>
        <p:spPr bwMode="auto">
          <a:xfrm>
            <a:off x="6912299" y="3248977"/>
            <a:ext cx="720000" cy="360000"/>
          </a:xfrm>
          <a:prstGeom prst="rect">
            <a:avLst/>
          </a:prstGeom>
          <a:noFill/>
          <a:ln w="9525">
            <a:noFill/>
            <a:miter lim="800000"/>
            <a:headEnd/>
            <a:tailEnd/>
          </a:ln>
        </p:spPr>
        <p:txBody>
          <a:bodyPr tIns="36000" bIns="36000" anchor="ctr" anchorCtr="1">
            <a:noAutofit/>
          </a:bodyPr>
          <a:lstStyle/>
          <a:p>
            <a:r>
              <a:rPr lang="en-US" altLang="zh-TW" sz="1800"/>
              <a:t>G</a:t>
            </a:r>
            <a:endParaRPr lang="zh-TW" altLang="en-US" sz="1800"/>
          </a:p>
        </p:txBody>
      </p:sp>
      <p:sp>
        <p:nvSpPr>
          <p:cNvPr id="43" name="文字方塊 42"/>
          <p:cNvSpPr txBox="1">
            <a:spLocks noChangeArrowheads="1"/>
          </p:cNvSpPr>
          <p:nvPr/>
        </p:nvSpPr>
        <p:spPr bwMode="auto">
          <a:xfrm>
            <a:off x="6912299" y="3609023"/>
            <a:ext cx="720000" cy="360000"/>
          </a:xfrm>
          <a:prstGeom prst="rect">
            <a:avLst/>
          </a:prstGeom>
          <a:noFill/>
          <a:ln w="9525">
            <a:noFill/>
            <a:miter lim="800000"/>
            <a:headEnd/>
            <a:tailEnd/>
          </a:ln>
        </p:spPr>
        <p:txBody>
          <a:bodyPr tIns="36000" bIns="36000" anchor="ctr" anchorCtr="1">
            <a:noAutofit/>
          </a:bodyPr>
          <a:lstStyle/>
          <a:p>
            <a:r>
              <a:rPr lang="en-US" altLang="zh-TW" sz="1800"/>
              <a:t>o</a:t>
            </a:r>
            <a:endParaRPr lang="zh-TW" altLang="en-US" sz="1800"/>
          </a:p>
        </p:txBody>
      </p:sp>
      <p:sp>
        <p:nvSpPr>
          <p:cNvPr id="44" name="文字方塊 43"/>
          <p:cNvSpPr txBox="1">
            <a:spLocks noChangeArrowheads="1"/>
          </p:cNvSpPr>
          <p:nvPr/>
        </p:nvSpPr>
        <p:spPr bwMode="auto">
          <a:xfrm>
            <a:off x="6912299" y="3969069"/>
            <a:ext cx="720000" cy="360000"/>
          </a:xfrm>
          <a:prstGeom prst="rect">
            <a:avLst/>
          </a:prstGeom>
          <a:noFill/>
          <a:ln w="9525">
            <a:noFill/>
            <a:miter lim="800000"/>
            <a:headEnd/>
            <a:tailEnd/>
          </a:ln>
        </p:spPr>
        <p:txBody>
          <a:bodyPr tIns="36000" bIns="36000" anchor="ctr" anchorCtr="1">
            <a:noAutofit/>
          </a:bodyPr>
          <a:lstStyle/>
          <a:p>
            <a:r>
              <a:rPr lang="en-US" altLang="zh-TW" sz="1800"/>
              <a:t>o</a:t>
            </a:r>
            <a:endParaRPr lang="zh-TW" altLang="en-US" sz="1800"/>
          </a:p>
        </p:txBody>
      </p:sp>
      <p:sp>
        <p:nvSpPr>
          <p:cNvPr id="45" name="文字方塊 44"/>
          <p:cNvSpPr txBox="1">
            <a:spLocks noChangeArrowheads="1"/>
          </p:cNvSpPr>
          <p:nvPr/>
        </p:nvSpPr>
        <p:spPr bwMode="auto">
          <a:xfrm>
            <a:off x="6912299" y="4329115"/>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d</a:t>
            </a:r>
            <a:endParaRPr lang="zh-TW" altLang="en-US" sz="1800" dirty="0"/>
          </a:p>
        </p:txBody>
      </p:sp>
      <p:sp>
        <p:nvSpPr>
          <p:cNvPr id="46" name="文字方塊 45"/>
          <p:cNvSpPr txBox="1">
            <a:spLocks noChangeArrowheads="1"/>
          </p:cNvSpPr>
          <p:nvPr/>
        </p:nvSpPr>
        <p:spPr bwMode="auto">
          <a:xfrm>
            <a:off x="6912299" y="4689161"/>
            <a:ext cx="720000" cy="360000"/>
          </a:xfrm>
          <a:prstGeom prst="rect">
            <a:avLst/>
          </a:prstGeom>
          <a:noFill/>
          <a:ln w="9525">
            <a:noFill/>
            <a:miter lim="800000"/>
            <a:headEnd/>
            <a:tailEnd/>
          </a:ln>
        </p:spPr>
        <p:txBody>
          <a:bodyPr tIns="36000" bIns="36000" anchor="ctr" anchorCtr="1">
            <a:noAutofit/>
          </a:bodyPr>
          <a:lstStyle/>
          <a:p>
            <a:endParaRPr lang="zh-TW" altLang="en-US" sz="1800" dirty="0"/>
          </a:p>
        </p:txBody>
      </p:sp>
      <p:sp>
        <p:nvSpPr>
          <p:cNvPr id="47" name="文字方塊 46"/>
          <p:cNvSpPr txBox="1">
            <a:spLocks noChangeArrowheads="1"/>
          </p:cNvSpPr>
          <p:nvPr/>
        </p:nvSpPr>
        <p:spPr bwMode="auto">
          <a:xfrm>
            <a:off x="6912299" y="4689161"/>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B</a:t>
            </a:r>
            <a:endParaRPr lang="zh-TW" altLang="en-US" sz="1800" dirty="0"/>
          </a:p>
        </p:txBody>
      </p:sp>
      <p:sp>
        <p:nvSpPr>
          <p:cNvPr id="48" name="文字方塊 47"/>
          <p:cNvSpPr txBox="1">
            <a:spLocks noChangeArrowheads="1"/>
          </p:cNvSpPr>
          <p:nvPr/>
        </p:nvSpPr>
        <p:spPr bwMode="auto">
          <a:xfrm>
            <a:off x="6912299" y="5049207"/>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y</a:t>
            </a:r>
            <a:endParaRPr lang="zh-TW" altLang="en-US" sz="1800" dirty="0"/>
          </a:p>
        </p:txBody>
      </p:sp>
      <p:sp>
        <p:nvSpPr>
          <p:cNvPr id="49" name="文字方塊 48"/>
          <p:cNvSpPr txBox="1">
            <a:spLocks noChangeArrowheads="1"/>
          </p:cNvSpPr>
          <p:nvPr/>
        </p:nvSpPr>
        <p:spPr bwMode="auto">
          <a:xfrm>
            <a:off x="6912299" y="5409253"/>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e</a:t>
            </a:r>
            <a:endParaRPr lang="zh-TW" altLang="en-US" sz="1800" dirty="0"/>
          </a:p>
        </p:txBody>
      </p:sp>
      <p:sp>
        <p:nvSpPr>
          <p:cNvPr id="50" name="文字方塊 49"/>
          <p:cNvSpPr txBox="1">
            <a:spLocks noChangeArrowheads="1"/>
          </p:cNvSpPr>
          <p:nvPr/>
        </p:nvSpPr>
        <p:spPr bwMode="auto">
          <a:xfrm>
            <a:off x="6912299" y="5769299"/>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\0</a:t>
            </a:r>
            <a:endParaRPr lang="zh-TW" altLang="en-US" sz="1800" dirty="0"/>
          </a:p>
        </p:txBody>
      </p:sp>
      <p:sp>
        <p:nvSpPr>
          <p:cNvPr id="21" name="文字方塊 20"/>
          <p:cNvSpPr txBox="1">
            <a:spLocks noChangeArrowheads="1"/>
          </p:cNvSpPr>
          <p:nvPr/>
        </p:nvSpPr>
        <p:spPr bwMode="auto">
          <a:xfrm>
            <a:off x="6912299" y="3248977"/>
            <a:ext cx="720000" cy="360000"/>
          </a:xfrm>
          <a:prstGeom prst="rect">
            <a:avLst/>
          </a:prstGeom>
          <a:noFill/>
          <a:ln w="9525">
            <a:noFill/>
            <a:miter lim="800000"/>
            <a:headEnd/>
            <a:tailEnd/>
          </a:ln>
        </p:spPr>
        <p:txBody>
          <a:bodyPr tIns="36000" bIns="36000" anchor="ctr" anchorCtr="1">
            <a:noAutofit/>
          </a:bodyPr>
          <a:lstStyle/>
          <a:p>
            <a:r>
              <a:rPr lang="en-US" altLang="zh-TW" sz="1800"/>
              <a:t>G</a:t>
            </a:r>
            <a:endParaRPr lang="zh-TW" altLang="en-US" sz="1800"/>
          </a:p>
        </p:txBody>
      </p:sp>
    </p:spTree>
    <p:extLst>
      <p:ext uri="{BB962C8B-B14F-4D97-AF65-F5344CB8AC3E}">
        <p14:creationId xmlns:p14="http://schemas.microsoft.com/office/powerpoint/2010/main" val="369834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5E-6 0 L -2.5E-6 -0.36759 " pathEditMode="relative" rAng="0" ptsTypes="AA">
                                      <p:cBhvr>
                                        <p:cTn id="6" dur="2000" fill="hold"/>
                                        <p:tgtEl>
                                          <p:spTgt spid="21"/>
                                        </p:tgtEl>
                                        <p:attrNameLst>
                                          <p:attrName>ppt_x</p:attrName>
                                          <p:attrName>ppt_y</p:attrName>
                                        </p:attrNameLst>
                                      </p:cBhvr>
                                      <p:rCtr x="0" y="-183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3"/>
          <p:cNvSpPr>
            <a:spLocks noGrp="1"/>
          </p:cNvSpPr>
          <p:nvPr>
            <p:ph type="title"/>
          </p:nvPr>
        </p:nvSpPr>
        <p:spPr>
          <a:xfrm>
            <a:off x="971540" y="5769299"/>
            <a:ext cx="2160000" cy="720092"/>
          </a:xfrm>
        </p:spPr>
        <p:txBody>
          <a:bodyPr/>
          <a:lstStyle/>
          <a:p>
            <a:r>
              <a:rPr lang="en-US" altLang="zh-TW" dirty="0" smtClean="0">
                <a:ea typeface="新細明體" pitchFamily="18" charset="-120"/>
              </a:rPr>
              <a:t>Fig. 8.11</a:t>
            </a:r>
            <a:endParaRPr lang="zh-TW" altLang="en-US" dirty="0" smtClean="0">
              <a:ea typeface="新細明體" pitchFamily="18" charset="-120"/>
            </a:endParaRPr>
          </a:p>
        </p:txBody>
      </p:sp>
      <p:sp>
        <p:nvSpPr>
          <p:cNvPr id="25603" name="內容版面配置區 4"/>
          <p:cNvSpPr>
            <a:spLocks noGrp="1"/>
          </p:cNvSpPr>
          <p:nvPr>
            <p:ph idx="1"/>
          </p:nvPr>
        </p:nvSpPr>
        <p:spPr>
          <a:xfrm>
            <a:off x="251448" y="188587"/>
            <a:ext cx="6120782" cy="720092"/>
          </a:xfrm>
        </p:spPr>
        <p:txBody>
          <a:bodyPr/>
          <a:lstStyle/>
          <a:p>
            <a:pPr marL="0" indent="0" eaLnBrk="1" hangingPunct="1">
              <a:buFontTx/>
              <a:buNone/>
            </a:pPr>
            <a:r>
              <a:rPr lang="en-US" altLang="zh-TW" sz="1800" dirty="0" smtClean="0">
                <a:solidFill>
                  <a:srgbClr val="0000FF"/>
                </a:solidFill>
                <a:latin typeface="Lucida Console" pitchFamily="49" charset="0"/>
                <a:ea typeface="新細明體" pitchFamily="18" charset="-120"/>
                <a:cs typeface="Courier New" pitchFamily="49" charset="0"/>
              </a:rPr>
              <a:t>for</a:t>
            </a:r>
            <a:r>
              <a:rPr lang="en-US" altLang="zh-TW" sz="1800" dirty="0" smtClean="0">
                <a:solidFill>
                  <a:srgbClr val="000000"/>
                </a:solidFill>
                <a:latin typeface="Lucida Console" pitchFamily="49" charset="0"/>
                <a:ea typeface="新細明體" pitchFamily="18" charset="-120"/>
                <a:cs typeface="Courier New" pitchFamily="49" charset="0"/>
              </a:rPr>
              <a:t>( ; ( *s1 = *s2 ) != </a:t>
            </a:r>
            <a:r>
              <a:rPr lang="en-US" altLang="zh-TW" sz="1800" dirty="0" smtClean="0">
                <a:solidFill>
                  <a:srgbClr val="0099FF"/>
                </a:solidFill>
                <a:latin typeface="Lucida Console" pitchFamily="49" charset="0"/>
                <a:ea typeface="新細明體" pitchFamily="18" charset="-120"/>
                <a:cs typeface="Courier New" pitchFamily="49" charset="0"/>
              </a:rPr>
              <a:t>'\0'</a:t>
            </a:r>
            <a:r>
              <a:rPr lang="en-US" altLang="zh-TW" sz="1800" dirty="0" smtClean="0">
                <a:solidFill>
                  <a:srgbClr val="000000"/>
                </a:solidFill>
                <a:latin typeface="Lucida Console" pitchFamily="49" charset="0"/>
                <a:ea typeface="新細明體" pitchFamily="18" charset="-120"/>
                <a:cs typeface="Courier New" pitchFamily="49" charset="0"/>
              </a:rPr>
              <a:t>; s1++, s2++ )</a:t>
            </a:r>
            <a:endParaRPr lang="en-US" altLang="zh-TW" sz="1800" dirty="0" smtClean="0">
              <a:solidFill>
                <a:srgbClr val="000000"/>
              </a:solidFill>
              <a:latin typeface="Lucida Console" pitchFamily="49" charset="0"/>
              <a:ea typeface="新細明體" pitchFamily="18" charset="-120"/>
              <a:cs typeface="Times New Roman" pitchFamily="18" charset="0"/>
            </a:endParaRPr>
          </a:p>
          <a:p>
            <a:pPr marL="0" indent="0" eaLnBrk="1" hangingPunct="1">
              <a:buFontTx/>
              <a:buNone/>
            </a:pPr>
            <a:r>
              <a:rPr lang="en-US" altLang="zh-TW" sz="1800" dirty="0" smtClean="0">
                <a:solidFill>
                  <a:srgbClr val="000000"/>
                </a:solidFill>
                <a:latin typeface="Lucida Console" pitchFamily="49" charset="0"/>
                <a:ea typeface="新細明體" pitchFamily="18" charset="-120"/>
                <a:cs typeface="Courier New" pitchFamily="49" charset="0"/>
              </a:rPr>
              <a:t>   ;</a:t>
            </a:r>
          </a:p>
        </p:txBody>
      </p:sp>
      <p:graphicFrame>
        <p:nvGraphicFramePr>
          <p:cNvPr id="7" name="表格 6"/>
          <p:cNvGraphicFramePr>
            <a:graphicFrameLocks noGrp="1"/>
          </p:cNvGraphicFramePr>
          <p:nvPr>
            <p:extLst>
              <p:ext uri="{D42A27DB-BD31-4B8C-83A1-F6EECF244321}">
                <p14:modId xmlns:p14="http://schemas.microsoft.com/office/powerpoint/2010/main" val="1510071306"/>
              </p:ext>
            </p:extLst>
          </p:nvPr>
        </p:nvGraphicFramePr>
        <p:xfrm>
          <a:off x="4031931" y="728655"/>
          <a:ext cx="4860000" cy="2160000"/>
        </p:xfrm>
        <a:graphic>
          <a:graphicData uri="http://schemas.openxmlformats.org/drawingml/2006/table">
            <a:tbl>
              <a:tblPr firstRow="1" bandRow="1">
                <a:tableStyleId>{5940675A-B579-460E-94D1-54222C63F5DA}</a:tableStyleId>
              </a:tblPr>
              <a:tblGrid>
                <a:gridCol w="1260000"/>
                <a:gridCol w="1620000"/>
                <a:gridCol w="720000"/>
                <a:gridCol w="1260000"/>
              </a:tblGrid>
              <a:tr h="360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1-1</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kumimoji="0" lang="zh-TW" altLang="en-US" sz="1800" b="1" i="0" u="none" strike="noStrike" kern="1200" cap="none" spc="0" normalizeH="0" baseline="0" noProof="0" dirty="0">
                        <a:ln>
                          <a:noFill/>
                        </a:ln>
                        <a:solidFill>
                          <a:srgbClr val="000000"/>
                        </a:solidFill>
                        <a:effectLst/>
                        <a:uLnTx/>
                        <a:uFillTx/>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string3[0]</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*s1</a:t>
                      </a:r>
                      <a:endParaRPr lang="zh-TW" altLang="en-US" b="1" dirty="0">
                        <a:latin typeface="Courier New" pitchFamily="49" charset="0"/>
                        <a:cs typeface="Courier New" pitchFamily="49" charset="0"/>
                      </a:endParaRPr>
                    </a:p>
                  </a:txBody>
                  <a:tcPr marL="90000" marR="126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string3[1]</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a:t>
                      </a:r>
                      <a:r>
                        <a:rPr lang="en-US" altLang="zh-TW" b="1" spc="200" baseline="0" dirty="0" smtClean="0">
                          <a:latin typeface="Courier New" pitchFamily="49" charset="0"/>
                          <a:cs typeface="Courier New" pitchFamily="49" charset="0"/>
                        </a:rPr>
                        <a:t>(</a:t>
                      </a:r>
                      <a:r>
                        <a:rPr lang="en-US" altLang="zh-TW" b="1" spc="0" baseline="0" dirty="0" smtClean="0">
                          <a:latin typeface="Courier New" pitchFamily="49" charset="0"/>
                          <a:cs typeface="Courier New" pitchFamily="49" charset="0"/>
                        </a:rPr>
                        <a:t>s</a:t>
                      </a:r>
                      <a:r>
                        <a:rPr lang="en-US" altLang="zh-TW" b="1" spc="200" baseline="0" dirty="0" smtClean="0">
                          <a:latin typeface="Courier New" pitchFamily="49" charset="0"/>
                          <a:cs typeface="Courier New" pitchFamily="49" charset="0"/>
                        </a:rPr>
                        <a:t>1+1</a:t>
                      </a: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string3[2]</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1+2</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string3[3]</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1+3</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string3[4]</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1+4</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string3[5]</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231050460"/>
              </p:ext>
            </p:extLst>
          </p:nvPr>
        </p:nvGraphicFramePr>
        <p:xfrm>
          <a:off x="4031931" y="3248977"/>
          <a:ext cx="4860000" cy="3240000"/>
        </p:xfrm>
        <a:graphic>
          <a:graphicData uri="http://schemas.openxmlformats.org/drawingml/2006/table">
            <a:tbl>
              <a:tblPr firstRow="1" bandRow="1">
                <a:tableStyleId>{5940675A-B579-460E-94D1-54222C63F5DA}</a:tableStyleId>
              </a:tblPr>
              <a:tblGrid>
                <a:gridCol w="1260000"/>
                <a:gridCol w="1620000"/>
                <a:gridCol w="720000"/>
                <a:gridCol w="1260000"/>
              </a:tblGrid>
              <a:tr h="360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2-1</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kumimoji="0" lang="zh-TW" altLang="en-US" sz="1800" b="1" i="0" u="none" strike="noStrike" kern="1200" cap="none" spc="0" normalizeH="0" baseline="0" noProof="0" dirty="0">
                        <a:ln>
                          <a:noFill/>
                        </a:ln>
                        <a:solidFill>
                          <a:srgbClr val="000000"/>
                        </a:solidFill>
                        <a:effectLst/>
                        <a:uLnTx/>
                        <a:uFillTx/>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string4[0]</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*s2</a:t>
                      </a:r>
                      <a:endParaRPr lang="zh-TW" altLang="en-US" b="1" dirty="0">
                        <a:latin typeface="Courier New" pitchFamily="49" charset="0"/>
                        <a:cs typeface="Courier New" pitchFamily="49" charset="0"/>
                      </a:endParaRPr>
                    </a:p>
                  </a:txBody>
                  <a:tcPr marL="90000" marR="126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string4[1]</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a:t>
                      </a:r>
                      <a:r>
                        <a:rPr lang="en-US" altLang="zh-TW" b="1" spc="200" baseline="0" dirty="0" smtClean="0">
                          <a:latin typeface="Courier New" pitchFamily="49" charset="0"/>
                          <a:cs typeface="Courier New" pitchFamily="49" charset="0"/>
                        </a:rPr>
                        <a:t>(</a:t>
                      </a:r>
                      <a:r>
                        <a:rPr lang="en-US" altLang="zh-TW" b="1" spc="0" baseline="0" dirty="0" smtClean="0">
                          <a:latin typeface="Courier New" pitchFamily="49" charset="0"/>
                          <a:cs typeface="Courier New" pitchFamily="49" charset="0"/>
                        </a:rPr>
                        <a:t>s</a:t>
                      </a:r>
                      <a:r>
                        <a:rPr lang="en-US" altLang="zh-TW" b="1" spc="200" baseline="0" dirty="0" smtClean="0">
                          <a:latin typeface="Courier New" pitchFamily="49" charset="0"/>
                          <a:cs typeface="Courier New" pitchFamily="49" charset="0"/>
                        </a:rPr>
                        <a:t>2+1</a:t>
                      </a: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string4[2]</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2+2</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string4[3]</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2+3</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string4[4]</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2+4</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string4[5]</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2+5</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string4[6]</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2+6</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string4[7]</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2+7</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string4[8]</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996128416"/>
              </p:ext>
            </p:extLst>
          </p:nvPr>
        </p:nvGraphicFramePr>
        <p:xfrm>
          <a:off x="611494" y="2168839"/>
          <a:ext cx="3060000" cy="720000"/>
        </p:xfrm>
        <a:graphic>
          <a:graphicData uri="http://schemas.openxmlformats.org/drawingml/2006/table">
            <a:tbl>
              <a:tblPr firstRow="1" bandRow="1">
                <a:tableStyleId>{5940675A-B579-460E-94D1-54222C63F5DA}</a:tableStyleId>
              </a:tblPr>
              <a:tblGrid>
                <a:gridCol w="540000"/>
                <a:gridCol w="1260000"/>
                <a:gridCol w="1260000"/>
              </a:tblGrid>
              <a:tr h="360000">
                <a:tc>
                  <a:txBody>
                    <a:bodyPr/>
                    <a:lstStyle/>
                    <a:p>
                      <a:pPr algn="r"/>
                      <a:r>
                        <a:rPr lang="en-US" altLang="zh-TW" b="1" dirty="0" smtClean="0">
                          <a:latin typeface="Courier New" pitchFamily="49" charset="0"/>
                          <a:cs typeface="Courier New" pitchFamily="49" charset="0"/>
                        </a:rPr>
                        <a:t>s1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0012FF35</a:t>
                      </a:r>
                      <a:endParaRPr lang="zh-TW" altLang="en-US" b="1" dirty="0">
                        <a:latin typeface="Courier New" pitchFamily="49" charset="0"/>
                        <a:cs typeface="Courier New" pitchFamily="49" charset="0"/>
                      </a:endParaRPr>
                    </a:p>
                  </a:txBody>
                  <a:tcPr marL="72000" marR="72000" marT="36000" marB="36000" anchor="ctr" anchorCtr="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latin typeface="Courier New" pitchFamily="49" charset="0"/>
                          <a:cs typeface="Courier New" pitchFamily="49" charset="0"/>
                        </a:rPr>
                        <a:t>0012FE48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s2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0012FF21</a:t>
                      </a:r>
                      <a:endParaRPr lang="zh-TW" altLang="en-US" b="1" dirty="0">
                        <a:latin typeface="Courier New" pitchFamily="49" charset="0"/>
                        <a:cs typeface="Courier New" pitchFamily="49" charset="0"/>
                      </a:endParaRPr>
                    </a:p>
                  </a:txBody>
                  <a:tcPr marL="72000" marR="72000" marT="36000" marB="36000" anchor="ctr" anchorCtr="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TW" b="1" dirty="0" smtClean="0">
                          <a:latin typeface="Courier New" pitchFamily="49" charset="0"/>
                          <a:cs typeface="Courier New" pitchFamily="49" charset="0"/>
                        </a:rPr>
                        <a:t>0012FE4C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24670" name="直線單箭頭接點 13"/>
          <p:cNvCxnSpPr>
            <a:cxnSpLocks noChangeShapeType="1"/>
          </p:cNvCxnSpPr>
          <p:nvPr/>
        </p:nvCxnSpPr>
        <p:spPr bwMode="auto">
          <a:xfrm flipV="1">
            <a:off x="2411724" y="1268724"/>
            <a:ext cx="4500575" cy="1080139"/>
          </a:xfrm>
          <a:prstGeom prst="straightConnector1">
            <a:avLst/>
          </a:prstGeom>
          <a:noFill/>
          <a:ln w="28575" algn="ctr">
            <a:solidFill>
              <a:schemeClr val="bg2"/>
            </a:solidFill>
            <a:round/>
            <a:headEnd/>
            <a:tailEnd type="arrow" w="lg" len="lg"/>
          </a:ln>
        </p:spPr>
      </p:cxnSp>
      <p:cxnSp>
        <p:nvCxnSpPr>
          <p:cNvPr id="24671" name="直線單箭頭接點 15"/>
          <p:cNvCxnSpPr>
            <a:cxnSpLocks noChangeShapeType="1"/>
            <a:endCxn id="43" idx="1"/>
          </p:cNvCxnSpPr>
          <p:nvPr/>
        </p:nvCxnSpPr>
        <p:spPr bwMode="auto">
          <a:xfrm>
            <a:off x="2411724" y="2708908"/>
            <a:ext cx="4500575" cy="1080115"/>
          </a:xfrm>
          <a:prstGeom prst="straightConnector1">
            <a:avLst/>
          </a:prstGeom>
          <a:noFill/>
          <a:ln w="28575" algn="ctr">
            <a:solidFill>
              <a:schemeClr val="bg2"/>
            </a:solidFill>
            <a:round/>
            <a:headEnd/>
            <a:tailEnd type="arrow" w="lg" len="lg"/>
          </a:ln>
        </p:spPr>
      </p:cxnSp>
      <p:sp>
        <p:nvSpPr>
          <p:cNvPr id="42" name="文字方塊 41"/>
          <p:cNvSpPr txBox="1">
            <a:spLocks noChangeArrowheads="1"/>
          </p:cNvSpPr>
          <p:nvPr/>
        </p:nvSpPr>
        <p:spPr bwMode="auto">
          <a:xfrm>
            <a:off x="6912299" y="3248977"/>
            <a:ext cx="720000" cy="360000"/>
          </a:xfrm>
          <a:prstGeom prst="rect">
            <a:avLst/>
          </a:prstGeom>
          <a:noFill/>
          <a:ln w="9525">
            <a:noFill/>
            <a:miter lim="800000"/>
            <a:headEnd/>
            <a:tailEnd/>
          </a:ln>
        </p:spPr>
        <p:txBody>
          <a:bodyPr tIns="36000" bIns="36000" anchor="ctr" anchorCtr="1">
            <a:noAutofit/>
          </a:bodyPr>
          <a:lstStyle/>
          <a:p>
            <a:r>
              <a:rPr lang="en-US" altLang="zh-TW" sz="1800"/>
              <a:t>G</a:t>
            </a:r>
            <a:endParaRPr lang="zh-TW" altLang="en-US" sz="1800"/>
          </a:p>
        </p:txBody>
      </p:sp>
      <p:sp>
        <p:nvSpPr>
          <p:cNvPr id="43" name="文字方塊 42"/>
          <p:cNvSpPr txBox="1">
            <a:spLocks noChangeArrowheads="1"/>
          </p:cNvSpPr>
          <p:nvPr/>
        </p:nvSpPr>
        <p:spPr bwMode="auto">
          <a:xfrm>
            <a:off x="6912299" y="3609023"/>
            <a:ext cx="720000" cy="360000"/>
          </a:xfrm>
          <a:prstGeom prst="rect">
            <a:avLst/>
          </a:prstGeom>
          <a:noFill/>
          <a:ln w="9525">
            <a:noFill/>
            <a:miter lim="800000"/>
            <a:headEnd/>
            <a:tailEnd/>
          </a:ln>
        </p:spPr>
        <p:txBody>
          <a:bodyPr tIns="36000" bIns="36000" anchor="ctr" anchorCtr="1">
            <a:noAutofit/>
          </a:bodyPr>
          <a:lstStyle/>
          <a:p>
            <a:r>
              <a:rPr lang="en-US" altLang="zh-TW" sz="1800"/>
              <a:t>o</a:t>
            </a:r>
            <a:endParaRPr lang="zh-TW" altLang="en-US" sz="1800"/>
          </a:p>
        </p:txBody>
      </p:sp>
      <p:sp>
        <p:nvSpPr>
          <p:cNvPr id="44" name="文字方塊 43"/>
          <p:cNvSpPr txBox="1">
            <a:spLocks noChangeArrowheads="1"/>
          </p:cNvSpPr>
          <p:nvPr/>
        </p:nvSpPr>
        <p:spPr bwMode="auto">
          <a:xfrm>
            <a:off x="6912299" y="3969069"/>
            <a:ext cx="720000" cy="360000"/>
          </a:xfrm>
          <a:prstGeom prst="rect">
            <a:avLst/>
          </a:prstGeom>
          <a:noFill/>
          <a:ln w="9525">
            <a:noFill/>
            <a:miter lim="800000"/>
            <a:headEnd/>
            <a:tailEnd/>
          </a:ln>
        </p:spPr>
        <p:txBody>
          <a:bodyPr tIns="36000" bIns="36000" anchor="ctr" anchorCtr="1">
            <a:noAutofit/>
          </a:bodyPr>
          <a:lstStyle/>
          <a:p>
            <a:r>
              <a:rPr lang="en-US" altLang="zh-TW" sz="1800"/>
              <a:t>o</a:t>
            </a:r>
            <a:endParaRPr lang="zh-TW" altLang="en-US" sz="1800"/>
          </a:p>
        </p:txBody>
      </p:sp>
      <p:sp>
        <p:nvSpPr>
          <p:cNvPr id="45" name="文字方塊 44"/>
          <p:cNvSpPr txBox="1">
            <a:spLocks noChangeArrowheads="1"/>
          </p:cNvSpPr>
          <p:nvPr/>
        </p:nvSpPr>
        <p:spPr bwMode="auto">
          <a:xfrm>
            <a:off x="6912299" y="4329115"/>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d</a:t>
            </a:r>
            <a:endParaRPr lang="zh-TW" altLang="en-US" sz="1800" dirty="0"/>
          </a:p>
        </p:txBody>
      </p:sp>
      <p:sp>
        <p:nvSpPr>
          <p:cNvPr id="46" name="文字方塊 45"/>
          <p:cNvSpPr txBox="1">
            <a:spLocks noChangeArrowheads="1"/>
          </p:cNvSpPr>
          <p:nvPr/>
        </p:nvSpPr>
        <p:spPr bwMode="auto">
          <a:xfrm>
            <a:off x="6912299" y="4689161"/>
            <a:ext cx="720000" cy="360000"/>
          </a:xfrm>
          <a:prstGeom prst="rect">
            <a:avLst/>
          </a:prstGeom>
          <a:noFill/>
          <a:ln w="9525">
            <a:noFill/>
            <a:miter lim="800000"/>
            <a:headEnd/>
            <a:tailEnd/>
          </a:ln>
        </p:spPr>
        <p:txBody>
          <a:bodyPr tIns="36000" bIns="36000" anchor="ctr" anchorCtr="1">
            <a:noAutofit/>
          </a:bodyPr>
          <a:lstStyle/>
          <a:p>
            <a:endParaRPr lang="zh-TW" altLang="en-US" sz="1800" dirty="0"/>
          </a:p>
        </p:txBody>
      </p:sp>
      <p:sp>
        <p:nvSpPr>
          <p:cNvPr id="47" name="文字方塊 46"/>
          <p:cNvSpPr txBox="1">
            <a:spLocks noChangeArrowheads="1"/>
          </p:cNvSpPr>
          <p:nvPr/>
        </p:nvSpPr>
        <p:spPr bwMode="auto">
          <a:xfrm>
            <a:off x="6912299" y="4689161"/>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B</a:t>
            </a:r>
            <a:endParaRPr lang="zh-TW" altLang="en-US" sz="1800" dirty="0"/>
          </a:p>
        </p:txBody>
      </p:sp>
      <p:sp>
        <p:nvSpPr>
          <p:cNvPr id="48" name="文字方塊 47"/>
          <p:cNvSpPr txBox="1">
            <a:spLocks noChangeArrowheads="1"/>
          </p:cNvSpPr>
          <p:nvPr/>
        </p:nvSpPr>
        <p:spPr bwMode="auto">
          <a:xfrm>
            <a:off x="6912299" y="5049207"/>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y</a:t>
            </a:r>
            <a:endParaRPr lang="zh-TW" altLang="en-US" sz="1800" dirty="0"/>
          </a:p>
        </p:txBody>
      </p:sp>
      <p:sp>
        <p:nvSpPr>
          <p:cNvPr id="49" name="文字方塊 48"/>
          <p:cNvSpPr txBox="1">
            <a:spLocks noChangeArrowheads="1"/>
          </p:cNvSpPr>
          <p:nvPr/>
        </p:nvSpPr>
        <p:spPr bwMode="auto">
          <a:xfrm>
            <a:off x="6912299" y="5409253"/>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e</a:t>
            </a:r>
            <a:endParaRPr lang="zh-TW" altLang="en-US" sz="1800" dirty="0"/>
          </a:p>
        </p:txBody>
      </p:sp>
      <p:sp>
        <p:nvSpPr>
          <p:cNvPr id="50" name="文字方塊 49"/>
          <p:cNvSpPr txBox="1">
            <a:spLocks noChangeArrowheads="1"/>
          </p:cNvSpPr>
          <p:nvPr/>
        </p:nvSpPr>
        <p:spPr bwMode="auto">
          <a:xfrm>
            <a:off x="6912299" y="5769299"/>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\0</a:t>
            </a:r>
            <a:endParaRPr lang="zh-TW" altLang="en-US" sz="1800" dirty="0"/>
          </a:p>
        </p:txBody>
      </p:sp>
      <p:sp>
        <p:nvSpPr>
          <p:cNvPr id="20" name="文字方塊 19"/>
          <p:cNvSpPr txBox="1">
            <a:spLocks noChangeArrowheads="1"/>
          </p:cNvSpPr>
          <p:nvPr/>
        </p:nvSpPr>
        <p:spPr bwMode="auto">
          <a:xfrm>
            <a:off x="6912299" y="728655"/>
            <a:ext cx="720000" cy="360000"/>
          </a:xfrm>
          <a:prstGeom prst="rect">
            <a:avLst/>
          </a:prstGeom>
          <a:noFill/>
          <a:ln w="9525">
            <a:noFill/>
            <a:miter lim="800000"/>
            <a:headEnd/>
            <a:tailEnd/>
          </a:ln>
        </p:spPr>
        <p:txBody>
          <a:bodyPr tIns="36000" bIns="36000" anchor="ctr" anchorCtr="1">
            <a:noAutofit/>
          </a:bodyPr>
          <a:lstStyle/>
          <a:p>
            <a:r>
              <a:rPr lang="en-US" altLang="zh-TW" sz="1800"/>
              <a:t>G</a:t>
            </a:r>
            <a:endParaRPr lang="zh-TW" altLang="en-US" sz="1800"/>
          </a:p>
        </p:txBody>
      </p:sp>
      <p:sp>
        <p:nvSpPr>
          <p:cNvPr id="21" name="文字方塊 20"/>
          <p:cNvSpPr txBox="1">
            <a:spLocks noChangeArrowheads="1"/>
          </p:cNvSpPr>
          <p:nvPr/>
        </p:nvSpPr>
        <p:spPr bwMode="auto">
          <a:xfrm>
            <a:off x="6912299" y="3609023"/>
            <a:ext cx="720000" cy="360000"/>
          </a:xfrm>
          <a:prstGeom prst="rect">
            <a:avLst/>
          </a:prstGeom>
          <a:noFill/>
          <a:ln w="9525">
            <a:noFill/>
            <a:miter lim="800000"/>
            <a:headEnd/>
            <a:tailEnd/>
          </a:ln>
        </p:spPr>
        <p:txBody>
          <a:bodyPr tIns="36000" bIns="36000" anchor="ctr" anchorCtr="1">
            <a:noAutofit/>
          </a:bodyPr>
          <a:lstStyle/>
          <a:p>
            <a:r>
              <a:rPr lang="en-US" altLang="zh-TW" sz="1800"/>
              <a:t>o</a:t>
            </a:r>
            <a:endParaRPr lang="zh-TW" altLang="en-US" sz="1800"/>
          </a:p>
        </p:txBody>
      </p:sp>
    </p:spTree>
    <p:extLst>
      <p:ext uri="{BB962C8B-B14F-4D97-AF65-F5344CB8AC3E}">
        <p14:creationId xmlns:p14="http://schemas.microsoft.com/office/powerpoint/2010/main" val="154604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5E-6 -4.81481E-6 L -2.5E-6 -0.36736 " pathEditMode="relative" rAng="0" ptsTypes="AA">
                                      <p:cBhvr>
                                        <p:cTn id="6" dur="2000" fill="hold"/>
                                        <p:tgtEl>
                                          <p:spTgt spid="21"/>
                                        </p:tgtEl>
                                        <p:attrNameLst>
                                          <p:attrName>ppt_x</p:attrName>
                                          <p:attrName>ppt_y</p:attrName>
                                        </p:attrNameLst>
                                      </p:cBhvr>
                                      <p:rCtr x="0" y="-183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3"/>
          <p:cNvSpPr>
            <a:spLocks noGrp="1"/>
          </p:cNvSpPr>
          <p:nvPr>
            <p:ph type="title"/>
          </p:nvPr>
        </p:nvSpPr>
        <p:spPr>
          <a:xfrm>
            <a:off x="971540" y="5769299"/>
            <a:ext cx="2160000" cy="720092"/>
          </a:xfrm>
        </p:spPr>
        <p:txBody>
          <a:bodyPr/>
          <a:lstStyle/>
          <a:p>
            <a:r>
              <a:rPr lang="en-US" altLang="zh-TW" dirty="0" smtClean="0">
                <a:ea typeface="新細明體" pitchFamily="18" charset="-120"/>
              </a:rPr>
              <a:t>Fig. 8.11</a:t>
            </a:r>
            <a:endParaRPr lang="zh-TW" altLang="en-US" dirty="0" smtClean="0">
              <a:ea typeface="新細明體" pitchFamily="18" charset="-120"/>
            </a:endParaRPr>
          </a:p>
        </p:txBody>
      </p:sp>
      <p:sp>
        <p:nvSpPr>
          <p:cNvPr id="25603" name="內容版面配置區 4"/>
          <p:cNvSpPr>
            <a:spLocks noGrp="1"/>
          </p:cNvSpPr>
          <p:nvPr>
            <p:ph idx="1"/>
          </p:nvPr>
        </p:nvSpPr>
        <p:spPr>
          <a:xfrm>
            <a:off x="251448" y="188587"/>
            <a:ext cx="6120782" cy="720092"/>
          </a:xfrm>
        </p:spPr>
        <p:txBody>
          <a:bodyPr/>
          <a:lstStyle/>
          <a:p>
            <a:pPr marL="0" indent="0" eaLnBrk="1" hangingPunct="1">
              <a:buFontTx/>
              <a:buNone/>
            </a:pPr>
            <a:r>
              <a:rPr lang="en-US" altLang="zh-TW" sz="1800" dirty="0" smtClean="0">
                <a:solidFill>
                  <a:srgbClr val="0000FF"/>
                </a:solidFill>
                <a:latin typeface="Lucida Console" pitchFamily="49" charset="0"/>
                <a:ea typeface="新細明體" pitchFamily="18" charset="-120"/>
                <a:cs typeface="Courier New" pitchFamily="49" charset="0"/>
              </a:rPr>
              <a:t>for</a:t>
            </a:r>
            <a:r>
              <a:rPr lang="en-US" altLang="zh-TW" sz="1800" dirty="0" smtClean="0">
                <a:solidFill>
                  <a:srgbClr val="000000"/>
                </a:solidFill>
                <a:latin typeface="Lucida Console" pitchFamily="49" charset="0"/>
                <a:ea typeface="新細明體" pitchFamily="18" charset="-120"/>
                <a:cs typeface="Courier New" pitchFamily="49" charset="0"/>
              </a:rPr>
              <a:t>( ; ( *s1 = *s2 ) != </a:t>
            </a:r>
            <a:r>
              <a:rPr lang="en-US" altLang="zh-TW" sz="1800" dirty="0" smtClean="0">
                <a:solidFill>
                  <a:srgbClr val="0099FF"/>
                </a:solidFill>
                <a:latin typeface="Lucida Console" pitchFamily="49" charset="0"/>
                <a:ea typeface="新細明體" pitchFamily="18" charset="-120"/>
                <a:cs typeface="Courier New" pitchFamily="49" charset="0"/>
              </a:rPr>
              <a:t>'\0'</a:t>
            </a:r>
            <a:r>
              <a:rPr lang="en-US" altLang="zh-TW" sz="1800" dirty="0" smtClean="0">
                <a:solidFill>
                  <a:srgbClr val="000000"/>
                </a:solidFill>
                <a:latin typeface="Lucida Console" pitchFamily="49" charset="0"/>
                <a:ea typeface="新細明體" pitchFamily="18" charset="-120"/>
                <a:cs typeface="Courier New" pitchFamily="49" charset="0"/>
              </a:rPr>
              <a:t>; s1++, s2++ )</a:t>
            </a:r>
            <a:endParaRPr lang="en-US" altLang="zh-TW" sz="1800" dirty="0" smtClean="0">
              <a:solidFill>
                <a:srgbClr val="000000"/>
              </a:solidFill>
              <a:latin typeface="Lucida Console" pitchFamily="49" charset="0"/>
              <a:ea typeface="新細明體" pitchFamily="18" charset="-120"/>
              <a:cs typeface="Times New Roman" pitchFamily="18" charset="0"/>
            </a:endParaRPr>
          </a:p>
          <a:p>
            <a:pPr marL="0" indent="0" eaLnBrk="1" hangingPunct="1">
              <a:buFontTx/>
              <a:buNone/>
            </a:pPr>
            <a:r>
              <a:rPr lang="en-US" altLang="zh-TW" sz="1800" dirty="0" smtClean="0">
                <a:solidFill>
                  <a:srgbClr val="000000"/>
                </a:solidFill>
                <a:latin typeface="Lucida Console" pitchFamily="49" charset="0"/>
                <a:ea typeface="新細明體" pitchFamily="18" charset="-120"/>
                <a:cs typeface="Courier New" pitchFamily="49" charset="0"/>
              </a:rPr>
              <a:t>   ;</a:t>
            </a:r>
          </a:p>
        </p:txBody>
      </p:sp>
      <p:graphicFrame>
        <p:nvGraphicFramePr>
          <p:cNvPr id="7" name="表格 6"/>
          <p:cNvGraphicFramePr>
            <a:graphicFrameLocks noGrp="1"/>
          </p:cNvGraphicFramePr>
          <p:nvPr>
            <p:extLst>
              <p:ext uri="{D42A27DB-BD31-4B8C-83A1-F6EECF244321}">
                <p14:modId xmlns:p14="http://schemas.microsoft.com/office/powerpoint/2010/main" val="2739717506"/>
              </p:ext>
            </p:extLst>
          </p:nvPr>
        </p:nvGraphicFramePr>
        <p:xfrm>
          <a:off x="4031931" y="728655"/>
          <a:ext cx="4860000" cy="2160000"/>
        </p:xfrm>
        <a:graphic>
          <a:graphicData uri="http://schemas.openxmlformats.org/drawingml/2006/table">
            <a:tbl>
              <a:tblPr firstRow="1" bandRow="1">
                <a:tableStyleId>{5940675A-B579-460E-94D1-54222C63F5DA}</a:tableStyleId>
              </a:tblPr>
              <a:tblGrid>
                <a:gridCol w="1260000"/>
                <a:gridCol w="1620000"/>
                <a:gridCol w="720000"/>
                <a:gridCol w="1260000"/>
              </a:tblGrid>
              <a:tr h="360000">
                <a:tc>
                  <a:txBody>
                    <a:bodyPr/>
                    <a:lstStyle/>
                    <a:p>
                      <a:pPr algn="r"/>
                      <a:r>
                        <a:rPr lang="en-US" altLang="zh-TW" b="1" dirty="0" smtClean="0">
                          <a:latin typeface="Courier New" pitchFamily="49" charset="0"/>
                          <a:cs typeface="Courier New" pitchFamily="49" charset="0"/>
                        </a:rPr>
                        <a:t>*</a:t>
                      </a:r>
                      <a:r>
                        <a:rPr lang="en-US" altLang="zh-TW" b="1" spc="200" baseline="0" dirty="0" smtClean="0">
                          <a:latin typeface="Courier New" pitchFamily="49" charset="0"/>
                          <a:cs typeface="Courier New" pitchFamily="49" charset="0"/>
                        </a:rPr>
                        <a:t>(</a:t>
                      </a:r>
                      <a:r>
                        <a:rPr lang="en-US" altLang="zh-TW" b="1" spc="0" baseline="0" dirty="0" smtClean="0">
                          <a:latin typeface="Courier New" pitchFamily="49" charset="0"/>
                          <a:cs typeface="Courier New" pitchFamily="49" charset="0"/>
                        </a:rPr>
                        <a:t>s</a:t>
                      </a:r>
                      <a:r>
                        <a:rPr lang="en-US" altLang="zh-TW" b="1" spc="200" baseline="0" dirty="0" smtClean="0">
                          <a:latin typeface="Courier New" pitchFamily="49" charset="0"/>
                          <a:cs typeface="Courier New" pitchFamily="49" charset="0"/>
                        </a:rPr>
                        <a:t>1-2</a:t>
                      </a: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string3[0]</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1-1</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string3[1]</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*s1</a:t>
                      </a:r>
                      <a:endParaRPr lang="zh-TW" altLang="en-US" b="1" dirty="0">
                        <a:latin typeface="Courier New" pitchFamily="49" charset="0"/>
                        <a:cs typeface="Courier New" pitchFamily="49" charset="0"/>
                      </a:endParaRPr>
                    </a:p>
                  </a:txBody>
                  <a:tcPr marL="90000" marR="126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string3[2]</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a:t>
                      </a:r>
                      <a:r>
                        <a:rPr lang="en-US" altLang="zh-TW" b="1" spc="200" baseline="0" dirty="0" smtClean="0">
                          <a:latin typeface="Courier New" pitchFamily="49" charset="0"/>
                          <a:cs typeface="Courier New" pitchFamily="49" charset="0"/>
                        </a:rPr>
                        <a:t>(</a:t>
                      </a:r>
                      <a:r>
                        <a:rPr lang="en-US" altLang="zh-TW" b="1" spc="0" baseline="0" dirty="0" smtClean="0">
                          <a:latin typeface="Courier New" pitchFamily="49" charset="0"/>
                          <a:cs typeface="Courier New" pitchFamily="49" charset="0"/>
                        </a:rPr>
                        <a:t>s</a:t>
                      </a:r>
                      <a:r>
                        <a:rPr lang="en-US" altLang="zh-TW" b="1" spc="200" baseline="0" dirty="0" smtClean="0">
                          <a:latin typeface="Courier New" pitchFamily="49" charset="0"/>
                          <a:cs typeface="Courier New" pitchFamily="49" charset="0"/>
                        </a:rPr>
                        <a:t>1+1</a:t>
                      </a: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string3[3]</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1+2</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string3[4]</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1+3</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string3[5]</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0012FF39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577124558"/>
              </p:ext>
            </p:extLst>
          </p:nvPr>
        </p:nvGraphicFramePr>
        <p:xfrm>
          <a:off x="4031931" y="3248977"/>
          <a:ext cx="4860000" cy="3240000"/>
        </p:xfrm>
        <a:graphic>
          <a:graphicData uri="http://schemas.openxmlformats.org/drawingml/2006/table">
            <a:tbl>
              <a:tblPr firstRow="1" bandRow="1">
                <a:tableStyleId>{5940675A-B579-460E-94D1-54222C63F5DA}</a:tableStyleId>
              </a:tblPr>
              <a:tblGrid>
                <a:gridCol w="1260000"/>
                <a:gridCol w="1620000"/>
                <a:gridCol w="720000"/>
                <a:gridCol w="1260000"/>
              </a:tblGrid>
              <a:tr h="360000">
                <a:tc>
                  <a:txBody>
                    <a:bodyPr/>
                    <a:lstStyle/>
                    <a:p>
                      <a:pPr algn="r"/>
                      <a:r>
                        <a:rPr lang="en-US" altLang="zh-TW" b="1" dirty="0" smtClean="0">
                          <a:latin typeface="Courier New" pitchFamily="49" charset="0"/>
                          <a:cs typeface="Courier New" pitchFamily="49" charset="0"/>
                        </a:rPr>
                        <a:t>*</a:t>
                      </a:r>
                      <a:r>
                        <a:rPr lang="en-US" altLang="zh-TW" b="1" spc="200" baseline="0" dirty="0" smtClean="0">
                          <a:latin typeface="Courier New" pitchFamily="49" charset="0"/>
                          <a:cs typeface="Courier New" pitchFamily="49" charset="0"/>
                        </a:rPr>
                        <a:t>(</a:t>
                      </a:r>
                      <a:r>
                        <a:rPr lang="en-US" altLang="zh-TW" b="1" spc="0" baseline="0" dirty="0" smtClean="0">
                          <a:latin typeface="Courier New" pitchFamily="49" charset="0"/>
                          <a:cs typeface="Courier New" pitchFamily="49" charset="0"/>
                        </a:rPr>
                        <a:t>s</a:t>
                      </a:r>
                      <a:r>
                        <a:rPr lang="en-US" altLang="zh-TW" b="1" spc="200" baseline="0" dirty="0" smtClean="0">
                          <a:latin typeface="Courier New" pitchFamily="49" charset="0"/>
                          <a:cs typeface="Courier New" pitchFamily="49" charset="0"/>
                        </a:rPr>
                        <a:t>2-2</a:t>
                      </a: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string4[0]</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2-1</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string4[1]</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*s2</a:t>
                      </a:r>
                      <a:endParaRPr lang="zh-TW" altLang="en-US" b="1" dirty="0">
                        <a:latin typeface="Courier New" pitchFamily="49" charset="0"/>
                        <a:cs typeface="Courier New" pitchFamily="49" charset="0"/>
                      </a:endParaRPr>
                    </a:p>
                  </a:txBody>
                  <a:tcPr marL="90000" marR="126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string4[2]</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a:t>
                      </a:r>
                      <a:r>
                        <a:rPr lang="en-US" altLang="zh-TW" b="1" spc="200" baseline="0" dirty="0" smtClean="0">
                          <a:latin typeface="Courier New" pitchFamily="49" charset="0"/>
                          <a:cs typeface="Courier New" pitchFamily="49" charset="0"/>
                        </a:rPr>
                        <a:t>(</a:t>
                      </a:r>
                      <a:r>
                        <a:rPr lang="en-US" altLang="zh-TW" b="1" spc="0" baseline="0" dirty="0" smtClean="0">
                          <a:latin typeface="Courier New" pitchFamily="49" charset="0"/>
                          <a:cs typeface="Courier New" pitchFamily="49" charset="0"/>
                        </a:rPr>
                        <a:t>s</a:t>
                      </a:r>
                      <a:r>
                        <a:rPr lang="en-US" altLang="zh-TW" b="1" spc="200" baseline="0" dirty="0" smtClean="0">
                          <a:latin typeface="Courier New" pitchFamily="49" charset="0"/>
                          <a:cs typeface="Courier New" pitchFamily="49" charset="0"/>
                        </a:rPr>
                        <a:t>2+1</a:t>
                      </a: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string4[3]</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2+2</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string4[4]</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2+3</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string4[5]</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2+4</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string4[6]</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2+5</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string4[7]</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s</a:t>
                      </a:r>
                      <a:r>
                        <a:rPr kumimoji="0" lang="en-US" altLang="zh-TW" sz="1800" b="1" i="0" u="none" strike="noStrike" kern="1200" cap="none" spc="200" normalizeH="0" baseline="0" noProof="0" dirty="0" smtClean="0">
                          <a:ln>
                            <a:noFill/>
                          </a:ln>
                          <a:solidFill>
                            <a:srgbClr val="000000"/>
                          </a:solidFill>
                          <a:effectLst/>
                          <a:uLnTx/>
                          <a:uFillTx/>
                          <a:latin typeface="Courier New" pitchFamily="49" charset="0"/>
                          <a:cs typeface="Courier New" pitchFamily="49" charset="0"/>
                        </a:rPr>
                        <a:t>2+6</a:t>
                      </a:r>
                      <a:r>
                        <a:rPr kumimoji="0" lang="en-US" altLang="zh-TW" sz="1800" b="1"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TW" b="1" dirty="0" smtClean="0">
                          <a:latin typeface="Courier New" pitchFamily="49" charset="0"/>
                          <a:cs typeface="Courier New" pitchFamily="49" charset="0"/>
                        </a:rPr>
                        <a:t>string4[8]</a:t>
                      </a:r>
                      <a:endParaRPr lang="zh-TW" altLang="en-US" b="1" dirty="0">
                        <a:latin typeface="Courier New" pitchFamily="49" charset="0"/>
                        <a:cs typeface="Courier New" pitchFamily="49" charset="0"/>
                      </a:endParaRPr>
                    </a:p>
                  </a:txBody>
                  <a:tcPr marL="90000" marR="90000" marT="36000" marB="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b="1" dirty="0" smtClean="0">
                          <a:latin typeface="Courier New" pitchFamily="49" charset="0"/>
                          <a:cs typeface="Courier New" pitchFamily="49" charset="0"/>
                        </a:rPr>
                        <a:t>0012FF28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245251327"/>
              </p:ext>
            </p:extLst>
          </p:nvPr>
        </p:nvGraphicFramePr>
        <p:xfrm>
          <a:off x="611494" y="2168839"/>
          <a:ext cx="3060000" cy="720000"/>
        </p:xfrm>
        <a:graphic>
          <a:graphicData uri="http://schemas.openxmlformats.org/drawingml/2006/table">
            <a:tbl>
              <a:tblPr firstRow="1" bandRow="1">
                <a:tableStyleId>{5940675A-B579-460E-94D1-54222C63F5DA}</a:tableStyleId>
              </a:tblPr>
              <a:tblGrid>
                <a:gridCol w="540000"/>
                <a:gridCol w="1260000"/>
                <a:gridCol w="1260000"/>
              </a:tblGrid>
              <a:tr h="360000">
                <a:tc>
                  <a:txBody>
                    <a:bodyPr/>
                    <a:lstStyle/>
                    <a:p>
                      <a:pPr algn="r"/>
                      <a:r>
                        <a:rPr lang="en-US" altLang="zh-TW" b="1" dirty="0" smtClean="0">
                          <a:latin typeface="Courier New" pitchFamily="49" charset="0"/>
                          <a:cs typeface="Courier New" pitchFamily="49" charset="0"/>
                        </a:rPr>
                        <a:t>s1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0012FF36</a:t>
                      </a:r>
                      <a:endParaRPr lang="zh-TW" altLang="en-US" b="1" dirty="0">
                        <a:latin typeface="Courier New" pitchFamily="49" charset="0"/>
                        <a:cs typeface="Courier New" pitchFamily="49" charset="0"/>
                      </a:endParaRPr>
                    </a:p>
                  </a:txBody>
                  <a:tcPr marL="72000" marR="72000" marT="36000" marB="36000" anchor="ctr" anchorCtr="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latin typeface="Courier New" pitchFamily="49" charset="0"/>
                          <a:cs typeface="Courier New" pitchFamily="49" charset="0"/>
                        </a:rPr>
                        <a:t>0012FE48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s2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0012FF22</a:t>
                      </a:r>
                      <a:endParaRPr lang="zh-TW" altLang="en-US" b="1" dirty="0">
                        <a:latin typeface="Courier New" pitchFamily="49" charset="0"/>
                        <a:cs typeface="Courier New" pitchFamily="49" charset="0"/>
                      </a:endParaRPr>
                    </a:p>
                  </a:txBody>
                  <a:tcPr marL="72000" marR="72000" marT="36000" marB="36000" anchor="ctr" anchorCtr="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TW" b="1" dirty="0" smtClean="0">
                          <a:latin typeface="Courier New" pitchFamily="49" charset="0"/>
                          <a:cs typeface="Courier New" pitchFamily="49" charset="0"/>
                        </a:rPr>
                        <a:t>0012FE4C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24670" name="直線單箭頭接點 13"/>
          <p:cNvCxnSpPr>
            <a:cxnSpLocks noChangeShapeType="1"/>
          </p:cNvCxnSpPr>
          <p:nvPr/>
        </p:nvCxnSpPr>
        <p:spPr bwMode="auto">
          <a:xfrm flipV="1">
            <a:off x="2411724" y="1628770"/>
            <a:ext cx="4500575" cy="720094"/>
          </a:xfrm>
          <a:prstGeom prst="straightConnector1">
            <a:avLst/>
          </a:prstGeom>
          <a:noFill/>
          <a:ln w="28575" algn="ctr">
            <a:solidFill>
              <a:schemeClr val="bg2"/>
            </a:solidFill>
            <a:round/>
            <a:headEnd/>
            <a:tailEnd type="arrow" w="lg" len="lg"/>
          </a:ln>
        </p:spPr>
      </p:cxnSp>
      <p:cxnSp>
        <p:nvCxnSpPr>
          <p:cNvPr id="24671" name="直線單箭頭接點 15"/>
          <p:cNvCxnSpPr>
            <a:cxnSpLocks noChangeShapeType="1"/>
            <a:endCxn id="21" idx="1"/>
          </p:cNvCxnSpPr>
          <p:nvPr/>
        </p:nvCxnSpPr>
        <p:spPr bwMode="auto">
          <a:xfrm>
            <a:off x="2411724" y="2708908"/>
            <a:ext cx="4500575" cy="1440161"/>
          </a:xfrm>
          <a:prstGeom prst="straightConnector1">
            <a:avLst/>
          </a:prstGeom>
          <a:noFill/>
          <a:ln w="28575" algn="ctr">
            <a:solidFill>
              <a:schemeClr val="bg2"/>
            </a:solidFill>
            <a:round/>
            <a:headEnd/>
            <a:tailEnd type="arrow" w="lg" len="lg"/>
          </a:ln>
        </p:spPr>
      </p:cxnSp>
      <p:sp>
        <p:nvSpPr>
          <p:cNvPr id="42" name="文字方塊 41"/>
          <p:cNvSpPr txBox="1">
            <a:spLocks noChangeArrowheads="1"/>
          </p:cNvSpPr>
          <p:nvPr/>
        </p:nvSpPr>
        <p:spPr bwMode="auto">
          <a:xfrm>
            <a:off x="6912299" y="3248977"/>
            <a:ext cx="720000" cy="360000"/>
          </a:xfrm>
          <a:prstGeom prst="rect">
            <a:avLst/>
          </a:prstGeom>
          <a:noFill/>
          <a:ln w="9525">
            <a:noFill/>
            <a:miter lim="800000"/>
            <a:headEnd/>
            <a:tailEnd/>
          </a:ln>
        </p:spPr>
        <p:txBody>
          <a:bodyPr tIns="36000" bIns="36000" anchor="ctr" anchorCtr="1">
            <a:noAutofit/>
          </a:bodyPr>
          <a:lstStyle/>
          <a:p>
            <a:r>
              <a:rPr lang="en-US" altLang="zh-TW" sz="1800"/>
              <a:t>G</a:t>
            </a:r>
            <a:endParaRPr lang="zh-TW" altLang="en-US" sz="1800"/>
          </a:p>
        </p:txBody>
      </p:sp>
      <p:sp>
        <p:nvSpPr>
          <p:cNvPr id="43" name="文字方塊 42"/>
          <p:cNvSpPr txBox="1">
            <a:spLocks noChangeArrowheads="1"/>
          </p:cNvSpPr>
          <p:nvPr/>
        </p:nvSpPr>
        <p:spPr bwMode="auto">
          <a:xfrm>
            <a:off x="6912299" y="3609023"/>
            <a:ext cx="720000" cy="360000"/>
          </a:xfrm>
          <a:prstGeom prst="rect">
            <a:avLst/>
          </a:prstGeom>
          <a:noFill/>
          <a:ln w="9525">
            <a:noFill/>
            <a:miter lim="800000"/>
            <a:headEnd/>
            <a:tailEnd/>
          </a:ln>
        </p:spPr>
        <p:txBody>
          <a:bodyPr tIns="36000" bIns="36000" anchor="ctr" anchorCtr="1">
            <a:noAutofit/>
          </a:bodyPr>
          <a:lstStyle/>
          <a:p>
            <a:r>
              <a:rPr lang="en-US" altLang="zh-TW" sz="1800"/>
              <a:t>o</a:t>
            </a:r>
            <a:endParaRPr lang="zh-TW" altLang="en-US" sz="1800"/>
          </a:p>
        </p:txBody>
      </p:sp>
      <p:sp>
        <p:nvSpPr>
          <p:cNvPr id="44" name="文字方塊 43"/>
          <p:cNvSpPr txBox="1">
            <a:spLocks noChangeArrowheads="1"/>
          </p:cNvSpPr>
          <p:nvPr/>
        </p:nvSpPr>
        <p:spPr bwMode="auto">
          <a:xfrm>
            <a:off x="6912299" y="3969069"/>
            <a:ext cx="720000" cy="360000"/>
          </a:xfrm>
          <a:prstGeom prst="rect">
            <a:avLst/>
          </a:prstGeom>
          <a:noFill/>
          <a:ln w="9525">
            <a:noFill/>
            <a:miter lim="800000"/>
            <a:headEnd/>
            <a:tailEnd/>
          </a:ln>
        </p:spPr>
        <p:txBody>
          <a:bodyPr tIns="36000" bIns="36000" anchor="ctr" anchorCtr="1">
            <a:noAutofit/>
          </a:bodyPr>
          <a:lstStyle/>
          <a:p>
            <a:r>
              <a:rPr lang="en-US" altLang="zh-TW" sz="1800"/>
              <a:t>o</a:t>
            </a:r>
            <a:endParaRPr lang="zh-TW" altLang="en-US" sz="1800"/>
          </a:p>
        </p:txBody>
      </p:sp>
      <p:sp>
        <p:nvSpPr>
          <p:cNvPr id="45" name="文字方塊 44"/>
          <p:cNvSpPr txBox="1">
            <a:spLocks noChangeArrowheads="1"/>
          </p:cNvSpPr>
          <p:nvPr/>
        </p:nvSpPr>
        <p:spPr bwMode="auto">
          <a:xfrm>
            <a:off x="6912299" y="4329115"/>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d</a:t>
            </a:r>
            <a:endParaRPr lang="zh-TW" altLang="en-US" sz="1800" dirty="0"/>
          </a:p>
        </p:txBody>
      </p:sp>
      <p:sp>
        <p:nvSpPr>
          <p:cNvPr id="46" name="文字方塊 45"/>
          <p:cNvSpPr txBox="1">
            <a:spLocks noChangeArrowheads="1"/>
          </p:cNvSpPr>
          <p:nvPr/>
        </p:nvSpPr>
        <p:spPr bwMode="auto">
          <a:xfrm>
            <a:off x="6912299" y="4689161"/>
            <a:ext cx="720000" cy="360000"/>
          </a:xfrm>
          <a:prstGeom prst="rect">
            <a:avLst/>
          </a:prstGeom>
          <a:noFill/>
          <a:ln w="9525">
            <a:noFill/>
            <a:miter lim="800000"/>
            <a:headEnd/>
            <a:tailEnd/>
          </a:ln>
        </p:spPr>
        <p:txBody>
          <a:bodyPr tIns="36000" bIns="36000" anchor="ctr" anchorCtr="1">
            <a:noAutofit/>
          </a:bodyPr>
          <a:lstStyle/>
          <a:p>
            <a:endParaRPr lang="zh-TW" altLang="en-US" sz="1800" dirty="0"/>
          </a:p>
        </p:txBody>
      </p:sp>
      <p:sp>
        <p:nvSpPr>
          <p:cNvPr id="47" name="文字方塊 46"/>
          <p:cNvSpPr txBox="1">
            <a:spLocks noChangeArrowheads="1"/>
          </p:cNvSpPr>
          <p:nvPr/>
        </p:nvSpPr>
        <p:spPr bwMode="auto">
          <a:xfrm>
            <a:off x="6912299" y="4689161"/>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B</a:t>
            </a:r>
            <a:endParaRPr lang="zh-TW" altLang="en-US" sz="1800" dirty="0"/>
          </a:p>
        </p:txBody>
      </p:sp>
      <p:sp>
        <p:nvSpPr>
          <p:cNvPr id="48" name="文字方塊 47"/>
          <p:cNvSpPr txBox="1">
            <a:spLocks noChangeArrowheads="1"/>
          </p:cNvSpPr>
          <p:nvPr/>
        </p:nvSpPr>
        <p:spPr bwMode="auto">
          <a:xfrm>
            <a:off x="6912299" y="5049207"/>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y</a:t>
            </a:r>
            <a:endParaRPr lang="zh-TW" altLang="en-US" sz="1800" dirty="0"/>
          </a:p>
        </p:txBody>
      </p:sp>
      <p:sp>
        <p:nvSpPr>
          <p:cNvPr id="49" name="文字方塊 48"/>
          <p:cNvSpPr txBox="1">
            <a:spLocks noChangeArrowheads="1"/>
          </p:cNvSpPr>
          <p:nvPr/>
        </p:nvSpPr>
        <p:spPr bwMode="auto">
          <a:xfrm>
            <a:off x="6912299" y="5409253"/>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e</a:t>
            </a:r>
            <a:endParaRPr lang="zh-TW" altLang="en-US" sz="1800" dirty="0"/>
          </a:p>
        </p:txBody>
      </p:sp>
      <p:sp>
        <p:nvSpPr>
          <p:cNvPr id="50" name="文字方塊 49"/>
          <p:cNvSpPr txBox="1">
            <a:spLocks noChangeArrowheads="1"/>
          </p:cNvSpPr>
          <p:nvPr/>
        </p:nvSpPr>
        <p:spPr bwMode="auto">
          <a:xfrm>
            <a:off x="6912299" y="5769299"/>
            <a:ext cx="720000" cy="360000"/>
          </a:xfrm>
          <a:prstGeom prst="rect">
            <a:avLst/>
          </a:prstGeom>
          <a:noFill/>
          <a:ln w="9525">
            <a:noFill/>
            <a:miter lim="800000"/>
            <a:headEnd/>
            <a:tailEnd/>
          </a:ln>
        </p:spPr>
        <p:txBody>
          <a:bodyPr tIns="36000" bIns="36000" anchor="ctr" anchorCtr="1">
            <a:noAutofit/>
          </a:bodyPr>
          <a:lstStyle/>
          <a:p>
            <a:r>
              <a:rPr lang="en-US" altLang="zh-TW" sz="1800" dirty="0" smtClean="0"/>
              <a:t>\0</a:t>
            </a:r>
            <a:endParaRPr lang="zh-TW" altLang="en-US" sz="1800" dirty="0"/>
          </a:p>
        </p:txBody>
      </p:sp>
      <p:sp>
        <p:nvSpPr>
          <p:cNvPr id="20" name="文字方塊 19"/>
          <p:cNvSpPr txBox="1">
            <a:spLocks noChangeArrowheads="1"/>
          </p:cNvSpPr>
          <p:nvPr/>
        </p:nvSpPr>
        <p:spPr bwMode="auto">
          <a:xfrm>
            <a:off x="6912299" y="728655"/>
            <a:ext cx="720000" cy="360000"/>
          </a:xfrm>
          <a:prstGeom prst="rect">
            <a:avLst/>
          </a:prstGeom>
          <a:noFill/>
          <a:ln w="9525">
            <a:noFill/>
            <a:miter lim="800000"/>
            <a:headEnd/>
            <a:tailEnd/>
          </a:ln>
        </p:spPr>
        <p:txBody>
          <a:bodyPr tIns="36000" bIns="36000" anchor="ctr" anchorCtr="1">
            <a:noAutofit/>
          </a:bodyPr>
          <a:lstStyle/>
          <a:p>
            <a:r>
              <a:rPr lang="en-US" altLang="zh-TW" sz="1800"/>
              <a:t>G</a:t>
            </a:r>
            <a:endParaRPr lang="zh-TW" altLang="en-US" sz="1800"/>
          </a:p>
        </p:txBody>
      </p:sp>
      <p:sp>
        <p:nvSpPr>
          <p:cNvPr id="19" name="文字方塊 18"/>
          <p:cNvSpPr txBox="1">
            <a:spLocks noChangeArrowheads="1"/>
          </p:cNvSpPr>
          <p:nvPr/>
        </p:nvSpPr>
        <p:spPr bwMode="auto">
          <a:xfrm>
            <a:off x="6912299" y="1088701"/>
            <a:ext cx="720000" cy="360000"/>
          </a:xfrm>
          <a:prstGeom prst="rect">
            <a:avLst/>
          </a:prstGeom>
          <a:noFill/>
          <a:ln w="9525">
            <a:noFill/>
            <a:miter lim="800000"/>
            <a:headEnd/>
            <a:tailEnd/>
          </a:ln>
        </p:spPr>
        <p:txBody>
          <a:bodyPr tIns="36000" bIns="36000" anchor="ctr" anchorCtr="1">
            <a:noAutofit/>
          </a:bodyPr>
          <a:lstStyle/>
          <a:p>
            <a:r>
              <a:rPr lang="en-US" altLang="zh-TW" sz="1800"/>
              <a:t>o</a:t>
            </a:r>
            <a:endParaRPr lang="zh-TW" altLang="en-US" sz="1800"/>
          </a:p>
        </p:txBody>
      </p:sp>
      <p:sp>
        <p:nvSpPr>
          <p:cNvPr id="21" name="文字方塊 20"/>
          <p:cNvSpPr txBox="1">
            <a:spLocks noChangeArrowheads="1"/>
          </p:cNvSpPr>
          <p:nvPr/>
        </p:nvSpPr>
        <p:spPr bwMode="auto">
          <a:xfrm>
            <a:off x="6912299" y="3969069"/>
            <a:ext cx="720000" cy="360000"/>
          </a:xfrm>
          <a:prstGeom prst="rect">
            <a:avLst/>
          </a:prstGeom>
          <a:noFill/>
          <a:ln w="9525">
            <a:noFill/>
            <a:miter lim="800000"/>
            <a:headEnd/>
            <a:tailEnd/>
          </a:ln>
        </p:spPr>
        <p:txBody>
          <a:bodyPr tIns="36000" bIns="36000" anchor="ctr" anchorCtr="1">
            <a:noAutofit/>
          </a:bodyPr>
          <a:lstStyle/>
          <a:p>
            <a:r>
              <a:rPr lang="en-US" altLang="zh-TW" sz="1800"/>
              <a:t>o</a:t>
            </a:r>
            <a:endParaRPr lang="zh-TW" altLang="en-US" sz="1800"/>
          </a:p>
        </p:txBody>
      </p:sp>
    </p:spTree>
    <p:extLst>
      <p:ext uri="{BB962C8B-B14F-4D97-AF65-F5344CB8AC3E}">
        <p14:creationId xmlns:p14="http://schemas.microsoft.com/office/powerpoint/2010/main" val="35984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5E-6 -1.11111E-6 L -2.5E-6 -0.36736 " pathEditMode="relative" rAng="0" ptsTypes="AA">
                                      <p:cBhvr>
                                        <p:cTn id="6" dur="2000" fill="hold"/>
                                        <p:tgtEl>
                                          <p:spTgt spid="21"/>
                                        </p:tgtEl>
                                        <p:attrNameLst>
                                          <p:attrName>ppt_x</p:attrName>
                                          <p:attrName>ppt_y</p:attrName>
                                        </p:attrNameLst>
                                      </p:cBhvr>
                                      <p:rCtr x="0" y="-183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zh-TW" altLang="en-US" dirty="0"/>
              <a:t>國立中正大學</a:t>
            </a:r>
            <a:r>
              <a:rPr lang="en-US" altLang="zh-TW" dirty="0"/>
              <a:t>103</a:t>
            </a:r>
            <a:r>
              <a:rPr lang="zh-TW" altLang="en-US" dirty="0"/>
              <a:t>學年度碩士班招生考試試題</a:t>
            </a:r>
          </a:p>
        </p:txBody>
      </p:sp>
      <p:sp>
        <p:nvSpPr>
          <p:cNvPr id="9" name="內容版面配置區 8"/>
          <p:cNvSpPr>
            <a:spLocks noGrp="1"/>
          </p:cNvSpPr>
          <p:nvPr>
            <p:ph idx="1"/>
          </p:nvPr>
        </p:nvSpPr>
        <p:spPr/>
        <p:txBody>
          <a:bodyPr/>
          <a:lstStyle/>
          <a:p>
            <a:r>
              <a:rPr lang="en-US" altLang="zh-TW" dirty="0"/>
              <a:t>3. </a:t>
            </a:r>
            <a:r>
              <a:rPr lang="en-US" altLang="zh-TW" dirty="0" smtClean="0"/>
              <a:t>(6</a:t>
            </a:r>
            <a:r>
              <a:rPr lang="en-US" altLang="zh-TW" dirty="0"/>
              <a:t>%) The following C function converts a </a:t>
            </a:r>
            <a:r>
              <a:rPr lang="en-US" altLang="zh-TW" dirty="0" smtClean="0"/>
              <a:t>string </a:t>
            </a:r>
            <a:r>
              <a:rPr lang="en-US" altLang="zh-TW" dirty="0"/>
              <a:t>of lowercase </a:t>
            </a:r>
            <a:r>
              <a:rPr lang="en-US" altLang="zh-TW" dirty="0" smtClean="0"/>
              <a:t>characters </a:t>
            </a:r>
            <a:r>
              <a:rPr lang="en-US" altLang="zh-TW" dirty="0"/>
              <a:t>into </a:t>
            </a:r>
            <a:r>
              <a:rPr lang="en-US" altLang="zh-TW" dirty="0" smtClean="0"/>
              <a:t>uppercase characters</a:t>
            </a:r>
            <a:r>
              <a:rPr lang="en-US" altLang="zh-TW" dirty="0"/>
              <a:t>. For example, it will </a:t>
            </a:r>
            <a:r>
              <a:rPr lang="en-US" altLang="zh-TW" dirty="0" smtClean="0"/>
              <a:t>convert </a:t>
            </a:r>
            <a:r>
              <a:rPr lang="en-US" altLang="zh-TW" dirty="0"/>
              <a:t>"</a:t>
            </a:r>
            <a:r>
              <a:rPr lang="en-US" altLang="zh-TW" dirty="0" err="1" smtClean="0"/>
              <a:t>abc</a:t>
            </a:r>
            <a:r>
              <a:rPr lang="en-US" altLang="zh-TW" dirty="0" smtClean="0"/>
              <a:t>" </a:t>
            </a:r>
            <a:r>
              <a:rPr lang="en-US" altLang="zh-TW" dirty="0"/>
              <a:t>into </a:t>
            </a:r>
            <a:r>
              <a:rPr lang="en-US" altLang="zh-TW" dirty="0" smtClean="0"/>
              <a:t>"ABC</a:t>
            </a:r>
            <a:r>
              <a:rPr lang="en-US" altLang="zh-TW" dirty="0"/>
              <a:t>". The </a:t>
            </a:r>
            <a:r>
              <a:rPr lang="en-US" altLang="zh-TW" dirty="0" smtClean="0"/>
              <a:t>parameter </a:t>
            </a:r>
            <a:r>
              <a:rPr lang="en-US" altLang="zh-TW" b="1" dirty="0" err="1" smtClean="0">
                <a:latin typeface="Courier New" panose="02070309020205020404" pitchFamily="49" charset="0"/>
                <a:cs typeface="Courier New" panose="02070309020205020404" pitchFamily="49" charset="0"/>
              </a:rPr>
              <a:t>str</a:t>
            </a:r>
            <a:r>
              <a:rPr lang="en-US" altLang="zh-TW" dirty="0" smtClean="0"/>
              <a:t> </a:t>
            </a:r>
            <a:r>
              <a:rPr lang="en-US" altLang="zh-TW" dirty="0"/>
              <a:t>is the string. </a:t>
            </a:r>
            <a:r>
              <a:rPr lang="en-US" altLang="zh-TW" dirty="0" smtClean="0"/>
              <a:t>Fill in </a:t>
            </a:r>
            <a:r>
              <a:rPr lang="en-US" altLang="zh-TW" dirty="0"/>
              <a:t>the missing </a:t>
            </a:r>
            <a:r>
              <a:rPr lang="en-US" altLang="zh-TW" dirty="0" smtClean="0"/>
              <a:t>expressions </a:t>
            </a:r>
            <a:r>
              <a:rPr lang="en-US" altLang="zh-TW" dirty="0"/>
              <a:t>in </a:t>
            </a:r>
            <a:r>
              <a:rPr lang="en-US" altLang="zh-TW" dirty="0" smtClean="0"/>
              <a:t>(l</a:t>
            </a:r>
            <a:r>
              <a:rPr lang="en-US" altLang="zh-TW" dirty="0"/>
              <a:t>) and (2</a:t>
            </a:r>
            <a:r>
              <a:rPr lang="en-US" altLang="zh-TW" dirty="0" smtClean="0"/>
              <a:t>).</a:t>
            </a:r>
          </a:p>
          <a:p>
            <a:endParaRPr lang="en-US" altLang="zh-TW" dirty="0"/>
          </a:p>
          <a:p>
            <a:r>
              <a:rPr lang="en-US" altLang="zh-TW" sz="1800" b="1" dirty="0" smtClean="0">
                <a:latin typeface="Courier New" panose="02070309020205020404" pitchFamily="49" charset="0"/>
                <a:cs typeface="Courier New" panose="02070309020205020404" pitchFamily="49" charset="0"/>
              </a:rPr>
              <a:t>void </a:t>
            </a:r>
            <a:r>
              <a:rPr lang="en-US" altLang="zh-TW" sz="1800" b="1" dirty="0">
                <a:latin typeface="Courier New" panose="02070309020205020404" pitchFamily="49" charset="0"/>
                <a:cs typeface="Courier New" panose="02070309020205020404" pitchFamily="49" charset="0"/>
              </a:rPr>
              <a:t>lower2upper(char </a:t>
            </a:r>
            <a:r>
              <a:rPr lang="en-US" altLang="zh-TW" sz="1800" b="1" dirty="0" err="1">
                <a:latin typeface="Courier New" panose="02070309020205020404" pitchFamily="49" charset="0"/>
                <a:cs typeface="Courier New" panose="02070309020205020404" pitchFamily="49" charset="0"/>
              </a:rPr>
              <a:t>str</a:t>
            </a: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p>
          <a:p>
            <a:pPr marL="449263"/>
            <a:r>
              <a:rPr lang="en-US" altLang="zh-TW" sz="1800" b="1" dirty="0" err="1">
                <a:latin typeface="Courier New" panose="02070309020205020404" pitchFamily="49" charset="0"/>
                <a:cs typeface="Courier New" panose="02070309020205020404" pitchFamily="49" charset="0"/>
              </a:rPr>
              <a:t>int</a:t>
            </a:r>
            <a:r>
              <a:rPr lang="en-US" altLang="zh-TW" sz="1800" b="1" dirty="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i</a:t>
            </a:r>
            <a:r>
              <a:rPr lang="en-US" altLang="zh-TW" sz="1800" b="1" dirty="0" smtClean="0">
                <a:latin typeface="Courier New" panose="02070309020205020404" pitchFamily="49" charset="0"/>
                <a:cs typeface="Courier New" panose="02070309020205020404" pitchFamily="49" charset="0"/>
              </a:rPr>
              <a:t> = 0;</a:t>
            </a:r>
            <a:endParaRPr lang="zh-TW" altLang="en-US" sz="1800" b="1" dirty="0">
              <a:latin typeface="Courier New" panose="02070309020205020404" pitchFamily="49" charset="0"/>
              <a:cs typeface="Courier New" panose="02070309020205020404" pitchFamily="49" charset="0"/>
            </a:endParaRPr>
          </a:p>
          <a:p>
            <a:pPr marL="449263"/>
            <a:r>
              <a:rPr lang="en-US" altLang="zh-TW" sz="1800" b="1" dirty="0" smtClean="0">
                <a:latin typeface="Courier New" panose="02070309020205020404" pitchFamily="49" charset="0"/>
                <a:cs typeface="Courier New" panose="02070309020205020404" pitchFamily="49" charset="0"/>
              </a:rPr>
              <a:t>while(</a:t>
            </a:r>
            <a:r>
              <a:rPr lang="en-US" altLang="zh-TW" sz="1800" b="1" u="sng" dirty="0" smtClean="0">
                <a:latin typeface="Courier New" panose="02070309020205020404" pitchFamily="49" charset="0"/>
                <a:cs typeface="Courier New" panose="02070309020205020404" pitchFamily="49" charset="0"/>
              </a:rPr>
              <a:t>   (1)   </a:t>
            </a:r>
            <a:r>
              <a:rPr lang="en-US" altLang="zh-TW" sz="1800" b="1" dirty="0" smtClean="0">
                <a:latin typeface="Courier New" panose="02070309020205020404" pitchFamily="49" charset="0"/>
                <a:cs typeface="Courier New" panose="02070309020205020404" pitchFamily="49" charset="0"/>
              </a:rPr>
              <a:t>) {</a:t>
            </a:r>
            <a:endParaRPr lang="en-US" altLang="zh-TW" sz="1800" b="1" dirty="0">
              <a:latin typeface="Courier New" panose="02070309020205020404" pitchFamily="49" charset="0"/>
              <a:cs typeface="Courier New" panose="02070309020205020404" pitchFamily="49" charset="0"/>
            </a:endParaRPr>
          </a:p>
          <a:p>
            <a:pPr marL="898525"/>
            <a:r>
              <a:rPr lang="en-US" altLang="zh-TW" sz="1800" b="1" dirty="0" err="1" smtClean="0">
                <a:latin typeface="Courier New" panose="02070309020205020404" pitchFamily="49" charset="0"/>
                <a:cs typeface="Courier New" panose="02070309020205020404" pitchFamily="49" charset="0"/>
              </a:rPr>
              <a:t>str</a:t>
            </a:r>
            <a:r>
              <a:rPr lang="en-US" altLang="zh-TW" sz="1800" b="1" dirty="0" smtClean="0">
                <a:latin typeface="Courier New" panose="02070309020205020404" pitchFamily="49" charset="0"/>
                <a:cs typeface="Courier New" panose="02070309020205020404" pitchFamily="49" charset="0"/>
              </a:rPr>
              <a:t>[</a:t>
            </a:r>
            <a:r>
              <a:rPr lang="en-US" altLang="zh-TW" sz="1800" b="1" dirty="0" err="1" smtClean="0">
                <a:latin typeface="Courier New" panose="02070309020205020404" pitchFamily="49" charset="0"/>
                <a:cs typeface="Courier New" panose="02070309020205020404" pitchFamily="49" charset="0"/>
              </a:rPr>
              <a:t>i</a:t>
            </a:r>
            <a:r>
              <a:rPr lang="en-US" altLang="zh-TW" sz="1800" b="1" dirty="0">
                <a:latin typeface="Courier New" panose="02070309020205020404" pitchFamily="49" charset="0"/>
                <a:cs typeface="Courier New" panose="02070309020205020404" pitchFamily="49" charset="0"/>
              </a:rPr>
              <a:t>] = </a:t>
            </a:r>
            <a:r>
              <a:rPr lang="en-US" altLang="zh-TW" sz="1800" b="1" dirty="0" err="1">
                <a:latin typeface="Courier New" panose="02070309020205020404" pitchFamily="49" charset="0"/>
                <a:cs typeface="Courier New" panose="02070309020205020404" pitchFamily="49" charset="0"/>
              </a:rPr>
              <a:t>str</a:t>
            </a:r>
            <a:r>
              <a:rPr lang="en-US" altLang="zh-TW" sz="1800" b="1" dirty="0">
                <a:latin typeface="Courier New" panose="02070309020205020404" pitchFamily="49" charset="0"/>
                <a:cs typeface="Courier New" panose="02070309020205020404" pitchFamily="49" charset="0"/>
              </a:rPr>
              <a:t>[</a:t>
            </a:r>
            <a:r>
              <a:rPr lang="en-US" altLang="zh-TW" sz="1800" b="1" dirty="0" err="1">
                <a:latin typeface="Courier New" panose="02070309020205020404" pitchFamily="49" charset="0"/>
                <a:cs typeface="Courier New" panose="02070309020205020404" pitchFamily="49" charset="0"/>
              </a:rPr>
              <a:t>i</a:t>
            </a:r>
            <a:r>
              <a:rPr lang="en-US" altLang="zh-TW" sz="1800" b="1" dirty="0" smtClean="0">
                <a:latin typeface="Courier New" panose="02070309020205020404" pitchFamily="49" charset="0"/>
                <a:cs typeface="Courier New" panose="02070309020205020404" pitchFamily="49" charset="0"/>
              </a:rPr>
              <a:t>] + </a:t>
            </a:r>
            <a:r>
              <a:rPr lang="en-US" altLang="zh-TW" sz="1800" b="1" u="sng" dirty="0" smtClean="0">
                <a:latin typeface="Courier New" panose="02070309020205020404" pitchFamily="49" charset="0"/>
                <a:cs typeface="Courier New" panose="02070309020205020404" pitchFamily="49" charset="0"/>
              </a:rPr>
              <a:t>   (2)   </a:t>
            </a:r>
            <a:r>
              <a:rPr lang="en-US" altLang="zh-TW" sz="1800" b="1" dirty="0" smtClean="0">
                <a:latin typeface="Courier New" panose="02070309020205020404" pitchFamily="49" charset="0"/>
                <a:cs typeface="Courier New" panose="02070309020205020404" pitchFamily="49" charset="0"/>
              </a:rPr>
              <a:t>;</a:t>
            </a:r>
          </a:p>
          <a:p>
            <a:pPr marL="898525"/>
            <a:r>
              <a:rPr lang="en-US" altLang="zh-TW" sz="1800" b="1" dirty="0" err="1" smtClean="0">
                <a:latin typeface="Courier New" panose="02070309020205020404" pitchFamily="49" charset="0"/>
                <a:cs typeface="Courier New" panose="02070309020205020404" pitchFamily="49" charset="0"/>
              </a:rPr>
              <a:t>i</a:t>
            </a:r>
            <a:r>
              <a:rPr lang="en-US" altLang="zh-TW" sz="1800" b="1" dirty="0" smtClean="0">
                <a:latin typeface="Courier New" panose="02070309020205020404" pitchFamily="49" charset="0"/>
                <a:cs typeface="Courier New" panose="02070309020205020404" pitchFamily="49" charset="0"/>
              </a:rPr>
              <a:t>++;</a:t>
            </a:r>
          </a:p>
          <a:p>
            <a:pPr marL="449263"/>
            <a:r>
              <a:rPr lang="en-US" altLang="zh-TW" sz="1800" b="1" dirty="0" smtClean="0">
                <a:latin typeface="Courier New" panose="02070309020205020404" pitchFamily="49" charset="0"/>
                <a:cs typeface="Courier New" panose="02070309020205020404" pitchFamily="49" charset="0"/>
              </a:rPr>
              <a:t>}</a:t>
            </a:r>
          </a:p>
          <a:p>
            <a:r>
              <a:rPr lang="en-US" altLang="zh-TW" sz="1800" b="1" dirty="0">
                <a:latin typeface="Courier New" panose="02070309020205020404" pitchFamily="49" charset="0"/>
                <a:cs typeface="Courier New" panose="02070309020205020404" pitchFamily="49" charset="0"/>
              </a:rPr>
              <a:t>}</a:t>
            </a:r>
            <a:endParaRPr lang="zh-TW" alt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8866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zh-TW" altLang="en-US" dirty="0"/>
              <a:t>國立中正大學</a:t>
            </a:r>
            <a:r>
              <a:rPr lang="en-US" altLang="zh-TW" dirty="0"/>
              <a:t>103</a:t>
            </a:r>
            <a:r>
              <a:rPr lang="zh-TW" altLang="en-US" dirty="0"/>
              <a:t>學年度碩士班招生考試試題</a:t>
            </a:r>
          </a:p>
        </p:txBody>
      </p:sp>
      <p:sp>
        <p:nvSpPr>
          <p:cNvPr id="9" name="內容版面配置區 8"/>
          <p:cNvSpPr>
            <a:spLocks noGrp="1"/>
          </p:cNvSpPr>
          <p:nvPr>
            <p:ph idx="1"/>
          </p:nvPr>
        </p:nvSpPr>
        <p:spPr/>
        <p:txBody>
          <a:bodyPr/>
          <a:lstStyle/>
          <a:p>
            <a:r>
              <a:rPr lang="en-US" altLang="zh-TW" dirty="0"/>
              <a:t>3. </a:t>
            </a:r>
            <a:r>
              <a:rPr lang="en-US" altLang="zh-TW" dirty="0" smtClean="0"/>
              <a:t>(6</a:t>
            </a:r>
            <a:r>
              <a:rPr lang="en-US" altLang="zh-TW" dirty="0"/>
              <a:t>%) The following C function converts a </a:t>
            </a:r>
            <a:r>
              <a:rPr lang="en-US" altLang="zh-TW" dirty="0" smtClean="0"/>
              <a:t>string </a:t>
            </a:r>
            <a:r>
              <a:rPr lang="en-US" altLang="zh-TW" dirty="0"/>
              <a:t>of lowercase </a:t>
            </a:r>
            <a:r>
              <a:rPr lang="en-US" altLang="zh-TW" dirty="0" smtClean="0"/>
              <a:t>characters </a:t>
            </a:r>
            <a:r>
              <a:rPr lang="en-US" altLang="zh-TW" dirty="0"/>
              <a:t>into </a:t>
            </a:r>
            <a:r>
              <a:rPr lang="en-US" altLang="zh-TW" dirty="0" smtClean="0"/>
              <a:t>uppercase characters</a:t>
            </a:r>
            <a:r>
              <a:rPr lang="en-US" altLang="zh-TW" dirty="0"/>
              <a:t>. For example, it will </a:t>
            </a:r>
            <a:r>
              <a:rPr lang="en-US" altLang="zh-TW" dirty="0" smtClean="0"/>
              <a:t>convert </a:t>
            </a:r>
            <a:r>
              <a:rPr lang="en-US" altLang="zh-TW" dirty="0"/>
              <a:t>"</a:t>
            </a:r>
            <a:r>
              <a:rPr lang="en-US" altLang="zh-TW" dirty="0" err="1" smtClean="0"/>
              <a:t>abc</a:t>
            </a:r>
            <a:r>
              <a:rPr lang="en-US" altLang="zh-TW" dirty="0" smtClean="0"/>
              <a:t>" </a:t>
            </a:r>
            <a:r>
              <a:rPr lang="en-US" altLang="zh-TW" dirty="0"/>
              <a:t>into </a:t>
            </a:r>
            <a:r>
              <a:rPr lang="en-US" altLang="zh-TW" dirty="0" smtClean="0"/>
              <a:t>"ABC</a:t>
            </a:r>
            <a:r>
              <a:rPr lang="en-US" altLang="zh-TW" dirty="0"/>
              <a:t>". The </a:t>
            </a:r>
            <a:r>
              <a:rPr lang="en-US" altLang="zh-TW" dirty="0" smtClean="0"/>
              <a:t>parameter </a:t>
            </a:r>
            <a:r>
              <a:rPr lang="en-US" altLang="zh-TW" b="1" dirty="0" err="1" smtClean="0">
                <a:latin typeface="Courier New" panose="02070309020205020404" pitchFamily="49" charset="0"/>
                <a:cs typeface="Courier New" panose="02070309020205020404" pitchFamily="49" charset="0"/>
              </a:rPr>
              <a:t>str</a:t>
            </a:r>
            <a:r>
              <a:rPr lang="en-US" altLang="zh-TW" dirty="0" smtClean="0"/>
              <a:t> </a:t>
            </a:r>
            <a:r>
              <a:rPr lang="en-US" altLang="zh-TW" dirty="0"/>
              <a:t>is the string. </a:t>
            </a:r>
            <a:r>
              <a:rPr lang="en-US" altLang="zh-TW" dirty="0" smtClean="0"/>
              <a:t>Fill in </a:t>
            </a:r>
            <a:r>
              <a:rPr lang="en-US" altLang="zh-TW" dirty="0"/>
              <a:t>the missing </a:t>
            </a:r>
            <a:r>
              <a:rPr lang="en-US" altLang="zh-TW" dirty="0" smtClean="0"/>
              <a:t>expressions </a:t>
            </a:r>
            <a:r>
              <a:rPr lang="en-US" altLang="zh-TW" dirty="0"/>
              <a:t>in </a:t>
            </a:r>
            <a:r>
              <a:rPr lang="en-US" altLang="zh-TW" dirty="0" smtClean="0"/>
              <a:t>(1) </a:t>
            </a:r>
            <a:r>
              <a:rPr lang="en-US" altLang="zh-TW"/>
              <a:t>and </a:t>
            </a:r>
            <a:r>
              <a:rPr lang="en-US" altLang="zh-TW" smtClean="0"/>
              <a:t>(2).</a:t>
            </a:r>
            <a:endParaRPr lang="en-US" altLang="zh-TW" dirty="0" smtClean="0"/>
          </a:p>
          <a:p>
            <a:endParaRPr lang="en-US" altLang="zh-TW" dirty="0"/>
          </a:p>
          <a:p>
            <a:r>
              <a:rPr lang="en-US" altLang="zh-TW" sz="1800" b="1" dirty="0" smtClean="0">
                <a:latin typeface="Courier New" panose="02070309020205020404" pitchFamily="49" charset="0"/>
                <a:cs typeface="Courier New" panose="02070309020205020404" pitchFamily="49" charset="0"/>
              </a:rPr>
              <a:t>void </a:t>
            </a:r>
            <a:r>
              <a:rPr lang="en-US" altLang="zh-TW" sz="1800" b="1" dirty="0">
                <a:latin typeface="Courier New" panose="02070309020205020404" pitchFamily="49" charset="0"/>
                <a:cs typeface="Courier New" panose="02070309020205020404" pitchFamily="49" charset="0"/>
              </a:rPr>
              <a:t>lower2upper(char </a:t>
            </a:r>
            <a:r>
              <a:rPr lang="en-US" altLang="zh-TW" sz="1800" b="1" dirty="0" err="1">
                <a:latin typeface="Courier New" panose="02070309020205020404" pitchFamily="49" charset="0"/>
                <a:cs typeface="Courier New" panose="02070309020205020404" pitchFamily="49" charset="0"/>
              </a:rPr>
              <a:t>str</a:t>
            </a: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p>
          <a:p>
            <a:pPr marL="449263"/>
            <a:r>
              <a:rPr lang="en-US" altLang="zh-TW" sz="1800" b="1" dirty="0" err="1">
                <a:latin typeface="Courier New" panose="02070309020205020404" pitchFamily="49" charset="0"/>
                <a:cs typeface="Courier New" panose="02070309020205020404" pitchFamily="49" charset="0"/>
              </a:rPr>
              <a:t>int</a:t>
            </a:r>
            <a:r>
              <a:rPr lang="en-US" altLang="zh-TW" sz="1800" b="1" dirty="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i</a:t>
            </a:r>
            <a:r>
              <a:rPr lang="en-US" altLang="zh-TW" sz="1800" b="1" dirty="0" smtClean="0">
                <a:latin typeface="Courier New" panose="02070309020205020404" pitchFamily="49" charset="0"/>
                <a:cs typeface="Courier New" panose="02070309020205020404" pitchFamily="49" charset="0"/>
              </a:rPr>
              <a:t> = 0;</a:t>
            </a:r>
            <a:endParaRPr lang="zh-TW" altLang="en-US" sz="1800" b="1" dirty="0">
              <a:latin typeface="Courier New" panose="02070309020205020404" pitchFamily="49" charset="0"/>
              <a:cs typeface="Courier New" panose="02070309020205020404" pitchFamily="49" charset="0"/>
            </a:endParaRPr>
          </a:p>
          <a:p>
            <a:pPr marL="449263"/>
            <a:r>
              <a:rPr lang="en-US" altLang="zh-TW" sz="1800" b="1" dirty="0" smtClean="0">
                <a:latin typeface="Courier New" panose="02070309020205020404" pitchFamily="49" charset="0"/>
                <a:cs typeface="Courier New" panose="02070309020205020404" pitchFamily="49" charset="0"/>
              </a:rPr>
              <a:t>while(</a:t>
            </a:r>
            <a:r>
              <a:rPr lang="en-US" altLang="zh-TW" sz="1800" b="1" u="sng" dirty="0" smtClean="0">
                <a:latin typeface="Courier New" panose="02070309020205020404" pitchFamily="49" charset="0"/>
                <a:cs typeface="Courier New" panose="02070309020205020404" pitchFamily="49" charset="0"/>
              </a:rPr>
              <a:t> </a:t>
            </a:r>
            <a:r>
              <a:rPr lang="en-US" altLang="zh-TW" sz="1800" b="1" u="sng" dirty="0" err="1" smtClean="0">
                <a:latin typeface="Courier New" panose="02070309020205020404" pitchFamily="49" charset="0"/>
                <a:cs typeface="Courier New" panose="02070309020205020404" pitchFamily="49" charset="0"/>
              </a:rPr>
              <a:t>str</a:t>
            </a:r>
            <a:r>
              <a:rPr lang="en-US" altLang="zh-TW" sz="1800" b="1" u="sng" dirty="0" smtClean="0">
                <a:latin typeface="Courier New" panose="02070309020205020404" pitchFamily="49" charset="0"/>
                <a:cs typeface="Courier New" panose="02070309020205020404" pitchFamily="49" charset="0"/>
              </a:rPr>
              <a:t>[</a:t>
            </a:r>
            <a:r>
              <a:rPr lang="en-US" altLang="zh-TW" sz="1800" b="1" u="sng" dirty="0" err="1" smtClean="0">
                <a:latin typeface="Courier New" panose="02070309020205020404" pitchFamily="49" charset="0"/>
                <a:cs typeface="Courier New" panose="02070309020205020404" pitchFamily="49" charset="0"/>
              </a:rPr>
              <a:t>i</a:t>
            </a:r>
            <a:r>
              <a:rPr lang="en-US" altLang="zh-TW" sz="1800" b="1" u="sng" dirty="0" smtClean="0">
                <a:latin typeface="Courier New" panose="02070309020205020404" pitchFamily="49" charset="0"/>
                <a:cs typeface="Courier New" panose="02070309020205020404" pitchFamily="49" charset="0"/>
              </a:rPr>
              <a:t>] != '\0' </a:t>
            </a:r>
            <a:r>
              <a:rPr lang="en-US" altLang="zh-TW" sz="1800" b="1" dirty="0" smtClean="0">
                <a:latin typeface="Courier New" panose="02070309020205020404" pitchFamily="49" charset="0"/>
                <a:cs typeface="Courier New" panose="02070309020205020404" pitchFamily="49" charset="0"/>
              </a:rPr>
              <a:t>) {</a:t>
            </a:r>
            <a:endParaRPr lang="en-US" altLang="zh-TW" sz="1800" b="1" dirty="0">
              <a:latin typeface="Courier New" panose="02070309020205020404" pitchFamily="49" charset="0"/>
              <a:cs typeface="Courier New" panose="02070309020205020404" pitchFamily="49" charset="0"/>
            </a:endParaRPr>
          </a:p>
          <a:p>
            <a:pPr marL="898525"/>
            <a:r>
              <a:rPr lang="en-US" altLang="zh-TW" sz="1800" b="1" dirty="0" err="1" smtClean="0">
                <a:latin typeface="Courier New" panose="02070309020205020404" pitchFamily="49" charset="0"/>
                <a:cs typeface="Courier New" panose="02070309020205020404" pitchFamily="49" charset="0"/>
              </a:rPr>
              <a:t>str</a:t>
            </a:r>
            <a:r>
              <a:rPr lang="en-US" altLang="zh-TW" sz="1800" b="1" dirty="0" smtClean="0">
                <a:latin typeface="Courier New" panose="02070309020205020404" pitchFamily="49" charset="0"/>
                <a:cs typeface="Courier New" panose="02070309020205020404" pitchFamily="49" charset="0"/>
              </a:rPr>
              <a:t>[</a:t>
            </a:r>
            <a:r>
              <a:rPr lang="en-US" altLang="zh-TW" sz="1800" b="1" dirty="0" err="1" smtClean="0">
                <a:latin typeface="Courier New" panose="02070309020205020404" pitchFamily="49" charset="0"/>
                <a:cs typeface="Courier New" panose="02070309020205020404" pitchFamily="49" charset="0"/>
              </a:rPr>
              <a:t>i</a:t>
            </a:r>
            <a:r>
              <a:rPr lang="en-US" altLang="zh-TW" sz="1800" b="1" dirty="0">
                <a:latin typeface="Courier New" panose="02070309020205020404" pitchFamily="49" charset="0"/>
                <a:cs typeface="Courier New" panose="02070309020205020404" pitchFamily="49" charset="0"/>
              </a:rPr>
              <a:t>] = </a:t>
            </a:r>
            <a:r>
              <a:rPr lang="en-US" altLang="zh-TW" sz="1800" b="1" dirty="0" err="1">
                <a:latin typeface="Courier New" panose="02070309020205020404" pitchFamily="49" charset="0"/>
                <a:cs typeface="Courier New" panose="02070309020205020404" pitchFamily="49" charset="0"/>
              </a:rPr>
              <a:t>str</a:t>
            </a:r>
            <a:r>
              <a:rPr lang="en-US" altLang="zh-TW" sz="1800" b="1" dirty="0">
                <a:latin typeface="Courier New" panose="02070309020205020404" pitchFamily="49" charset="0"/>
                <a:cs typeface="Courier New" panose="02070309020205020404" pitchFamily="49" charset="0"/>
              </a:rPr>
              <a:t>[</a:t>
            </a:r>
            <a:r>
              <a:rPr lang="en-US" altLang="zh-TW" sz="1800" b="1" dirty="0" err="1">
                <a:latin typeface="Courier New" panose="02070309020205020404" pitchFamily="49" charset="0"/>
                <a:cs typeface="Courier New" panose="02070309020205020404" pitchFamily="49" charset="0"/>
              </a:rPr>
              <a:t>i</a:t>
            </a:r>
            <a:r>
              <a:rPr lang="en-US" altLang="zh-TW" sz="1800" b="1" dirty="0" smtClean="0">
                <a:latin typeface="Courier New" panose="02070309020205020404" pitchFamily="49" charset="0"/>
                <a:cs typeface="Courier New" panose="02070309020205020404" pitchFamily="49" charset="0"/>
              </a:rPr>
              <a:t>] + </a:t>
            </a:r>
            <a:r>
              <a:rPr lang="en-US" altLang="zh-TW" sz="1800" b="1" u="sng" dirty="0" smtClean="0">
                <a:latin typeface="Courier New" panose="02070309020205020404" pitchFamily="49" charset="0"/>
                <a:cs typeface="Courier New" panose="02070309020205020404" pitchFamily="49" charset="0"/>
              </a:rPr>
              <a:t> 'A' - 'a' </a:t>
            </a:r>
            <a:r>
              <a:rPr lang="en-US" altLang="zh-TW" sz="1800" b="1" dirty="0" smtClean="0">
                <a:latin typeface="Courier New" panose="02070309020205020404" pitchFamily="49" charset="0"/>
                <a:cs typeface="Courier New" panose="02070309020205020404" pitchFamily="49" charset="0"/>
              </a:rPr>
              <a:t>;</a:t>
            </a:r>
          </a:p>
          <a:p>
            <a:pPr marL="898525"/>
            <a:r>
              <a:rPr lang="en-US" altLang="zh-TW" sz="1800" b="1" dirty="0" err="1" smtClean="0">
                <a:latin typeface="Courier New" panose="02070309020205020404" pitchFamily="49" charset="0"/>
                <a:cs typeface="Courier New" panose="02070309020205020404" pitchFamily="49" charset="0"/>
              </a:rPr>
              <a:t>i</a:t>
            </a:r>
            <a:r>
              <a:rPr lang="en-US" altLang="zh-TW" sz="1800" b="1" dirty="0" smtClean="0">
                <a:latin typeface="Courier New" panose="02070309020205020404" pitchFamily="49" charset="0"/>
                <a:cs typeface="Courier New" panose="02070309020205020404" pitchFamily="49" charset="0"/>
              </a:rPr>
              <a:t>++;</a:t>
            </a:r>
          </a:p>
          <a:p>
            <a:pPr marL="449263"/>
            <a:r>
              <a:rPr lang="en-US" altLang="zh-TW" sz="1800" b="1" dirty="0" smtClean="0">
                <a:latin typeface="Courier New" panose="02070309020205020404" pitchFamily="49" charset="0"/>
                <a:cs typeface="Courier New" panose="02070309020205020404" pitchFamily="49" charset="0"/>
              </a:rPr>
              <a:t>}</a:t>
            </a:r>
          </a:p>
          <a:p>
            <a:r>
              <a:rPr lang="en-US" altLang="zh-TW" sz="1800" b="1" dirty="0">
                <a:latin typeface="Courier New" panose="02070309020205020404" pitchFamily="49" charset="0"/>
                <a:cs typeface="Courier New" panose="02070309020205020404" pitchFamily="49" charset="0"/>
              </a:rPr>
              <a:t>}</a:t>
            </a:r>
            <a:endParaRPr lang="zh-TW" alt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9029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51460" y="2564891"/>
            <a:ext cx="8641080" cy="1728217"/>
          </a:xfrm>
        </p:spPr>
        <p:txBody>
          <a:bodyPr/>
          <a:lstStyle/>
          <a:p>
            <a:pPr algn="l" eaLnBrk="1" hangingPunct="1"/>
            <a:r>
              <a:rPr lang="en-US" altLang="zh-TW" dirty="0" smtClean="0">
                <a:ea typeface="新細明體" pitchFamily="18" charset="-120"/>
              </a:rPr>
              <a:t>Sec. 22.10  Pointer-Based String Manipulation Functions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dirty="0">
                <a:solidFill>
                  <a:srgbClr val="0000FF"/>
                </a:solidFill>
                <a:ea typeface="新細明體" pitchFamily="18" charset="-120"/>
              </a:rPr>
              <a:t>Pointer-Based String Processing</a:t>
            </a:r>
            <a:endParaRPr lang="en-US" altLang="zh-TW" dirty="0" smtClean="0">
              <a:ea typeface="新細明體" pitchFamily="18" charset="-120"/>
            </a:endParaRPr>
          </a:p>
        </p:txBody>
      </p:sp>
      <p:sp>
        <p:nvSpPr>
          <p:cNvPr id="10243" name="Rectangle 3"/>
          <p:cNvSpPr>
            <a:spLocks noGrp="1" noChangeArrowheads="1"/>
          </p:cNvSpPr>
          <p:nvPr>
            <p:ph idx="1"/>
          </p:nvPr>
        </p:nvSpPr>
        <p:spPr/>
        <p:txBody>
          <a:bodyPr/>
          <a:lstStyle/>
          <a:p>
            <a:pPr eaLnBrk="1" hangingPunct="1"/>
            <a:r>
              <a:rPr lang="en-US" altLang="zh-TW" dirty="0" smtClean="0">
                <a:ea typeface="新細明體" pitchFamily="18" charset="-120"/>
              </a:rPr>
              <a:t>Input from keyboard</a:t>
            </a:r>
          </a:p>
          <a:p>
            <a:pPr lvl="2" eaLnBrk="1" hangingPunct="1">
              <a:buFontTx/>
              <a:buNone/>
            </a:pPr>
            <a:r>
              <a:rPr lang="en-US" altLang="zh-TW" b="1" dirty="0" smtClean="0">
                <a:solidFill>
                  <a:schemeClr val="hlink"/>
                </a:solidFill>
                <a:latin typeface="Courier New" pitchFamily="49" charset="0"/>
                <a:ea typeface="新細明體" pitchFamily="18" charset="-120"/>
              </a:rPr>
              <a:t>char</a:t>
            </a:r>
            <a:r>
              <a:rPr lang="en-US" altLang="zh-TW" b="1" dirty="0" smtClean="0">
                <a:latin typeface="Courier New" pitchFamily="49" charset="0"/>
                <a:ea typeface="新細明體" pitchFamily="18" charset="-120"/>
              </a:rPr>
              <a:t> color[ 10 ];</a:t>
            </a:r>
          </a:p>
          <a:p>
            <a:pPr lvl="2" eaLnBrk="1" hangingPunct="1">
              <a:buFontTx/>
              <a:buNone/>
            </a:pPr>
            <a:r>
              <a:rPr lang="en-US" altLang="zh-TW" b="1" dirty="0" err="1" smtClean="0">
                <a:latin typeface="Courier New" pitchFamily="49" charset="0"/>
                <a:ea typeface="新細明體" pitchFamily="18" charset="-120"/>
              </a:rPr>
              <a:t>cin</a:t>
            </a:r>
            <a:r>
              <a:rPr lang="en-US" altLang="zh-TW" b="1" dirty="0" smtClean="0">
                <a:latin typeface="Courier New" pitchFamily="49" charset="0"/>
                <a:ea typeface="新細明體" pitchFamily="18" charset="-120"/>
              </a:rPr>
              <a:t> &gt;&gt; </a:t>
            </a:r>
            <a:r>
              <a:rPr lang="en-US" altLang="zh-TW" b="1" dirty="0">
                <a:latin typeface="Courier New" pitchFamily="49" charset="0"/>
                <a:ea typeface="新細明體" pitchFamily="18" charset="-120"/>
              </a:rPr>
              <a:t>color;</a:t>
            </a:r>
            <a:endParaRPr lang="en-US" altLang="zh-TW" b="1" dirty="0" smtClean="0">
              <a:latin typeface="Courier New" pitchFamily="49" charset="0"/>
              <a:ea typeface="新細明體" pitchFamily="18" charset="-120"/>
            </a:endParaRPr>
          </a:p>
          <a:p>
            <a:pPr lvl="1" eaLnBrk="1" hangingPunct="1"/>
            <a:r>
              <a:rPr lang="en-US" altLang="zh-TW" sz="2200" dirty="0" smtClean="0">
                <a:ea typeface="新細明體" pitchFamily="18" charset="-120"/>
              </a:rPr>
              <a:t>Puts user input in string</a:t>
            </a:r>
          </a:p>
          <a:p>
            <a:pPr lvl="2" eaLnBrk="1" hangingPunct="1"/>
            <a:r>
              <a:rPr lang="en-US" altLang="zh-TW" sz="2200" dirty="0" smtClean="0">
                <a:ea typeface="新細明體" pitchFamily="18" charset="-120"/>
              </a:rPr>
              <a:t>Stops at first whitespace character</a:t>
            </a:r>
          </a:p>
          <a:p>
            <a:pPr lvl="2" eaLnBrk="1" hangingPunct="1"/>
            <a:r>
              <a:rPr lang="en-US" altLang="zh-TW" sz="2200" dirty="0" smtClean="0">
                <a:ea typeface="新細明體" pitchFamily="18" charset="-120"/>
              </a:rPr>
              <a:t>Adds </a:t>
            </a:r>
            <a:r>
              <a:rPr lang="en-US" altLang="zh-TW" sz="2200" b="1" dirty="0" smtClean="0">
                <a:latin typeface="Courier New" pitchFamily="49" charset="0"/>
                <a:ea typeface="新細明體" pitchFamily="18" charset="-120"/>
              </a:rPr>
              <a:t>null</a:t>
            </a:r>
            <a:r>
              <a:rPr lang="en-US" altLang="zh-TW" sz="2200" dirty="0" smtClean="0">
                <a:ea typeface="新細明體" pitchFamily="18" charset="-120"/>
              </a:rPr>
              <a:t> character</a:t>
            </a:r>
          </a:p>
          <a:p>
            <a:pPr lvl="1" eaLnBrk="1" hangingPunct="1"/>
            <a:r>
              <a:rPr lang="en-US" altLang="zh-TW" sz="2200" dirty="0" smtClean="0">
                <a:ea typeface="新細明體" pitchFamily="18" charset="-120"/>
              </a:rPr>
              <a:t>If too much text entered, run time error</a:t>
            </a:r>
          </a:p>
          <a:p>
            <a:pPr eaLnBrk="1" hangingPunct="1"/>
            <a:r>
              <a:rPr lang="en-US" altLang="zh-TW" dirty="0" smtClean="0">
                <a:ea typeface="新細明體" pitchFamily="18" charset="-120"/>
              </a:rPr>
              <a:t>Printing strings</a:t>
            </a:r>
          </a:p>
          <a:p>
            <a:pPr lvl="1" eaLnBrk="1" hangingPunct="1">
              <a:buFontTx/>
              <a:buNone/>
            </a:pPr>
            <a:r>
              <a:rPr lang="en-US" altLang="zh-TW" b="1" dirty="0" smtClean="0">
                <a:latin typeface="Courier New" pitchFamily="49" charset="0"/>
                <a:ea typeface="新細明體" pitchFamily="18" charset="-120"/>
              </a:rPr>
              <a:t>		</a:t>
            </a:r>
            <a:r>
              <a:rPr lang="en-US" altLang="zh-TW" sz="2000" b="1" dirty="0" err="1" smtClean="0">
                <a:latin typeface="Courier New" pitchFamily="49" charset="0"/>
                <a:ea typeface="新細明體" pitchFamily="18" charset="-120"/>
              </a:rPr>
              <a:t>cout</a:t>
            </a:r>
            <a:r>
              <a:rPr lang="en-US" altLang="zh-TW" sz="2000" b="1" dirty="0" smtClean="0">
                <a:latin typeface="Courier New" pitchFamily="49" charset="0"/>
                <a:ea typeface="新細明體" pitchFamily="18" charset="-120"/>
              </a:rPr>
              <a:t> &lt;&lt; </a:t>
            </a:r>
            <a:r>
              <a:rPr lang="en-US" altLang="zh-TW" sz="2000" b="1" dirty="0">
                <a:latin typeface="Courier New" pitchFamily="49" charset="0"/>
                <a:ea typeface="新細明體" pitchFamily="18" charset="-120"/>
              </a:rPr>
              <a:t>color </a:t>
            </a:r>
            <a:r>
              <a:rPr lang="en-US" altLang="zh-TW" sz="2000" b="1" dirty="0" smtClean="0">
                <a:latin typeface="Courier New" pitchFamily="49" charset="0"/>
                <a:ea typeface="新細明體" pitchFamily="18" charset="-120"/>
              </a:rPr>
              <a:t>&lt;&lt; </a:t>
            </a:r>
            <a:r>
              <a:rPr lang="en-US" altLang="zh-TW" sz="2000" b="1" dirty="0" err="1" smtClean="0">
                <a:latin typeface="Courier New" pitchFamily="49" charset="0"/>
                <a:ea typeface="新細明體" pitchFamily="18" charset="-120"/>
              </a:rPr>
              <a:t>endl</a:t>
            </a:r>
            <a:r>
              <a:rPr lang="en-US" altLang="zh-TW" sz="2000" b="1" dirty="0" smtClean="0">
                <a:latin typeface="Courier New" pitchFamily="49" charset="0"/>
                <a:ea typeface="新細明體" pitchFamily="18" charset="-120"/>
              </a:rPr>
              <a:t>;</a:t>
            </a:r>
          </a:p>
          <a:p>
            <a:pPr lvl="1" eaLnBrk="1" hangingPunct="1"/>
            <a:r>
              <a:rPr lang="en-US" altLang="zh-TW" sz="2200" dirty="0" smtClean="0">
                <a:ea typeface="新細明體" pitchFamily="18" charset="-120"/>
              </a:rPr>
              <a:t>Does not work for other array types</a:t>
            </a:r>
          </a:p>
          <a:p>
            <a:pPr lvl="1" eaLnBrk="1" hangingPunct="1"/>
            <a:r>
              <a:rPr lang="en-US" altLang="zh-TW" sz="2200" dirty="0" smtClean="0">
                <a:ea typeface="新細明體" pitchFamily="18" charset="-120"/>
              </a:rPr>
              <a:t>Characters printed until </a:t>
            </a:r>
            <a:r>
              <a:rPr lang="en-US" altLang="zh-TW" sz="2200" b="1" dirty="0" smtClean="0">
                <a:latin typeface="Courier New" pitchFamily="49" charset="0"/>
                <a:ea typeface="新細明體" pitchFamily="18" charset="-120"/>
              </a:rPr>
              <a:t>null</a:t>
            </a:r>
            <a:r>
              <a:rPr lang="en-US" altLang="zh-TW" sz="2200" dirty="0" smtClean="0">
                <a:ea typeface="新細明體" pitchFamily="18" charset="-120"/>
              </a:rPr>
              <a:t> found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3"/>
          <p:cNvGrpSpPr>
            <a:grpSpLocks/>
          </p:cNvGrpSpPr>
          <p:nvPr/>
        </p:nvGrpSpPr>
        <p:grpSpPr bwMode="auto">
          <a:xfrm>
            <a:off x="2286000" y="3270250"/>
            <a:ext cx="4572000" cy="317500"/>
            <a:chOff x="0" y="0"/>
            <a:chExt cx="2880" cy="200"/>
          </a:xfrm>
        </p:grpSpPr>
        <p:sp>
          <p:nvSpPr>
            <p:cNvPr id="27652" name="Rectangle 4"/>
            <p:cNvSpPr>
              <a:spLocks noChangeArrowheads="1" noTextEdit="1"/>
            </p:cNvSpPr>
            <p:nvPr/>
          </p:nvSpPr>
          <p:spPr bwMode="auto">
            <a:xfrm>
              <a:off x="0" y="0"/>
              <a:ext cx="800" cy="200"/>
            </a:xfrm>
            <a:prstGeom prst="rect">
              <a:avLst/>
            </a:prstGeom>
            <a:noFill/>
            <a:ln w="9525">
              <a:noFill/>
              <a:miter lim="800000"/>
              <a:headEnd/>
              <a:tailEnd/>
            </a:ln>
          </p:spPr>
          <p:txBody>
            <a:bodyPr>
              <a:spAutoFit/>
            </a:bodyPr>
            <a:lstStyle/>
            <a:p>
              <a:endParaRPr lang="zh-TW" altLang="en-US"/>
            </a:p>
          </p:txBody>
        </p:sp>
        <p:sp>
          <p:nvSpPr>
            <p:cNvPr id="27653" name="Rectangle 5"/>
            <p:cNvSpPr>
              <a:spLocks noChangeArrowheads="1" noTextEdit="1"/>
            </p:cNvSpPr>
            <p:nvPr/>
          </p:nvSpPr>
          <p:spPr bwMode="auto">
            <a:xfrm>
              <a:off x="800" y="0"/>
              <a:ext cx="2080" cy="200"/>
            </a:xfrm>
            <a:prstGeom prst="rect">
              <a:avLst/>
            </a:prstGeom>
            <a:noFill/>
            <a:ln w="9525">
              <a:noFill/>
              <a:miter lim="800000"/>
              <a:headEnd/>
              <a:tailEnd/>
            </a:ln>
          </p:spPr>
          <p:txBody>
            <a:bodyPr>
              <a:spAutoFit/>
            </a:bodyPr>
            <a:lstStyle/>
            <a:p>
              <a:endParaRPr lang="zh-TW" altLang="en-US"/>
            </a:p>
          </p:txBody>
        </p:sp>
      </p:grpSp>
      <p:sp>
        <p:nvSpPr>
          <p:cNvPr id="27651" name="Rectangle 6"/>
          <p:cNvSpPr>
            <a:spLocks noGrp="1" noChangeArrowheads="1"/>
          </p:cNvSpPr>
          <p:nvPr>
            <p:ph idx="1"/>
          </p:nvPr>
        </p:nvSpPr>
        <p:spPr/>
        <p:txBody>
          <a:bodyPr/>
          <a:lstStyle/>
          <a:p>
            <a:pPr marL="2687638" indent="-2687638" eaLnBrk="1" hangingPunct="1">
              <a:buFontTx/>
              <a:buNone/>
            </a:pPr>
            <a:r>
              <a:rPr lang="en-US" altLang="zh-TW" sz="1800" b="1" dirty="0" smtClean="0">
                <a:solidFill>
                  <a:schemeClr val="hlink"/>
                </a:solidFill>
                <a:latin typeface="Courier New" pitchFamily="49" charset="0"/>
                <a:ea typeface="新細明體" pitchFamily="18" charset="-120"/>
                <a:cs typeface="Times New Roman" pitchFamily="18" charset="0"/>
              </a:rPr>
              <a:t>char</a:t>
            </a:r>
            <a:r>
              <a:rPr lang="en-US" altLang="zh-TW" sz="1800" b="1" dirty="0" smtClean="0">
                <a:latin typeface="Courier New" pitchFamily="49" charset="0"/>
                <a:ea typeface="新細明體" pitchFamily="18" charset="-120"/>
                <a:cs typeface="Times New Roman" pitchFamily="18" charset="0"/>
              </a:rPr>
              <a:t> *</a:t>
            </a:r>
            <a:r>
              <a:rPr lang="en-US" altLang="zh-TW" sz="1800" b="1" dirty="0" err="1" smtClean="0">
                <a:latin typeface="Courier New" pitchFamily="49" charset="0"/>
                <a:ea typeface="新細明體" pitchFamily="18" charset="-120"/>
                <a:cs typeface="Times New Roman" pitchFamily="18" charset="0"/>
              </a:rPr>
              <a:t>strcpy</a:t>
            </a:r>
            <a:r>
              <a:rPr lang="en-US" altLang="zh-TW" sz="1800" b="1" dirty="0" smtClean="0">
                <a:latin typeface="Courier New" pitchFamily="49" charset="0"/>
                <a:ea typeface="新細明體" pitchFamily="18" charset="-120"/>
                <a:cs typeface="Times New Roman" pitchFamily="18" charset="0"/>
              </a:rPr>
              <a:t>( </a:t>
            </a:r>
            <a:r>
              <a:rPr lang="en-US" altLang="zh-TW" sz="1800" b="1" dirty="0" smtClean="0">
                <a:solidFill>
                  <a:schemeClr val="hlink"/>
                </a:solidFill>
                <a:latin typeface="Courier New" pitchFamily="49" charset="0"/>
                <a:ea typeface="新細明體" pitchFamily="18" charset="-120"/>
                <a:cs typeface="Times New Roman" pitchFamily="18" charset="0"/>
              </a:rPr>
              <a:t>char</a:t>
            </a:r>
            <a:r>
              <a:rPr lang="en-US" altLang="zh-TW" sz="1800" b="1" dirty="0" smtClean="0">
                <a:latin typeface="Courier New" pitchFamily="49" charset="0"/>
                <a:ea typeface="新細明體" pitchFamily="18" charset="-120"/>
                <a:cs typeface="Times New Roman" pitchFamily="18" charset="0"/>
              </a:rPr>
              <a:t> *s1, </a:t>
            </a:r>
            <a:r>
              <a:rPr lang="en-US" altLang="zh-TW" sz="1800" b="1" dirty="0" err="1" smtClean="0">
                <a:solidFill>
                  <a:schemeClr val="hlink"/>
                </a:solidFill>
                <a:latin typeface="Courier New" pitchFamily="49" charset="0"/>
                <a:ea typeface="新細明體" pitchFamily="18" charset="-120"/>
                <a:cs typeface="Times New Roman" pitchFamily="18" charset="0"/>
              </a:rPr>
              <a:t>const</a:t>
            </a:r>
            <a:r>
              <a:rPr lang="en-US" altLang="zh-TW" sz="1800" b="1" dirty="0" smtClean="0">
                <a:solidFill>
                  <a:schemeClr val="hlink"/>
                </a:solidFill>
                <a:latin typeface="Courier New" pitchFamily="49" charset="0"/>
                <a:ea typeface="新細明體" pitchFamily="18" charset="-120"/>
                <a:cs typeface="Times New Roman" pitchFamily="18" charset="0"/>
              </a:rPr>
              <a:t> char</a:t>
            </a:r>
            <a:r>
              <a:rPr lang="en-US" altLang="zh-TW" sz="1800" b="1" dirty="0" smtClean="0">
                <a:latin typeface="Courier New" pitchFamily="49" charset="0"/>
                <a:ea typeface="新細明體" pitchFamily="18" charset="-120"/>
                <a:cs typeface="Times New Roman" pitchFamily="18" charset="0"/>
              </a:rPr>
              <a:t> *s2 );</a:t>
            </a:r>
            <a:r>
              <a:rPr lang="en-US" altLang="zh-TW" sz="1800" dirty="0" smtClean="0">
                <a:ea typeface="新細明體" pitchFamily="18" charset="-120"/>
                <a:cs typeface="Times New Roman" pitchFamily="18" charset="0"/>
              </a:rPr>
              <a:t> </a:t>
            </a:r>
          </a:p>
          <a:p>
            <a:pPr marL="2687638" indent="-2687638" eaLnBrk="1" hangingPunct="1">
              <a:buFontTx/>
              <a:buNone/>
            </a:pPr>
            <a:r>
              <a:rPr lang="en-US" altLang="zh-TW" sz="1800" dirty="0" smtClean="0">
                <a:ea typeface="新細明體" pitchFamily="18" charset="-120"/>
                <a:cs typeface="Times New Roman" pitchFamily="18" charset="0"/>
              </a:rPr>
              <a:t>	Copies the string </a:t>
            </a:r>
            <a:r>
              <a:rPr lang="en-US" altLang="zh-TW" sz="1800" b="1" dirty="0" smtClean="0">
                <a:latin typeface="Courier New" pitchFamily="49" charset="0"/>
                <a:ea typeface="新細明體" pitchFamily="18" charset="-120"/>
                <a:cs typeface="Courier New" pitchFamily="49" charset="0"/>
              </a:rPr>
              <a:t>s2</a:t>
            </a:r>
            <a:r>
              <a:rPr lang="en-US" altLang="zh-TW" sz="1800" dirty="0" smtClean="0">
                <a:ea typeface="新細明體" pitchFamily="18" charset="-120"/>
                <a:cs typeface="Times New Roman" pitchFamily="18" charset="0"/>
              </a:rPr>
              <a:t> into the character array </a:t>
            </a:r>
            <a:r>
              <a:rPr lang="en-US" altLang="zh-TW" sz="1800" b="1" dirty="0" smtClean="0">
                <a:latin typeface="Courier New" pitchFamily="49" charset="0"/>
                <a:ea typeface="新細明體" pitchFamily="18" charset="-120"/>
                <a:cs typeface="Courier New" pitchFamily="49" charset="0"/>
              </a:rPr>
              <a:t>s1</a:t>
            </a:r>
            <a:r>
              <a:rPr lang="en-US" altLang="zh-TW" sz="1800" dirty="0" smtClean="0">
                <a:ea typeface="新細明體" pitchFamily="18" charset="-120"/>
                <a:cs typeface="Times New Roman" pitchFamily="18" charset="0"/>
              </a:rPr>
              <a:t>. The value of </a:t>
            </a:r>
            <a:r>
              <a:rPr lang="en-US" altLang="zh-TW" sz="1800" b="1" dirty="0" smtClean="0">
                <a:latin typeface="Courier New" pitchFamily="49" charset="0"/>
                <a:ea typeface="新細明體" pitchFamily="18" charset="-120"/>
                <a:cs typeface="Courier New" pitchFamily="49" charset="0"/>
              </a:rPr>
              <a:t>s1</a:t>
            </a:r>
            <a:r>
              <a:rPr lang="en-US" altLang="zh-TW" sz="1800" dirty="0" smtClean="0">
                <a:ea typeface="新細明體" pitchFamily="18" charset="-120"/>
                <a:cs typeface="Times New Roman" pitchFamily="18" charset="0"/>
              </a:rPr>
              <a:t> is returned. </a:t>
            </a:r>
          </a:p>
          <a:p>
            <a:pPr marL="2687638" indent="-2687638" eaLnBrk="1" hangingPunct="1">
              <a:buFontTx/>
              <a:buNone/>
            </a:pPr>
            <a:r>
              <a:rPr lang="en-US" altLang="zh-TW" sz="1800" b="1" dirty="0" smtClean="0">
                <a:solidFill>
                  <a:schemeClr val="hlink"/>
                </a:solidFill>
                <a:latin typeface="Courier New" pitchFamily="49" charset="0"/>
                <a:ea typeface="新細明體" pitchFamily="18" charset="-120"/>
                <a:cs typeface="Times New Roman" pitchFamily="18" charset="0"/>
              </a:rPr>
              <a:t>char</a:t>
            </a:r>
            <a:r>
              <a:rPr lang="en-US" altLang="zh-TW" sz="1800" b="1" dirty="0" smtClean="0">
                <a:latin typeface="Courier New" pitchFamily="49" charset="0"/>
                <a:ea typeface="新細明體" pitchFamily="18" charset="-120"/>
                <a:cs typeface="Times New Roman" pitchFamily="18" charset="0"/>
              </a:rPr>
              <a:t> *</a:t>
            </a:r>
            <a:r>
              <a:rPr lang="en-US" altLang="zh-TW" sz="1800" b="1" dirty="0" err="1" smtClean="0">
                <a:latin typeface="Courier New" pitchFamily="49" charset="0"/>
                <a:ea typeface="新細明體" pitchFamily="18" charset="-120"/>
                <a:cs typeface="Times New Roman" pitchFamily="18" charset="0"/>
              </a:rPr>
              <a:t>strncpy</a:t>
            </a:r>
            <a:r>
              <a:rPr lang="en-US" altLang="zh-TW" sz="1800" b="1" dirty="0" smtClean="0">
                <a:latin typeface="Courier New" pitchFamily="49" charset="0"/>
                <a:ea typeface="新細明體" pitchFamily="18" charset="-120"/>
                <a:cs typeface="Times New Roman" pitchFamily="18" charset="0"/>
              </a:rPr>
              <a:t>( </a:t>
            </a:r>
            <a:r>
              <a:rPr lang="en-US" altLang="zh-TW" sz="1800" b="1" dirty="0" smtClean="0">
                <a:solidFill>
                  <a:schemeClr val="hlink"/>
                </a:solidFill>
                <a:latin typeface="Courier New" pitchFamily="49" charset="0"/>
                <a:ea typeface="新細明體" pitchFamily="18" charset="-120"/>
                <a:cs typeface="Times New Roman" pitchFamily="18" charset="0"/>
              </a:rPr>
              <a:t>char</a:t>
            </a:r>
            <a:r>
              <a:rPr lang="en-US" altLang="zh-TW" sz="1800" b="1" dirty="0" smtClean="0">
                <a:latin typeface="Courier New" pitchFamily="49" charset="0"/>
                <a:ea typeface="新細明體" pitchFamily="18" charset="-120"/>
                <a:cs typeface="Times New Roman" pitchFamily="18" charset="0"/>
              </a:rPr>
              <a:t> *s1, </a:t>
            </a:r>
            <a:r>
              <a:rPr lang="en-US" altLang="zh-TW" sz="1800" b="1" dirty="0" err="1" smtClean="0">
                <a:solidFill>
                  <a:schemeClr val="hlink"/>
                </a:solidFill>
                <a:latin typeface="Courier New" pitchFamily="49" charset="0"/>
                <a:ea typeface="新細明體" pitchFamily="18" charset="-120"/>
                <a:cs typeface="Times New Roman" pitchFamily="18" charset="0"/>
              </a:rPr>
              <a:t>const</a:t>
            </a:r>
            <a:r>
              <a:rPr lang="en-US" altLang="zh-TW" sz="1800" b="1" dirty="0" smtClean="0">
                <a:solidFill>
                  <a:schemeClr val="hlink"/>
                </a:solidFill>
                <a:latin typeface="Courier New" pitchFamily="49" charset="0"/>
                <a:ea typeface="新細明體" pitchFamily="18" charset="-120"/>
                <a:cs typeface="Times New Roman" pitchFamily="18" charset="0"/>
              </a:rPr>
              <a:t> char</a:t>
            </a:r>
            <a:r>
              <a:rPr lang="en-US" altLang="zh-TW" sz="1800" b="1" dirty="0" smtClean="0">
                <a:latin typeface="Courier New" pitchFamily="49" charset="0"/>
                <a:ea typeface="新細明體" pitchFamily="18" charset="-120"/>
                <a:cs typeface="Times New Roman" pitchFamily="18" charset="0"/>
              </a:rPr>
              <a:t> *s2, </a:t>
            </a:r>
            <a:r>
              <a:rPr lang="en-US" altLang="zh-TW" sz="1800" b="1" dirty="0" err="1" smtClean="0">
                <a:latin typeface="Courier New" pitchFamily="49" charset="0"/>
                <a:ea typeface="新細明體" pitchFamily="18" charset="-120"/>
                <a:cs typeface="Times New Roman" pitchFamily="18" charset="0"/>
              </a:rPr>
              <a:t>size_t</a:t>
            </a:r>
            <a:r>
              <a:rPr lang="en-US" altLang="zh-TW" sz="1800" b="1" dirty="0" smtClean="0">
                <a:latin typeface="Courier New" pitchFamily="49" charset="0"/>
                <a:ea typeface="新細明體" pitchFamily="18" charset="-120"/>
                <a:cs typeface="Times New Roman" pitchFamily="18" charset="0"/>
              </a:rPr>
              <a:t> n );</a:t>
            </a:r>
            <a:r>
              <a:rPr lang="en-US" altLang="zh-TW" sz="1800" dirty="0" smtClean="0">
                <a:ea typeface="新細明體" pitchFamily="18" charset="-120"/>
                <a:cs typeface="Times New Roman" pitchFamily="18" charset="0"/>
              </a:rPr>
              <a:t> </a:t>
            </a:r>
          </a:p>
          <a:p>
            <a:pPr marL="2687638" indent="-2687638" eaLnBrk="1" hangingPunct="1">
              <a:buFontTx/>
              <a:buNone/>
            </a:pPr>
            <a:r>
              <a:rPr lang="en-US" altLang="zh-TW" sz="1800" dirty="0" smtClean="0">
                <a:ea typeface="新細明體" pitchFamily="18" charset="-120"/>
                <a:cs typeface="Times New Roman" pitchFamily="18" charset="0"/>
              </a:rPr>
              <a:t>	Copies at most </a:t>
            </a:r>
            <a:r>
              <a:rPr lang="en-US" altLang="zh-TW" sz="1800" b="1" dirty="0" smtClean="0">
                <a:latin typeface="Courier New" pitchFamily="49" charset="0"/>
                <a:ea typeface="新細明體" pitchFamily="18" charset="-120"/>
                <a:cs typeface="Courier New" pitchFamily="49" charset="0"/>
              </a:rPr>
              <a:t>n</a:t>
            </a:r>
            <a:r>
              <a:rPr lang="en-US" altLang="zh-TW" sz="1800" dirty="0" smtClean="0">
                <a:ea typeface="新細明體" pitchFamily="18" charset="-120"/>
                <a:cs typeface="Times New Roman" pitchFamily="18" charset="0"/>
              </a:rPr>
              <a:t> characters of the string </a:t>
            </a:r>
            <a:r>
              <a:rPr lang="en-US" altLang="zh-TW" sz="1800" b="1" dirty="0" smtClean="0">
                <a:latin typeface="Courier New" pitchFamily="49" charset="0"/>
                <a:ea typeface="新細明體" pitchFamily="18" charset="-120"/>
                <a:cs typeface="Courier New" pitchFamily="49" charset="0"/>
              </a:rPr>
              <a:t>s2</a:t>
            </a:r>
            <a:r>
              <a:rPr lang="en-US" altLang="zh-TW" sz="1800" dirty="0" smtClean="0">
                <a:ea typeface="新細明體" pitchFamily="18" charset="-120"/>
                <a:cs typeface="Times New Roman" pitchFamily="18" charset="0"/>
              </a:rPr>
              <a:t> into the character array </a:t>
            </a:r>
            <a:r>
              <a:rPr lang="en-US" altLang="zh-TW" sz="1800" b="1" dirty="0" smtClean="0">
                <a:latin typeface="Courier New" pitchFamily="49" charset="0"/>
                <a:ea typeface="新細明體" pitchFamily="18" charset="-120"/>
                <a:cs typeface="Times New Roman" pitchFamily="18" charset="0"/>
              </a:rPr>
              <a:t>s1</a:t>
            </a:r>
            <a:r>
              <a:rPr lang="en-US" altLang="zh-TW" sz="1800" dirty="0" smtClean="0">
                <a:ea typeface="新細明體" pitchFamily="18" charset="-120"/>
              </a:rPr>
              <a:t>. The value of </a:t>
            </a:r>
            <a:r>
              <a:rPr lang="en-US" altLang="zh-TW" sz="1800" b="1" dirty="0" smtClean="0">
                <a:latin typeface="Courier New" pitchFamily="49" charset="0"/>
                <a:ea typeface="新細明體" pitchFamily="18" charset="-120"/>
              </a:rPr>
              <a:t>s1</a:t>
            </a:r>
            <a:r>
              <a:rPr lang="en-US" altLang="zh-TW" sz="1800" dirty="0" smtClean="0">
                <a:ea typeface="新細明體" pitchFamily="18" charset="-120"/>
              </a:rPr>
              <a:t> is returned. </a:t>
            </a:r>
          </a:p>
          <a:p>
            <a:pPr marL="2687638" indent="-2687638" eaLnBrk="1" hangingPunct="1">
              <a:buFontTx/>
              <a:buNone/>
            </a:pPr>
            <a:r>
              <a:rPr lang="en-US" altLang="zh-TW" sz="1800" b="1" dirty="0" smtClean="0">
                <a:solidFill>
                  <a:schemeClr val="hlink"/>
                </a:solidFill>
                <a:latin typeface="Courier New" pitchFamily="49" charset="0"/>
                <a:ea typeface="新細明體" pitchFamily="18" charset="-120"/>
              </a:rPr>
              <a:t>char</a:t>
            </a:r>
            <a:r>
              <a:rPr lang="en-US" altLang="zh-TW" sz="1800" b="1" dirty="0" smtClean="0">
                <a:latin typeface="Courier New" pitchFamily="49" charset="0"/>
                <a:ea typeface="新細明體" pitchFamily="18" charset="-120"/>
              </a:rPr>
              <a:t> *</a:t>
            </a:r>
            <a:r>
              <a:rPr lang="en-US" altLang="zh-TW" sz="1800" b="1" dirty="0" err="1" smtClean="0">
                <a:latin typeface="Courier New" pitchFamily="49" charset="0"/>
                <a:ea typeface="新細明體" pitchFamily="18" charset="-120"/>
              </a:rPr>
              <a:t>strcat</a:t>
            </a:r>
            <a:r>
              <a:rPr lang="en-US" altLang="zh-TW" sz="1800" b="1" dirty="0" smtClean="0">
                <a:latin typeface="Courier New" pitchFamily="49" charset="0"/>
                <a:ea typeface="新細明體" pitchFamily="18" charset="-120"/>
              </a:rPr>
              <a:t>( </a:t>
            </a:r>
            <a:r>
              <a:rPr lang="en-US" altLang="zh-TW" sz="1800" b="1" dirty="0" smtClean="0">
                <a:solidFill>
                  <a:schemeClr val="hlink"/>
                </a:solidFill>
                <a:latin typeface="Courier New" pitchFamily="49" charset="0"/>
                <a:ea typeface="新細明體" pitchFamily="18" charset="-120"/>
              </a:rPr>
              <a:t>char</a:t>
            </a:r>
            <a:r>
              <a:rPr lang="en-US" altLang="zh-TW" sz="1800" b="1" dirty="0" smtClean="0">
                <a:latin typeface="Courier New" pitchFamily="49" charset="0"/>
                <a:ea typeface="新細明體" pitchFamily="18" charset="-120"/>
              </a:rPr>
              <a:t> *s1, </a:t>
            </a:r>
            <a:r>
              <a:rPr lang="en-US" altLang="zh-TW" sz="1800" b="1" dirty="0" err="1" smtClean="0">
                <a:solidFill>
                  <a:schemeClr val="hlink"/>
                </a:solidFill>
                <a:latin typeface="Courier New" pitchFamily="49" charset="0"/>
                <a:ea typeface="新細明體" pitchFamily="18" charset="-120"/>
              </a:rPr>
              <a:t>const</a:t>
            </a:r>
            <a:r>
              <a:rPr lang="en-US" altLang="zh-TW" sz="1800" b="1" dirty="0" smtClean="0">
                <a:solidFill>
                  <a:schemeClr val="hlink"/>
                </a:solidFill>
                <a:latin typeface="Courier New" pitchFamily="49" charset="0"/>
                <a:ea typeface="新細明體" pitchFamily="18" charset="-120"/>
              </a:rPr>
              <a:t> char</a:t>
            </a:r>
            <a:r>
              <a:rPr lang="en-US" altLang="zh-TW" sz="1800" b="1" dirty="0" smtClean="0">
                <a:latin typeface="Courier New" pitchFamily="49" charset="0"/>
                <a:ea typeface="新細明體" pitchFamily="18" charset="-120"/>
              </a:rPr>
              <a:t> *s2 );</a:t>
            </a:r>
            <a:r>
              <a:rPr lang="en-US" altLang="zh-TW" sz="1800" dirty="0" smtClean="0">
                <a:ea typeface="新細明體" pitchFamily="18" charset="-120"/>
              </a:rPr>
              <a:t> </a:t>
            </a:r>
          </a:p>
          <a:p>
            <a:pPr marL="2687638" indent="-2687638" eaLnBrk="1" hangingPunct="1">
              <a:buFontTx/>
              <a:buNone/>
            </a:pPr>
            <a:r>
              <a:rPr lang="en-US" altLang="zh-TW" sz="1800" dirty="0" smtClean="0">
                <a:ea typeface="新細明體" pitchFamily="18" charset="-120"/>
              </a:rPr>
              <a:t>	Appends the string </a:t>
            </a:r>
            <a:r>
              <a:rPr lang="en-US" altLang="zh-TW" sz="1800" b="1" dirty="0" smtClean="0">
                <a:latin typeface="Courier New" pitchFamily="49" charset="0"/>
                <a:ea typeface="新細明體" pitchFamily="18" charset="-120"/>
              </a:rPr>
              <a:t>s2</a:t>
            </a:r>
            <a:r>
              <a:rPr lang="en-US" altLang="zh-TW" sz="1800" dirty="0" smtClean="0">
                <a:ea typeface="新細明體" pitchFamily="18" charset="-120"/>
              </a:rPr>
              <a:t> to </a:t>
            </a:r>
            <a:r>
              <a:rPr lang="en-US" altLang="zh-TW" sz="1800" b="1" dirty="0" smtClean="0">
                <a:latin typeface="Courier New" pitchFamily="49" charset="0"/>
                <a:ea typeface="新細明體" pitchFamily="18" charset="-120"/>
              </a:rPr>
              <a:t>s1</a:t>
            </a:r>
            <a:r>
              <a:rPr lang="en-US" altLang="zh-TW" sz="1800" dirty="0" smtClean="0">
                <a:ea typeface="新細明體" pitchFamily="18" charset="-120"/>
              </a:rPr>
              <a:t>. The first character of </a:t>
            </a:r>
            <a:r>
              <a:rPr lang="en-US" altLang="zh-TW" sz="1800" b="1" dirty="0" smtClean="0">
                <a:latin typeface="Courier New" pitchFamily="49" charset="0"/>
                <a:ea typeface="新細明體" pitchFamily="18" charset="-120"/>
              </a:rPr>
              <a:t>s2</a:t>
            </a:r>
            <a:r>
              <a:rPr lang="en-US" altLang="zh-TW" sz="1800" dirty="0" smtClean="0">
                <a:ea typeface="新細明體" pitchFamily="18" charset="-120"/>
              </a:rPr>
              <a:t> overwrites the terminating null character of </a:t>
            </a:r>
            <a:r>
              <a:rPr lang="en-US" altLang="zh-TW" sz="1800" b="1" dirty="0" smtClean="0">
                <a:latin typeface="Courier New" pitchFamily="49" charset="0"/>
                <a:ea typeface="新細明體" pitchFamily="18" charset="-120"/>
              </a:rPr>
              <a:t>s1</a:t>
            </a:r>
            <a:r>
              <a:rPr lang="en-US" altLang="zh-TW" sz="1800" dirty="0" smtClean="0">
                <a:ea typeface="新細明體" pitchFamily="18" charset="-120"/>
              </a:rPr>
              <a:t>. The value of </a:t>
            </a:r>
            <a:r>
              <a:rPr lang="en-US" altLang="zh-TW" sz="1800" b="1" dirty="0" smtClean="0">
                <a:latin typeface="Courier New" pitchFamily="49" charset="0"/>
                <a:ea typeface="新細明體" pitchFamily="18" charset="-120"/>
              </a:rPr>
              <a:t>s1</a:t>
            </a:r>
            <a:r>
              <a:rPr lang="en-US" altLang="zh-TW" sz="1800" dirty="0" smtClean="0">
                <a:ea typeface="新細明體" pitchFamily="18" charset="-120"/>
              </a:rPr>
              <a:t> is returned. </a:t>
            </a:r>
          </a:p>
          <a:p>
            <a:pPr marL="2687638" indent="-2687638" eaLnBrk="1" hangingPunct="1">
              <a:buFontTx/>
              <a:buNone/>
            </a:pPr>
            <a:r>
              <a:rPr lang="en-US" altLang="zh-TW" sz="1800" b="1" dirty="0" smtClean="0">
                <a:solidFill>
                  <a:schemeClr val="hlink"/>
                </a:solidFill>
                <a:latin typeface="Courier New" pitchFamily="49" charset="0"/>
                <a:ea typeface="新細明體" pitchFamily="18" charset="-120"/>
              </a:rPr>
              <a:t>char</a:t>
            </a:r>
            <a:r>
              <a:rPr lang="en-US" altLang="zh-TW" sz="1800" b="1" dirty="0" smtClean="0">
                <a:latin typeface="Courier New" pitchFamily="49" charset="0"/>
                <a:ea typeface="新細明體" pitchFamily="18" charset="-120"/>
              </a:rPr>
              <a:t> *</a:t>
            </a:r>
            <a:r>
              <a:rPr lang="en-US" altLang="zh-TW" sz="1800" b="1" dirty="0" err="1" smtClean="0">
                <a:latin typeface="Courier New" pitchFamily="49" charset="0"/>
                <a:ea typeface="新細明體" pitchFamily="18" charset="-120"/>
              </a:rPr>
              <a:t>strncat</a:t>
            </a:r>
            <a:r>
              <a:rPr lang="en-US" altLang="zh-TW" sz="1800" b="1" dirty="0" smtClean="0">
                <a:latin typeface="Courier New" pitchFamily="49" charset="0"/>
                <a:ea typeface="新細明體" pitchFamily="18" charset="-120"/>
              </a:rPr>
              <a:t>( </a:t>
            </a:r>
            <a:r>
              <a:rPr lang="en-US" altLang="zh-TW" sz="1800" b="1" dirty="0" smtClean="0">
                <a:solidFill>
                  <a:schemeClr val="hlink"/>
                </a:solidFill>
                <a:latin typeface="Courier New" pitchFamily="49" charset="0"/>
                <a:ea typeface="新細明體" pitchFamily="18" charset="-120"/>
              </a:rPr>
              <a:t>char</a:t>
            </a:r>
            <a:r>
              <a:rPr lang="en-US" altLang="zh-TW" sz="1800" b="1" dirty="0" smtClean="0">
                <a:latin typeface="Courier New" pitchFamily="49" charset="0"/>
                <a:ea typeface="新細明體" pitchFamily="18" charset="-120"/>
              </a:rPr>
              <a:t> *s1, </a:t>
            </a:r>
            <a:r>
              <a:rPr lang="en-US" altLang="zh-TW" sz="1800" b="1" dirty="0" err="1" smtClean="0">
                <a:solidFill>
                  <a:schemeClr val="hlink"/>
                </a:solidFill>
                <a:latin typeface="Courier New" pitchFamily="49" charset="0"/>
                <a:ea typeface="新細明體" pitchFamily="18" charset="-120"/>
              </a:rPr>
              <a:t>const</a:t>
            </a:r>
            <a:r>
              <a:rPr lang="en-US" altLang="zh-TW" sz="1800" b="1" dirty="0" smtClean="0">
                <a:solidFill>
                  <a:schemeClr val="hlink"/>
                </a:solidFill>
                <a:latin typeface="Courier New" pitchFamily="49" charset="0"/>
                <a:ea typeface="新細明體" pitchFamily="18" charset="-120"/>
              </a:rPr>
              <a:t> char</a:t>
            </a:r>
            <a:r>
              <a:rPr lang="en-US" altLang="zh-TW" sz="1800" b="1" dirty="0" smtClean="0">
                <a:latin typeface="Courier New" pitchFamily="49" charset="0"/>
                <a:ea typeface="新細明體" pitchFamily="18" charset="-120"/>
              </a:rPr>
              <a:t> *s2, </a:t>
            </a:r>
            <a:r>
              <a:rPr lang="en-US" altLang="zh-TW" sz="1800" b="1" dirty="0" err="1" smtClean="0">
                <a:latin typeface="Courier New" pitchFamily="49" charset="0"/>
                <a:ea typeface="新細明體" pitchFamily="18" charset="-120"/>
              </a:rPr>
              <a:t>size_t</a:t>
            </a:r>
            <a:r>
              <a:rPr lang="en-US" altLang="zh-TW" sz="1800" b="1" dirty="0" smtClean="0">
                <a:latin typeface="Courier New" pitchFamily="49" charset="0"/>
                <a:ea typeface="新細明體" pitchFamily="18" charset="-120"/>
              </a:rPr>
              <a:t> n );</a:t>
            </a:r>
            <a:r>
              <a:rPr lang="en-US" altLang="zh-TW" sz="1800" dirty="0" smtClean="0">
                <a:ea typeface="新細明體" pitchFamily="18" charset="-120"/>
              </a:rPr>
              <a:t> </a:t>
            </a:r>
          </a:p>
          <a:p>
            <a:pPr marL="2687638" indent="-2687638" eaLnBrk="1" hangingPunct="1">
              <a:buFontTx/>
              <a:buNone/>
            </a:pPr>
            <a:r>
              <a:rPr lang="en-US" altLang="zh-TW" sz="1800" dirty="0" smtClean="0">
                <a:ea typeface="新細明體" pitchFamily="18" charset="-120"/>
              </a:rPr>
              <a:t>	Appends at most </a:t>
            </a:r>
            <a:r>
              <a:rPr lang="en-US" altLang="zh-TW" sz="1800" b="1" dirty="0" smtClean="0">
                <a:latin typeface="Courier New" pitchFamily="49" charset="0"/>
                <a:ea typeface="新細明體" pitchFamily="18" charset="-120"/>
              </a:rPr>
              <a:t>n</a:t>
            </a:r>
            <a:r>
              <a:rPr lang="en-US" altLang="zh-TW" sz="1800" dirty="0" smtClean="0">
                <a:ea typeface="新細明體" pitchFamily="18" charset="-120"/>
              </a:rPr>
              <a:t> characters of string </a:t>
            </a:r>
            <a:r>
              <a:rPr lang="en-US" altLang="zh-TW" sz="1800" b="1" dirty="0" smtClean="0">
                <a:latin typeface="Courier New" pitchFamily="49" charset="0"/>
                <a:ea typeface="新細明體" pitchFamily="18" charset="-120"/>
              </a:rPr>
              <a:t>s2</a:t>
            </a:r>
            <a:r>
              <a:rPr lang="en-US" altLang="zh-TW" sz="1800" dirty="0" smtClean="0">
                <a:ea typeface="新細明體" pitchFamily="18" charset="-120"/>
              </a:rPr>
              <a:t> to string </a:t>
            </a:r>
            <a:r>
              <a:rPr lang="en-US" altLang="zh-TW" sz="1800" b="1" dirty="0" smtClean="0">
                <a:latin typeface="Courier New" pitchFamily="49" charset="0"/>
                <a:ea typeface="新細明體" pitchFamily="18" charset="-120"/>
              </a:rPr>
              <a:t>s1</a:t>
            </a:r>
            <a:r>
              <a:rPr lang="en-US" altLang="zh-TW" sz="1800" dirty="0" smtClean="0">
                <a:ea typeface="新細明體" pitchFamily="18" charset="-120"/>
              </a:rPr>
              <a:t>. The first character of </a:t>
            </a:r>
            <a:r>
              <a:rPr lang="en-US" altLang="zh-TW" sz="1800" b="1" dirty="0" smtClean="0">
                <a:latin typeface="Courier New" pitchFamily="49" charset="0"/>
                <a:ea typeface="新細明體" pitchFamily="18" charset="-120"/>
              </a:rPr>
              <a:t>s2</a:t>
            </a:r>
            <a:r>
              <a:rPr lang="en-US" altLang="zh-TW" sz="1800" dirty="0" smtClean="0">
                <a:ea typeface="新細明體" pitchFamily="18" charset="-120"/>
              </a:rPr>
              <a:t> overwrites the terminating null character of </a:t>
            </a:r>
            <a:r>
              <a:rPr lang="en-US" altLang="zh-TW" sz="1800" b="1" dirty="0" smtClean="0">
                <a:latin typeface="Courier New" pitchFamily="49" charset="0"/>
                <a:ea typeface="新細明體" pitchFamily="18" charset="-120"/>
              </a:rPr>
              <a:t>s1</a:t>
            </a:r>
            <a:r>
              <a:rPr lang="en-US" altLang="zh-TW" sz="1800" dirty="0" smtClean="0">
                <a:ea typeface="新細明體" pitchFamily="18" charset="-120"/>
              </a:rPr>
              <a:t>. The value of </a:t>
            </a:r>
            <a:r>
              <a:rPr lang="en-US" altLang="zh-TW" sz="1800" b="1" dirty="0" smtClean="0">
                <a:latin typeface="Courier New" pitchFamily="49" charset="0"/>
                <a:ea typeface="新細明體" pitchFamily="18" charset="-120"/>
              </a:rPr>
              <a:t>s1</a:t>
            </a:r>
            <a:r>
              <a:rPr lang="en-US" altLang="zh-TW" sz="1800" dirty="0" smtClean="0">
                <a:ea typeface="新細明體" pitchFamily="18" charset="-120"/>
              </a:rPr>
              <a:t> is returned. </a:t>
            </a:r>
          </a:p>
          <a:p>
            <a:pPr marL="2687638" indent="-2687638" eaLnBrk="1" hangingPunct="1">
              <a:buFontTx/>
              <a:buNone/>
            </a:pPr>
            <a:r>
              <a:rPr lang="en-US" altLang="zh-TW" sz="1800" b="1" dirty="0" err="1" smtClean="0">
                <a:solidFill>
                  <a:schemeClr val="hlink"/>
                </a:solidFill>
                <a:latin typeface="Courier New" pitchFamily="49" charset="0"/>
                <a:ea typeface="新細明體" pitchFamily="18" charset="-120"/>
              </a:rPr>
              <a:t>int</a:t>
            </a:r>
            <a:r>
              <a:rPr lang="en-US" altLang="zh-TW" sz="1800" b="1" dirty="0" smtClean="0">
                <a:latin typeface="Courier New" pitchFamily="49" charset="0"/>
                <a:ea typeface="新細明體" pitchFamily="18" charset="-120"/>
              </a:rPr>
              <a:t> </a:t>
            </a:r>
            <a:r>
              <a:rPr lang="en-US" altLang="zh-TW" sz="1800" b="1" dirty="0" err="1" smtClean="0">
                <a:latin typeface="Courier New" pitchFamily="49" charset="0"/>
                <a:ea typeface="新細明體" pitchFamily="18" charset="-120"/>
              </a:rPr>
              <a:t>strcmp</a:t>
            </a:r>
            <a:r>
              <a:rPr lang="en-US" altLang="zh-TW" sz="1800" b="1" dirty="0" smtClean="0">
                <a:latin typeface="Courier New" pitchFamily="49" charset="0"/>
                <a:ea typeface="新細明體" pitchFamily="18" charset="-120"/>
              </a:rPr>
              <a:t>( </a:t>
            </a:r>
            <a:r>
              <a:rPr lang="en-US" altLang="zh-TW" sz="1800" b="1" dirty="0" err="1" smtClean="0">
                <a:solidFill>
                  <a:schemeClr val="hlink"/>
                </a:solidFill>
                <a:latin typeface="Courier New" pitchFamily="49" charset="0"/>
                <a:ea typeface="新細明體" pitchFamily="18" charset="-120"/>
              </a:rPr>
              <a:t>const</a:t>
            </a:r>
            <a:r>
              <a:rPr lang="en-US" altLang="zh-TW" sz="1800" b="1" dirty="0" smtClean="0">
                <a:solidFill>
                  <a:schemeClr val="hlink"/>
                </a:solidFill>
                <a:latin typeface="Courier New" pitchFamily="49" charset="0"/>
                <a:ea typeface="新細明體" pitchFamily="18" charset="-120"/>
              </a:rPr>
              <a:t> char</a:t>
            </a:r>
            <a:r>
              <a:rPr lang="en-US" altLang="zh-TW" sz="1800" b="1" dirty="0" smtClean="0">
                <a:latin typeface="Courier New" pitchFamily="49" charset="0"/>
                <a:ea typeface="新細明體" pitchFamily="18" charset="-120"/>
              </a:rPr>
              <a:t> *s1, </a:t>
            </a:r>
            <a:r>
              <a:rPr lang="en-US" altLang="zh-TW" sz="1800" b="1" dirty="0" err="1" smtClean="0">
                <a:solidFill>
                  <a:schemeClr val="hlink"/>
                </a:solidFill>
                <a:latin typeface="Courier New" pitchFamily="49" charset="0"/>
                <a:ea typeface="新細明體" pitchFamily="18" charset="-120"/>
              </a:rPr>
              <a:t>const</a:t>
            </a:r>
            <a:r>
              <a:rPr lang="en-US" altLang="zh-TW" sz="1800" b="1" dirty="0" smtClean="0">
                <a:solidFill>
                  <a:schemeClr val="hlink"/>
                </a:solidFill>
                <a:latin typeface="Courier New" pitchFamily="49" charset="0"/>
                <a:ea typeface="新細明體" pitchFamily="18" charset="-120"/>
              </a:rPr>
              <a:t> char</a:t>
            </a:r>
            <a:r>
              <a:rPr lang="en-US" altLang="zh-TW" sz="1800" b="1" dirty="0" smtClean="0">
                <a:latin typeface="Courier New" pitchFamily="49" charset="0"/>
                <a:ea typeface="新細明體" pitchFamily="18" charset="-120"/>
              </a:rPr>
              <a:t> *s2 );</a:t>
            </a:r>
            <a:r>
              <a:rPr lang="en-US" altLang="zh-TW" sz="1800" dirty="0" smtClean="0">
                <a:ea typeface="新細明體" pitchFamily="18" charset="-120"/>
              </a:rPr>
              <a:t> </a:t>
            </a:r>
          </a:p>
          <a:p>
            <a:pPr marL="2687638" indent="-2687638" eaLnBrk="1" hangingPunct="1">
              <a:buFontTx/>
              <a:buNone/>
            </a:pPr>
            <a:r>
              <a:rPr lang="en-US" altLang="zh-TW" sz="1800" dirty="0" smtClean="0">
                <a:ea typeface="新細明體" pitchFamily="18" charset="-120"/>
              </a:rPr>
              <a:t>	Compares the string </a:t>
            </a:r>
            <a:r>
              <a:rPr lang="en-US" altLang="zh-TW" sz="1800" b="1" dirty="0" smtClean="0">
                <a:latin typeface="Courier New" pitchFamily="49" charset="0"/>
                <a:ea typeface="新細明體" pitchFamily="18" charset="-120"/>
              </a:rPr>
              <a:t>s1</a:t>
            </a:r>
            <a:r>
              <a:rPr lang="en-US" altLang="zh-TW" sz="1800" dirty="0" smtClean="0">
                <a:ea typeface="新細明體" pitchFamily="18" charset="-120"/>
              </a:rPr>
              <a:t> with the string </a:t>
            </a:r>
            <a:r>
              <a:rPr lang="en-US" altLang="zh-TW" sz="1800" b="1" dirty="0" smtClean="0">
                <a:latin typeface="Courier New" pitchFamily="49" charset="0"/>
                <a:ea typeface="新細明體" pitchFamily="18" charset="-120"/>
              </a:rPr>
              <a:t>s2</a:t>
            </a:r>
            <a:r>
              <a:rPr lang="en-US" altLang="zh-TW" sz="1800" dirty="0" smtClean="0">
                <a:ea typeface="新細明體" pitchFamily="18" charset="-120"/>
              </a:rPr>
              <a:t>. The function returns a value of zero, less than zero (usually </a:t>
            </a:r>
            <a:r>
              <a:rPr lang="en-US" altLang="zh-TW" sz="1800" dirty="0" smtClean="0">
                <a:latin typeface="Symbol" pitchFamily="18" charset="2"/>
                <a:ea typeface="新細明體" pitchFamily="18" charset="-120"/>
              </a:rPr>
              <a:t>-</a:t>
            </a:r>
            <a:r>
              <a:rPr lang="en-US" altLang="zh-TW" sz="1800" dirty="0" smtClean="0">
                <a:ea typeface="新細明體" pitchFamily="18" charset="-120"/>
              </a:rPr>
              <a:t>1) or greater than zero (usually 1) if </a:t>
            </a:r>
            <a:r>
              <a:rPr lang="en-US" altLang="zh-TW" sz="1800" b="1" dirty="0" smtClean="0">
                <a:latin typeface="Courier New" pitchFamily="49" charset="0"/>
                <a:ea typeface="新細明體" pitchFamily="18" charset="-120"/>
              </a:rPr>
              <a:t>s1</a:t>
            </a:r>
            <a:r>
              <a:rPr lang="en-US" altLang="zh-TW" sz="1800" dirty="0" smtClean="0">
                <a:ea typeface="新細明體" pitchFamily="18" charset="-120"/>
              </a:rPr>
              <a:t> is equal to, less than or greater than </a:t>
            </a:r>
            <a:r>
              <a:rPr lang="en-US" altLang="zh-TW" sz="1800" b="1" dirty="0" smtClean="0">
                <a:latin typeface="Courier New" pitchFamily="49" charset="0"/>
                <a:ea typeface="新細明體" pitchFamily="18" charset="-120"/>
              </a:rPr>
              <a:t>s2</a:t>
            </a:r>
            <a:r>
              <a:rPr lang="en-US" altLang="zh-TW" sz="1800" dirty="0" smtClean="0">
                <a:ea typeface="新細明體" pitchFamily="18" charset="-120"/>
              </a:rPr>
              <a:t>, respectively.</a:t>
            </a:r>
            <a:endParaRPr lang="zh-TW" altLang="en-US" sz="1800" dirty="0" smtClean="0">
              <a:ea typeface="新細明體" pitchFamily="18" charset="-12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2"/>
          <p:cNvSpPr>
            <a:spLocks noGrp="1" noChangeArrowheads="1"/>
          </p:cNvSpPr>
          <p:nvPr>
            <p:ph idx="1"/>
          </p:nvPr>
        </p:nvSpPr>
        <p:spPr/>
        <p:txBody>
          <a:bodyPr/>
          <a:lstStyle/>
          <a:p>
            <a:pPr marL="2687638" indent="-2687638" eaLnBrk="1" hangingPunct="1">
              <a:buFontTx/>
              <a:buNone/>
            </a:pPr>
            <a:r>
              <a:rPr lang="en-US" altLang="zh-TW" sz="1800" b="1" dirty="0" err="1" smtClean="0">
                <a:solidFill>
                  <a:schemeClr val="hlink"/>
                </a:solidFill>
                <a:latin typeface="Courier New" pitchFamily="49" charset="0"/>
                <a:ea typeface="新細明體" pitchFamily="18" charset="-120"/>
                <a:cs typeface="Times New Roman" pitchFamily="18" charset="0"/>
              </a:rPr>
              <a:t>int</a:t>
            </a:r>
            <a:r>
              <a:rPr lang="en-US" altLang="zh-TW" sz="1800" b="1" dirty="0" smtClean="0">
                <a:latin typeface="Courier New" pitchFamily="49" charset="0"/>
                <a:ea typeface="新細明體" pitchFamily="18" charset="-120"/>
                <a:cs typeface="Times New Roman" pitchFamily="18" charset="0"/>
              </a:rPr>
              <a:t> </a:t>
            </a:r>
            <a:r>
              <a:rPr lang="en-US" altLang="zh-TW" sz="1800" b="1" dirty="0" err="1" smtClean="0">
                <a:latin typeface="Courier New" pitchFamily="49" charset="0"/>
                <a:ea typeface="新細明體" pitchFamily="18" charset="-120"/>
                <a:cs typeface="Times New Roman" pitchFamily="18" charset="0"/>
              </a:rPr>
              <a:t>strncmp</a:t>
            </a:r>
            <a:r>
              <a:rPr lang="en-US" altLang="zh-TW" sz="1800" b="1" dirty="0" smtClean="0">
                <a:latin typeface="Courier New" pitchFamily="49" charset="0"/>
                <a:ea typeface="新細明體" pitchFamily="18" charset="-120"/>
                <a:cs typeface="Times New Roman" pitchFamily="18" charset="0"/>
              </a:rPr>
              <a:t>( </a:t>
            </a:r>
            <a:r>
              <a:rPr lang="en-US" altLang="zh-TW" sz="1800" b="1" dirty="0" err="1" smtClean="0">
                <a:solidFill>
                  <a:schemeClr val="hlink"/>
                </a:solidFill>
                <a:latin typeface="Courier New" pitchFamily="49" charset="0"/>
                <a:ea typeface="新細明體" pitchFamily="18" charset="-120"/>
                <a:cs typeface="Times New Roman" pitchFamily="18" charset="0"/>
              </a:rPr>
              <a:t>const</a:t>
            </a:r>
            <a:r>
              <a:rPr lang="en-US" altLang="zh-TW" sz="1800" b="1" dirty="0" smtClean="0">
                <a:solidFill>
                  <a:schemeClr val="hlink"/>
                </a:solidFill>
                <a:latin typeface="Courier New" pitchFamily="49" charset="0"/>
                <a:ea typeface="新細明體" pitchFamily="18" charset="-120"/>
                <a:cs typeface="Times New Roman" pitchFamily="18" charset="0"/>
              </a:rPr>
              <a:t> char</a:t>
            </a:r>
            <a:r>
              <a:rPr lang="en-US" altLang="zh-TW" sz="1800" b="1" dirty="0" smtClean="0">
                <a:latin typeface="Courier New" pitchFamily="49" charset="0"/>
                <a:ea typeface="新細明體" pitchFamily="18" charset="-120"/>
                <a:cs typeface="Times New Roman" pitchFamily="18" charset="0"/>
              </a:rPr>
              <a:t> *s1, </a:t>
            </a:r>
            <a:r>
              <a:rPr lang="en-US" altLang="zh-TW" sz="1800" b="1" dirty="0" err="1" smtClean="0">
                <a:solidFill>
                  <a:schemeClr val="hlink"/>
                </a:solidFill>
                <a:latin typeface="Courier New" pitchFamily="49" charset="0"/>
                <a:ea typeface="新細明體" pitchFamily="18" charset="-120"/>
                <a:cs typeface="Times New Roman" pitchFamily="18" charset="0"/>
              </a:rPr>
              <a:t>const</a:t>
            </a:r>
            <a:r>
              <a:rPr lang="en-US" altLang="zh-TW" sz="1800" b="1" dirty="0" smtClean="0">
                <a:solidFill>
                  <a:schemeClr val="hlink"/>
                </a:solidFill>
                <a:latin typeface="Courier New" pitchFamily="49" charset="0"/>
                <a:ea typeface="新細明體" pitchFamily="18" charset="-120"/>
                <a:cs typeface="Times New Roman" pitchFamily="18" charset="0"/>
              </a:rPr>
              <a:t> char</a:t>
            </a:r>
            <a:r>
              <a:rPr lang="en-US" altLang="zh-TW" sz="1800" b="1" dirty="0" smtClean="0">
                <a:latin typeface="Courier New" pitchFamily="49" charset="0"/>
                <a:ea typeface="新細明體" pitchFamily="18" charset="-120"/>
                <a:cs typeface="Times New Roman" pitchFamily="18" charset="0"/>
              </a:rPr>
              <a:t> *s2, </a:t>
            </a:r>
            <a:r>
              <a:rPr lang="en-US" altLang="zh-TW" sz="1800" b="1" dirty="0" err="1" smtClean="0">
                <a:latin typeface="Courier New" pitchFamily="49" charset="0"/>
                <a:ea typeface="新細明體" pitchFamily="18" charset="-120"/>
                <a:cs typeface="Times New Roman" pitchFamily="18" charset="0"/>
              </a:rPr>
              <a:t>size_t</a:t>
            </a:r>
            <a:r>
              <a:rPr lang="en-US" altLang="zh-TW" sz="1800" b="1" dirty="0" smtClean="0">
                <a:latin typeface="Courier New" pitchFamily="49" charset="0"/>
                <a:ea typeface="新細明體" pitchFamily="18" charset="-120"/>
                <a:cs typeface="Times New Roman" pitchFamily="18" charset="0"/>
              </a:rPr>
              <a:t> n ); </a:t>
            </a:r>
          </a:p>
          <a:p>
            <a:pPr marL="2687638" indent="-2687638" eaLnBrk="1" hangingPunct="1">
              <a:buFontTx/>
              <a:buNone/>
            </a:pPr>
            <a:r>
              <a:rPr lang="en-US" altLang="zh-TW" sz="1800" dirty="0" smtClean="0">
                <a:ea typeface="新細明體" pitchFamily="18" charset="-120"/>
                <a:cs typeface="Times New Roman" pitchFamily="18" charset="0"/>
              </a:rPr>
              <a:t>	Compares up to </a:t>
            </a:r>
            <a:r>
              <a:rPr lang="en-US" altLang="zh-TW" sz="1800" b="1" dirty="0" smtClean="0">
                <a:latin typeface="Courier New" pitchFamily="49" charset="0"/>
                <a:ea typeface="新細明體" pitchFamily="18" charset="-120"/>
                <a:cs typeface="Courier New" pitchFamily="49" charset="0"/>
              </a:rPr>
              <a:t>n</a:t>
            </a:r>
            <a:r>
              <a:rPr lang="en-US" altLang="zh-TW" sz="1800" dirty="0" smtClean="0">
                <a:ea typeface="新細明體" pitchFamily="18" charset="-120"/>
                <a:cs typeface="Times New Roman" pitchFamily="18" charset="0"/>
              </a:rPr>
              <a:t> characters of the string </a:t>
            </a:r>
            <a:r>
              <a:rPr lang="en-US" altLang="zh-TW" sz="1800" b="1" dirty="0" smtClean="0">
                <a:latin typeface="Courier New" pitchFamily="49" charset="0"/>
                <a:ea typeface="新細明體" pitchFamily="18" charset="-120"/>
                <a:cs typeface="Courier New" pitchFamily="49" charset="0"/>
              </a:rPr>
              <a:t>s1</a:t>
            </a:r>
            <a:r>
              <a:rPr lang="en-US" altLang="zh-TW" sz="1800" dirty="0" smtClean="0">
                <a:ea typeface="新細明體" pitchFamily="18" charset="-120"/>
                <a:cs typeface="Times New Roman" pitchFamily="18" charset="0"/>
              </a:rPr>
              <a:t> with the string </a:t>
            </a:r>
            <a:r>
              <a:rPr lang="en-US" altLang="zh-TW" sz="1800" b="1" dirty="0" smtClean="0">
                <a:latin typeface="Courier New" pitchFamily="49" charset="0"/>
                <a:ea typeface="新細明體" pitchFamily="18" charset="-120"/>
                <a:cs typeface="Courier New" pitchFamily="49" charset="0"/>
              </a:rPr>
              <a:t>s2</a:t>
            </a:r>
            <a:r>
              <a:rPr lang="en-US" altLang="zh-TW" sz="1800" dirty="0" smtClean="0">
                <a:ea typeface="新細明體" pitchFamily="18" charset="-120"/>
                <a:cs typeface="Times New Roman" pitchFamily="18" charset="0"/>
              </a:rPr>
              <a:t>. The function returns zero, less than zero or greater than zero if </a:t>
            </a:r>
            <a:r>
              <a:rPr lang="en-US" altLang="zh-TW" sz="1800" dirty="0" smtClean="0">
                <a:ea typeface="新細明體" pitchFamily="18" charset="-120"/>
                <a:cs typeface="Courier New" pitchFamily="49" charset="0"/>
              </a:rPr>
              <a:t>the </a:t>
            </a:r>
            <a:r>
              <a:rPr lang="en-US" altLang="zh-TW" sz="1800" b="1" dirty="0" smtClean="0">
                <a:latin typeface="Courier New" pitchFamily="49" charset="0"/>
                <a:ea typeface="新細明體" pitchFamily="18" charset="-120"/>
                <a:cs typeface="Courier New" pitchFamily="49" charset="0"/>
              </a:rPr>
              <a:t>n</a:t>
            </a:r>
            <a:r>
              <a:rPr lang="en-US" altLang="zh-TW" sz="1800" dirty="0" smtClean="0">
                <a:ea typeface="新細明體" pitchFamily="18" charset="-120"/>
                <a:cs typeface="Courier New" pitchFamily="49" charset="0"/>
              </a:rPr>
              <a:t>-character portion of </a:t>
            </a:r>
            <a:r>
              <a:rPr lang="en-US" altLang="zh-TW" sz="1800" b="1" dirty="0" smtClean="0">
                <a:latin typeface="Courier New" pitchFamily="49" charset="0"/>
                <a:ea typeface="新細明體" pitchFamily="18" charset="-120"/>
                <a:cs typeface="Times New Roman" pitchFamily="18" charset="0"/>
              </a:rPr>
              <a:t>s1</a:t>
            </a:r>
            <a:r>
              <a:rPr lang="en-US" altLang="zh-TW" sz="1800" dirty="0" smtClean="0">
                <a:ea typeface="新細明體" pitchFamily="18" charset="-120"/>
                <a:cs typeface="Courier New" pitchFamily="49" charset="0"/>
              </a:rPr>
              <a:t> is equal to, less than or greater than the </a:t>
            </a:r>
            <a:r>
              <a:rPr lang="en-US" altLang="zh-TW" sz="1800" dirty="0" smtClean="0">
                <a:ea typeface="新細明體" pitchFamily="18" charset="-120"/>
              </a:rPr>
              <a:t>corresponding </a:t>
            </a:r>
            <a:r>
              <a:rPr lang="en-US" altLang="zh-TW" sz="1800" b="1" dirty="0" smtClean="0">
                <a:latin typeface="Courier New" pitchFamily="49" charset="0"/>
                <a:ea typeface="新細明體" pitchFamily="18" charset="-120"/>
              </a:rPr>
              <a:t>n</a:t>
            </a:r>
            <a:r>
              <a:rPr lang="en-US" altLang="zh-TW" sz="1800" dirty="0" smtClean="0">
                <a:ea typeface="新細明體" pitchFamily="18" charset="-120"/>
              </a:rPr>
              <a:t>-character portion of </a:t>
            </a:r>
            <a:r>
              <a:rPr lang="en-US" altLang="zh-TW" sz="1800" b="1" dirty="0" smtClean="0">
                <a:latin typeface="Courier New" pitchFamily="49" charset="0"/>
                <a:ea typeface="新細明體" pitchFamily="18" charset="-120"/>
              </a:rPr>
              <a:t>s2</a:t>
            </a:r>
            <a:r>
              <a:rPr lang="en-US" altLang="zh-TW" sz="1800" dirty="0" smtClean="0">
                <a:ea typeface="新細明體" pitchFamily="18" charset="-120"/>
              </a:rPr>
              <a:t>, respectively. </a:t>
            </a:r>
          </a:p>
          <a:p>
            <a:pPr marL="2687638" indent="-2687638" eaLnBrk="1" hangingPunct="1">
              <a:buFontTx/>
              <a:buNone/>
            </a:pPr>
            <a:r>
              <a:rPr lang="en-US" altLang="zh-TW" sz="1800" b="1" dirty="0" smtClean="0">
                <a:solidFill>
                  <a:schemeClr val="hlink"/>
                </a:solidFill>
                <a:latin typeface="Courier New" pitchFamily="49" charset="0"/>
                <a:ea typeface="新細明體" pitchFamily="18" charset="-120"/>
              </a:rPr>
              <a:t>char</a:t>
            </a:r>
            <a:r>
              <a:rPr lang="en-US" altLang="zh-TW" sz="1800" b="1" dirty="0" smtClean="0">
                <a:latin typeface="Courier New" pitchFamily="49" charset="0"/>
                <a:ea typeface="新細明體" pitchFamily="18" charset="-120"/>
              </a:rPr>
              <a:t> *</a:t>
            </a:r>
            <a:r>
              <a:rPr lang="en-US" altLang="zh-TW" sz="1800" b="1" dirty="0" err="1" smtClean="0">
                <a:latin typeface="Courier New" pitchFamily="49" charset="0"/>
                <a:ea typeface="新細明體" pitchFamily="18" charset="-120"/>
              </a:rPr>
              <a:t>strtok</a:t>
            </a:r>
            <a:r>
              <a:rPr lang="en-US" altLang="zh-TW" sz="1800" b="1" dirty="0" smtClean="0">
                <a:latin typeface="Courier New" pitchFamily="49" charset="0"/>
                <a:ea typeface="新細明體" pitchFamily="18" charset="-120"/>
              </a:rPr>
              <a:t>( </a:t>
            </a:r>
            <a:r>
              <a:rPr lang="en-US" altLang="zh-TW" sz="1800" b="1" dirty="0" smtClean="0">
                <a:solidFill>
                  <a:schemeClr val="hlink"/>
                </a:solidFill>
                <a:latin typeface="Courier New" pitchFamily="49" charset="0"/>
                <a:ea typeface="新細明體" pitchFamily="18" charset="-120"/>
              </a:rPr>
              <a:t>char</a:t>
            </a:r>
            <a:r>
              <a:rPr lang="en-US" altLang="zh-TW" sz="1800" b="1" dirty="0" smtClean="0">
                <a:latin typeface="Courier New" pitchFamily="49" charset="0"/>
                <a:ea typeface="新細明體" pitchFamily="18" charset="-120"/>
              </a:rPr>
              <a:t> *s1, </a:t>
            </a:r>
            <a:r>
              <a:rPr lang="en-US" altLang="zh-TW" sz="1800" b="1" dirty="0" err="1" smtClean="0">
                <a:solidFill>
                  <a:schemeClr val="hlink"/>
                </a:solidFill>
                <a:latin typeface="Courier New" pitchFamily="49" charset="0"/>
                <a:ea typeface="新細明體" pitchFamily="18" charset="-120"/>
              </a:rPr>
              <a:t>const</a:t>
            </a:r>
            <a:r>
              <a:rPr lang="en-US" altLang="zh-TW" sz="1800" b="1" dirty="0" smtClean="0">
                <a:solidFill>
                  <a:schemeClr val="hlink"/>
                </a:solidFill>
                <a:latin typeface="Courier New" pitchFamily="49" charset="0"/>
                <a:ea typeface="新細明體" pitchFamily="18" charset="-120"/>
              </a:rPr>
              <a:t> char</a:t>
            </a:r>
            <a:r>
              <a:rPr lang="en-US" altLang="zh-TW" sz="1800" b="1" dirty="0" smtClean="0">
                <a:latin typeface="Courier New" pitchFamily="49" charset="0"/>
                <a:ea typeface="新細明體" pitchFamily="18" charset="-120"/>
              </a:rPr>
              <a:t> *s2 ); </a:t>
            </a:r>
          </a:p>
          <a:p>
            <a:pPr marL="2687638" indent="-2687638" eaLnBrk="1" hangingPunct="1">
              <a:buFontTx/>
              <a:buNone/>
            </a:pPr>
            <a:r>
              <a:rPr lang="en-US" altLang="zh-TW" sz="1800" dirty="0" smtClean="0">
                <a:ea typeface="新細明體" pitchFamily="18" charset="-120"/>
              </a:rPr>
              <a:t>	A sequence of calls to </a:t>
            </a:r>
            <a:r>
              <a:rPr lang="en-US" altLang="zh-TW" sz="1800" b="1" dirty="0" err="1" smtClean="0">
                <a:latin typeface="Courier New" pitchFamily="49" charset="0"/>
                <a:ea typeface="新細明體" pitchFamily="18" charset="-120"/>
              </a:rPr>
              <a:t>strtok</a:t>
            </a:r>
            <a:r>
              <a:rPr lang="en-US" altLang="zh-TW" sz="1800" dirty="0" smtClean="0">
                <a:ea typeface="新細明體" pitchFamily="18" charset="-120"/>
              </a:rPr>
              <a:t> breaks string </a:t>
            </a:r>
            <a:r>
              <a:rPr lang="en-US" altLang="zh-TW" sz="1800" b="1" dirty="0" smtClean="0">
                <a:latin typeface="Courier New" pitchFamily="49" charset="0"/>
                <a:ea typeface="新細明體" pitchFamily="18" charset="-120"/>
              </a:rPr>
              <a:t>s1</a:t>
            </a:r>
            <a:r>
              <a:rPr lang="en-US" altLang="zh-TW" sz="1800" dirty="0" smtClean="0">
                <a:ea typeface="新細明體" pitchFamily="18" charset="-120"/>
              </a:rPr>
              <a:t> into “tokens” — logical pieces such as words in a line of text. The string is broken up based on the characters contained in string </a:t>
            </a:r>
            <a:r>
              <a:rPr lang="en-US" altLang="zh-TW" sz="1800" b="1" dirty="0" smtClean="0">
                <a:latin typeface="Courier New" pitchFamily="49" charset="0"/>
                <a:ea typeface="新細明體" pitchFamily="18" charset="-120"/>
              </a:rPr>
              <a:t>s2</a:t>
            </a:r>
            <a:r>
              <a:rPr lang="en-US" altLang="zh-TW" sz="1800" dirty="0" smtClean="0">
                <a:ea typeface="新細明體" pitchFamily="18" charset="-120"/>
              </a:rPr>
              <a:t>. For instance, if we were to break the string </a:t>
            </a:r>
            <a:r>
              <a:rPr lang="en-US" altLang="zh-TW" sz="1800" b="1" dirty="0" smtClean="0">
                <a:latin typeface="Courier New" pitchFamily="49" charset="0"/>
                <a:ea typeface="新細明體" pitchFamily="18" charset="-120"/>
              </a:rPr>
              <a:t>"</a:t>
            </a:r>
            <a:r>
              <a:rPr lang="en-US" altLang="zh-TW" sz="1800" b="1" dirty="0" err="1" smtClean="0">
                <a:latin typeface="Courier New" pitchFamily="49" charset="0"/>
                <a:ea typeface="新細明體" pitchFamily="18" charset="-120"/>
              </a:rPr>
              <a:t>this:is:a:string</a:t>
            </a:r>
            <a:r>
              <a:rPr lang="en-US" altLang="zh-TW" sz="1800" b="1" dirty="0" smtClean="0">
                <a:latin typeface="Courier New" pitchFamily="49" charset="0"/>
                <a:ea typeface="新細明體" pitchFamily="18" charset="-120"/>
              </a:rPr>
              <a:t>"</a:t>
            </a:r>
            <a:r>
              <a:rPr lang="en-US" altLang="zh-TW" sz="1800" dirty="0" smtClean="0">
                <a:ea typeface="新細明體" pitchFamily="18" charset="-120"/>
              </a:rPr>
              <a:t> into tokens based on the character </a:t>
            </a:r>
            <a:r>
              <a:rPr lang="en-US" altLang="zh-TW" sz="1800" b="1" dirty="0" smtClean="0">
                <a:latin typeface="Courier New" pitchFamily="49" charset="0"/>
                <a:ea typeface="新細明體" pitchFamily="18" charset="-120"/>
              </a:rPr>
              <a:t>':'</a:t>
            </a:r>
            <a:r>
              <a:rPr lang="en-US" altLang="zh-TW" sz="1800" dirty="0" smtClean="0">
                <a:ea typeface="新細明體" pitchFamily="18" charset="-120"/>
              </a:rPr>
              <a:t>, the resulting tokens would be </a:t>
            </a:r>
            <a:r>
              <a:rPr lang="en-US" altLang="zh-TW" sz="1800" b="1" dirty="0" smtClean="0">
                <a:latin typeface="Courier New" pitchFamily="49" charset="0"/>
                <a:ea typeface="新細明體" pitchFamily="18" charset="-120"/>
              </a:rPr>
              <a:t>"this", "is", "a"</a:t>
            </a:r>
            <a:r>
              <a:rPr lang="en-US" altLang="zh-TW" sz="1800" dirty="0" smtClean="0">
                <a:ea typeface="新細明體" pitchFamily="18" charset="-120"/>
              </a:rPr>
              <a:t> and </a:t>
            </a:r>
            <a:r>
              <a:rPr lang="en-US" altLang="zh-TW" sz="1800" b="1" dirty="0" smtClean="0">
                <a:latin typeface="Courier New" pitchFamily="49" charset="0"/>
                <a:ea typeface="新細明體" pitchFamily="18" charset="-120"/>
              </a:rPr>
              <a:t>"string"</a:t>
            </a:r>
            <a:r>
              <a:rPr lang="en-US" altLang="zh-TW" sz="1800" dirty="0" smtClean="0">
                <a:ea typeface="新細明體" pitchFamily="18" charset="-120"/>
              </a:rPr>
              <a:t>. Function </a:t>
            </a:r>
            <a:r>
              <a:rPr lang="en-US" altLang="zh-TW" sz="1800" dirty="0" err="1" smtClean="0">
                <a:ea typeface="新細明體" pitchFamily="18" charset="-120"/>
              </a:rPr>
              <a:t>strtok</a:t>
            </a:r>
            <a:r>
              <a:rPr lang="en-US" altLang="zh-TW" sz="1800" dirty="0" smtClean="0">
                <a:ea typeface="新細明體" pitchFamily="18" charset="-120"/>
              </a:rPr>
              <a:t> returns only one token at a time, however.  The first call contains </a:t>
            </a:r>
            <a:r>
              <a:rPr lang="en-US" altLang="zh-TW" sz="1800" b="1" dirty="0" smtClean="0">
                <a:latin typeface="Courier New" pitchFamily="49" charset="0"/>
                <a:ea typeface="新細明體" pitchFamily="18" charset="-120"/>
              </a:rPr>
              <a:t>s1</a:t>
            </a:r>
            <a:r>
              <a:rPr lang="en-US" altLang="zh-TW" sz="1800" dirty="0" smtClean="0">
                <a:ea typeface="新細明體" pitchFamily="18" charset="-120"/>
              </a:rPr>
              <a:t> as the first argument, and subsequent calls to continue tokenizing the same string contain </a:t>
            </a:r>
            <a:r>
              <a:rPr lang="en-US" altLang="zh-TW" sz="1800" b="1" dirty="0" smtClean="0">
                <a:latin typeface="Courier New" pitchFamily="49" charset="0"/>
                <a:ea typeface="新細明體" pitchFamily="18" charset="-120"/>
              </a:rPr>
              <a:t>NULL</a:t>
            </a:r>
            <a:r>
              <a:rPr lang="en-US" altLang="zh-TW" sz="1800" dirty="0" smtClean="0">
                <a:ea typeface="新細明體" pitchFamily="18" charset="-120"/>
              </a:rPr>
              <a:t> as the first argument. A pointer to the current token is returned by each call. If there are no more tokens when the function is called, </a:t>
            </a:r>
            <a:r>
              <a:rPr lang="en-US" altLang="zh-TW" sz="1800" b="1" dirty="0" smtClean="0">
                <a:latin typeface="Courier New" pitchFamily="49" charset="0"/>
                <a:ea typeface="新細明體" pitchFamily="18" charset="-120"/>
              </a:rPr>
              <a:t>NULL</a:t>
            </a:r>
            <a:r>
              <a:rPr lang="en-US" altLang="zh-TW" sz="1800" dirty="0" smtClean="0">
                <a:ea typeface="新細明體" pitchFamily="18" charset="-120"/>
              </a:rPr>
              <a:t> is returned. </a:t>
            </a:r>
          </a:p>
          <a:p>
            <a:pPr marL="2687638" indent="-2687638" eaLnBrk="1" hangingPunct="1">
              <a:buFontTx/>
              <a:buNone/>
            </a:pPr>
            <a:r>
              <a:rPr lang="en-US" altLang="zh-TW" sz="1800" b="1" dirty="0" err="1" smtClean="0">
                <a:latin typeface="Courier New" pitchFamily="49" charset="0"/>
                <a:ea typeface="新細明體" pitchFamily="18" charset="-120"/>
              </a:rPr>
              <a:t>size_t</a:t>
            </a:r>
            <a:r>
              <a:rPr lang="en-US" altLang="zh-TW" sz="1800" b="1" dirty="0" smtClean="0">
                <a:latin typeface="Courier New" pitchFamily="49" charset="0"/>
                <a:ea typeface="新細明體" pitchFamily="18" charset="-120"/>
              </a:rPr>
              <a:t> </a:t>
            </a:r>
            <a:r>
              <a:rPr lang="en-US" altLang="zh-TW" sz="1800" b="1" dirty="0" err="1" smtClean="0">
                <a:latin typeface="Courier New" pitchFamily="49" charset="0"/>
                <a:ea typeface="新細明體" pitchFamily="18" charset="-120"/>
              </a:rPr>
              <a:t>strlen</a:t>
            </a:r>
            <a:r>
              <a:rPr lang="en-US" altLang="zh-TW" sz="1800" b="1" dirty="0" smtClean="0">
                <a:latin typeface="Courier New" pitchFamily="49" charset="0"/>
                <a:ea typeface="新細明體" pitchFamily="18" charset="-120"/>
              </a:rPr>
              <a:t>( </a:t>
            </a:r>
            <a:r>
              <a:rPr lang="en-US" altLang="zh-TW" sz="1800" b="1" dirty="0" err="1" smtClean="0">
                <a:solidFill>
                  <a:schemeClr val="hlink"/>
                </a:solidFill>
                <a:latin typeface="Courier New" pitchFamily="49" charset="0"/>
                <a:ea typeface="新細明體" pitchFamily="18" charset="-120"/>
              </a:rPr>
              <a:t>const</a:t>
            </a:r>
            <a:r>
              <a:rPr lang="en-US" altLang="zh-TW" sz="1800" b="1" dirty="0" smtClean="0">
                <a:solidFill>
                  <a:schemeClr val="hlink"/>
                </a:solidFill>
                <a:latin typeface="Courier New" pitchFamily="49" charset="0"/>
                <a:ea typeface="新細明體" pitchFamily="18" charset="-120"/>
              </a:rPr>
              <a:t> char</a:t>
            </a:r>
            <a:r>
              <a:rPr lang="en-US" altLang="zh-TW" sz="1800" b="1" dirty="0" smtClean="0">
                <a:latin typeface="Courier New" pitchFamily="49" charset="0"/>
                <a:ea typeface="新細明體" pitchFamily="18" charset="-120"/>
              </a:rPr>
              <a:t> *s );</a:t>
            </a:r>
            <a:r>
              <a:rPr lang="en-US" altLang="zh-TW" sz="1800" dirty="0" smtClean="0">
                <a:ea typeface="新細明體" pitchFamily="18" charset="-120"/>
              </a:rPr>
              <a:t> </a:t>
            </a:r>
          </a:p>
          <a:p>
            <a:pPr marL="2687638" indent="-2687638" eaLnBrk="1" hangingPunct="1">
              <a:buFontTx/>
              <a:buNone/>
            </a:pPr>
            <a:r>
              <a:rPr lang="en-US" altLang="zh-TW" sz="1800" dirty="0" smtClean="0">
                <a:ea typeface="新細明體" pitchFamily="18" charset="-120"/>
              </a:rPr>
              <a:t>	Determines the length of string </a:t>
            </a:r>
            <a:r>
              <a:rPr lang="en-US" altLang="zh-TW" sz="1800" b="1" dirty="0" smtClean="0">
                <a:latin typeface="Courier New" pitchFamily="49" charset="0"/>
                <a:ea typeface="新細明體" pitchFamily="18" charset="-120"/>
              </a:rPr>
              <a:t>s</a:t>
            </a:r>
            <a:r>
              <a:rPr lang="en-US" altLang="zh-TW" sz="1800" dirty="0" smtClean="0">
                <a:ea typeface="新細明體" pitchFamily="18" charset="-120"/>
              </a:rPr>
              <a:t>. The number of characters preceding the terminating null character is returned.</a:t>
            </a:r>
            <a:endParaRPr lang="zh-TW" altLang="en-US" sz="1800" dirty="0" smtClean="0">
              <a:ea typeface="新細明體" pitchFamily="18" charset="-12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altLang="zh-TW" dirty="0" smtClean="0">
                <a:ea typeface="新細明體" pitchFamily="18" charset="-120"/>
              </a:rPr>
              <a:t>Pointer-Based String Manipulation </a:t>
            </a:r>
            <a:r>
              <a:rPr lang="en-US" altLang="zh-TW" dirty="0">
                <a:ea typeface="新細明體" pitchFamily="18" charset="-120"/>
              </a:rPr>
              <a:t>Functions</a:t>
            </a:r>
            <a:endParaRPr lang="en-US" altLang="zh-TW" dirty="0" smtClean="0">
              <a:ea typeface="新細明體" pitchFamily="18" charset="-120"/>
            </a:endParaRPr>
          </a:p>
        </p:txBody>
      </p:sp>
      <p:sp>
        <p:nvSpPr>
          <p:cNvPr id="29699" name="Rectangle 3"/>
          <p:cNvSpPr>
            <a:spLocks noGrp="1" noChangeArrowheads="1"/>
          </p:cNvSpPr>
          <p:nvPr>
            <p:ph idx="1"/>
          </p:nvPr>
        </p:nvSpPr>
        <p:spPr/>
        <p:txBody>
          <a:bodyPr/>
          <a:lstStyle/>
          <a:p>
            <a:pPr eaLnBrk="1" hangingPunct="1">
              <a:spcBef>
                <a:spcPct val="50000"/>
              </a:spcBef>
            </a:pPr>
            <a:r>
              <a:rPr lang="en-US" altLang="zh-TW" dirty="0" smtClean="0">
                <a:ea typeface="新細明體" pitchFamily="18" charset="-120"/>
              </a:rPr>
              <a:t>Copying strings</a:t>
            </a:r>
          </a:p>
          <a:p>
            <a:pPr lvl="1" eaLnBrk="1" hangingPunct="1">
              <a:spcBef>
                <a:spcPct val="50000"/>
              </a:spcBef>
            </a:pPr>
            <a:r>
              <a:rPr lang="en-US" altLang="zh-TW" b="1" dirty="0" smtClean="0">
                <a:solidFill>
                  <a:schemeClr val="hlink"/>
                </a:solidFill>
                <a:latin typeface="Courier New" pitchFamily="49" charset="0"/>
                <a:ea typeface="新細明體" pitchFamily="18" charset="-120"/>
                <a:cs typeface="Times New Roman" pitchFamily="18" charset="0"/>
              </a:rPr>
              <a:t>char</a:t>
            </a:r>
            <a:r>
              <a:rPr lang="en-US" altLang="zh-TW" b="1" dirty="0" smtClean="0">
                <a:latin typeface="Courier New" pitchFamily="49" charset="0"/>
                <a:ea typeface="新細明體" pitchFamily="18" charset="-120"/>
                <a:cs typeface="Times New Roman" pitchFamily="18" charset="0"/>
              </a:rPr>
              <a:t> *</a:t>
            </a:r>
            <a:r>
              <a:rPr lang="en-US" altLang="zh-TW" b="1" dirty="0" err="1" smtClean="0">
                <a:latin typeface="Courier New" pitchFamily="49" charset="0"/>
                <a:ea typeface="新細明體" pitchFamily="18" charset="-120"/>
                <a:cs typeface="Times New Roman" pitchFamily="18" charset="0"/>
              </a:rPr>
              <a:t>strcpy</a:t>
            </a:r>
            <a:r>
              <a:rPr lang="en-US" altLang="zh-TW" b="1" dirty="0" smtClean="0">
                <a:latin typeface="Courier New" pitchFamily="49" charset="0"/>
                <a:ea typeface="新細明體" pitchFamily="18" charset="-120"/>
                <a:cs typeface="Times New Roman" pitchFamily="18" charset="0"/>
              </a:rPr>
              <a:t>( </a:t>
            </a:r>
            <a:r>
              <a:rPr lang="en-US" altLang="zh-TW" b="1" dirty="0" smtClean="0">
                <a:solidFill>
                  <a:schemeClr val="hlink"/>
                </a:solidFill>
                <a:latin typeface="Courier New" pitchFamily="49" charset="0"/>
                <a:ea typeface="新細明體" pitchFamily="18" charset="-120"/>
                <a:cs typeface="Times New Roman" pitchFamily="18" charset="0"/>
              </a:rPr>
              <a:t>char</a:t>
            </a:r>
            <a:r>
              <a:rPr lang="en-US" altLang="zh-TW" b="1" dirty="0" smtClean="0">
                <a:latin typeface="Courier New" pitchFamily="49" charset="0"/>
                <a:ea typeface="新細明體" pitchFamily="18" charset="-120"/>
                <a:cs typeface="Times New Roman" pitchFamily="18" charset="0"/>
              </a:rPr>
              <a:t> *s1, </a:t>
            </a:r>
            <a:r>
              <a:rPr lang="en-US" altLang="zh-TW" b="1" dirty="0" err="1" smtClean="0">
                <a:solidFill>
                  <a:schemeClr val="hlink"/>
                </a:solidFill>
                <a:latin typeface="Courier New" pitchFamily="49" charset="0"/>
                <a:ea typeface="新細明體" pitchFamily="18" charset="-120"/>
                <a:cs typeface="Times New Roman" pitchFamily="18" charset="0"/>
              </a:rPr>
              <a:t>const</a:t>
            </a:r>
            <a:r>
              <a:rPr lang="en-US" altLang="zh-TW" b="1" dirty="0" smtClean="0">
                <a:solidFill>
                  <a:schemeClr val="hlink"/>
                </a:solidFill>
                <a:latin typeface="Courier New" pitchFamily="49" charset="0"/>
                <a:ea typeface="新細明體" pitchFamily="18" charset="-120"/>
                <a:cs typeface="Times New Roman" pitchFamily="18" charset="0"/>
              </a:rPr>
              <a:t> char</a:t>
            </a:r>
            <a:r>
              <a:rPr lang="en-US" altLang="zh-TW" b="1" dirty="0" smtClean="0">
                <a:latin typeface="Courier New" pitchFamily="49" charset="0"/>
                <a:ea typeface="新細明體" pitchFamily="18" charset="-120"/>
                <a:cs typeface="Times New Roman" pitchFamily="18" charset="0"/>
              </a:rPr>
              <a:t> *s2 )</a:t>
            </a:r>
            <a:endParaRPr lang="en-US" altLang="zh-TW" dirty="0" smtClean="0">
              <a:ea typeface="新細明體" pitchFamily="18" charset="-120"/>
            </a:endParaRPr>
          </a:p>
          <a:p>
            <a:pPr lvl="2" eaLnBrk="1" hangingPunct="1">
              <a:spcBef>
                <a:spcPct val="50000"/>
              </a:spcBef>
            </a:pPr>
            <a:r>
              <a:rPr lang="en-US" altLang="zh-TW" dirty="0" smtClean="0">
                <a:ea typeface="新細明體" pitchFamily="18" charset="-120"/>
              </a:rPr>
              <a:t>Copies second argument into first argument</a:t>
            </a:r>
          </a:p>
          <a:p>
            <a:pPr lvl="3" eaLnBrk="1" hangingPunct="1">
              <a:spcBef>
                <a:spcPct val="50000"/>
              </a:spcBef>
            </a:pPr>
            <a:r>
              <a:rPr lang="en-US" altLang="zh-TW" dirty="0" smtClean="0">
                <a:ea typeface="新細明體" pitchFamily="18" charset="-120"/>
              </a:rPr>
              <a:t>First argument must be large enough to store string and terminating null character</a:t>
            </a:r>
          </a:p>
          <a:p>
            <a:pPr lvl="1" eaLnBrk="1" hangingPunct="1">
              <a:spcBef>
                <a:spcPct val="50000"/>
              </a:spcBef>
            </a:pPr>
            <a:r>
              <a:rPr lang="en-US" altLang="zh-TW" b="1" dirty="0" smtClean="0">
                <a:solidFill>
                  <a:schemeClr val="hlink"/>
                </a:solidFill>
                <a:latin typeface="Courier New" pitchFamily="49" charset="0"/>
                <a:ea typeface="新細明體" pitchFamily="18" charset="-120"/>
              </a:rPr>
              <a:t>char</a:t>
            </a:r>
            <a:r>
              <a:rPr lang="en-US" altLang="zh-TW" b="1" dirty="0" smtClean="0">
                <a:latin typeface="Courier New" pitchFamily="49" charset="0"/>
                <a:ea typeface="新細明體" pitchFamily="18" charset="-120"/>
              </a:rPr>
              <a:t> *</a:t>
            </a:r>
            <a:r>
              <a:rPr lang="en-US" altLang="zh-TW" b="1" dirty="0" err="1" smtClean="0">
                <a:latin typeface="Courier New" pitchFamily="49" charset="0"/>
                <a:ea typeface="新細明體" pitchFamily="18" charset="-120"/>
              </a:rPr>
              <a:t>strncpy</a:t>
            </a:r>
            <a:r>
              <a:rPr lang="en-US" altLang="zh-TW" b="1" dirty="0" smtClean="0">
                <a:latin typeface="Courier New" pitchFamily="49" charset="0"/>
                <a:ea typeface="新細明體" pitchFamily="18" charset="-120"/>
              </a:rPr>
              <a:t>( </a:t>
            </a:r>
            <a:r>
              <a:rPr lang="en-US" altLang="zh-TW" b="1" dirty="0" smtClean="0">
                <a:solidFill>
                  <a:schemeClr val="hlink"/>
                </a:solidFill>
                <a:latin typeface="Courier New" pitchFamily="49" charset="0"/>
                <a:ea typeface="新細明體" pitchFamily="18" charset="-120"/>
              </a:rPr>
              <a:t>char</a:t>
            </a:r>
            <a:r>
              <a:rPr lang="en-US" altLang="zh-TW" b="1" dirty="0" smtClean="0">
                <a:latin typeface="Courier New" pitchFamily="49" charset="0"/>
                <a:ea typeface="新細明體" pitchFamily="18" charset="-120"/>
              </a:rPr>
              <a:t> *s1, </a:t>
            </a:r>
            <a:r>
              <a:rPr lang="en-US" altLang="zh-TW" b="1" dirty="0" err="1" smtClean="0">
                <a:solidFill>
                  <a:schemeClr val="hlink"/>
                </a:solidFill>
                <a:latin typeface="Courier New" pitchFamily="49" charset="0"/>
                <a:ea typeface="新細明體" pitchFamily="18" charset="-120"/>
              </a:rPr>
              <a:t>const</a:t>
            </a:r>
            <a:r>
              <a:rPr lang="en-US" altLang="zh-TW" b="1" dirty="0" smtClean="0">
                <a:solidFill>
                  <a:schemeClr val="hlink"/>
                </a:solidFill>
                <a:latin typeface="Courier New" pitchFamily="49" charset="0"/>
                <a:ea typeface="新細明體" pitchFamily="18" charset="-120"/>
              </a:rPr>
              <a:t> char</a:t>
            </a:r>
            <a:r>
              <a:rPr lang="en-US" altLang="zh-TW" b="1" dirty="0" smtClean="0">
                <a:latin typeface="Courier New" pitchFamily="49" charset="0"/>
                <a:ea typeface="新細明體" pitchFamily="18" charset="-120"/>
              </a:rPr>
              <a:t> *s2, 			   </a:t>
            </a:r>
            <a:r>
              <a:rPr lang="en-US" altLang="zh-TW" b="1" dirty="0" err="1" smtClean="0">
                <a:latin typeface="Courier New" pitchFamily="49" charset="0"/>
                <a:ea typeface="新細明體" pitchFamily="18" charset="-120"/>
              </a:rPr>
              <a:t>size_t</a:t>
            </a:r>
            <a:r>
              <a:rPr lang="en-US" altLang="zh-TW" b="1" dirty="0" smtClean="0">
                <a:latin typeface="Courier New" pitchFamily="49" charset="0"/>
                <a:ea typeface="新細明體" pitchFamily="18" charset="-120"/>
              </a:rPr>
              <a:t> n )</a:t>
            </a:r>
            <a:endParaRPr lang="en-US" altLang="zh-TW" dirty="0" smtClean="0">
              <a:ea typeface="新細明體" pitchFamily="18" charset="-120"/>
            </a:endParaRPr>
          </a:p>
          <a:p>
            <a:pPr lvl="2" eaLnBrk="1" hangingPunct="1">
              <a:spcBef>
                <a:spcPct val="50000"/>
              </a:spcBef>
            </a:pPr>
            <a:r>
              <a:rPr lang="en-US" altLang="zh-TW" dirty="0" smtClean="0">
                <a:ea typeface="新細明體" pitchFamily="18" charset="-120"/>
              </a:rPr>
              <a:t>Specifies number of characters to be copied from string into array</a:t>
            </a:r>
          </a:p>
          <a:p>
            <a:pPr lvl="2" eaLnBrk="1" hangingPunct="1">
              <a:spcBef>
                <a:spcPct val="50000"/>
              </a:spcBef>
            </a:pPr>
            <a:r>
              <a:rPr lang="en-US" altLang="zh-TW" dirty="0" smtClean="0">
                <a:ea typeface="新細明體" pitchFamily="18" charset="-120"/>
              </a:rPr>
              <a:t>Does not necessarily copy terminating null character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p:txBody>
          <a:bodyPr/>
          <a:lstStyle/>
          <a:p>
            <a:pPr eaLnBrk="1" hangingPunct="1">
              <a:spcBef>
                <a:spcPts val="30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1   </a:t>
            </a:r>
            <a:r>
              <a:rPr lang="en-US" altLang="zh-TW" b="0" dirty="0" smtClean="0">
                <a:solidFill>
                  <a:srgbClr val="008000"/>
                </a:solidFill>
                <a:latin typeface="Lucida Console" pitchFamily="49" charset="0"/>
                <a:ea typeface="新細明體" pitchFamily="18" charset="-120"/>
                <a:cs typeface="Courier New" pitchFamily="49" charset="0"/>
              </a:rPr>
              <a:t>// Fig. 22.22: fig22_22.cpp</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2   </a:t>
            </a:r>
            <a:r>
              <a:rPr lang="en-US" altLang="zh-TW" b="0" dirty="0" smtClean="0">
                <a:solidFill>
                  <a:srgbClr val="008000"/>
                </a:solidFill>
                <a:latin typeface="Lucida Console" pitchFamily="49" charset="0"/>
                <a:ea typeface="新細明體" pitchFamily="18" charset="-120"/>
                <a:cs typeface="Courier New" pitchFamily="49" charset="0"/>
              </a:rPr>
              <a:t>// Using </a:t>
            </a:r>
            <a:r>
              <a:rPr lang="en-US" altLang="zh-TW" b="0" dirty="0" err="1" smtClean="0">
                <a:solidFill>
                  <a:srgbClr val="008000"/>
                </a:solidFill>
                <a:latin typeface="Lucida Console" pitchFamily="49" charset="0"/>
                <a:ea typeface="新細明體" pitchFamily="18" charset="-120"/>
                <a:cs typeface="Courier New" pitchFamily="49" charset="0"/>
              </a:rPr>
              <a:t>strcpy</a:t>
            </a:r>
            <a:r>
              <a:rPr lang="en-US" altLang="zh-TW" b="0" dirty="0" smtClean="0">
                <a:solidFill>
                  <a:srgbClr val="008000"/>
                </a:solidFill>
                <a:latin typeface="Lucida Console" pitchFamily="49" charset="0"/>
                <a:ea typeface="新細明體" pitchFamily="18" charset="-120"/>
                <a:cs typeface="Courier New" pitchFamily="49" charset="0"/>
              </a:rPr>
              <a:t> and </a:t>
            </a:r>
            <a:r>
              <a:rPr lang="en-US" altLang="zh-TW" b="0" dirty="0" err="1" smtClean="0">
                <a:solidFill>
                  <a:srgbClr val="008000"/>
                </a:solidFill>
                <a:latin typeface="Lucida Console" pitchFamily="49" charset="0"/>
                <a:ea typeface="新細明體" pitchFamily="18" charset="-120"/>
                <a:cs typeface="Courier New" pitchFamily="49" charset="0"/>
              </a:rPr>
              <a:t>strncpy</a:t>
            </a:r>
            <a:r>
              <a:rPr lang="en-US" altLang="zh-TW" b="0" dirty="0" smtClean="0">
                <a:solidFill>
                  <a:srgbClr val="008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3   </a:t>
            </a:r>
            <a:r>
              <a:rPr lang="en-US" altLang="zh-TW" b="0" dirty="0" smtClean="0">
                <a:solidFill>
                  <a:srgbClr val="0000FF"/>
                </a:solidFill>
                <a:latin typeface="Lucida Console" pitchFamily="49" charset="0"/>
                <a:ea typeface="新細明體" pitchFamily="18" charset="-120"/>
                <a:cs typeface="Courier New" pitchFamily="49" charset="0"/>
              </a:rPr>
              <a:t>#include</a:t>
            </a:r>
            <a:r>
              <a:rPr lang="en-US" altLang="zh-TW" b="0" dirty="0" smtClean="0">
                <a:solidFill>
                  <a:srgbClr val="000000"/>
                </a:solidFill>
                <a:latin typeface="Lucida Console" pitchFamily="49" charset="0"/>
                <a:ea typeface="新細明體" pitchFamily="18" charset="-120"/>
                <a:cs typeface="Courier New" pitchFamily="49" charset="0"/>
              </a:rPr>
              <a:t> &lt;</a:t>
            </a:r>
            <a:r>
              <a:rPr lang="en-US" altLang="zh-TW" b="0" dirty="0" err="1" smtClean="0">
                <a:solidFill>
                  <a:srgbClr val="000000"/>
                </a:solidFill>
                <a:latin typeface="Lucida Console" pitchFamily="49" charset="0"/>
                <a:ea typeface="新細明體" pitchFamily="18" charset="-120"/>
                <a:cs typeface="Courier New" pitchFamily="49" charset="0"/>
              </a:rPr>
              <a:t>iostream</a:t>
            </a:r>
            <a:r>
              <a:rPr lang="en-US" altLang="zh-TW" b="0" dirty="0" smtClean="0">
                <a:solidFill>
                  <a:srgbClr val="000000"/>
                </a:solidFill>
                <a:latin typeface="Lucida Console" pitchFamily="49" charset="0"/>
                <a:ea typeface="新細明體" pitchFamily="18" charset="-120"/>
                <a:cs typeface="Courier New" pitchFamily="49" charset="0"/>
              </a:rPr>
              <a:t>&gt;</a:t>
            </a: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4   </a:t>
            </a:r>
            <a:r>
              <a:rPr lang="en-US" altLang="zh-TW" dirty="0">
                <a:solidFill>
                  <a:srgbClr val="0000FF"/>
                </a:solidFill>
                <a:ea typeface="新細明體" pitchFamily="18" charset="-120"/>
                <a:cs typeface="Courier New" pitchFamily="49" charset="0"/>
              </a:rPr>
              <a:t>#include</a:t>
            </a:r>
            <a:r>
              <a:rPr lang="en-US" altLang="zh-TW" dirty="0">
                <a:solidFill>
                  <a:srgbClr val="000000"/>
                </a:solidFill>
                <a:ea typeface="新細明體" pitchFamily="18" charset="-120"/>
                <a:cs typeface="Courier New" pitchFamily="49" charset="0"/>
              </a:rPr>
              <a:t> &lt;</a:t>
            </a:r>
            <a:r>
              <a:rPr lang="en-US" altLang="zh-TW" dirty="0" err="1">
                <a:solidFill>
                  <a:srgbClr val="000000"/>
                </a:solidFill>
                <a:ea typeface="新細明體" pitchFamily="18" charset="-120"/>
                <a:cs typeface="Courier New" pitchFamily="49" charset="0"/>
              </a:rPr>
              <a:t>cstring</a:t>
            </a:r>
            <a:r>
              <a:rPr lang="en-US" altLang="zh-TW" dirty="0">
                <a:solidFill>
                  <a:srgbClr val="000000"/>
                </a:solidFill>
                <a:ea typeface="新細明體" pitchFamily="18" charset="-120"/>
                <a:cs typeface="Courier New" pitchFamily="49" charset="0"/>
              </a:rPr>
              <a:t>&gt; </a:t>
            </a:r>
            <a:r>
              <a:rPr lang="en-US" altLang="zh-TW" dirty="0">
                <a:solidFill>
                  <a:srgbClr val="008000"/>
                </a:solidFill>
                <a:ea typeface="新細明體" pitchFamily="18" charset="-120"/>
                <a:cs typeface="Courier New" pitchFamily="49" charset="0"/>
              </a:rPr>
              <a:t>// prototypes for </a:t>
            </a:r>
            <a:r>
              <a:rPr lang="en-US" altLang="zh-TW" dirty="0" err="1">
                <a:solidFill>
                  <a:srgbClr val="008000"/>
                </a:solidFill>
                <a:ea typeface="新細明體" pitchFamily="18" charset="-120"/>
                <a:cs typeface="Courier New" pitchFamily="49" charset="0"/>
              </a:rPr>
              <a:t>strcpy</a:t>
            </a:r>
            <a:r>
              <a:rPr lang="en-US" altLang="zh-TW" dirty="0">
                <a:solidFill>
                  <a:srgbClr val="008000"/>
                </a:solidFill>
                <a:ea typeface="新細明體" pitchFamily="18" charset="-120"/>
                <a:cs typeface="Courier New" pitchFamily="49" charset="0"/>
              </a:rPr>
              <a:t> and </a:t>
            </a:r>
            <a:r>
              <a:rPr lang="en-US" altLang="zh-TW" dirty="0" err="1">
                <a:solidFill>
                  <a:srgbClr val="008000"/>
                </a:solidFill>
                <a:ea typeface="新細明體" pitchFamily="18" charset="-120"/>
                <a:cs typeface="Courier New" pitchFamily="49" charset="0"/>
              </a:rPr>
              <a:t>strncpy</a:t>
            </a:r>
            <a:endParaRPr lang="en-US" altLang="zh-TW" dirty="0">
              <a:solidFill>
                <a:srgbClr val="008000"/>
              </a:solidFill>
              <a:ea typeface="新細明體" pitchFamily="18" charset="-120"/>
              <a:cs typeface="Courier New" pitchFamily="49"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5   </a:t>
            </a:r>
            <a:r>
              <a:rPr lang="en-US" altLang="zh-TW" b="0" dirty="0" smtClean="0">
                <a:solidFill>
                  <a:srgbClr val="0000FF"/>
                </a:solidFill>
                <a:latin typeface="Lucida Console" pitchFamily="49" charset="0"/>
                <a:ea typeface="新細明體" pitchFamily="18" charset="-120"/>
                <a:cs typeface="Courier New" pitchFamily="49" charset="0"/>
              </a:rPr>
              <a:t>using namespace</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std</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6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7  </a:t>
            </a:r>
            <a:r>
              <a:rPr lang="en-US" altLang="zh-TW" b="0" dirty="0" err="1" smtClean="0">
                <a:solidFill>
                  <a:srgbClr val="0000FF"/>
                </a:solidFill>
                <a:latin typeface="Lucida Console" pitchFamily="49" charset="0"/>
                <a:ea typeface="新細明體" pitchFamily="18" charset="-120"/>
                <a:cs typeface="Courier New" pitchFamily="49" charset="0"/>
              </a:rPr>
              <a:t>int</a:t>
            </a:r>
            <a:r>
              <a:rPr lang="en-US" altLang="zh-TW" b="0" dirty="0" smtClean="0">
                <a:solidFill>
                  <a:srgbClr val="000000"/>
                </a:solidFill>
                <a:latin typeface="Lucida Console" pitchFamily="49" charset="0"/>
                <a:ea typeface="新細明體" pitchFamily="18" charset="-120"/>
                <a:cs typeface="Courier New" pitchFamily="49" charset="0"/>
              </a:rPr>
              <a:t> main()</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8  </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9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x[] = </a:t>
            </a:r>
            <a:r>
              <a:rPr lang="en-US" altLang="zh-TW" b="0" dirty="0" smtClean="0">
                <a:solidFill>
                  <a:srgbClr val="0099FF"/>
                </a:solidFill>
                <a:latin typeface="Lucida Console" pitchFamily="49" charset="0"/>
                <a:ea typeface="新細明體" pitchFamily="18" charset="-120"/>
                <a:cs typeface="Courier New" pitchFamily="49" charset="0"/>
              </a:rPr>
              <a:t>"Happy Birthday to You"</a:t>
            </a:r>
            <a:r>
              <a:rPr lang="en-US" altLang="zh-TW" b="0" dirty="0" smtClean="0">
                <a:solidFill>
                  <a:srgbClr val="000000"/>
                </a:solidFill>
                <a:latin typeface="Lucida Console" pitchFamily="49" charset="0"/>
                <a:ea typeface="新細明體" pitchFamily="18" charset="-120"/>
                <a:cs typeface="Courier New" pitchFamily="49" charset="0"/>
              </a:rPr>
              <a:t>;</a:t>
            </a:r>
            <a:r>
              <a:rPr lang="en-US" altLang="zh-TW" b="0" dirty="0" smtClean="0">
                <a:solidFill>
                  <a:srgbClr val="008000"/>
                </a:solidFill>
                <a:latin typeface="Lucida Console" pitchFamily="49" charset="0"/>
                <a:ea typeface="新細明體" pitchFamily="18" charset="-120"/>
                <a:cs typeface="Courier New" pitchFamily="49" charset="0"/>
              </a:rPr>
              <a:t>// string length 21</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10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y[ </a:t>
            </a:r>
            <a:r>
              <a:rPr lang="en-US" altLang="zh-TW" b="0" dirty="0" smtClean="0">
                <a:solidFill>
                  <a:srgbClr val="0099FF"/>
                </a:solidFill>
                <a:latin typeface="Lucida Console" pitchFamily="49" charset="0"/>
                <a:ea typeface="新細明體" pitchFamily="18" charset="-120"/>
                <a:cs typeface="Courier New" pitchFamily="49" charset="0"/>
              </a:rPr>
              <a:t>25</a:t>
            </a:r>
            <a:r>
              <a:rPr lang="en-US" altLang="zh-TW" b="0" dirty="0" smtClean="0">
                <a:solidFill>
                  <a:srgbClr val="000000"/>
                </a:solidFill>
                <a:latin typeface="Lucida Console" pitchFamily="49" charset="0"/>
                <a:ea typeface="新細明體" pitchFamily="18" charset="-120"/>
                <a:cs typeface="Courier New" pitchFamily="49" charset="0"/>
              </a:rPr>
              <a:t>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11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z[ </a:t>
            </a:r>
            <a:r>
              <a:rPr lang="en-US" altLang="zh-TW" b="0" dirty="0" smtClean="0">
                <a:solidFill>
                  <a:srgbClr val="0099FF"/>
                </a:solidFill>
                <a:latin typeface="Lucida Console" pitchFamily="49" charset="0"/>
                <a:ea typeface="新細明體" pitchFamily="18" charset="-120"/>
                <a:cs typeface="Courier New" pitchFamily="49" charset="0"/>
              </a:rPr>
              <a:t>15</a:t>
            </a:r>
            <a:r>
              <a:rPr lang="en-US" altLang="zh-TW" b="0" dirty="0" smtClean="0">
                <a:solidFill>
                  <a:srgbClr val="000000"/>
                </a:solidFill>
                <a:latin typeface="Lucida Console" pitchFamily="49" charset="0"/>
                <a:ea typeface="新細明體" pitchFamily="18" charset="-120"/>
                <a:cs typeface="Courier New" pitchFamily="49" charset="0"/>
              </a:rPr>
              <a:t> ];</a:t>
            </a:r>
          </a:p>
          <a:p>
            <a:pPr eaLnBrk="1" hangingPunct="1">
              <a:spcBef>
                <a:spcPts val="300"/>
              </a:spcBef>
            </a:pPr>
            <a:r>
              <a:rPr lang="en-US" altLang="zh-TW" dirty="0" smtClean="0">
                <a:solidFill>
                  <a:srgbClr val="5F5F5F"/>
                </a:solidFill>
                <a:ea typeface="新細明體" pitchFamily="18" charset="-120"/>
                <a:cs typeface="Times New Roman" pitchFamily="18" charset="0"/>
              </a:rPr>
              <a:t>12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13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strcpy</a:t>
            </a:r>
            <a:r>
              <a:rPr lang="en-US" altLang="zh-TW" b="0" dirty="0" smtClean="0">
                <a:solidFill>
                  <a:srgbClr val="000000"/>
                </a:solidFill>
                <a:latin typeface="Lucida Console" pitchFamily="49" charset="0"/>
                <a:ea typeface="新細明體" pitchFamily="18" charset="-120"/>
                <a:cs typeface="Courier New" pitchFamily="49" charset="0"/>
              </a:rPr>
              <a:t>( y, x ); </a:t>
            </a:r>
            <a:r>
              <a:rPr lang="en-US" altLang="zh-TW" b="0" dirty="0" smtClean="0">
                <a:solidFill>
                  <a:srgbClr val="008000"/>
                </a:solidFill>
                <a:latin typeface="Lucida Console" pitchFamily="49" charset="0"/>
                <a:ea typeface="新細明體" pitchFamily="18" charset="-120"/>
                <a:cs typeface="Courier New" pitchFamily="49" charset="0"/>
              </a:rPr>
              <a:t>// copy contents of x into y</a:t>
            </a:r>
          </a:p>
          <a:p>
            <a:pPr eaLnBrk="1" hangingPunct="1">
              <a:spcBef>
                <a:spcPts val="300"/>
              </a:spcBef>
            </a:pPr>
            <a:r>
              <a:rPr lang="en-US" altLang="zh-TW" dirty="0" smtClean="0">
                <a:solidFill>
                  <a:srgbClr val="5F5F5F"/>
                </a:solidFill>
                <a:ea typeface="新細明體" pitchFamily="18" charset="-120"/>
                <a:cs typeface="Times New Roman" pitchFamily="18" charset="0"/>
              </a:rPr>
              <a:t>14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15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"The string in array x is: "</a:t>
            </a:r>
            <a:r>
              <a:rPr lang="en-US" altLang="zh-TW" b="0" dirty="0" smtClean="0">
                <a:solidFill>
                  <a:srgbClr val="000000"/>
                </a:solidFill>
                <a:latin typeface="Lucida Console" pitchFamily="49" charset="0"/>
                <a:ea typeface="新細明體" pitchFamily="18" charset="-120"/>
                <a:cs typeface="Courier New" pitchFamily="49" charset="0"/>
              </a:rPr>
              <a:t> &lt;&lt; x</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16  </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b="0" dirty="0" err="1" smtClean="0">
                <a:solidFill>
                  <a:srgbClr val="0099FF"/>
                </a:solidFill>
                <a:latin typeface="Lucida Console" pitchFamily="49" charset="0"/>
                <a:ea typeface="新細明體" pitchFamily="18" charset="-120"/>
                <a:cs typeface="Courier New" pitchFamily="49" charset="0"/>
              </a:rPr>
              <a:t>nThe</a:t>
            </a:r>
            <a:r>
              <a:rPr lang="en-US" altLang="zh-TW" b="0" dirty="0" smtClean="0">
                <a:solidFill>
                  <a:srgbClr val="0099FF"/>
                </a:solidFill>
                <a:latin typeface="Lucida Console" pitchFamily="49" charset="0"/>
                <a:ea typeface="新細明體" pitchFamily="18" charset="-120"/>
                <a:cs typeface="Courier New" pitchFamily="49" charset="0"/>
              </a:rPr>
              <a:t> string in array y is: "</a:t>
            </a:r>
            <a:r>
              <a:rPr lang="en-US" altLang="zh-TW" b="0" dirty="0" smtClean="0">
                <a:solidFill>
                  <a:srgbClr val="000000"/>
                </a:solidFill>
                <a:latin typeface="Lucida Console" pitchFamily="49" charset="0"/>
                <a:ea typeface="新細明體" pitchFamily="18" charset="-120"/>
                <a:cs typeface="Courier New" pitchFamily="49" charset="0"/>
              </a:rPr>
              <a:t> &lt;&lt; y &lt;&lt; </a:t>
            </a:r>
            <a:r>
              <a:rPr lang="en-US" altLang="zh-TW" b="0" dirty="0" smtClean="0">
                <a:solidFill>
                  <a:srgbClr val="0099FF"/>
                </a:solidFill>
                <a:latin typeface="Lucida Console" pitchFamily="49" charset="0"/>
                <a:ea typeface="新細明體" pitchFamily="18" charset="-120"/>
                <a:cs typeface="Courier New" pitchFamily="49" charset="0"/>
              </a:rPr>
              <a:t>'\n'</a:t>
            </a:r>
            <a:r>
              <a:rPr lang="en-US" altLang="zh-TW" b="0" dirty="0" smtClean="0">
                <a:solidFill>
                  <a:srgbClr val="000000"/>
                </a:solidFill>
                <a:latin typeface="Lucida Console" pitchFamily="49" charset="0"/>
                <a:ea typeface="新細明體" pitchFamily="18" charset="-120"/>
                <a:cs typeface="Courier New" pitchFamily="49" charset="0"/>
              </a:rPr>
              <a:t>;</a:t>
            </a:r>
          </a:p>
          <a:p>
            <a:pPr eaLnBrk="1" hangingPunct="1">
              <a:spcBef>
                <a:spcPts val="300"/>
              </a:spcBef>
            </a:pPr>
            <a:r>
              <a:rPr lang="en-US" altLang="zh-TW" dirty="0" smtClean="0">
                <a:solidFill>
                  <a:srgbClr val="5F5F5F"/>
                </a:solidFill>
                <a:ea typeface="新細明體" pitchFamily="18" charset="-120"/>
                <a:cs typeface="Times New Roman" pitchFamily="18" charset="0"/>
              </a:rPr>
              <a:t>17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18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copy first 14 characters of x into z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19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strncpy</a:t>
            </a:r>
            <a:r>
              <a:rPr lang="en-US" altLang="zh-TW" b="0" dirty="0" smtClean="0">
                <a:solidFill>
                  <a:srgbClr val="000000"/>
                </a:solidFill>
                <a:latin typeface="Lucida Console" pitchFamily="49" charset="0"/>
                <a:ea typeface="新細明體" pitchFamily="18" charset="-120"/>
                <a:cs typeface="Courier New" pitchFamily="49" charset="0"/>
              </a:rPr>
              <a:t>( z, x, </a:t>
            </a:r>
            <a:r>
              <a:rPr lang="en-US" altLang="zh-TW" b="0" dirty="0" smtClean="0">
                <a:solidFill>
                  <a:srgbClr val="0099FF"/>
                </a:solidFill>
                <a:latin typeface="Lucida Console" pitchFamily="49" charset="0"/>
                <a:ea typeface="新細明體" pitchFamily="18" charset="-120"/>
                <a:cs typeface="Courier New" pitchFamily="49" charset="0"/>
              </a:rPr>
              <a:t>14</a:t>
            </a:r>
            <a:r>
              <a:rPr lang="en-US" altLang="zh-TW" b="0" dirty="0" smtClean="0">
                <a:solidFill>
                  <a:srgbClr val="000000"/>
                </a:solidFill>
                <a:latin typeface="Lucida Console" pitchFamily="49" charset="0"/>
                <a:ea typeface="新細明體" pitchFamily="18" charset="-120"/>
                <a:cs typeface="Courier New" pitchFamily="49" charset="0"/>
              </a:rPr>
              <a:t> ); </a:t>
            </a:r>
            <a:r>
              <a:rPr lang="en-US" altLang="zh-TW" b="0" dirty="0" smtClean="0">
                <a:solidFill>
                  <a:srgbClr val="008000"/>
                </a:solidFill>
                <a:latin typeface="Lucida Console" pitchFamily="49" charset="0"/>
                <a:ea typeface="新細明體" pitchFamily="18" charset="-120"/>
                <a:cs typeface="Courier New" pitchFamily="49" charset="0"/>
              </a:rPr>
              <a:t>// does not copy null character</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20  </a:t>
            </a:r>
            <a:r>
              <a:rPr lang="en-US" altLang="zh-TW" b="0" dirty="0" smtClean="0">
                <a:solidFill>
                  <a:srgbClr val="000000"/>
                </a:solidFill>
                <a:latin typeface="Lucida Console" pitchFamily="49" charset="0"/>
                <a:ea typeface="新細明體" pitchFamily="18" charset="-120"/>
                <a:cs typeface="Courier New" pitchFamily="49" charset="0"/>
              </a:rPr>
              <a:t>   z[ </a:t>
            </a:r>
            <a:r>
              <a:rPr lang="en-US" altLang="zh-TW" b="0" dirty="0" smtClean="0">
                <a:solidFill>
                  <a:srgbClr val="0099FF"/>
                </a:solidFill>
                <a:latin typeface="Lucida Console" pitchFamily="49" charset="0"/>
                <a:ea typeface="新細明體" pitchFamily="18" charset="-120"/>
                <a:cs typeface="Courier New" pitchFamily="49" charset="0"/>
              </a:rPr>
              <a:t>14</a:t>
            </a:r>
            <a:r>
              <a:rPr lang="en-US" altLang="zh-TW" b="0" dirty="0" smtClean="0">
                <a:solidFill>
                  <a:srgbClr val="000000"/>
                </a:solidFill>
                <a:latin typeface="Lucida Console" pitchFamily="49" charset="0"/>
                <a:ea typeface="新細明體" pitchFamily="18" charset="-120"/>
                <a:cs typeface="Courier New" pitchFamily="49" charset="0"/>
              </a:rPr>
              <a:t> ] = </a:t>
            </a:r>
            <a:r>
              <a:rPr lang="en-US" altLang="zh-TW" b="0" dirty="0" smtClean="0">
                <a:solidFill>
                  <a:srgbClr val="0099FF"/>
                </a:solidFill>
                <a:latin typeface="Lucida Console" pitchFamily="49" charset="0"/>
                <a:ea typeface="新細明體" pitchFamily="18" charset="-120"/>
                <a:cs typeface="Courier New" pitchFamily="49" charset="0"/>
              </a:rPr>
              <a:t>'\0'</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append '\0' to z's contents</a:t>
            </a:r>
          </a:p>
          <a:p>
            <a:pPr eaLnBrk="1" hangingPunct="1">
              <a:spcBef>
                <a:spcPts val="300"/>
              </a:spcBef>
            </a:pPr>
            <a:r>
              <a:rPr lang="en-US" altLang="zh-TW" dirty="0" smtClean="0">
                <a:solidFill>
                  <a:srgbClr val="5F5F5F"/>
                </a:solidFill>
                <a:ea typeface="新細明體" pitchFamily="18" charset="-120"/>
                <a:cs typeface="Times New Roman" pitchFamily="18" charset="0"/>
              </a:rPr>
              <a:t>21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22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"The string in array z is: "</a:t>
            </a:r>
            <a:r>
              <a:rPr lang="en-US" altLang="zh-TW" b="0" dirty="0" smtClean="0">
                <a:solidFill>
                  <a:srgbClr val="000000"/>
                </a:solidFill>
                <a:latin typeface="Lucida Console" pitchFamily="49" charset="0"/>
                <a:ea typeface="新細明體" pitchFamily="18" charset="-120"/>
                <a:cs typeface="Courier New" pitchFamily="49" charset="0"/>
              </a:rPr>
              <a:t> &lt;&lt; z &lt;&lt; </a:t>
            </a:r>
            <a:r>
              <a:rPr lang="en-US" altLang="zh-TW" b="0" dirty="0" err="1" smtClean="0">
                <a:solidFill>
                  <a:srgbClr val="000000"/>
                </a:solidFill>
                <a:latin typeface="Lucida Console" pitchFamily="49" charset="0"/>
                <a:ea typeface="新細明體" pitchFamily="18" charset="-120"/>
                <a:cs typeface="Courier New" pitchFamily="49" charset="0"/>
              </a:rPr>
              <a:t>endl</a:t>
            </a:r>
            <a:r>
              <a:rPr lang="en-US" altLang="zh-TW" b="0" dirty="0" smtClean="0">
                <a:solidFill>
                  <a:srgbClr val="000000"/>
                </a:solidFill>
                <a:latin typeface="Lucida Console" pitchFamily="49" charset="0"/>
                <a:ea typeface="新細明體" pitchFamily="18" charset="-120"/>
                <a:cs typeface="Courier New" pitchFamily="49" charset="0"/>
              </a:rPr>
              <a:t>;</a:t>
            </a: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23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end main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3212" name="Group 172"/>
          <p:cNvGraphicFramePr>
            <a:graphicFrameLocks noGrp="1"/>
          </p:cNvGraphicFramePr>
          <p:nvPr>
            <p:extLst>
              <p:ext uri="{D42A27DB-BD31-4B8C-83A1-F6EECF244321}">
                <p14:modId xmlns:p14="http://schemas.microsoft.com/office/powerpoint/2010/main" val="284874474"/>
              </p:ext>
            </p:extLst>
          </p:nvPr>
        </p:nvGraphicFramePr>
        <p:xfrm>
          <a:off x="3419856" y="260604"/>
          <a:ext cx="2448000" cy="6336000"/>
        </p:xfrm>
        <a:graphic>
          <a:graphicData uri="http://schemas.openxmlformats.org/drawingml/2006/table">
            <a:tbl>
              <a:tblPr/>
              <a:tblGrid>
                <a:gridCol w="720000"/>
                <a:gridCol w="576000"/>
                <a:gridCol w="1152000"/>
              </a:tblGrid>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y[0]</a:t>
                      </a: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0012FF4C</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y[1]</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0012FF4D</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y[2]</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0012FF4E</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y[3]</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0012FF4F</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y[4]</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0012FF50</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y[5]</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0012FF51</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y[6]</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0012FF52</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y[7]</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0012FF53</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y[8]</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0012FF54</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y[9]</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0012FF55</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y[10]</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0012FF56</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y[11]</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0012FF57</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y[12]</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0012FF58</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y[13]</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0012FF59</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y[14]</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0012FF5A</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y[15]</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0012FF5B</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y[16]</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0012FF5C</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y[17]</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0012FF5D</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y[18]</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0012FF5E</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y[19]</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0012FF5F</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Courier New" pitchFamily="49" charset="0"/>
                          <a:ea typeface="新細明體" pitchFamily="18" charset="-120"/>
                        </a:rPr>
                        <a:t>y[20]</a:t>
                      </a:r>
                      <a:endParaRPr kumimoji="0" lang="zh-TW" altLang="en-US" sz="14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0012FF60</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y[21]</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0012FF61</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
        <p:nvSpPr>
          <p:cNvPr id="31746" name="Rectangle 3"/>
          <p:cNvSpPr>
            <a:spLocks noGrp="1" noChangeArrowheads="1"/>
          </p:cNvSpPr>
          <p:nvPr>
            <p:ph idx="1"/>
          </p:nvPr>
        </p:nvSpPr>
        <p:spPr>
          <a:xfrm>
            <a:off x="539496" y="1556766"/>
            <a:ext cx="2448306" cy="432000"/>
          </a:xfrm>
        </p:spPr>
        <p:txBody>
          <a:bodyPr/>
          <a:lstStyle/>
          <a:p>
            <a:pPr eaLnBrk="1" hangingPunct="1">
              <a:buFontTx/>
              <a:buNone/>
            </a:pPr>
            <a:r>
              <a:rPr lang="en-US" altLang="zh-TW" sz="2000" b="1" dirty="0" err="1" smtClean="0">
                <a:solidFill>
                  <a:srgbClr val="000000"/>
                </a:solidFill>
                <a:latin typeface="Courier New" pitchFamily="49" charset="0"/>
                <a:ea typeface="新細明體" pitchFamily="18" charset="-120"/>
                <a:cs typeface="Courier New" pitchFamily="49" charset="0"/>
              </a:rPr>
              <a:t>strcpy</a:t>
            </a:r>
            <a:r>
              <a:rPr lang="en-US" altLang="zh-TW" sz="2000" b="1" dirty="0" smtClean="0">
                <a:solidFill>
                  <a:srgbClr val="000000"/>
                </a:solidFill>
                <a:latin typeface="Courier New" pitchFamily="49" charset="0"/>
                <a:ea typeface="新細明體" pitchFamily="18" charset="-120"/>
                <a:cs typeface="Courier New" pitchFamily="49" charset="0"/>
              </a:rPr>
              <a:t>( y, x );</a:t>
            </a:r>
            <a:endParaRPr lang="zh-TW" altLang="en-US" sz="2000" b="1" dirty="0" smtClean="0">
              <a:solidFill>
                <a:srgbClr val="000000"/>
              </a:solidFill>
              <a:latin typeface="Courier New" pitchFamily="49" charset="0"/>
              <a:ea typeface="新細明體" pitchFamily="18" charset="-120"/>
              <a:cs typeface="Courier New" pitchFamily="49" charset="0"/>
            </a:endParaRPr>
          </a:p>
        </p:txBody>
      </p:sp>
      <p:graphicFrame>
        <p:nvGraphicFramePr>
          <p:cNvPr id="343211" name="Group 171"/>
          <p:cNvGraphicFramePr>
            <a:graphicFrameLocks noGrp="1"/>
          </p:cNvGraphicFramePr>
          <p:nvPr>
            <p:extLst>
              <p:ext uri="{D42A27DB-BD31-4B8C-83A1-F6EECF244321}">
                <p14:modId xmlns:p14="http://schemas.microsoft.com/office/powerpoint/2010/main" val="1287784271"/>
              </p:ext>
            </p:extLst>
          </p:nvPr>
        </p:nvGraphicFramePr>
        <p:xfrm>
          <a:off x="6444234" y="260604"/>
          <a:ext cx="2448000" cy="6336000"/>
        </p:xfrm>
        <a:graphic>
          <a:graphicData uri="http://schemas.openxmlformats.org/drawingml/2006/table">
            <a:tbl>
              <a:tblPr/>
              <a:tblGrid>
                <a:gridCol w="720000"/>
                <a:gridCol w="576000"/>
                <a:gridCol w="1152000"/>
              </a:tblGrid>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x[0]</a:t>
                      </a: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0012FF68</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x[1]</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0012FF69</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x[2]</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p</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0012FF6A</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x[3]</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p</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0012FF6B</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x[4]</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0012FF6C</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x[5]</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0012FF6D</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x[6]</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B</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0012FF6E</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x[7]</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err="1" smtClean="0">
                          <a:ln>
                            <a:noFill/>
                          </a:ln>
                          <a:solidFill>
                            <a:schemeClr val="tx1"/>
                          </a:solidFill>
                          <a:effectLst/>
                          <a:latin typeface="Courier New" pitchFamily="49" charset="0"/>
                          <a:ea typeface="新細明體" pitchFamily="18" charset="-120"/>
                        </a:rPr>
                        <a:t>i</a:t>
                      </a:r>
                      <a:endPar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0012FF6F</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x[8]</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0012FF70</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x[9]</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t</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0012FF71</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x[10]</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0012FF72</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x[11]</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0012FF73</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x[12]</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0012FF74</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x[13]</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0012FF75</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x[14]</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0012FF76</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x[15]</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t</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0012FF77</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x[16]</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0012FF78</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x[17]</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0012FF79</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x[18]</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0012FF7A</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x[19]</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0012FF7B</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x[20]</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0012FF7C</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x[21]</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0012FF7D</a:t>
                      </a: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graphicFrame>
        <p:nvGraphicFramePr>
          <p:cNvPr id="343329" name="Group 289"/>
          <p:cNvGraphicFramePr>
            <a:graphicFrameLocks noGrp="1"/>
          </p:cNvGraphicFramePr>
          <p:nvPr>
            <p:extLst>
              <p:ext uri="{D42A27DB-BD31-4B8C-83A1-F6EECF244321}">
                <p14:modId xmlns:p14="http://schemas.microsoft.com/office/powerpoint/2010/main" val="3201282578"/>
              </p:ext>
            </p:extLst>
          </p:nvPr>
        </p:nvGraphicFramePr>
        <p:xfrm>
          <a:off x="7164324" y="260604"/>
          <a:ext cx="576000" cy="633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p</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p</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B</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err="1" smtClean="0">
                          <a:ln>
                            <a:noFill/>
                          </a:ln>
                          <a:solidFill>
                            <a:schemeClr val="tx1"/>
                          </a:solidFill>
                          <a:effectLst/>
                          <a:latin typeface="Courier New" pitchFamily="49" charset="0"/>
                          <a:ea typeface="新細明體" pitchFamily="18" charset="-120"/>
                        </a:rPr>
                        <a:t>i</a:t>
                      </a:r>
                      <a:endPar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t</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t</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4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0169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5E-6 1.48148E-6 L -0.33056 0.00023 " pathEditMode="relative" rAng="0" ptsTypes="AA">
                                      <p:cBhvr>
                                        <p:cTn id="6" dur="2000" fill="hold"/>
                                        <p:tgtEl>
                                          <p:spTgt spid="343329"/>
                                        </p:tgtEl>
                                        <p:attrNameLst>
                                          <p:attrName>ppt_x</p:attrName>
                                          <p:attrName>ppt_y</p:attrName>
                                        </p:attrNameLst>
                                      </p:cBhvr>
                                      <p:rCtr x="-1652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539496" y="548640"/>
            <a:ext cx="7488936" cy="5760720"/>
          </a:xfrm>
        </p:spPr>
        <p:txBody>
          <a:bodyPr/>
          <a:lstStyle/>
          <a:p>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main()</a:t>
            </a:r>
          </a:p>
          <a:p>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x[] = </a:t>
            </a:r>
            <a:r>
              <a:rPr lang="en-US" altLang="zh-TW" dirty="0">
                <a:solidFill>
                  <a:srgbClr val="0099FF"/>
                </a:solidFill>
                <a:highlight>
                  <a:srgbClr val="FFFFFF"/>
                </a:highlight>
                <a:latin typeface="Lucida Console"/>
              </a:rPr>
              <a:t>"Happy Birthday to You"</a:t>
            </a:r>
            <a:r>
              <a:rPr lang="en-US" altLang="zh-TW" dirty="0">
                <a:solidFill>
                  <a:srgbClr val="000000"/>
                </a:solidFill>
                <a:highlight>
                  <a:srgbClr val="FFFFFF"/>
                </a:highlight>
                <a:latin typeface="Lucida Console"/>
              </a:rPr>
              <a:t>; </a:t>
            </a:r>
            <a:r>
              <a:rPr lang="en-US" altLang="zh-TW" dirty="0">
                <a:solidFill>
                  <a:srgbClr val="008000"/>
                </a:solidFill>
                <a:highlight>
                  <a:srgbClr val="FFFFFF"/>
                </a:highlight>
                <a:latin typeface="Lucida Console"/>
              </a:rPr>
              <a:t>// string length 21</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y[ 25 ];</a:t>
            </a: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z[ 15 ];</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strcpy</a:t>
            </a:r>
            <a:r>
              <a:rPr lang="en-US" altLang="zh-TW" dirty="0">
                <a:solidFill>
                  <a:srgbClr val="000000"/>
                </a:solidFill>
                <a:highlight>
                  <a:srgbClr val="FFFFFF"/>
                </a:highlight>
                <a:latin typeface="Lucida Console"/>
              </a:rPr>
              <a:t>( y, x ); </a:t>
            </a:r>
            <a:r>
              <a:rPr lang="en-US" altLang="zh-TW" dirty="0">
                <a:solidFill>
                  <a:srgbClr val="008000"/>
                </a:solidFill>
                <a:highlight>
                  <a:srgbClr val="FFFFFF"/>
                </a:highlight>
                <a:latin typeface="Lucida Console"/>
              </a:rPr>
              <a:t>// copy contents of x into y</a:t>
            </a:r>
            <a:endParaRPr lang="en-US" altLang="zh-TW" dirty="0">
              <a:solidFill>
                <a:srgbClr val="000000"/>
              </a:solidFill>
              <a:highlight>
                <a:srgbClr val="FFFFFF"/>
              </a:highlight>
              <a:latin typeface="Lucida Console"/>
            </a:endParaRP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"The string in array x is: "</a:t>
            </a:r>
            <a:r>
              <a:rPr lang="en-US" altLang="zh-TW" dirty="0">
                <a:solidFill>
                  <a:srgbClr val="000000"/>
                </a:solidFill>
                <a:highlight>
                  <a:srgbClr val="FFFFFF"/>
                </a:highlight>
                <a:latin typeface="Lucida Console"/>
              </a:rPr>
              <a:t> &lt;&lt; x</a:t>
            </a:r>
          </a:p>
          <a:p>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a:t>
            </a:r>
            <a:r>
              <a:rPr lang="en-US" altLang="zh-TW" dirty="0" err="1">
                <a:solidFill>
                  <a:srgbClr val="0099FF"/>
                </a:solidFill>
                <a:highlight>
                  <a:srgbClr val="FFFFFF"/>
                </a:highlight>
                <a:latin typeface="Lucida Console"/>
              </a:rPr>
              <a:t>nThe</a:t>
            </a:r>
            <a:r>
              <a:rPr lang="en-US" altLang="zh-TW" dirty="0">
                <a:solidFill>
                  <a:srgbClr val="0099FF"/>
                </a:solidFill>
                <a:highlight>
                  <a:srgbClr val="FFFFFF"/>
                </a:highlight>
                <a:latin typeface="Lucida Console"/>
              </a:rPr>
              <a:t> string in array y is: "</a:t>
            </a:r>
            <a:r>
              <a:rPr lang="en-US" altLang="zh-TW" dirty="0">
                <a:solidFill>
                  <a:srgbClr val="000000"/>
                </a:solidFill>
                <a:highlight>
                  <a:srgbClr val="FFFFFF"/>
                </a:highlight>
                <a:latin typeface="Lucida Console"/>
              </a:rPr>
              <a:t> &lt;&lt; y &lt;&lt; </a:t>
            </a:r>
            <a:r>
              <a:rPr lang="en-US" altLang="zh-TW" dirty="0">
                <a:solidFill>
                  <a:srgbClr val="0099FF"/>
                </a:solidFill>
                <a:highlight>
                  <a:srgbClr val="FFFFFF"/>
                </a:highlight>
                <a:latin typeface="Lucida Console"/>
              </a:rPr>
              <a:t>'\n'</a:t>
            </a:r>
            <a:r>
              <a:rPr lang="en-US" altLang="zh-TW" dirty="0">
                <a:solidFill>
                  <a:srgbClr val="000000"/>
                </a:solidFill>
                <a:highlight>
                  <a:srgbClr val="FFFFFF"/>
                </a:highlight>
                <a:latin typeface="Lucida Console"/>
              </a:rPr>
              <a:t>;</a:t>
            </a:r>
          </a:p>
          <a:p>
            <a:r>
              <a:rPr lang="zh-TW" altLang="en-US" dirty="0">
                <a:solidFill>
                  <a:srgbClr val="000000"/>
                </a:solidFill>
                <a:highlight>
                  <a:srgbClr val="FFFFFF"/>
                </a:highlight>
                <a:latin typeface="Lucida Console"/>
              </a:rPr>
              <a:t>   </a:t>
            </a:r>
          </a:p>
          <a:p>
            <a:r>
              <a:rPr lang="en-US" altLang="zh-TW" dirty="0">
                <a:solidFill>
                  <a:srgbClr val="000000"/>
                </a:solidFill>
                <a:highlight>
                  <a:srgbClr val="FFFFFF"/>
                </a:highlight>
                <a:latin typeface="Lucida Console"/>
              </a:rPr>
              <a:t>   </a:t>
            </a:r>
            <a:r>
              <a:rPr lang="en-US" altLang="zh-TW" dirty="0">
                <a:solidFill>
                  <a:srgbClr val="008000"/>
                </a:solidFill>
                <a:highlight>
                  <a:srgbClr val="FFFFFF"/>
                </a:highlight>
                <a:latin typeface="Lucida Console"/>
              </a:rPr>
              <a:t>// copy first 14 characters of x into z</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strncpy</a:t>
            </a:r>
            <a:r>
              <a:rPr lang="en-US" altLang="zh-TW" dirty="0">
                <a:solidFill>
                  <a:srgbClr val="000000"/>
                </a:solidFill>
                <a:highlight>
                  <a:srgbClr val="FFFFFF"/>
                </a:highlight>
                <a:latin typeface="Lucida Console"/>
              </a:rPr>
              <a:t>( z, x, 14 ); </a:t>
            </a:r>
            <a:r>
              <a:rPr lang="en-US" altLang="zh-TW" dirty="0">
                <a:solidFill>
                  <a:srgbClr val="008000"/>
                </a:solidFill>
                <a:highlight>
                  <a:srgbClr val="FFFFFF"/>
                </a:highlight>
                <a:latin typeface="Lucida Console"/>
              </a:rPr>
              <a:t>// does not copy null character</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z[ 14 ] = </a:t>
            </a:r>
            <a:r>
              <a:rPr lang="en-US" altLang="zh-TW" dirty="0">
                <a:solidFill>
                  <a:srgbClr val="0099FF"/>
                </a:solidFill>
                <a:highlight>
                  <a:srgbClr val="FFFFFF"/>
                </a:highlight>
                <a:latin typeface="Lucida Console"/>
              </a:rPr>
              <a:t>'\0'</a:t>
            </a:r>
            <a:r>
              <a:rPr lang="en-US" altLang="zh-TW" dirty="0">
                <a:solidFill>
                  <a:srgbClr val="000000"/>
                </a:solidFill>
                <a:highlight>
                  <a:srgbClr val="FFFFFF"/>
                </a:highlight>
                <a:latin typeface="Lucida Console"/>
              </a:rPr>
              <a:t>; </a:t>
            </a:r>
            <a:r>
              <a:rPr lang="en-US" altLang="zh-TW" dirty="0">
                <a:solidFill>
                  <a:srgbClr val="008000"/>
                </a:solidFill>
                <a:highlight>
                  <a:srgbClr val="FFFFFF"/>
                </a:highlight>
                <a:latin typeface="Lucida Console"/>
              </a:rPr>
              <a:t>// append '\0' to z's contents</a:t>
            </a:r>
            <a:endParaRPr lang="en-US" altLang="zh-TW" dirty="0">
              <a:solidFill>
                <a:srgbClr val="000000"/>
              </a:solidFill>
              <a:highlight>
                <a:srgbClr val="FFFFFF"/>
              </a:highlight>
              <a:latin typeface="Lucida Console"/>
            </a:endParaRP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"The string in array z is: "</a:t>
            </a:r>
            <a:r>
              <a:rPr lang="en-US" altLang="zh-TW" dirty="0">
                <a:solidFill>
                  <a:srgbClr val="000000"/>
                </a:solidFill>
                <a:highlight>
                  <a:srgbClr val="FFFFFF"/>
                </a:highlight>
                <a:latin typeface="Lucida Console"/>
              </a:rPr>
              <a:t> &lt;&lt; z &lt;&lt; </a:t>
            </a:r>
            <a:r>
              <a:rPr lang="en-US" altLang="zh-TW" dirty="0" err="1">
                <a:solidFill>
                  <a:srgbClr val="000000"/>
                </a:solidFill>
                <a:highlight>
                  <a:srgbClr val="FFFFFF"/>
                </a:highlight>
                <a:latin typeface="Lucida Console"/>
              </a:rPr>
              <a:t>endl</a:t>
            </a:r>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a:t>
            </a:r>
            <a:endParaRPr lang="zh-TW" altLang="en-US" dirty="0"/>
          </a:p>
        </p:txBody>
      </p:sp>
    </p:spTree>
    <p:extLst>
      <p:ext uri="{BB962C8B-B14F-4D97-AF65-F5344CB8AC3E}">
        <p14:creationId xmlns:p14="http://schemas.microsoft.com/office/powerpoint/2010/main" val="1176080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539496" y="548640"/>
            <a:ext cx="8209026" cy="5760720"/>
          </a:xfrm>
        </p:spPr>
        <p:txBody>
          <a:bodyPr rIns="72000"/>
          <a:lstStyle/>
          <a:p>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main()</a:t>
            </a:r>
          </a:p>
          <a:p>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x[] = </a:t>
            </a:r>
            <a:r>
              <a:rPr lang="en-US" altLang="zh-TW" dirty="0">
                <a:solidFill>
                  <a:srgbClr val="0099FF"/>
                </a:solidFill>
                <a:highlight>
                  <a:srgbClr val="FFFFFF"/>
                </a:highlight>
                <a:latin typeface="Lucida Console"/>
              </a:rPr>
              <a:t>"Happy Birthday to You"</a:t>
            </a:r>
            <a:r>
              <a:rPr lang="en-US" altLang="zh-TW" dirty="0">
                <a:solidFill>
                  <a:srgbClr val="000000"/>
                </a:solidFill>
                <a:highlight>
                  <a:srgbClr val="FFFFFF"/>
                </a:highlight>
                <a:latin typeface="Lucida Console"/>
              </a:rPr>
              <a:t>; </a:t>
            </a:r>
            <a:r>
              <a:rPr lang="en-US" altLang="zh-TW" dirty="0">
                <a:solidFill>
                  <a:srgbClr val="008000"/>
                </a:solidFill>
                <a:highlight>
                  <a:srgbClr val="FFFFFF"/>
                </a:highlight>
                <a:latin typeface="Lucida Console"/>
              </a:rPr>
              <a:t>// string length 21</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y[ 25 ];</a:t>
            </a: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z[ 15 ];</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strcpy_s</a:t>
            </a:r>
            <a:r>
              <a:rPr lang="en-US" altLang="zh-TW" dirty="0">
                <a:solidFill>
                  <a:srgbClr val="000000"/>
                </a:solidFill>
                <a:highlight>
                  <a:srgbClr val="FFFFFF"/>
                </a:highlight>
                <a:latin typeface="Lucida Console"/>
              </a:rPr>
              <a:t>( y, </a:t>
            </a:r>
            <a:r>
              <a:rPr lang="en-US" altLang="zh-TW" dirty="0" smtClean="0">
                <a:solidFill>
                  <a:srgbClr val="000000"/>
                </a:solidFill>
                <a:highlight>
                  <a:srgbClr val="FFFFFF"/>
                </a:highlight>
                <a:latin typeface="Lucida Console"/>
              </a:rPr>
              <a:t>25, </a:t>
            </a:r>
            <a:r>
              <a:rPr lang="en-US" altLang="zh-TW" dirty="0">
                <a:solidFill>
                  <a:srgbClr val="000000"/>
                </a:solidFill>
                <a:highlight>
                  <a:srgbClr val="FFFFFF"/>
                </a:highlight>
                <a:latin typeface="Lucida Console"/>
              </a:rPr>
              <a:t>x ) </a:t>
            </a:r>
            <a:r>
              <a:rPr lang="en-US" altLang="zh-TW" dirty="0">
                <a:solidFill>
                  <a:srgbClr val="008000"/>
                </a:solidFill>
                <a:highlight>
                  <a:srgbClr val="FFFFFF"/>
                </a:highlight>
                <a:latin typeface="Lucida Console"/>
              </a:rPr>
              <a:t>// copy contents of x into y</a:t>
            </a:r>
            <a:endParaRPr lang="en-US" altLang="zh-TW" dirty="0">
              <a:solidFill>
                <a:srgbClr val="000000"/>
              </a:solidFill>
              <a:highlight>
                <a:srgbClr val="FFFFFF"/>
              </a:highlight>
              <a:latin typeface="Lucida Console"/>
            </a:endParaRP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"The string in array x is: "</a:t>
            </a:r>
            <a:r>
              <a:rPr lang="en-US" altLang="zh-TW" dirty="0">
                <a:solidFill>
                  <a:srgbClr val="000000"/>
                </a:solidFill>
                <a:highlight>
                  <a:srgbClr val="FFFFFF"/>
                </a:highlight>
                <a:latin typeface="Lucida Console"/>
              </a:rPr>
              <a:t> &lt;&lt; x</a:t>
            </a:r>
          </a:p>
          <a:p>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a:t>
            </a:r>
            <a:r>
              <a:rPr lang="en-US" altLang="zh-TW" dirty="0" err="1">
                <a:solidFill>
                  <a:srgbClr val="0099FF"/>
                </a:solidFill>
                <a:highlight>
                  <a:srgbClr val="FFFFFF"/>
                </a:highlight>
                <a:latin typeface="Lucida Console"/>
              </a:rPr>
              <a:t>nThe</a:t>
            </a:r>
            <a:r>
              <a:rPr lang="en-US" altLang="zh-TW" dirty="0">
                <a:solidFill>
                  <a:srgbClr val="0099FF"/>
                </a:solidFill>
                <a:highlight>
                  <a:srgbClr val="FFFFFF"/>
                </a:highlight>
                <a:latin typeface="Lucida Console"/>
              </a:rPr>
              <a:t> string in array y is: "</a:t>
            </a:r>
            <a:r>
              <a:rPr lang="en-US" altLang="zh-TW" dirty="0">
                <a:solidFill>
                  <a:srgbClr val="000000"/>
                </a:solidFill>
                <a:highlight>
                  <a:srgbClr val="FFFFFF"/>
                </a:highlight>
                <a:latin typeface="Lucida Console"/>
              </a:rPr>
              <a:t> &lt;&lt; y &lt;&lt; </a:t>
            </a:r>
            <a:r>
              <a:rPr lang="en-US" altLang="zh-TW" dirty="0">
                <a:solidFill>
                  <a:srgbClr val="0099FF"/>
                </a:solidFill>
                <a:highlight>
                  <a:srgbClr val="FFFFFF"/>
                </a:highlight>
                <a:latin typeface="Lucida Console"/>
              </a:rPr>
              <a:t>'\n'</a:t>
            </a:r>
            <a:r>
              <a:rPr lang="en-US" altLang="zh-TW" dirty="0">
                <a:solidFill>
                  <a:srgbClr val="000000"/>
                </a:solidFill>
                <a:highlight>
                  <a:srgbClr val="FFFFFF"/>
                </a:highlight>
                <a:latin typeface="Lucida Console"/>
              </a:rPr>
              <a:t>;</a:t>
            </a:r>
          </a:p>
          <a:p>
            <a:r>
              <a:rPr lang="zh-TW" altLang="en-US" dirty="0">
                <a:solidFill>
                  <a:srgbClr val="000000"/>
                </a:solidFill>
                <a:highlight>
                  <a:srgbClr val="FFFFFF"/>
                </a:highlight>
                <a:latin typeface="Lucida Console"/>
              </a:rPr>
              <a:t>   </a:t>
            </a:r>
          </a:p>
          <a:p>
            <a:r>
              <a:rPr lang="en-US" altLang="zh-TW" dirty="0">
                <a:solidFill>
                  <a:srgbClr val="000000"/>
                </a:solidFill>
                <a:highlight>
                  <a:srgbClr val="FFFFFF"/>
                </a:highlight>
                <a:latin typeface="Lucida Console"/>
              </a:rPr>
              <a:t>   </a:t>
            </a:r>
            <a:r>
              <a:rPr lang="en-US" altLang="zh-TW" dirty="0">
                <a:solidFill>
                  <a:srgbClr val="008000"/>
                </a:solidFill>
                <a:highlight>
                  <a:srgbClr val="FFFFFF"/>
                </a:highlight>
                <a:latin typeface="Lucida Console"/>
              </a:rPr>
              <a:t>// copy first 14 characters of x into z</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strncpy_s</a:t>
            </a:r>
            <a:r>
              <a:rPr lang="en-US" altLang="zh-TW" dirty="0">
                <a:solidFill>
                  <a:srgbClr val="000000"/>
                </a:solidFill>
                <a:highlight>
                  <a:srgbClr val="FFFFFF"/>
                </a:highlight>
                <a:latin typeface="Lucida Console"/>
              </a:rPr>
              <a:t>( z, </a:t>
            </a:r>
            <a:r>
              <a:rPr lang="en-US" altLang="zh-TW" dirty="0" smtClean="0">
                <a:solidFill>
                  <a:srgbClr val="000000"/>
                </a:solidFill>
                <a:highlight>
                  <a:srgbClr val="FFFFFF"/>
                </a:highlight>
                <a:latin typeface="Lucida Console"/>
              </a:rPr>
              <a:t>15, </a:t>
            </a:r>
            <a:r>
              <a:rPr lang="en-US" altLang="zh-TW" dirty="0">
                <a:solidFill>
                  <a:srgbClr val="000000"/>
                </a:solidFill>
                <a:highlight>
                  <a:srgbClr val="FFFFFF"/>
                </a:highlight>
                <a:latin typeface="Lucida Console"/>
              </a:rPr>
              <a:t>x, 14 ); </a:t>
            </a:r>
            <a:r>
              <a:rPr lang="en-US" altLang="zh-TW" dirty="0">
                <a:solidFill>
                  <a:srgbClr val="008000"/>
                </a:solidFill>
                <a:highlight>
                  <a:srgbClr val="FFFFFF"/>
                </a:highlight>
                <a:latin typeface="Lucida Console"/>
              </a:rPr>
              <a:t>// places '\0' after last character</a:t>
            </a:r>
            <a:endParaRPr lang="en-US" altLang="zh-TW" dirty="0">
              <a:solidFill>
                <a:srgbClr val="000000"/>
              </a:solidFill>
              <a:highlight>
                <a:srgbClr val="FFFFFF"/>
              </a:highlight>
              <a:latin typeface="Lucida Console"/>
            </a:endParaRP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"The string in array z is: "</a:t>
            </a:r>
            <a:r>
              <a:rPr lang="en-US" altLang="zh-TW" dirty="0">
                <a:solidFill>
                  <a:srgbClr val="000000"/>
                </a:solidFill>
                <a:highlight>
                  <a:srgbClr val="FFFFFF"/>
                </a:highlight>
                <a:latin typeface="Lucida Console"/>
              </a:rPr>
              <a:t> &lt;&lt; z &lt;&lt; </a:t>
            </a:r>
            <a:r>
              <a:rPr lang="en-US" altLang="zh-TW" dirty="0" err="1">
                <a:solidFill>
                  <a:srgbClr val="000000"/>
                </a:solidFill>
                <a:highlight>
                  <a:srgbClr val="FFFFFF"/>
                </a:highlight>
                <a:latin typeface="Lucida Console"/>
              </a:rPr>
              <a:t>endl</a:t>
            </a:r>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a:t>
            </a:r>
            <a:endParaRPr lang="zh-TW" altLang="en-US" dirty="0"/>
          </a:p>
        </p:txBody>
      </p:sp>
    </p:spTree>
    <p:extLst>
      <p:ext uri="{BB962C8B-B14F-4D97-AF65-F5344CB8AC3E}">
        <p14:creationId xmlns:p14="http://schemas.microsoft.com/office/powerpoint/2010/main" val="3398485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539496" y="548640"/>
            <a:ext cx="7488936" cy="5760720"/>
          </a:xfrm>
        </p:spPr>
        <p:txBody>
          <a:bodyPr/>
          <a:lstStyle/>
          <a:p>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main()</a:t>
            </a:r>
          </a:p>
          <a:p>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string x( </a:t>
            </a:r>
            <a:r>
              <a:rPr lang="en-US" altLang="zh-TW" dirty="0">
                <a:solidFill>
                  <a:srgbClr val="0099FF"/>
                </a:solidFill>
                <a:highlight>
                  <a:srgbClr val="FFFFFF"/>
                </a:highlight>
                <a:latin typeface="Lucida Console"/>
              </a:rPr>
              <a:t>"Happy Birthday to You"</a:t>
            </a:r>
            <a:r>
              <a:rPr lang="en-US" altLang="zh-TW" dirty="0">
                <a:solidFill>
                  <a:srgbClr val="000000"/>
                </a:solidFill>
                <a:highlight>
                  <a:srgbClr val="FFFFFF"/>
                </a:highlight>
                <a:latin typeface="Lucida Console"/>
              </a:rPr>
              <a:t> ); </a:t>
            </a:r>
            <a:r>
              <a:rPr lang="en-US" altLang="zh-TW" dirty="0">
                <a:solidFill>
                  <a:srgbClr val="008000"/>
                </a:solidFill>
                <a:highlight>
                  <a:srgbClr val="FFFFFF"/>
                </a:highlight>
                <a:latin typeface="Lucida Console"/>
              </a:rPr>
              <a:t>// string length 21</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string y;</a:t>
            </a:r>
          </a:p>
          <a:p>
            <a:r>
              <a:rPr lang="en-US" altLang="zh-TW" dirty="0">
                <a:solidFill>
                  <a:srgbClr val="000000"/>
                </a:solidFill>
                <a:highlight>
                  <a:srgbClr val="FFFFFF"/>
                </a:highlight>
                <a:latin typeface="Lucida Console"/>
              </a:rPr>
              <a:t>   string z;</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y = x; </a:t>
            </a:r>
            <a:r>
              <a:rPr lang="en-US" altLang="zh-TW" dirty="0">
                <a:solidFill>
                  <a:srgbClr val="008000"/>
                </a:solidFill>
                <a:highlight>
                  <a:srgbClr val="FFFFFF"/>
                </a:highlight>
                <a:latin typeface="Lucida Console"/>
              </a:rPr>
              <a:t>// copy contents of x into y</a:t>
            </a:r>
            <a:endParaRPr lang="en-US" altLang="zh-TW" dirty="0">
              <a:solidFill>
                <a:srgbClr val="000000"/>
              </a:solidFill>
              <a:highlight>
                <a:srgbClr val="FFFFFF"/>
              </a:highlight>
              <a:latin typeface="Lucida Console"/>
            </a:endParaRP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"The string in array x is: "</a:t>
            </a:r>
            <a:r>
              <a:rPr lang="en-US" altLang="zh-TW" dirty="0">
                <a:solidFill>
                  <a:srgbClr val="000000"/>
                </a:solidFill>
                <a:highlight>
                  <a:srgbClr val="FFFFFF"/>
                </a:highlight>
                <a:latin typeface="Lucida Console"/>
              </a:rPr>
              <a:t> &lt;&lt; x</a:t>
            </a:r>
          </a:p>
          <a:p>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a:t>
            </a:r>
            <a:r>
              <a:rPr lang="en-US" altLang="zh-TW" dirty="0" err="1">
                <a:solidFill>
                  <a:srgbClr val="0099FF"/>
                </a:solidFill>
                <a:highlight>
                  <a:srgbClr val="FFFFFF"/>
                </a:highlight>
                <a:latin typeface="Lucida Console"/>
              </a:rPr>
              <a:t>nThe</a:t>
            </a:r>
            <a:r>
              <a:rPr lang="en-US" altLang="zh-TW" dirty="0">
                <a:solidFill>
                  <a:srgbClr val="0099FF"/>
                </a:solidFill>
                <a:highlight>
                  <a:srgbClr val="FFFFFF"/>
                </a:highlight>
                <a:latin typeface="Lucida Console"/>
              </a:rPr>
              <a:t> string in array y is: "</a:t>
            </a:r>
            <a:r>
              <a:rPr lang="en-US" altLang="zh-TW" dirty="0">
                <a:solidFill>
                  <a:srgbClr val="000000"/>
                </a:solidFill>
                <a:highlight>
                  <a:srgbClr val="FFFFFF"/>
                </a:highlight>
                <a:latin typeface="Lucida Console"/>
              </a:rPr>
              <a:t> &lt;&lt; y &lt;&lt; </a:t>
            </a:r>
            <a:r>
              <a:rPr lang="en-US" altLang="zh-TW" dirty="0">
                <a:solidFill>
                  <a:srgbClr val="0099FF"/>
                </a:solidFill>
                <a:highlight>
                  <a:srgbClr val="FFFFFF"/>
                </a:highlight>
                <a:latin typeface="Lucida Console"/>
              </a:rPr>
              <a:t>'\n'</a:t>
            </a:r>
            <a:r>
              <a:rPr lang="en-US" altLang="zh-TW" dirty="0">
                <a:solidFill>
                  <a:srgbClr val="000000"/>
                </a:solidFill>
                <a:highlight>
                  <a:srgbClr val="FFFFFF"/>
                </a:highlight>
                <a:latin typeface="Lucida Console"/>
              </a:rPr>
              <a:t>;</a:t>
            </a:r>
          </a:p>
          <a:p>
            <a:r>
              <a:rPr lang="zh-TW" altLang="en-US" dirty="0">
                <a:solidFill>
                  <a:srgbClr val="000000"/>
                </a:solidFill>
                <a:highlight>
                  <a:srgbClr val="FFFFFF"/>
                </a:highlight>
                <a:latin typeface="Lucida Console"/>
              </a:rPr>
              <a:t>   </a:t>
            </a:r>
          </a:p>
          <a:p>
            <a:r>
              <a:rPr lang="en-US" altLang="zh-TW" dirty="0">
                <a:solidFill>
                  <a:srgbClr val="000000"/>
                </a:solidFill>
                <a:highlight>
                  <a:srgbClr val="FFFFFF"/>
                </a:highlight>
                <a:latin typeface="Lucida Console"/>
              </a:rPr>
              <a:t>   </a:t>
            </a:r>
            <a:r>
              <a:rPr lang="en-US" altLang="zh-TW" dirty="0">
                <a:solidFill>
                  <a:srgbClr val="008000"/>
                </a:solidFill>
                <a:highlight>
                  <a:srgbClr val="FFFFFF"/>
                </a:highlight>
                <a:latin typeface="Lucida Console"/>
              </a:rPr>
              <a:t>// copy first 14 characters of x into z</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z = </a:t>
            </a:r>
            <a:r>
              <a:rPr lang="en-US" altLang="zh-TW" dirty="0" err="1">
                <a:solidFill>
                  <a:srgbClr val="000000"/>
                </a:solidFill>
                <a:highlight>
                  <a:srgbClr val="FFFFFF"/>
                </a:highlight>
                <a:latin typeface="Lucida Console"/>
              </a:rPr>
              <a:t>x.substr</a:t>
            </a:r>
            <a:r>
              <a:rPr lang="en-US" altLang="zh-TW" dirty="0">
                <a:solidFill>
                  <a:srgbClr val="000000"/>
                </a:solidFill>
                <a:highlight>
                  <a:srgbClr val="FFFFFF"/>
                </a:highlight>
                <a:latin typeface="Lucida Console"/>
              </a:rPr>
              <a:t>( 0, 14 );</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"The string in array z is: "</a:t>
            </a:r>
            <a:r>
              <a:rPr lang="en-US" altLang="zh-TW" dirty="0">
                <a:solidFill>
                  <a:srgbClr val="000000"/>
                </a:solidFill>
                <a:highlight>
                  <a:srgbClr val="FFFFFF"/>
                </a:highlight>
                <a:latin typeface="Lucida Console"/>
              </a:rPr>
              <a:t> &lt;&lt; z &lt;&lt; </a:t>
            </a:r>
            <a:r>
              <a:rPr lang="en-US" altLang="zh-TW" dirty="0" err="1">
                <a:solidFill>
                  <a:srgbClr val="000000"/>
                </a:solidFill>
                <a:highlight>
                  <a:srgbClr val="FFFFFF"/>
                </a:highlight>
                <a:latin typeface="Lucida Console"/>
              </a:rPr>
              <a:t>endl</a:t>
            </a:r>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a:t>
            </a:r>
            <a:endParaRPr lang="zh-TW" altLang="en-US" dirty="0"/>
          </a:p>
        </p:txBody>
      </p:sp>
    </p:spTree>
    <p:extLst>
      <p:ext uri="{BB962C8B-B14F-4D97-AF65-F5344CB8AC3E}">
        <p14:creationId xmlns:p14="http://schemas.microsoft.com/office/powerpoint/2010/main" val="105390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71424" y="188585"/>
            <a:ext cx="9001151" cy="1260161"/>
          </a:xfrm>
          <a:prstGeom prst="rect">
            <a:avLst/>
          </a:prstGeom>
          <a:solidFill>
            <a:srgbClr val="CCCCFF"/>
          </a:solidFill>
          <a:ln w="9525">
            <a:noFill/>
            <a:miter lim="800000"/>
            <a:headEnd/>
            <a:tailEnd/>
          </a:ln>
        </p:spPr>
        <p:txBody>
          <a:bodyPr tIns="182880" bIns="182880"/>
          <a:lstStyle/>
          <a:p>
            <a:pPr algn="l">
              <a:spcBef>
                <a:spcPct val="20000"/>
              </a:spcBef>
            </a:pPr>
            <a:r>
              <a:rPr lang="en-US" altLang="zh-TW" sz="1800">
                <a:solidFill>
                  <a:srgbClr val="000000"/>
                </a:solidFill>
                <a:ea typeface="新細明體" pitchFamily="18" charset="-120"/>
                <a:cs typeface="Courier New" pitchFamily="49" charset="0"/>
              </a:rPr>
              <a:t>The string in array x is: Happy Birthday to You</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The string in array y is: Happy Birthday to You</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ea typeface="新細明體" pitchFamily="18" charset="-120"/>
                <a:cs typeface="Courier New" pitchFamily="49" charset="0"/>
              </a:rPr>
              <a:t>The string in array z is: Happy Birthday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eaLnBrk="1" hangingPunct="1"/>
            <a:r>
              <a:rPr lang="en-US" altLang="zh-TW" dirty="0" smtClean="0">
                <a:solidFill>
                  <a:srgbClr val="0000FF"/>
                </a:solidFill>
                <a:ea typeface="新細明體" pitchFamily="18" charset="-120"/>
              </a:rPr>
              <a:t>Pointer-Based </a:t>
            </a:r>
            <a:r>
              <a:rPr lang="en-US" altLang="zh-TW" dirty="0">
                <a:solidFill>
                  <a:srgbClr val="0000FF"/>
                </a:solidFill>
                <a:ea typeface="新細明體" pitchFamily="18" charset="-120"/>
              </a:rPr>
              <a:t>String Manipulation Functions</a:t>
            </a:r>
            <a:endParaRPr lang="en-US" altLang="zh-TW" dirty="0" smtClean="0">
              <a:ea typeface="新細明體" pitchFamily="18" charset="-120"/>
            </a:endParaRPr>
          </a:p>
        </p:txBody>
      </p:sp>
      <p:sp>
        <p:nvSpPr>
          <p:cNvPr id="33795" name="Rectangle 3"/>
          <p:cNvSpPr>
            <a:spLocks noGrp="1" noChangeArrowheads="1"/>
          </p:cNvSpPr>
          <p:nvPr>
            <p:ph idx="1"/>
          </p:nvPr>
        </p:nvSpPr>
        <p:spPr/>
        <p:txBody>
          <a:bodyPr/>
          <a:lstStyle/>
          <a:p>
            <a:pPr eaLnBrk="1" hangingPunct="1"/>
            <a:r>
              <a:rPr lang="en-US" altLang="zh-TW" dirty="0" smtClean="0">
                <a:ea typeface="新細明體" pitchFamily="18" charset="-120"/>
              </a:rPr>
              <a:t>Concatenating strings</a:t>
            </a:r>
          </a:p>
          <a:p>
            <a:pPr lvl="1" eaLnBrk="1" hangingPunct="1"/>
            <a:r>
              <a:rPr lang="en-US" altLang="zh-TW" b="1" dirty="0" smtClean="0">
                <a:solidFill>
                  <a:schemeClr val="hlink"/>
                </a:solidFill>
                <a:latin typeface="Courier New" pitchFamily="49" charset="0"/>
                <a:ea typeface="新細明體" pitchFamily="18" charset="-120"/>
                <a:cs typeface="Times New Roman" pitchFamily="18" charset="0"/>
              </a:rPr>
              <a:t>char</a:t>
            </a:r>
            <a:r>
              <a:rPr lang="en-US" altLang="zh-TW" b="1" dirty="0" smtClean="0">
                <a:latin typeface="Courier New" pitchFamily="49" charset="0"/>
                <a:ea typeface="新細明體" pitchFamily="18" charset="-120"/>
                <a:cs typeface="Times New Roman" pitchFamily="18" charset="0"/>
              </a:rPr>
              <a:t> *</a:t>
            </a:r>
            <a:r>
              <a:rPr lang="en-US" altLang="zh-TW" b="1" dirty="0" err="1" smtClean="0">
                <a:latin typeface="Courier New" pitchFamily="49" charset="0"/>
                <a:ea typeface="新細明體" pitchFamily="18" charset="-120"/>
                <a:cs typeface="Times New Roman" pitchFamily="18" charset="0"/>
              </a:rPr>
              <a:t>strcat</a:t>
            </a:r>
            <a:r>
              <a:rPr lang="en-US" altLang="zh-TW" b="1" dirty="0" smtClean="0">
                <a:latin typeface="Courier New" pitchFamily="49" charset="0"/>
                <a:ea typeface="新細明體" pitchFamily="18" charset="-120"/>
                <a:cs typeface="Times New Roman" pitchFamily="18" charset="0"/>
              </a:rPr>
              <a:t>( </a:t>
            </a:r>
            <a:r>
              <a:rPr lang="en-US" altLang="zh-TW" b="1" dirty="0" smtClean="0">
                <a:solidFill>
                  <a:schemeClr val="hlink"/>
                </a:solidFill>
                <a:latin typeface="Courier New" pitchFamily="49" charset="0"/>
                <a:ea typeface="新細明體" pitchFamily="18" charset="-120"/>
                <a:cs typeface="Times New Roman" pitchFamily="18" charset="0"/>
              </a:rPr>
              <a:t>char</a:t>
            </a:r>
            <a:r>
              <a:rPr lang="en-US" altLang="zh-TW" b="1" dirty="0" smtClean="0">
                <a:latin typeface="Courier New" pitchFamily="49" charset="0"/>
                <a:ea typeface="新細明體" pitchFamily="18" charset="-120"/>
                <a:cs typeface="Times New Roman" pitchFamily="18" charset="0"/>
              </a:rPr>
              <a:t> *s1, </a:t>
            </a:r>
            <a:r>
              <a:rPr lang="en-US" altLang="zh-TW" b="1" dirty="0" err="1" smtClean="0">
                <a:solidFill>
                  <a:schemeClr val="hlink"/>
                </a:solidFill>
                <a:latin typeface="Courier New" pitchFamily="49" charset="0"/>
                <a:ea typeface="新細明體" pitchFamily="18" charset="-120"/>
                <a:cs typeface="Times New Roman" pitchFamily="18" charset="0"/>
              </a:rPr>
              <a:t>const</a:t>
            </a:r>
            <a:r>
              <a:rPr lang="en-US" altLang="zh-TW" b="1" dirty="0" smtClean="0">
                <a:solidFill>
                  <a:schemeClr val="hlink"/>
                </a:solidFill>
                <a:latin typeface="Courier New" pitchFamily="49" charset="0"/>
                <a:ea typeface="新細明體" pitchFamily="18" charset="-120"/>
                <a:cs typeface="Times New Roman" pitchFamily="18" charset="0"/>
              </a:rPr>
              <a:t> char</a:t>
            </a:r>
            <a:r>
              <a:rPr lang="en-US" altLang="zh-TW" b="1" dirty="0" smtClean="0">
                <a:latin typeface="Courier New" pitchFamily="49" charset="0"/>
                <a:ea typeface="新細明體" pitchFamily="18" charset="-120"/>
                <a:cs typeface="Times New Roman" pitchFamily="18" charset="0"/>
              </a:rPr>
              <a:t> *s2 )</a:t>
            </a:r>
          </a:p>
          <a:p>
            <a:pPr lvl="2" eaLnBrk="1" hangingPunct="1"/>
            <a:r>
              <a:rPr lang="en-US" altLang="zh-TW" dirty="0" smtClean="0">
                <a:ea typeface="新細明體" pitchFamily="18" charset="-120"/>
              </a:rPr>
              <a:t>Appends second argument to first argument</a:t>
            </a:r>
          </a:p>
          <a:p>
            <a:pPr lvl="2" eaLnBrk="1" hangingPunct="1"/>
            <a:r>
              <a:rPr lang="en-US" altLang="zh-TW" dirty="0" smtClean="0">
                <a:ea typeface="新細明體" pitchFamily="18" charset="-120"/>
              </a:rPr>
              <a:t>First character of second argument replaces null character terminating first argument</a:t>
            </a:r>
          </a:p>
          <a:p>
            <a:pPr lvl="2" eaLnBrk="1" hangingPunct="1"/>
            <a:r>
              <a:rPr lang="en-US" altLang="zh-TW" dirty="0" smtClean="0">
                <a:ea typeface="新細明體" pitchFamily="18" charset="-120"/>
              </a:rPr>
              <a:t>Ensure first argument large enough to store concatenated result and null character</a:t>
            </a:r>
          </a:p>
          <a:p>
            <a:pPr lvl="1" eaLnBrk="1" hangingPunct="1"/>
            <a:r>
              <a:rPr lang="en-US" altLang="zh-TW" b="1" dirty="0" smtClean="0">
                <a:solidFill>
                  <a:schemeClr val="hlink"/>
                </a:solidFill>
                <a:latin typeface="Courier New" pitchFamily="49" charset="0"/>
                <a:ea typeface="新細明體" pitchFamily="18" charset="-120"/>
              </a:rPr>
              <a:t>char</a:t>
            </a:r>
            <a:r>
              <a:rPr lang="en-US" altLang="zh-TW" b="1" dirty="0" smtClean="0">
                <a:latin typeface="Courier New" pitchFamily="49" charset="0"/>
                <a:ea typeface="新細明體" pitchFamily="18" charset="-120"/>
              </a:rPr>
              <a:t> *</a:t>
            </a:r>
            <a:r>
              <a:rPr lang="en-US" altLang="zh-TW" b="1" dirty="0" err="1" smtClean="0">
                <a:latin typeface="Courier New" pitchFamily="49" charset="0"/>
                <a:ea typeface="新細明體" pitchFamily="18" charset="-120"/>
              </a:rPr>
              <a:t>strncat</a:t>
            </a:r>
            <a:r>
              <a:rPr lang="en-US" altLang="zh-TW" b="1" dirty="0" smtClean="0">
                <a:latin typeface="Courier New" pitchFamily="49" charset="0"/>
                <a:ea typeface="新細明體" pitchFamily="18" charset="-120"/>
              </a:rPr>
              <a:t>( </a:t>
            </a:r>
            <a:r>
              <a:rPr lang="en-US" altLang="zh-TW" b="1" dirty="0" smtClean="0">
                <a:solidFill>
                  <a:schemeClr val="hlink"/>
                </a:solidFill>
                <a:latin typeface="Courier New" pitchFamily="49" charset="0"/>
                <a:ea typeface="新細明體" pitchFamily="18" charset="-120"/>
              </a:rPr>
              <a:t>char</a:t>
            </a:r>
            <a:r>
              <a:rPr lang="en-US" altLang="zh-TW" b="1" dirty="0" smtClean="0">
                <a:latin typeface="Courier New" pitchFamily="49" charset="0"/>
                <a:ea typeface="新細明體" pitchFamily="18" charset="-120"/>
              </a:rPr>
              <a:t> *s1, </a:t>
            </a:r>
            <a:r>
              <a:rPr lang="en-US" altLang="zh-TW" b="1" dirty="0" err="1" smtClean="0">
                <a:solidFill>
                  <a:schemeClr val="hlink"/>
                </a:solidFill>
                <a:latin typeface="Courier New" pitchFamily="49" charset="0"/>
                <a:ea typeface="新細明體" pitchFamily="18" charset="-120"/>
              </a:rPr>
              <a:t>const</a:t>
            </a:r>
            <a:r>
              <a:rPr lang="en-US" altLang="zh-TW" b="1" dirty="0" smtClean="0">
                <a:solidFill>
                  <a:schemeClr val="hlink"/>
                </a:solidFill>
                <a:latin typeface="Courier New" pitchFamily="49" charset="0"/>
                <a:ea typeface="新細明體" pitchFamily="18" charset="-120"/>
              </a:rPr>
              <a:t> char</a:t>
            </a:r>
            <a:r>
              <a:rPr lang="en-US" altLang="zh-TW" b="1" dirty="0" smtClean="0">
                <a:latin typeface="Courier New" pitchFamily="49" charset="0"/>
                <a:ea typeface="新細明體" pitchFamily="18" charset="-120"/>
              </a:rPr>
              <a:t> *s2, 			   </a:t>
            </a:r>
            <a:r>
              <a:rPr lang="en-US" altLang="zh-TW" b="1" dirty="0" err="1" smtClean="0">
                <a:latin typeface="Courier New" pitchFamily="49" charset="0"/>
                <a:ea typeface="新細明體" pitchFamily="18" charset="-120"/>
              </a:rPr>
              <a:t>size_t</a:t>
            </a:r>
            <a:r>
              <a:rPr lang="en-US" altLang="zh-TW" b="1" dirty="0" smtClean="0">
                <a:latin typeface="Courier New" pitchFamily="49" charset="0"/>
                <a:ea typeface="新細明體" pitchFamily="18" charset="-120"/>
              </a:rPr>
              <a:t> n )</a:t>
            </a:r>
          </a:p>
          <a:p>
            <a:pPr lvl="2" eaLnBrk="1" hangingPunct="1"/>
            <a:r>
              <a:rPr lang="en-US" altLang="zh-TW" dirty="0" smtClean="0">
                <a:ea typeface="新細明體" pitchFamily="18" charset="-120"/>
              </a:rPr>
              <a:t>Appends specified number of characters from second argument to first argument</a:t>
            </a:r>
          </a:p>
          <a:p>
            <a:pPr lvl="2" eaLnBrk="1" hangingPunct="1"/>
            <a:r>
              <a:rPr lang="en-US" altLang="zh-TW" dirty="0" smtClean="0">
                <a:ea typeface="新細明體" pitchFamily="18" charset="-120"/>
              </a:rPr>
              <a:t>Appends terminating null character to result</a:t>
            </a:r>
          </a:p>
          <a:p>
            <a:pPr lvl="1" eaLnBrk="1" hangingPunct="1"/>
            <a:endParaRPr lang="en-US" altLang="zh-TW" dirty="0" smtClean="0">
              <a:ea typeface="新細明體" pitchFamily="18"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p:txBody>
          <a:bodyPr/>
          <a:lstStyle/>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   </a:t>
            </a:r>
            <a:r>
              <a:rPr lang="en-US" altLang="zh-TW" b="0" dirty="0" smtClean="0">
                <a:solidFill>
                  <a:srgbClr val="008000"/>
                </a:solidFill>
                <a:latin typeface="Lucida Console" pitchFamily="49" charset="0"/>
                <a:ea typeface="新細明體" pitchFamily="18" charset="-120"/>
                <a:cs typeface="Courier New" pitchFamily="49" charset="0"/>
              </a:rPr>
              <a:t>// Fig. 7.12: fig07_12.cpp</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2   </a:t>
            </a:r>
            <a:r>
              <a:rPr lang="en-US" altLang="zh-TW" b="0" dirty="0" smtClean="0">
                <a:solidFill>
                  <a:srgbClr val="008000"/>
                </a:solidFill>
                <a:latin typeface="Lucida Console" pitchFamily="49" charset="0"/>
                <a:ea typeface="新細明體" pitchFamily="18" charset="-120"/>
                <a:cs typeface="Courier New" pitchFamily="49" charset="0"/>
              </a:rPr>
              <a:t>// Treating character arrays as strings.</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3   </a:t>
            </a:r>
            <a:r>
              <a:rPr lang="en-US" altLang="zh-TW" b="0" dirty="0" smtClean="0">
                <a:solidFill>
                  <a:srgbClr val="0000FF"/>
                </a:solidFill>
                <a:latin typeface="Lucida Console" pitchFamily="49" charset="0"/>
                <a:ea typeface="新細明體" pitchFamily="18" charset="-120"/>
                <a:cs typeface="Courier New" pitchFamily="49" charset="0"/>
              </a:rPr>
              <a:t>#include</a:t>
            </a:r>
            <a:r>
              <a:rPr lang="en-US" altLang="zh-TW" b="0" dirty="0" smtClean="0">
                <a:solidFill>
                  <a:srgbClr val="000000"/>
                </a:solidFill>
                <a:latin typeface="Lucida Console" pitchFamily="49" charset="0"/>
                <a:ea typeface="新細明體" pitchFamily="18" charset="-120"/>
                <a:cs typeface="Courier New" pitchFamily="49" charset="0"/>
              </a:rPr>
              <a:t> &lt;</a:t>
            </a:r>
            <a:r>
              <a:rPr lang="en-US" altLang="zh-TW" b="0" dirty="0" err="1" smtClean="0">
                <a:solidFill>
                  <a:srgbClr val="000000"/>
                </a:solidFill>
                <a:latin typeface="Lucida Console" pitchFamily="49" charset="0"/>
                <a:ea typeface="新細明體" pitchFamily="18" charset="-120"/>
                <a:cs typeface="Courier New" pitchFamily="49" charset="0"/>
              </a:rPr>
              <a:t>iostream</a:t>
            </a:r>
            <a:r>
              <a:rPr lang="en-US" altLang="zh-TW" b="0" dirty="0" smtClean="0">
                <a:solidFill>
                  <a:srgbClr val="000000"/>
                </a:solidFill>
                <a:latin typeface="Lucida Console" pitchFamily="49" charset="0"/>
                <a:ea typeface="新細明體" pitchFamily="18" charset="-120"/>
                <a:cs typeface="Courier New" pitchFamily="49" charset="0"/>
              </a:rPr>
              <a:t>&gt;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4   </a:t>
            </a:r>
            <a:r>
              <a:rPr lang="en-US" altLang="zh-TW" b="0" dirty="0" smtClean="0">
                <a:solidFill>
                  <a:srgbClr val="0000FF"/>
                </a:solidFill>
                <a:latin typeface="Lucida Console" pitchFamily="49" charset="0"/>
                <a:ea typeface="新細明體" pitchFamily="18" charset="-120"/>
                <a:cs typeface="Courier New" pitchFamily="49" charset="0"/>
              </a:rPr>
              <a:t>using namespace</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std</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7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8   </a:t>
            </a:r>
            <a:r>
              <a:rPr lang="en-US" altLang="zh-TW" b="0" dirty="0" err="1" smtClean="0">
                <a:solidFill>
                  <a:srgbClr val="0000FF"/>
                </a:solidFill>
                <a:latin typeface="Lucida Console" pitchFamily="49" charset="0"/>
                <a:ea typeface="新細明體" pitchFamily="18" charset="-120"/>
                <a:cs typeface="Courier New" pitchFamily="49" charset="0"/>
              </a:rPr>
              <a:t>int</a:t>
            </a:r>
            <a:r>
              <a:rPr lang="en-US" altLang="zh-TW" b="0" dirty="0" smtClean="0">
                <a:solidFill>
                  <a:srgbClr val="000000"/>
                </a:solidFill>
                <a:latin typeface="Lucida Console" pitchFamily="49" charset="0"/>
                <a:ea typeface="新細明體" pitchFamily="18" charset="-120"/>
                <a:cs typeface="Courier New" pitchFamily="49" charset="0"/>
              </a:rPr>
              <a:t> main()</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9   </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10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string1[ </a:t>
            </a:r>
            <a:r>
              <a:rPr lang="en-US" altLang="zh-TW" b="0" dirty="0" smtClean="0">
                <a:solidFill>
                  <a:srgbClr val="0099FF"/>
                </a:solidFill>
                <a:latin typeface="Lucida Console" pitchFamily="49" charset="0"/>
                <a:ea typeface="新細明體" pitchFamily="18" charset="-120"/>
                <a:cs typeface="Courier New" pitchFamily="49" charset="0"/>
              </a:rPr>
              <a:t>20</a:t>
            </a:r>
            <a:r>
              <a:rPr lang="en-US" altLang="zh-TW" b="0" dirty="0" smtClean="0">
                <a:solidFill>
                  <a:srgbClr val="000000"/>
                </a:solidFill>
                <a:latin typeface="Lucida Console" pitchFamily="49" charset="0"/>
                <a:ea typeface="新細明體" pitchFamily="18" charset="-120"/>
                <a:cs typeface="Courier New" pitchFamily="49" charset="0"/>
              </a:rPr>
              <a:t> ]; </a:t>
            </a:r>
            <a:r>
              <a:rPr lang="en-US" altLang="zh-TW" b="0" dirty="0" smtClean="0">
                <a:solidFill>
                  <a:srgbClr val="008000"/>
                </a:solidFill>
                <a:latin typeface="Lucida Console" pitchFamily="49" charset="0"/>
                <a:ea typeface="新細明體" pitchFamily="18" charset="-120"/>
                <a:cs typeface="Courier New" pitchFamily="49" charset="0"/>
              </a:rPr>
              <a:t>// reserves 20 characters</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11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string2[] = </a:t>
            </a:r>
            <a:r>
              <a:rPr lang="en-US" altLang="zh-TW" b="0" dirty="0" smtClean="0">
                <a:solidFill>
                  <a:srgbClr val="0099FF"/>
                </a:solidFill>
                <a:latin typeface="Lucida Console" pitchFamily="49" charset="0"/>
                <a:ea typeface="新細明體" pitchFamily="18" charset="-120"/>
                <a:cs typeface="Courier New" pitchFamily="49" charset="0"/>
              </a:rPr>
              <a:t>"string literal"</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reserves 15 characters</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12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13  </a:t>
            </a:r>
            <a:r>
              <a:rPr lang="en-US" altLang="zh-TW" b="0" dirty="0" smtClean="0">
                <a:solidFill>
                  <a:srgbClr val="008000"/>
                </a:solidFill>
                <a:latin typeface="Lucida Console" pitchFamily="49" charset="0"/>
                <a:ea typeface="新細明體" pitchFamily="18" charset="-120"/>
                <a:cs typeface="Courier New" pitchFamily="49" charset="0"/>
              </a:rPr>
              <a:t>   // read string from user into array string1</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14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"Enter the string \"hello there\": "</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15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cin</a:t>
            </a:r>
            <a:r>
              <a:rPr lang="en-US" altLang="zh-TW" b="0" dirty="0" smtClean="0">
                <a:solidFill>
                  <a:srgbClr val="000000"/>
                </a:solidFill>
                <a:latin typeface="Lucida Console" pitchFamily="49" charset="0"/>
                <a:ea typeface="新細明體" pitchFamily="18" charset="-120"/>
                <a:cs typeface="Courier New" pitchFamily="49" charset="0"/>
              </a:rPr>
              <a:t> &gt;&gt; string1; </a:t>
            </a:r>
            <a:r>
              <a:rPr lang="en-US" altLang="zh-TW" b="0" dirty="0" smtClean="0">
                <a:solidFill>
                  <a:srgbClr val="008000"/>
                </a:solidFill>
                <a:latin typeface="Lucida Console" pitchFamily="49" charset="0"/>
                <a:ea typeface="新細明體" pitchFamily="18" charset="-120"/>
                <a:cs typeface="Courier New" pitchFamily="49" charset="0"/>
              </a:rPr>
              <a:t>// reads "hello" [space terminates input]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16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17  </a:t>
            </a:r>
            <a:r>
              <a:rPr lang="en-US" altLang="zh-TW" b="0" dirty="0" smtClean="0">
                <a:solidFill>
                  <a:srgbClr val="008000"/>
                </a:solidFill>
                <a:latin typeface="Lucida Console" pitchFamily="49" charset="0"/>
                <a:ea typeface="新細明體" pitchFamily="18" charset="-120"/>
                <a:cs typeface="Courier New" pitchFamily="49" charset="0"/>
              </a:rPr>
              <a:t>   // output strings</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18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"string1 is: "</a:t>
            </a:r>
            <a:r>
              <a:rPr lang="en-US" altLang="zh-TW" b="0" dirty="0" smtClean="0">
                <a:solidFill>
                  <a:srgbClr val="000000"/>
                </a:solidFill>
                <a:latin typeface="Lucida Console" pitchFamily="49" charset="0"/>
                <a:ea typeface="新細明體" pitchFamily="18" charset="-120"/>
                <a:cs typeface="Courier New" pitchFamily="49" charset="0"/>
              </a:rPr>
              <a:t> &lt;&lt; string1 &lt;&lt; </a:t>
            </a:r>
            <a:r>
              <a:rPr lang="en-US" altLang="zh-TW" b="0" dirty="0" smtClean="0">
                <a:solidFill>
                  <a:srgbClr val="0099FF"/>
                </a:solidFill>
                <a:latin typeface="Lucida Console" pitchFamily="49" charset="0"/>
                <a:ea typeface="新細明體" pitchFamily="18" charset="-120"/>
                <a:cs typeface="Courier New" pitchFamily="49" charset="0"/>
              </a:rPr>
              <a:t>"\nstring2 is: " </a:t>
            </a:r>
            <a:r>
              <a:rPr lang="en-US" altLang="zh-TW" b="0" dirty="0" smtClean="0">
                <a:solidFill>
                  <a:srgbClr val="000000"/>
                </a:solidFill>
                <a:latin typeface="Lucida Console" pitchFamily="49" charset="0"/>
                <a:ea typeface="新細明體" pitchFamily="18" charset="-120"/>
                <a:cs typeface="Courier New" pitchFamily="49" charset="0"/>
              </a:rPr>
              <a:t>&lt;&lt; string2;</a:t>
            </a:r>
          </a:p>
          <a:p>
            <a:pPr lvl="0" eaLnBrk="1" hangingPunct="1"/>
            <a:r>
              <a:rPr lang="en-US" altLang="zh-TW" dirty="0">
                <a:solidFill>
                  <a:srgbClr val="5F5F5F"/>
                </a:solidFill>
                <a:ea typeface="新細明體" pitchFamily="18" charset="-120"/>
                <a:cs typeface="Times New Roman" pitchFamily="18" charset="0"/>
              </a:rPr>
              <a:t>19    </a:t>
            </a:r>
            <a:endParaRPr lang="en-US" altLang="zh-TW" dirty="0">
              <a:solidFill>
                <a:srgbClr val="000000"/>
              </a:solidFill>
              <a:ea typeface="新細明體" pitchFamily="18" charset="-120"/>
              <a:cs typeface="Times New Roman" pitchFamily="18" charset="0"/>
            </a:endParaRPr>
          </a:p>
          <a:p>
            <a:pPr lvl="0" eaLnBrk="1" hangingPunct="1"/>
            <a:r>
              <a:rPr lang="en-US" altLang="zh-TW" dirty="0">
                <a:solidFill>
                  <a:srgbClr val="5F5F5F"/>
                </a:solidFill>
                <a:ea typeface="新細明體" pitchFamily="18" charset="-120"/>
                <a:cs typeface="Times New Roman" pitchFamily="18" charset="0"/>
              </a:rPr>
              <a:t>20    </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cout</a:t>
            </a:r>
            <a:r>
              <a:rPr lang="en-US" altLang="zh-TW" dirty="0">
                <a:solidFill>
                  <a:srgbClr val="000000"/>
                </a:solidFill>
                <a:ea typeface="新細明體" pitchFamily="18" charset="-120"/>
                <a:cs typeface="Courier New" pitchFamily="49" charset="0"/>
              </a:rPr>
              <a:t> &lt;&lt; </a:t>
            </a:r>
            <a:r>
              <a:rPr lang="en-US" altLang="zh-TW" dirty="0">
                <a:solidFill>
                  <a:srgbClr val="0099FF"/>
                </a:solidFill>
                <a:ea typeface="新細明體" pitchFamily="18" charset="-120"/>
                <a:cs typeface="Courier New" pitchFamily="49" charset="0"/>
              </a:rPr>
              <a:t>"\nstring1 with spaces between characters is:\n"</a:t>
            </a:r>
            <a:r>
              <a:rPr lang="en-US" altLang="zh-TW" dirty="0">
                <a:solidFill>
                  <a:srgbClr val="000000"/>
                </a:solidFill>
                <a:ea typeface="新細明體" pitchFamily="18" charset="-120"/>
                <a:cs typeface="Courier New" pitchFamily="49" charset="0"/>
              </a:rPr>
              <a:t>;</a:t>
            </a:r>
            <a:endParaRPr lang="en-US" altLang="zh-TW" dirty="0">
              <a:solidFill>
                <a:srgbClr val="000000"/>
              </a:solidFill>
              <a:ea typeface="新細明體" pitchFamily="18" charset="-120"/>
              <a:cs typeface="Times New Roman" pitchFamily="18" charset="0"/>
            </a:endParaRPr>
          </a:p>
          <a:p>
            <a:pPr lvl="0" eaLnBrk="1" hangingPunct="1"/>
            <a:r>
              <a:rPr lang="en-US" altLang="zh-TW" dirty="0">
                <a:solidFill>
                  <a:srgbClr val="5F5F5F"/>
                </a:solidFill>
                <a:ea typeface="新細明體" pitchFamily="18" charset="-120"/>
                <a:cs typeface="Times New Roman" pitchFamily="18" charset="0"/>
              </a:rPr>
              <a:t>21    </a:t>
            </a:r>
            <a:endParaRPr lang="en-US" altLang="zh-TW" dirty="0">
              <a:solidFill>
                <a:srgbClr val="000000"/>
              </a:solidFill>
              <a:ea typeface="新細明體" pitchFamily="18" charset="-120"/>
              <a:cs typeface="Times New Roman" pitchFamily="18" charset="0"/>
            </a:endParaRPr>
          </a:p>
          <a:p>
            <a:pPr lvl="0" eaLnBrk="1" hangingPunct="1"/>
            <a:r>
              <a:rPr lang="en-US" altLang="zh-TW" dirty="0">
                <a:solidFill>
                  <a:srgbClr val="5F5F5F"/>
                </a:solidFill>
                <a:ea typeface="新細明體" pitchFamily="18" charset="-120"/>
                <a:cs typeface="Times New Roman" pitchFamily="18" charset="0"/>
              </a:rPr>
              <a:t>22    </a:t>
            </a:r>
            <a:r>
              <a:rPr lang="en-US" altLang="zh-TW" dirty="0">
                <a:solidFill>
                  <a:srgbClr val="008000"/>
                </a:solidFill>
                <a:ea typeface="新細明體" pitchFamily="18" charset="-120"/>
                <a:cs typeface="Courier New" pitchFamily="49" charset="0"/>
              </a:rPr>
              <a:t> // output characters until null character is reached</a:t>
            </a:r>
            <a:endParaRPr lang="en-US" altLang="zh-TW" dirty="0">
              <a:solidFill>
                <a:srgbClr val="000000"/>
              </a:solidFill>
              <a:ea typeface="新細明體" pitchFamily="18" charset="-120"/>
              <a:cs typeface="Times New Roman" pitchFamily="18" charset="0"/>
            </a:endParaRPr>
          </a:p>
          <a:p>
            <a:pPr lvl="0" eaLnBrk="1" hangingPunct="1"/>
            <a:r>
              <a:rPr lang="en-US" altLang="zh-TW" dirty="0">
                <a:solidFill>
                  <a:srgbClr val="5F5F5F"/>
                </a:solidFill>
                <a:ea typeface="新細明體" pitchFamily="18" charset="-120"/>
                <a:cs typeface="Times New Roman" pitchFamily="18" charset="0"/>
              </a:rPr>
              <a:t>23    </a:t>
            </a:r>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for</a:t>
            </a:r>
            <a:r>
              <a:rPr lang="en-US" altLang="zh-TW" dirty="0">
                <a:solidFill>
                  <a:srgbClr val="000000"/>
                </a:solidFill>
                <a:ea typeface="新細明體" pitchFamily="18" charset="-120"/>
                <a:cs typeface="Courier New" pitchFamily="49" charset="0"/>
              </a:rPr>
              <a:t> ( </a:t>
            </a:r>
            <a:r>
              <a:rPr lang="en-US" altLang="zh-TW" dirty="0" err="1">
                <a:solidFill>
                  <a:srgbClr val="0000FF"/>
                </a:solidFill>
                <a:ea typeface="新細明體" pitchFamily="18" charset="-120"/>
                <a:cs typeface="Courier New" pitchFamily="49" charset="0"/>
              </a:rPr>
              <a:t>int</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i</a:t>
            </a:r>
            <a:r>
              <a:rPr lang="en-US" altLang="zh-TW" dirty="0">
                <a:solidFill>
                  <a:srgbClr val="000000"/>
                </a:solidFill>
                <a:ea typeface="新細明體" pitchFamily="18" charset="-120"/>
                <a:cs typeface="Courier New" pitchFamily="49" charset="0"/>
              </a:rPr>
              <a:t> = </a:t>
            </a:r>
            <a:r>
              <a:rPr lang="en-US" altLang="zh-TW" dirty="0">
                <a:solidFill>
                  <a:srgbClr val="0099FF"/>
                </a:solidFill>
                <a:ea typeface="新細明體" pitchFamily="18" charset="-120"/>
                <a:cs typeface="Courier New" pitchFamily="49" charset="0"/>
              </a:rPr>
              <a:t>0</a:t>
            </a:r>
            <a:r>
              <a:rPr lang="en-US" altLang="zh-TW" dirty="0">
                <a:solidFill>
                  <a:srgbClr val="000000"/>
                </a:solidFill>
                <a:ea typeface="新細明體" pitchFamily="18" charset="-120"/>
                <a:cs typeface="Courier New" pitchFamily="49" charset="0"/>
              </a:rPr>
              <a:t>; string1[ </a:t>
            </a:r>
            <a:r>
              <a:rPr lang="en-US" altLang="zh-TW" dirty="0" err="1">
                <a:solidFill>
                  <a:srgbClr val="000000"/>
                </a:solidFill>
                <a:ea typeface="新細明體" pitchFamily="18" charset="-120"/>
                <a:cs typeface="Courier New" pitchFamily="49" charset="0"/>
              </a:rPr>
              <a:t>i</a:t>
            </a:r>
            <a:r>
              <a:rPr lang="en-US" altLang="zh-TW" dirty="0">
                <a:solidFill>
                  <a:srgbClr val="000000"/>
                </a:solidFill>
                <a:ea typeface="新細明體" pitchFamily="18" charset="-120"/>
                <a:cs typeface="Courier New" pitchFamily="49" charset="0"/>
              </a:rPr>
              <a:t> ] != </a:t>
            </a:r>
            <a:r>
              <a:rPr lang="en-US" altLang="zh-TW" dirty="0">
                <a:solidFill>
                  <a:srgbClr val="0099FF"/>
                </a:solidFill>
                <a:ea typeface="新細明體" pitchFamily="18" charset="-120"/>
                <a:cs typeface="Courier New" pitchFamily="49" charset="0"/>
              </a:rPr>
              <a:t>'\0'</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i</a:t>
            </a:r>
            <a:r>
              <a:rPr lang="en-US" altLang="zh-TW" dirty="0">
                <a:solidFill>
                  <a:srgbClr val="000000"/>
                </a:solidFill>
                <a:ea typeface="新細明體" pitchFamily="18" charset="-120"/>
                <a:cs typeface="Courier New" pitchFamily="49" charset="0"/>
              </a:rPr>
              <a:t>++ )</a:t>
            </a:r>
            <a:endParaRPr lang="en-US" altLang="zh-TW" dirty="0">
              <a:solidFill>
                <a:srgbClr val="000000"/>
              </a:solidFill>
              <a:ea typeface="新細明體" pitchFamily="18" charset="-120"/>
              <a:cs typeface="Times New Roman" pitchFamily="18" charset="0"/>
            </a:endParaRPr>
          </a:p>
          <a:p>
            <a:pPr lvl="0" eaLnBrk="1" hangingPunct="1"/>
            <a:r>
              <a:rPr lang="en-US" altLang="zh-TW" dirty="0">
                <a:solidFill>
                  <a:srgbClr val="5F5F5F"/>
                </a:solidFill>
                <a:ea typeface="新細明體" pitchFamily="18" charset="-120"/>
                <a:cs typeface="Times New Roman" pitchFamily="18" charset="0"/>
              </a:rPr>
              <a:t>24    </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cout</a:t>
            </a:r>
            <a:r>
              <a:rPr lang="en-US" altLang="zh-TW" dirty="0">
                <a:solidFill>
                  <a:srgbClr val="000000"/>
                </a:solidFill>
                <a:ea typeface="新細明體" pitchFamily="18" charset="-120"/>
                <a:cs typeface="Courier New" pitchFamily="49" charset="0"/>
              </a:rPr>
              <a:t> &lt;&lt; string1[ </a:t>
            </a:r>
            <a:r>
              <a:rPr lang="en-US" altLang="zh-TW" dirty="0" err="1">
                <a:solidFill>
                  <a:srgbClr val="000000"/>
                </a:solidFill>
                <a:ea typeface="新細明體" pitchFamily="18" charset="-120"/>
                <a:cs typeface="Courier New" pitchFamily="49" charset="0"/>
              </a:rPr>
              <a:t>i</a:t>
            </a:r>
            <a:r>
              <a:rPr lang="en-US" altLang="zh-TW" dirty="0">
                <a:solidFill>
                  <a:srgbClr val="000000"/>
                </a:solidFill>
                <a:ea typeface="新細明體" pitchFamily="18" charset="-120"/>
                <a:cs typeface="Courier New" pitchFamily="49" charset="0"/>
              </a:rPr>
              <a:t> ] &lt;&lt; </a:t>
            </a:r>
            <a:r>
              <a:rPr lang="en-US" altLang="zh-TW" dirty="0">
                <a:solidFill>
                  <a:srgbClr val="0099FF"/>
                </a:solidFill>
                <a:ea typeface="新細明體" pitchFamily="18" charset="-120"/>
                <a:cs typeface="Courier New" pitchFamily="49" charset="0"/>
              </a:rPr>
              <a:t>' </a:t>
            </a:r>
            <a:r>
              <a:rPr lang="en-US" altLang="zh-TW" dirty="0" smtClean="0">
                <a:solidFill>
                  <a:srgbClr val="0099FF"/>
                </a:solidFill>
                <a:ea typeface="新細明體" pitchFamily="18" charset="-120"/>
                <a:cs typeface="Courier New" pitchFamily="49" charset="0"/>
              </a:rPr>
              <a:t>'</a:t>
            </a:r>
            <a:r>
              <a:rPr lang="en-US" altLang="zh-TW" dirty="0" smtClean="0">
                <a:solidFill>
                  <a:srgbClr val="000000"/>
                </a:solidFill>
                <a:ea typeface="新細明體" pitchFamily="18" charset="-120"/>
                <a:cs typeface="Courier New" pitchFamily="49" charset="0"/>
              </a:rPr>
              <a:t>;</a:t>
            </a:r>
            <a:endParaRPr lang="en-US" altLang="zh-TW" dirty="0">
              <a:solidFill>
                <a:srgbClr val="000000"/>
              </a:solidFill>
              <a:ea typeface="新細明體" pitchFamily="18" charset="-12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idx="1"/>
          </p:nvPr>
        </p:nvSpPr>
        <p:spPr/>
        <p:txBody>
          <a:bodyPr/>
          <a:lstStyle/>
          <a:p>
            <a:pPr eaLnBrk="1" hangingPunct="1">
              <a:spcBef>
                <a:spcPts val="300"/>
              </a:spcBef>
            </a:pPr>
            <a:r>
              <a:rPr lang="en-US" altLang="zh-TW" dirty="0">
                <a:solidFill>
                  <a:srgbClr val="FFFFFF"/>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1   </a:t>
            </a:r>
            <a:r>
              <a:rPr lang="en-US" altLang="zh-TW" b="0" dirty="0" smtClean="0">
                <a:solidFill>
                  <a:srgbClr val="008000"/>
                </a:solidFill>
                <a:latin typeface="Lucida Console" pitchFamily="49" charset="0"/>
                <a:ea typeface="新細明體" pitchFamily="18" charset="-120"/>
                <a:cs typeface="Courier New" pitchFamily="49" charset="0"/>
              </a:rPr>
              <a:t>// Fig. 22.23: fig22_23.cpp</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rgbClr val="FFFFFF"/>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2   </a:t>
            </a:r>
            <a:r>
              <a:rPr lang="en-US" altLang="zh-TW" b="0" dirty="0" smtClean="0">
                <a:solidFill>
                  <a:srgbClr val="008000"/>
                </a:solidFill>
                <a:latin typeface="Lucida Console" pitchFamily="49" charset="0"/>
                <a:ea typeface="新細明體" pitchFamily="18" charset="-120"/>
                <a:cs typeface="Courier New" pitchFamily="49" charset="0"/>
              </a:rPr>
              <a:t>// Using </a:t>
            </a:r>
            <a:r>
              <a:rPr lang="en-US" altLang="zh-TW" b="0" dirty="0" err="1" smtClean="0">
                <a:solidFill>
                  <a:srgbClr val="008000"/>
                </a:solidFill>
                <a:latin typeface="Lucida Console" pitchFamily="49" charset="0"/>
                <a:ea typeface="新細明體" pitchFamily="18" charset="-120"/>
                <a:cs typeface="Courier New" pitchFamily="49" charset="0"/>
              </a:rPr>
              <a:t>strcat</a:t>
            </a:r>
            <a:r>
              <a:rPr lang="en-US" altLang="zh-TW" b="0" dirty="0" smtClean="0">
                <a:solidFill>
                  <a:srgbClr val="008000"/>
                </a:solidFill>
                <a:latin typeface="Lucida Console" pitchFamily="49" charset="0"/>
                <a:ea typeface="新細明體" pitchFamily="18" charset="-120"/>
                <a:cs typeface="Courier New" pitchFamily="49" charset="0"/>
              </a:rPr>
              <a:t> and </a:t>
            </a:r>
            <a:r>
              <a:rPr lang="en-US" altLang="zh-TW" b="0" dirty="0" err="1" smtClean="0">
                <a:solidFill>
                  <a:srgbClr val="008000"/>
                </a:solidFill>
                <a:latin typeface="Lucida Console" pitchFamily="49" charset="0"/>
                <a:ea typeface="新細明體" pitchFamily="18" charset="-120"/>
                <a:cs typeface="Courier New" pitchFamily="49" charset="0"/>
              </a:rPr>
              <a:t>strncat</a:t>
            </a:r>
            <a:r>
              <a:rPr lang="en-US" altLang="zh-TW" b="0" dirty="0" smtClean="0">
                <a:solidFill>
                  <a:srgbClr val="008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rgbClr val="FFFFFF"/>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3   </a:t>
            </a:r>
            <a:r>
              <a:rPr lang="en-US" altLang="zh-TW" b="0" dirty="0" smtClean="0">
                <a:solidFill>
                  <a:srgbClr val="0000FF"/>
                </a:solidFill>
                <a:latin typeface="Lucida Console" pitchFamily="49" charset="0"/>
                <a:ea typeface="新細明體" pitchFamily="18" charset="-120"/>
                <a:cs typeface="Courier New" pitchFamily="49" charset="0"/>
              </a:rPr>
              <a:t>#include</a:t>
            </a:r>
            <a:r>
              <a:rPr lang="en-US" altLang="zh-TW" b="0" dirty="0" smtClean="0">
                <a:solidFill>
                  <a:srgbClr val="000000"/>
                </a:solidFill>
                <a:latin typeface="Lucida Console" pitchFamily="49" charset="0"/>
                <a:ea typeface="新細明體" pitchFamily="18" charset="-120"/>
                <a:cs typeface="Courier New" pitchFamily="49" charset="0"/>
              </a:rPr>
              <a:t> &lt;</a:t>
            </a:r>
            <a:r>
              <a:rPr lang="en-US" altLang="zh-TW" b="0" dirty="0" err="1" smtClean="0">
                <a:solidFill>
                  <a:srgbClr val="000000"/>
                </a:solidFill>
                <a:latin typeface="Lucida Console" pitchFamily="49" charset="0"/>
                <a:ea typeface="新細明體" pitchFamily="18" charset="-120"/>
                <a:cs typeface="Courier New" pitchFamily="49" charset="0"/>
              </a:rPr>
              <a:t>iostream</a:t>
            </a:r>
            <a:r>
              <a:rPr lang="en-US" altLang="zh-TW" b="0" dirty="0" smtClean="0">
                <a:solidFill>
                  <a:srgbClr val="000000"/>
                </a:solidFill>
                <a:latin typeface="Lucida Console" pitchFamily="49" charset="0"/>
                <a:ea typeface="新細明體" pitchFamily="18" charset="-120"/>
                <a:cs typeface="Courier New" pitchFamily="49" charset="0"/>
              </a:rPr>
              <a:t>&gt;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rgbClr val="FFFFFF"/>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4   </a:t>
            </a:r>
            <a:r>
              <a:rPr lang="en-US" altLang="zh-TW" b="0" dirty="0" smtClean="0">
                <a:solidFill>
                  <a:srgbClr val="0000FF"/>
                </a:solidFill>
                <a:latin typeface="Lucida Console" pitchFamily="49" charset="0"/>
                <a:ea typeface="新細明體" pitchFamily="18" charset="-120"/>
                <a:cs typeface="Courier New" pitchFamily="49" charset="0"/>
              </a:rPr>
              <a:t>#include</a:t>
            </a:r>
            <a:r>
              <a:rPr lang="en-US" altLang="zh-TW" b="0" dirty="0" smtClean="0">
                <a:solidFill>
                  <a:srgbClr val="000000"/>
                </a:solidFill>
                <a:latin typeface="Lucida Console" pitchFamily="49" charset="0"/>
                <a:ea typeface="新細明體" pitchFamily="18" charset="-120"/>
                <a:cs typeface="Courier New" pitchFamily="49" charset="0"/>
              </a:rPr>
              <a:t> &lt;</a:t>
            </a:r>
            <a:r>
              <a:rPr lang="en-US" altLang="zh-TW" b="0" dirty="0" err="1" smtClean="0">
                <a:solidFill>
                  <a:srgbClr val="000000"/>
                </a:solidFill>
                <a:latin typeface="Lucida Console" pitchFamily="49" charset="0"/>
                <a:ea typeface="新細明體" pitchFamily="18" charset="-120"/>
                <a:cs typeface="Courier New" pitchFamily="49" charset="0"/>
              </a:rPr>
              <a:t>cstring</a:t>
            </a:r>
            <a:r>
              <a:rPr lang="en-US" altLang="zh-TW" b="0" dirty="0" smtClean="0">
                <a:solidFill>
                  <a:srgbClr val="000000"/>
                </a:solidFill>
                <a:latin typeface="Lucida Console" pitchFamily="49" charset="0"/>
                <a:ea typeface="新細明體" pitchFamily="18" charset="-120"/>
                <a:cs typeface="Courier New" pitchFamily="49" charset="0"/>
              </a:rPr>
              <a:t>&gt; </a:t>
            </a:r>
            <a:r>
              <a:rPr lang="en-US" altLang="zh-TW" b="0" dirty="0" smtClean="0">
                <a:solidFill>
                  <a:srgbClr val="008000"/>
                </a:solidFill>
                <a:latin typeface="Lucida Console" pitchFamily="49" charset="0"/>
                <a:ea typeface="新細明體" pitchFamily="18" charset="-120"/>
                <a:cs typeface="Courier New" pitchFamily="49" charset="0"/>
              </a:rPr>
              <a:t>// prototypes for </a:t>
            </a:r>
            <a:r>
              <a:rPr lang="en-US" altLang="zh-TW" b="0" dirty="0" err="1" smtClean="0">
                <a:solidFill>
                  <a:srgbClr val="008000"/>
                </a:solidFill>
                <a:latin typeface="Lucida Console" pitchFamily="49" charset="0"/>
                <a:ea typeface="新細明體" pitchFamily="18" charset="-120"/>
                <a:cs typeface="Courier New" pitchFamily="49" charset="0"/>
              </a:rPr>
              <a:t>strcat</a:t>
            </a:r>
            <a:r>
              <a:rPr lang="en-US" altLang="zh-TW" b="0" dirty="0" smtClean="0">
                <a:solidFill>
                  <a:srgbClr val="008000"/>
                </a:solidFill>
                <a:latin typeface="Lucida Console" pitchFamily="49" charset="0"/>
                <a:ea typeface="新細明體" pitchFamily="18" charset="-120"/>
                <a:cs typeface="Courier New" pitchFamily="49" charset="0"/>
              </a:rPr>
              <a:t> and </a:t>
            </a:r>
            <a:r>
              <a:rPr lang="en-US" altLang="zh-TW" b="0" dirty="0" err="1" smtClean="0">
                <a:solidFill>
                  <a:srgbClr val="008000"/>
                </a:solidFill>
                <a:latin typeface="Lucida Console" pitchFamily="49" charset="0"/>
                <a:ea typeface="新細明體" pitchFamily="18" charset="-120"/>
                <a:cs typeface="Courier New" pitchFamily="49" charset="0"/>
              </a:rPr>
              <a:t>strncat</a:t>
            </a:r>
            <a:endParaRPr lang="en-US" altLang="zh-TW" b="0" dirty="0" smtClean="0">
              <a:solidFill>
                <a:srgbClr val="008000"/>
              </a:solidFill>
              <a:latin typeface="Lucida Console" pitchFamily="49" charset="0"/>
              <a:ea typeface="新細明體" pitchFamily="18" charset="-120"/>
              <a:cs typeface="Courier New" pitchFamily="49" charset="0"/>
            </a:endParaRPr>
          </a:p>
          <a:p>
            <a:pPr lvl="0" eaLnBrk="1" hangingPunct="1">
              <a:spcBef>
                <a:spcPts val="300"/>
              </a:spcBef>
            </a:pPr>
            <a:r>
              <a:rPr lang="en-US" altLang="zh-TW" dirty="0">
                <a:solidFill>
                  <a:srgbClr val="FFFFFF"/>
                </a:solidFill>
                <a:ea typeface="新細明體" pitchFamily="18" charset="-120"/>
                <a:cs typeface="Times New Roman" pitchFamily="18" charset="0"/>
              </a:rPr>
              <a:t>1</a:t>
            </a:r>
            <a:r>
              <a:rPr lang="en-US" altLang="zh-TW" dirty="0">
                <a:solidFill>
                  <a:srgbClr val="5F5F5F"/>
                </a:solidFill>
                <a:ea typeface="新細明體" pitchFamily="18" charset="-120"/>
                <a:cs typeface="Times New Roman" pitchFamily="18" charset="0"/>
              </a:rPr>
              <a:t>5   </a:t>
            </a:r>
            <a:r>
              <a:rPr lang="en-US" altLang="zh-TW" dirty="0">
                <a:solidFill>
                  <a:srgbClr val="0000FF"/>
                </a:solidFill>
                <a:ea typeface="新細明體" pitchFamily="18" charset="-120"/>
                <a:cs typeface="Courier New" pitchFamily="49" charset="0"/>
              </a:rPr>
              <a:t>using namespace</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std</a:t>
            </a:r>
            <a:r>
              <a:rPr lang="en-US" altLang="zh-TW" dirty="0">
                <a:solidFill>
                  <a:srgbClr val="000000"/>
                </a:solidFill>
                <a:ea typeface="新細明體" pitchFamily="18" charset="-120"/>
                <a:cs typeface="Courier New" pitchFamily="49" charset="0"/>
              </a:rPr>
              <a:t>;</a:t>
            </a:r>
            <a:endParaRPr lang="en-US" altLang="zh-TW" dirty="0">
              <a:solidFill>
                <a:srgbClr val="000000"/>
              </a:solidFill>
              <a:ea typeface="新細明體" pitchFamily="18" charset="-120"/>
              <a:cs typeface="Times New Roman" pitchFamily="18" charset="0"/>
            </a:endParaRPr>
          </a:p>
          <a:p>
            <a:pPr eaLnBrk="1" hangingPunct="1">
              <a:spcBef>
                <a:spcPts val="300"/>
              </a:spcBef>
            </a:pPr>
            <a:r>
              <a:rPr lang="en-US" altLang="zh-TW" dirty="0" smtClean="0">
                <a:solidFill>
                  <a:srgbClr val="FFFFFF"/>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6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rgbClr val="FFFFFF"/>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7  </a:t>
            </a:r>
            <a:r>
              <a:rPr lang="en-US" altLang="zh-TW" b="0" dirty="0" err="1" smtClean="0">
                <a:solidFill>
                  <a:srgbClr val="0000FF"/>
                </a:solidFill>
                <a:latin typeface="Lucida Console" pitchFamily="49" charset="0"/>
                <a:ea typeface="新細明體" pitchFamily="18" charset="-120"/>
                <a:cs typeface="Courier New" pitchFamily="49" charset="0"/>
              </a:rPr>
              <a:t>int</a:t>
            </a:r>
            <a:r>
              <a:rPr lang="en-US" altLang="zh-TW" b="0" dirty="0" smtClean="0">
                <a:solidFill>
                  <a:srgbClr val="000000"/>
                </a:solidFill>
                <a:latin typeface="Lucida Console" pitchFamily="49" charset="0"/>
                <a:ea typeface="新細明體" pitchFamily="18" charset="-120"/>
                <a:cs typeface="Courier New" pitchFamily="49" charset="0"/>
              </a:rPr>
              <a:t> main()</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rgbClr val="FFFFFF"/>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8  </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rgbClr val="FFFFFF"/>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9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s1[ </a:t>
            </a:r>
            <a:r>
              <a:rPr lang="en-US" altLang="zh-TW" b="0" dirty="0" smtClean="0">
                <a:solidFill>
                  <a:srgbClr val="0099FF"/>
                </a:solidFill>
                <a:latin typeface="Lucida Console" pitchFamily="49" charset="0"/>
                <a:ea typeface="新細明體" pitchFamily="18" charset="-120"/>
                <a:cs typeface="Courier New" pitchFamily="49" charset="0"/>
              </a:rPr>
              <a:t>20</a:t>
            </a:r>
            <a:r>
              <a:rPr lang="en-US" altLang="zh-TW" b="0" dirty="0" smtClean="0">
                <a:solidFill>
                  <a:srgbClr val="000000"/>
                </a:solidFill>
                <a:latin typeface="Lucida Console" pitchFamily="49" charset="0"/>
                <a:ea typeface="新細明體" pitchFamily="18" charset="-120"/>
                <a:cs typeface="Courier New" pitchFamily="49" charset="0"/>
              </a:rPr>
              <a:t> ] = </a:t>
            </a:r>
            <a:r>
              <a:rPr lang="en-US" altLang="zh-TW" b="0" dirty="0" smtClean="0">
                <a:solidFill>
                  <a:srgbClr val="0099FF"/>
                </a:solidFill>
                <a:latin typeface="Lucida Console" pitchFamily="49" charset="0"/>
                <a:ea typeface="新細明體" pitchFamily="18" charset="-120"/>
                <a:cs typeface="Courier New" pitchFamily="49" charset="0"/>
              </a:rPr>
              <a:t>"Happy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length 6</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10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s2[] = </a:t>
            </a:r>
            <a:r>
              <a:rPr lang="en-US" altLang="zh-TW" b="0" dirty="0" smtClean="0">
                <a:solidFill>
                  <a:srgbClr val="0099FF"/>
                </a:solidFill>
                <a:latin typeface="Lucida Console" pitchFamily="49" charset="0"/>
                <a:ea typeface="新細明體" pitchFamily="18" charset="-120"/>
                <a:cs typeface="Courier New" pitchFamily="49" charset="0"/>
              </a:rPr>
              <a:t>"New Year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length 9</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11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s3[ </a:t>
            </a:r>
            <a:r>
              <a:rPr lang="en-US" altLang="zh-TW" b="0" dirty="0" smtClean="0">
                <a:solidFill>
                  <a:srgbClr val="0099FF"/>
                </a:solidFill>
                <a:latin typeface="Lucida Console" pitchFamily="49" charset="0"/>
                <a:ea typeface="新細明體" pitchFamily="18" charset="-120"/>
                <a:cs typeface="Courier New" pitchFamily="49" charset="0"/>
              </a:rPr>
              <a:t>40</a:t>
            </a:r>
            <a:r>
              <a:rPr lang="en-US" altLang="zh-TW" b="0" dirty="0" smtClean="0">
                <a:solidFill>
                  <a:srgbClr val="000000"/>
                </a:solidFill>
                <a:latin typeface="Lucida Console" pitchFamily="49" charset="0"/>
                <a:ea typeface="新細明體" pitchFamily="18" charset="-120"/>
                <a:cs typeface="Courier New" pitchFamily="49" charset="0"/>
              </a:rPr>
              <a:t> ] =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12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13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"s1 = "</a:t>
            </a:r>
            <a:r>
              <a:rPr lang="en-US" altLang="zh-TW" b="0" dirty="0" smtClean="0">
                <a:solidFill>
                  <a:srgbClr val="000000"/>
                </a:solidFill>
                <a:latin typeface="Lucida Console" pitchFamily="49" charset="0"/>
                <a:ea typeface="新細明體" pitchFamily="18" charset="-120"/>
                <a:cs typeface="Courier New" pitchFamily="49" charset="0"/>
              </a:rPr>
              <a:t> &lt;&lt; s1 &lt;&lt; </a:t>
            </a:r>
            <a:r>
              <a:rPr lang="en-US" altLang="zh-TW" b="0" dirty="0" smtClean="0">
                <a:solidFill>
                  <a:srgbClr val="0099FF"/>
                </a:solidFill>
                <a:latin typeface="Lucida Console" pitchFamily="49" charset="0"/>
                <a:ea typeface="新細明體" pitchFamily="18" charset="-120"/>
                <a:cs typeface="Courier New" pitchFamily="49" charset="0"/>
              </a:rPr>
              <a:t>"\ns2 = " </a:t>
            </a:r>
            <a:r>
              <a:rPr lang="en-US" altLang="zh-TW" b="0" dirty="0" smtClean="0">
                <a:solidFill>
                  <a:srgbClr val="000000"/>
                </a:solidFill>
                <a:latin typeface="Lucida Console" pitchFamily="49" charset="0"/>
                <a:ea typeface="新細明體" pitchFamily="18" charset="-120"/>
                <a:cs typeface="Courier New" pitchFamily="49" charset="0"/>
              </a:rPr>
              <a:t>&lt;&lt; s2;</a:t>
            </a:r>
          </a:p>
          <a:p>
            <a:pPr eaLnBrk="1" hangingPunct="1">
              <a:spcBef>
                <a:spcPts val="300"/>
              </a:spcBef>
            </a:pPr>
            <a:r>
              <a:rPr lang="en-US" altLang="zh-TW" dirty="0" smtClean="0">
                <a:solidFill>
                  <a:srgbClr val="5F5F5F"/>
                </a:solidFill>
                <a:ea typeface="新細明體" pitchFamily="18" charset="-120"/>
                <a:cs typeface="Times New Roman" pitchFamily="18" charset="0"/>
              </a:rPr>
              <a:t>14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15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strcat</a:t>
            </a:r>
            <a:r>
              <a:rPr lang="en-US" altLang="zh-TW" b="0" dirty="0" smtClean="0">
                <a:solidFill>
                  <a:srgbClr val="000000"/>
                </a:solidFill>
                <a:latin typeface="Lucida Console" pitchFamily="49" charset="0"/>
                <a:ea typeface="新細明體" pitchFamily="18" charset="-120"/>
                <a:cs typeface="Courier New" pitchFamily="49" charset="0"/>
              </a:rPr>
              <a:t>( s1, s2 ); </a:t>
            </a:r>
            <a:r>
              <a:rPr lang="en-US" altLang="zh-TW" b="0" dirty="0" smtClean="0">
                <a:solidFill>
                  <a:srgbClr val="008000"/>
                </a:solidFill>
                <a:latin typeface="Lucida Console" pitchFamily="49" charset="0"/>
                <a:ea typeface="新細明體" pitchFamily="18" charset="-120"/>
                <a:cs typeface="Courier New" pitchFamily="49" charset="0"/>
              </a:rPr>
              <a:t>// concatenate s2 to s1 (length 15)</a:t>
            </a:r>
          </a:p>
          <a:p>
            <a:pPr eaLnBrk="1" hangingPunct="1">
              <a:spcBef>
                <a:spcPts val="300"/>
              </a:spcBef>
            </a:pPr>
            <a:r>
              <a:rPr lang="en-US" altLang="zh-TW" dirty="0" smtClean="0">
                <a:solidFill>
                  <a:srgbClr val="5F5F5F"/>
                </a:solidFill>
                <a:ea typeface="新細明體" pitchFamily="18" charset="-120"/>
                <a:cs typeface="Times New Roman" pitchFamily="18" charset="0"/>
              </a:rPr>
              <a:t>16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17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sz="12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2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"\n\</a:t>
            </a:r>
            <a:r>
              <a:rPr lang="en-US" altLang="zh-TW" b="0" dirty="0" err="1" smtClean="0">
                <a:solidFill>
                  <a:srgbClr val="0099FF"/>
                </a:solidFill>
                <a:latin typeface="Lucida Console" pitchFamily="49" charset="0"/>
                <a:ea typeface="新細明體" pitchFamily="18" charset="-120"/>
                <a:cs typeface="Courier New" pitchFamily="49" charset="0"/>
              </a:rPr>
              <a:t>nAfter</a:t>
            </a:r>
            <a:r>
              <a:rPr lang="en-US" altLang="zh-TW" sz="1200" b="0" dirty="0" smtClean="0">
                <a:solidFill>
                  <a:srgbClr val="0099FF"/>
                </a:solidFill>
                <a:latin typeface="Lucida Console" pitchFamily="49" charset="0"/>
                <a:ea typeface="新細明體" pitchFamily="18" charset="-120"/>
                <a:cs typeface="Courier New" pitchFamily="49" charset="0"/>
              </a:rPr>
              <a:t> </a:t>
            </a:r>
            <a:r>
              <a:rPr lang="en-US" altLang="zh-TW" b="0" dirty="0" err="1" smtClean="0">
                <a:solidFill>
                  <a:srgbClr val="0099FF"/>
                </a:solidFill>
                <a:latin typeface="Lucida Console" pitchFamily="49" charset="0"/>
                <a:ea typeface="新細明體" pitchFamily="18" charset="-120"/>
                <a:cs typeface="Courier New" pitchFamily="49" charset="0"/>
              </a:rPr>
              <a:t>strcat</a:t>
            </a:r>
            <a:r>
              <a:rPr lang="en-US" altLang="zh-TW" b="0" dirty="0" smtClean="0">
                <a:solidFill>
                  <a:srgbClr val="0099FF"/>
                </a:solidFill>
                <a:latin typeface="Lucida Console" pitchFamily="49" charset="0"/>
                <a:ea typeface="新細明體" pitchFamily="18" charset="-120"/>
                <a:cs typeface="Courier New" pitchFamily="49" charset="0"/>
              </a:rPr>
              <a:t>(s1,</a:t>
            </a:r>
            <a:r>
              <a:rPr lang="en-US" altLang="zh-TW" sz="12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s2):\ns1</a:t>
            </a:r>
            <a:r>
              <a:rPr lang="en-US" altLang="zh-TW" sz="12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2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2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2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s1</a:t>
            </a:r>
            <a:r>
              <a:rPr lang="en-US" altLang="zh-TW" sz="12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2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"\ns2</a:t>
            </a:r>
            <a:r>
              <a:rPr lang="en-US" altLang="zh-TW" sz="12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2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2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2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s2;</a:t>
            </a:r>
          </a:p>
          <a:p>
            <a:pPr eaLnBrk="1" hangingPunct="1">
              <a:spcBef>
                <a:spcPts val="300"/>
              </a:spcBef>
            </a:pPr>
            <a:r>
              <a:rPr lang="en-US" altLang="zh-TW" dirty="0" smtClean="0">
                <a:solidFill>
                  <a:srgbClr val="5F5F5F"/>
                </a:solidFill>
                <a:ea typeface="新細明體" pitchFamily="18" charset="-120"/>
                <a:cs typeface="Times New Roman" pitchFamily="18" charset="0"/>
              </a:rPr>
              <a:t>18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19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concatenate first 6 characters of s1 to s3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20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strncat</a:t>
            </a:r>
            <a:r>
              <a:rPr lang="en-US" altLang="zh-TW" b="0" dirty="0" smtClean="0">
                <a:solidFill>
                  <a:srgbClr val="000000"/>
                </a:solidFill>
                <a:latin typeface="Lucida Console" pitchFamily="49" charset="0"/>
                <a:ea typeface="新細明體" pitchFamily="18" charset="-120"/>
                <a:cs typeface="Courier New" pitchFamily="49" charset="0"/>
              </a:rPr>
              <a:t>( s3, s1, </a:t>
            </a:r>
            <a:r>
              <a:rPr lang="en-US" altLang="zh-TW" b="0" dirty="0" smtClean="0">
                <a:solidFill>
                  <a:srgbClr val="0099FF"/>
                </a:solidFill>
                <a:latin typeface="Lucida Console" pitchFamily="49" charset="0"/>
                <a:ea typeface="新細明體" pitchFamily="18" charset="-120"/>
                <a:cs typeface="Courier New" pitchFamily="49" charset="0"/>
              </a:rPr>
              <a:t>6</a:t>
            </a:r>
            <a:r>
              <a:rPr lang="en-US" altLang="zh-TW" b="0" dirty="0" smtClean="0">
                <a:solidFill>
                  <a:srgbClr val="000000"/>
                </a:solidFill>
                <a:latin typeface="Lucida Console" pitchFamily="49" charset="0"/>
                <a:ea typeface="新細明體" pitchFamily="18" charset="-120"/>
                <a:cs typeface="Courier New" pitchFamily="49" charset="0"/>
              </a:rPr>
              <a:t> ); </a:t>
            </a:r>
            <a:r>
              <a:rPr lang="en-US" altLang="zh-TW" b="0" dirty="0" smtClean="0">
                <a:solidFill>
                  <a:srgbClr val="008000"/>
                </a:solidFill>
                <a:latin typeface="Lucida Console" pitchFamily="49" charset="0"/>
                <a:ea typeface="新細明體" pitchFamily="18" charset="-120"/>
                <a:cs typeface="Courier New" pitchFamily="49" charset="0"/>
              </a:rPr>
              <a:t>// places '\0' after last character</a:t>
            </a:r>
          </a:p>
          <a:p>
            <a:pPr eaLnBrk="1" hangingPunct="1">
              <a:spcBef>
                <a:spcPts val="300"/>
              </a:spcBef>
            </a:pPr>
            <a:r>
              <a:rPr lang="en-US" altLang="zh-TW" dirty="0" smtClean="0">
                <a:solidFill>
                  <a:srgbClr val="5F5F5F"/>
                </a:solidFill>
                <a:ea typeface="新細明體" pitchFamily="18" charset="-120"/>
                <a:cs typeface="Times New Roman" pitchFamily="18" charset="0"/>
              </a:rPr>
              <a:t>21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22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"\n\</a:t>
            </a:r>
            <a:r>
              <a:rPr lang="en-US" altLang="zh-TW" b="0" dirty="0" err="1" smtClean="0">
                <a:solidFill>
                  <a:srgbClr val="0099FF"/>
                </a:solidFill>
                <a:latin typeface="Lucida Console" pitchFamily="49" charset="0"/>
                <a:ea typeface="新細明體" pitchFamily="18" charset="-120"/>
                <a:cs typeface="Courier New" pitchFamily="49" charset="0"/>
              </a:rPr>
              <a:t>nAfter</a:t>
            </a:r>
            <a:r>
              <a:rPr lang="en-US" altLang="zh-TW" b="0" dirty="0" smtClean="0">
                <a:solidFill>
                  <a:srgbClr val="0099FF"/>
                </a:solidFill>
                <a:latin typeface="Lucida Console" pitchFamily="49" charset="0"/>
                <a:ea typeface="新細明體" pitchFamily="18" charset="-120"/>
                <a:cs typeface="Courier New" pitchFamily="49" charset="0"/>
              </a:rPr>
              <a:t> </a:t>
            </a:r>
            <a:r>
              <a:rPr lang="en-US" altLang="zh-TW" b="0" dirty="0" err="1" smtClean="0">
                <a:solidFill>
                  <a:srgbClr val="0099FF"/>
                </a:solidFill>
                <a:latin typeface="Lucida Console" pitchFamily="49" charset="0"/>
                <a:ea typeface="新細明體" pitchFamily="18" charset="-120"/>
                <a:cs typeface="Courier New" pitchFamily="49" charset="0"/>
              </a:rPr>
              <a:t>strncat</a:t>
            </a:r>
            <a:r>
              <a:rPr lang="en-US" altLang="zh-TW" b="0" dirty="0" smtClean="0">
                <a:solidFill>
                  <a:srgbClr val="0099FF"/>
                </a:solidFill>
                <a:latin typeface="Lucida Console" pitchFamily="49" charset="0"/>
                <a:ea typeface="新細明體" pitchFamily="18" charset="-120"/>
                <a:cs typeface="Courier New" pitchFamily="49" charset="0"/>
              </a:rPr>
              <a:t>(s3, s1, 6):\ns1 = "</a:t>
            </a:r>
            <a:r>
              <a:rPr lang="en-US" altLang="zh-TW" b="0" dirty="0" smtClean="0">
                <a:solidFill>
                  <a:srgbClr val="000000"/>
                </a:solidFill>
                <a:latin typeface="Lucida Console" pitchFamily="49" charset="0"/>
                <a:ea typeface="新細明體" pitchFamily="18" charset="-120"/>
                <a:cs typeface="Courier New" pitchFamily="49" charset="0"/>
              </a:rPr>
              <a:t> &lt;&lt; s1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23  </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"\ns3 = " </a:t>
            </a:r>
            <a:r>
              <a:rPr lang="en-US" altLang="zh-TW" b="0" dirty="0" smtClean="0">
                <a:solidFill>
                  <a:srgbClr val="000000"/>
                </a:solidFill>
                <a:latin typeface="Lucida Console" pitchFamily="49" charset="0"/>
                <a:ea typeface="新細明體" pitchFamily="18" charset="-120"/>
                <a:cs typeface="Courier New" pitchFamily="49" charset="0"/>
              </a:rPr>
              <a:t>&lt;&lt; s3;</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107442" y="116586"/>
            <a:ext cx="8929116" cy="1584198"/>
          </a:xfrm>
          <a:solidFill>
            <a:schemeClr val="bg1"/>
          </a:solidFill>
        </p:spPr>
        <p:txBody>
          <a:bodyPr/>
          <a:lstStyle/>
          <a:p>
            <a:pPr eaLnBrk="1" hangingPunct="1"/>
            <a:r>
              <a:rPr lang="en-US" altLang="zh-TW" dirty="0" smtClean="0">
                <a:solidFill>
                  <a:srgbClr val="5F5F5F"/>
                </a:solidFill>
                <a:ea typeface="新細明體" pitchFamily="18" charset="-120"/>
                <a:cs typeface="Times New Roman" pitchFamily="18" charset="0"/>
              </a:rPr>
              <a:t>24 </a:t>
            </a:r>
            <a:endParaRPr lang="en-US" altLang="zh-TW" b="0" dirty="0" smtClean="0">
              <a:solidFill>
                <a:srgbClr val="5F5F5F"/>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25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strcat</a:t>
            </a:r>
            <a:r>
              <a:rPr lang="en-US" altLang="zh-TW" b="0" dirty="0" smtClean="0">
                <a:solidFill>
                  <a:srgbClr val="000000"/>
                </a:solidFill>
                <a:latin typeface="Lucida Console" pitchFamily="49" charset="0"/>
                <a:ea typeface="新細明體" pitchFamily="18" charset="-120"/>
                <a:cs typeface="Courier New" pitchFamily="49" charset="0"/>
              </a:rPr>
              <a:t>( s3, s1 ); </a:t>
            </a:r>
            <a:r>
              <a:rPr lang="en-US" altLang="zh-TW" b="0" dirty="0" smtClean="0">
                <a:solidFill>
                  <a:srgbClr val="008000"/>
                </a:solidFill>
                <a:latin typeface="Lucida Console" pitchFamily="49" charset="0"/>
                <a:ea typeface="新細明體" pitchFamily="18" charset="-120"/>
                <a:cs typeface="Courier New" pitchFamily="49" charset="0"/>
              </a:rPr>
              <a:t>// concatenate s1 to s3</a:t>
            </a: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26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"\n\</a:t>
            </a:r>
            <a:r>
              <a:rPr lang="en-US" altLang="zh-TW" b="0" dirty="0" err="1" smtClean="0">
                <a:solidFill>
                  <a:srgbClr val="0099FF"/>
                </a:solidFill>
                <a:latin typeface="Lucida Console" pitchFamily="49" charset="0"/>
                <a:ea typeface="新細明體" pitchFamily="18" charset="-120"/>
                <a:cs typeface="Courier New" pitchFamily="49" charset="0"/>
              </a:rPr>
              <a:t>nAfter</a:t>
            </a:r>
            <a:r>
              <a:rPr lang="en-US" altLang="zh-TW" b="0" dirty="0" smtClean="0">
                <a:solidFill>
                  <a:srgbClr val="0099FF"/>
                </a:solidFill>
                <a:latin typeface="Lucida Console" pitchFamily="49" charset="0"/>
                <a:ea typeface="新細明體" pitchFamily="18" charset="-120"/>
                <a:cs typeface="Courier New" pitchFamily="49" charset="0"/>
              </a:rPr>
              <a:t> </a:t>
            </a:r>
            <a:r>
              <a:rPr lang="en-US" altLang="zh-TW" b="0" dirty="0" err="1" smtClean="0">
                <a:solidFill>
                  <a:srgbClr val="0099FF"/>
                </a:solidFill>
                <a:latin typeface="Lucida Console" pitchFamily="49" charset="0"/>
                <a:ea typeface="新細明體" pitchFamily="18" charset="-120"/>
                <a:cs typeface="Courier New" pitchFamily="49" charset="0"/>
              </a:rPr>
              <a:t>strcat</a:t>
            </a:r>
            <a:r>
              <a:rPr lang="en-US" altLang="zh-TW" b="0" dirty="0" smtClean="0">
                <a:solidFill>
                  <a:srgbClr val="0099FF"/>
                </a:solidFill>
                <a:latin typeface="Lucida Console" pitchFamily="49" charset="0"/>
                <a:ea typeface="新細明體" pitchFamily="18" charset="-120"/>
                <a:cs typeface="Courier New" pitchFamily="49" charset="0"/>
              </a:rPr>
              <a:t>(s3, s1):\ns1 = " </a:t>
            </a:r>
            <a:r>
              <a:rPr lang="en-US" altLang="zh-TW" b="0" dirty="0" smtClean="0">
                <a:solidFill>
                  <a:srgbClr val="000000"/>
                </a:solidFill>
                <a:latin typeface="Lucida Console" pitchFamily="49" charset="0"/>
                <a:ea typeface="新細明體" pitchFamily="18" charset="-120"/>
                <a:cs typeface="Courier New" pitchFamily="49" charset="0"/>
              </a:rPr>
              <a:t>&lt;&lt; s1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27  </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"\ns3 = " </a:t>
            </a:r>
            <a:r>
              <a:rPr lang="en-US" altLang="zh-TW" b="0" dirty="0" smtClean="0">
                <a:solidFill>
                  <a:srgbClr val="000000"/>
                </a:solidFill>
                <a:latin typeface="Lucida Console" pitchFamily="49" charset="0"/>
                <a:ea typeface="新細明體" pitchFamily="18" charset="-120"/>
                <a:cs typeface="Courier New" pitchFamily="49" charset="0"/>
              </a:rPr>
              <a:t>&lt;&lt; s3 &lt;&lt; </a:t>
            </a:r>
            <a:r>
              <a:rPr lang="en-US" altLang="zh-TW" b="0" dirty="0" err="1" smtClean="0">
                <a:solidFill>
                  <a:srgbClr val="000000"/>
                </a:solidFill>
                <a:latin typeface="Lucida Console" pitchFamily="49" charset="0"/>
                <a:ea typeface="新細明體" pitchFamily="18" charset="-120"/>
                <a:cs typeface="Courier New" pitchFamily="49" charset="0"/>
              </a:rPr>
              <a:t>endl</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28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end main</a:t>
            </a:r>
            <a:endParaRPr lang="en-US" altLang="zh-TW" b="0" dirty="0" smtClean="0">
              <a:latin typeface="Lucida Console" pitchFamily="49" charset="0"/>
              <a:ea typeface="新細明體" pitchFamily="18" charset="-120"/>
            </a:endParaRPr>
          </a:p>
        </p:txBody>
      </p:sp>
      <p:sp>
        <p:nvSpPr>
          <p:cNvPr id="35843" name="Rectangle 4"/>
          <p:cNvSpPr>
            <a:spLocks noChangeArrowheads="1"/>
          </p:cNvSpPr>
          <p:nvPr/>
        </p:nvSpPr>
        <p:spPr bwMode="auto">
          <a:xfrm>
            <a:off x="107442" y="1700784"/>
            <a:ext cx="8929116" cy="4752594"/>
          </a:xfrm>
          <a:prstGeom prst="rect">
            <a:avLst/>
          </a:prstGeom>
          <a:solidFill>
            <a:srgbClr val="CCCCFF"/>
          </a:solidFill>
          <a:ln w="9525">
            <a:noFill/>
            <a:miter lim="800000"/>
            <a:headEnd/>
            <a:tailEnd/>
          </a:ln>
        </p:spPr>
        <p:txBody>
          <a:bodyPr tIns="90000" bIns="90000"/>
          <a:lstStyle/>
          <a:p>
            <a:pPr algn="l">
              <a:spcBef>
                <a:spcPct val="20000"/>
              </a:spcBef>
            </a:pPr>
            <a:r>
              <a:rPr lang="en-US" altLang="zh-TW" sz="1800" dirty="0">
                <a:solidFill>
                  <a:srgbClr val="000000"/>
                </a:solidFill>
                <a:ea typeface="新細明體" pitchFamily="18" charset="-120"/>
                <a:cs typeface="Courier New" panose="02070309020205020404" pitchFamily="49" charset="0"/>
              </a:rPr>
              <a:t>s1 = Happy</a:t>
            </a:r>
          </a:p>
          <a:p>
            <a:pPr algn="l">
              <a:spcBef>
                <a:spcPct val="20000"/>
              </a:spcBef>
            </a:pPr>
            <a:r>
              <a:rPr lang="en-US" altLang="zh-TW" sz="1800" dirty="0">
                <a:solidFill>
                  <a:srgbClr val="000000"/>
                </a:solidFill>
                <a:ea typeface="新細明體" pitchFamily="18" charset="-120"/>
                <a:cs typeface="Courier New" panose="02070309020205020404" pitchFamily="49" charset="0"/>
              </a:rPr>
              <a:t>s2 = New Year</a:t>
            </a:r>
          </a:p>
          <a:p>
            <a:pPr algn="l">
              <a:spcBef>
                <a:spcPct val="20000"/>
              </a:spcBef>
            </a:pPr>
            <a:r>
              <a:rPr lang="en-US" altLang="zh-TW" sz="1800" dirty="0">
                <a:ea typeface="新細明體" pitchFamily="18" charset="-120"/>
                <a:cs typeface="Courier New" panose="02070309020205020404" pitchFamily="49" charset="0"/>
              </a:rPr>
              <a:t> </a:t>
            </a:r>
            <a:endParaRPr lang="en-US" altLang="zh-TW" sz="1800" dirty="0">
              <a:solidFill>
                <a:srgbClr val="000000"/>
              </a:solidFill>
              <a:ea typeface="新細明體" pitchFamily="18" charset="-120"/>
              <a:cs typeface="Courier New" panose="02070309020205020404" pitchFamily="49" charset="0"/>
            </a:endParaRPr>
          </a:p>
          <a:p>
            <a:pPr algn="l">
              <a:spcBef>
                <a:spcPct val="20000"/>
              </a:spcBef>
            </a:pPr>
            <a:r>
              <a:rPr lang="en-US" altLang="zh-TW" sz="1800" dirty="0">
                <a:solidFill>
                  <a:srgbClr val="000000"/>
                </a:solidFill>
                <a:ea typeface="新細明體" pitchFamily="18" charset="-120"/>
                <a:cs typeface="Courier New" panose="02070309020205020404" pitchFamily="49" charset="0"/>
              </a:rPr>
              <a:t>After </a:t>
            </a:r>
            <a:r>
              <a:rPr lang="en-US" altLang="zh-TW" sz="1800" dirty="0" err="1">
                <a:solidFill>
                  <a:srgbClr val="000000"/>
                </a:solidFill>
                <a:ea typeface="新細明體" pitchFamily="18" charset="-120"/>
                <a:cs typeface="Courier New" panose="02070309020205020404" pitchFamily="49" charset="0"/>
              </a:rPr>
              <a:t>strcat</a:t>
            </a:r>
            <a:r>
              <a:rPr lang="en-US" altLang="zh-TW" sz="1800" dirty="0">
                <a:solidFill>
                  <a:srgbClr val="000000"/>
                </a:solidFill>
                <a:ea typeface="新細明體" pitchFamily="18" charset="-120"/>
                <a:cs typeface="Courier New" panose="02070309020205020404" pitchFamily="49" charset="0"/>
              </a:rPr>
              <a:t>(s1, s2):</a:t>
            </a:r>
          </a:p>
          <a:p>
            <a:pPr algn="l">
              <a:spcBef>
                <a:spcPct val="20000"/>
              </a:spcBef>
            </a:pPr>
            <a:r>
              <a:rPr lang="en-US" altLang="zh-TW" sz="1800" dirty="0">
                <a:solidFill>
                  <a:srgbClr val="000000"/>
                </a:solidFill>
                <a:ea typeface="新細明體" pitchFamily="18" charset="-120"/>
                <a:cs typeface="Courier New" panose="02070309020205020404" pitchFamily="49" charset="0"/>
              </a:rPr>
              <a:t>s1 = Happy New Year</a:t>
            </a:r>
          </a:p>
          <a:p>
            <a:pPr algn="l">
              <a:spcBef>
                <a:spcPct val="20000"/>
              </a:spcBef>
            </a:pPr>
            <a:r>
              <a:rPr lang="en-US" altLang="zh-TW" sz="1800" dirty="0">
                <a:solidFill>
                  <a:srgbClr val="000000"/>
                </a:solidFill>
                <a:ea typeface="新細明體" pitchFamily="18" charset="-120"/>
                <a:cs typeface="Courier New" panose="02070309020205020404" pitchFamily="49" charset="0"/>
              </a:rPr>
              <a:t>s2 = New Year</a:t>
            </a:r>
          </a:p>
          <a:p>
            <a:pPr algn="l">
              <a:spcBef>
                <a:spcPct val="20000"/>
              </a:spcBef>
            </a:pPr>
            <a:r>
              <a:rPr lang="en-US" altLang="zh-TW" sz="1800" dirty="0">
                <a:ea typeface="新細明體" pitchFamily="18" charset="-120"/>
                <a:cs typeface="Courier New" panose="02070309020205020404" pitchFamily="49" charset="0"/>
              </a:rPr>
              <a:t> </a:t>
            </a:r>
            <a:endParaRPr lang="en-US" altLang="zh-TW" sz="1800" dirty="0">
              <a:solidFill>
                <a:srgbClr val="000000"/>
              </a:solidFill>
              <a:ea typeface="新細明體" pitchFamily="18" charset="-120"/>
              <a:cs typeface="Courier New" panose="02070309020205020404" pitchFamily="49" charset="0"/>
            </a:endParaRPr>
          </a:p>
          <a:p>
            <a:pPr algn="l">
              <a:spcBef>
                <a:spcPct val="20000"/>
              </a:spcBef>
            </a:pPr>
            <a:r>
              <a:rPr lang="en-US" altLang="zh-TW" sz="1800" dirty="0">
                <a:solidFill>
                  <a:srgbClr val="000000"/>
                </a:solidFill>
                <a:ea typeface="新細明體" pitchFamily="18" charset="-120"/>
                <a:cs typeface="Courier New" panose="02070309020205020404" pitchFamily="49" charset="0"/>
              </a:rPr>
              <a:t>After </a:t>
            </a:r>
            <a:r>
              <a:rPr lang="en-US" altLang="zh-TW" sz="1800" dirty="0" err="1">
                <a:solidFill>
                  <a:srgbClr val="000000"/>
                </a:solidFill>
                <a:ea typeface="新細明體" pitchFamily="18" charset="-120"/>
                <a:cs typeface="Courier New" panose="02070309020205020404" pitchFamily="49" charset="0"/>
              </a:rPr>
              <a:t>strncat</a:t>
            </a:r>
            <a:r>
              <a:rPr lang="en-US" altLang="zh-TW" sz="1800" dirty="0">
                <a:solidFill>
                  <a:srgbClr val="000000"/>
                </a:solidFill>
                <a:ea typeface="新細明體" pitchFamily="18" charset="-120"/>
                <a:cs typeface="Courier New" panose="02070309020205020404" pitchFamily="49" charset="0"/>
              </a:rPr>
              <a:t>(s3, s1, 6):</a:t>
            </a:r>
          </a:p>
          <a:p>
            <a:pPr algn="l">
              <a:spcBef>
                <a:spcPct val="20000"/>
              </a:spcBef>
            </a:pPr>
            <a:r>
              <a:rPr lang="en-US" altLang="zh-TW" sz="1800" dirty="0">
                <a:solidFill>
                  <a:srgbClr val="000000"/>
                </a:solidFill>
                <a:ea typeface="新細明體" pitchFamily="18" charset="-120"/>
                <a:cs typeface="Courier New" panose="02070309020205020404" pitchFamily="49" charset="0"/>
              </a:rPr>
              <a:t>s1 = Happy New Year</a:t>
            </a:r>
          </a:p>
          <a:p>
            <a:pPr algn="l">
              <a:spcBef>
                <a:spcPct val="20000"/>
              </a:spcBef>
            </a:pPr>
            <a:r>
              <a:rPr lang="en-US" altLang="zh-TW" sz="1800" dirty="0">
                <a:solidFill>
                  <a:srgbClr val="000000"/>
                </a:solidFill>
                <a:ea typeface="新細明體" pitchFamily="18" charset="-120"/>
                <a:cs typeface="Courier New" panose="02070309020205020404" pitchFamily="49" charset="0"/>
              </a:rPr>
              <a:t>s3 = Happy</a:t>
            </a:r>
          </a:p>
          <a:p>
            <a:pPr algn="l">
              <a:spcBef>
                <a:spcPct val="20000"/>
              </a:spcBef>
            </a:pPr>
            <a:r>
              <a:rPr lang="en-US" altLang="zh-TW" sz="1800" dirty="0">
                <a:ea typeface="新細明體" pitchFamily="18" charset="-120"/>
                <a:cs typeface="Courier New" panose="02070309020205020404" pitchFamily="49" charset="0"/>
              </a:rPr>
              <a:t> </a:t>
            </a:r>
            <a:endParaRPr lang="en-US" altLang="zh-TW" sz="1800" dirty="0">
              <a:solidFill>
                <a:srgbClr val="000000"/>
              </a:solidFill>
              <a:ea typeface="新細明體" pitchFamily="18" charset="-120"/>
              <a:cs typeface="Courier New" panose="02070309020205020404" pitchFamily="49" charset="0"/>
            </a:endParaRPr>
          </a:p>
          <a:p>
            <a:pPr algn="l">
              <a:spcBef>
                <a:spcPct val="20000"/>
              </a:spcBef>
            </a:pPr>
            <a:r>
              <a:rPr lang="en-US" altLang="zh-TW" sz="1800" dirty="0">
                <a:solidFill>
                  <a:srgbClr val="000000"/>
                </a:solidFill>
                <a:ea typeface="新細明體" pitchFamily="18" charset="-120"/>
                <a:cs typeface="Courier New" panose="02070309020205020404" pitchFamily="49" charset="0"/>
              </a:rPr>
              <a:t>After </a:t>
            </a:r>
            <a:r>
              <a:rPr lang="en-US" altLang="zh-TW" sz="1800" dirty="0" err="1">
                <a:solidFill>
                  <a:srgbClr val="000000"/>
                </a:solidFill>
                <a:ea typeface="新細明體" pitchFamily="18" charset="-120"/>
                <a:cs typeface="Courier New" panose="02070309020205020404" pitchFamily="49" charset="0"/>
              </a:rPr>
              <a:t>strcat</a:t>
            </a:r>
            <a:r>
              <a:rPr lang="en-US" altLang="zh-TW" sz="1800" dirty="0">
                <a:solidFill>
                  <a:srgbClr val="000000"/>
                </a:solidFill>
                <a:ea typeface="新細明體" pitchFamily="18" charset="-120"/>
                <a:cs typeface="Courier New" panose="02070309020205020404" pitchFamily="49" charset="0"/>
              </a:rPr>
              <a:t>(s3, s1):</a:t>
            </a:r>
          </a:p>
          <a:p>
            <a:pPr algn="l">
              <a:spcBef>
                <a:spcPct val="20000"/>
              </a:spcBef>
            </a:pPr>
            <a:r>
              <a:rPr lang="en-US" altLang="zh-TW" sz="1800" dirty="0">
                <a:solidFill>
                  <a:srgbClr val="000000"/>
                </a:solidFill>
                <a:ea typeface="新細明體" pitchFamily="18" charset="-120"/>
                <a:cs typeface="Courier New" panose="02070309020205020404" pitchFamily="49" charset="0"/>
              </a:rPr>
              <a:t>s1 = Happy New Year</a:t>
            </a:r>
          </a:p>
          <a:p>
            <a:pPr algn="l">
              <a:spcBef>
                <a:spcPct val="20000"/>
              </a:spcBef>
            </a:pPr>
            <a:r>
              <a:rPr lang="en-US" altLang="zh-TW" sz="1800" dirty="0">
                <a:solidFill>
                  <a:srgbClr val="000000"/>
                </a:solidFill>
                <a:ea typeface="新細明體" pitchFamily="18" charset="-120"/>
                <a:cs typeface="Courier New" panose="02070309020205020404" pitchFamily="49" charset="0"/>
              </a:rPr>
              <a:t>s3 = Happy </a:t>
            </a:r>
            <a:r>
              <a:rPr lang="en-US" altLang="zh-TW" sz="1800" dirty="0" err="1">
                <a:solidFill>
                  <a:srgbClr val="000000"/>
                </a:solidFill>
                <a:ea typeface="新細明體" pitchFamily="18" charset="-120"/>
                <a:cs typeface="Courier New" panose="02070309020205020404" pitchFamily="49" charset="0"/>
              </a:rPr>
              <a:t>Happy</a:t>
            </a:r>
            <a:r>
              <a:rPr lang="en-US" altLang="zh-TW" sz="1800" dirty="0">
                <a:solidFill>
                  <a:srgbClr val="000000"/>
                </a:solidFill>
                <a:ea typeface="新細明體" pitchFamily="18" charset="-120"/>
                <a:cs typeface="Courier New" panose="02070309020205020404" pitchFamily="49" charset="0"/>
              </a:rPr>
              <a:t> New Year</a:t>
            </a:r>
            <a:endParaRPr lang="zh-TW" altLang="en-US" sz="1800" dirty="0">
              <a:ea typeface="新細明體" pitchFamily="18" charset="-12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4433" name="Group 369"/>
          <p:cNvGraphicFramePr>
            <a:graphicFrameLocks noGrp="1"/>
          </p:cNvGraphicFramePr>
          <p:nvPr>
            <p:extLst>
              <p:ext uri="{D42A27DB-BD31-4B8C-83A1-F6EECF244321}">
                <p14:modId xmlns:p14="http://schemas.microsoft.com/office/powerpoint/2010/main" val="2597557950"/>
              </p:ext>
            </p:extLst>
          </p:nvPr>
        </p:nvGraphicFramePr>
        <p:xfrm>
          <a:off x="6012180" y="548640"/>
          <a:ext cx="2880000" cy="5760000"/>
        </p:xfrm>
        <a:graphic>
          <a:graphicData uri="http://schemas.openxmlformats.org/drawingml/2006/table">
            <a:tbl>
              <a:tblPr/>
              <a:tblGrid>
                <a:gridCol w="1008000"/>
                <a:gridCol w="576000"/>
                <a:gridCol w="1296000"/>
              </a:tblGrid>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s1[0]</a:t>
                      </a: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0012FF6C</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s1[1]</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a</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0012FF6D</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s1[2]</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p</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0012FF6E</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s1[3]</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p</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0012FF6F</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s1[4]</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y</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0012FF70</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s1[5]</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0012FF71</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s1[6]</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0012FF72</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s1[7]</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0012FF73</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s1[8]</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0012FF74</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s1[9]</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0012FF75</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s1[10]</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0012FF76</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s1[11]</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0012FF77</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s1[12]</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0012FF78</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s1[13]</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0012FF79</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s1[14]</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0012FF7A</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s1[15]</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0012FF7B</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s1[16]</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0012FF7C</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s1[17]</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0012FF7D</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Courier New" pitchFamily="49" charset="0"/>
                          <a:ea typeface="新細明體" pitchFamily="18" charset="-120"/>
                        </a:rPr>
                        <a:t>s1[18]</a:t>
                      </a:r>
                      <a:endParaRPr kumimoji="0" lang="zh-TW" altLang="en-US" sz="1600" b="1" i="0" u="none" strike="noStrike" cap="none" normalizeH="0" baseline="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0012FF7E</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s1[19]</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0012FF7F</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
        <p:nvSpPr>
          <p:cNvPr id="36866" name="Rectangle 2"/>
          <p:cNvSpPr>
            <a:spLocks noGrp="1" noChangeArrowheads="1"/>
          </p:cNvSpPr>
          <p:nvPr>
            <p:ph idx="1"/>
          </p:nvPr>
        </p:nvSpPr>
        <p:spPr>
          <a:xfrm>
            <a:off x="251459" y="1556767"/>
            <a:ext cx="2736000" cy="432054"/>
          </a:xfrm>
        </p:spPr>
        <p:txBody>
          <a:bodyPr/>
          <a:lstStyle/>
          <a:p>
            <a:pPr eaLnBrk="1" hangingPunct="1">
              <a:buFontTx/>
              <a:buNone/>
            </a:pPr>
            <a:r>
              <a:rPr lang="en-US" altLang="zh-TW" sz="2000" b="1" dirty="0" err="1" smtClean="0">
                <a:solidFill>
                  <a:srgbClr val="000000"/>
                </a:solidFill>
                <a:latin typeface="Courier New" pitchFamily="49" charset="0"/>
                <a:ea typeface="新細明體" pitchFamily="18" charset="-120"/>
                <a:cs typeface="Courier New" pitchFamily="49" charset="0"/>
              </a:rPr>
              <a:t>strcat</a:t>
            </a:r>
            <a:r>
              <a:rPr lang="en-US" altLang="zh-TW" sz="2000" b="1" dirty="0" smtClean="0">
                <a:solidFill>
                  <a:srgbClr val="000000"/>
                </a:solidFill>
                <a:latin typeface="Courier New" pitchFamily="49" charset="0"/>
                <a:ea typeface="新細明體" pitchFamily="18" charset="-120"/>
                <a:cs typeface="Courier New" pitchFamily="49" charset="0"/>
              </a:rPr>
              <a:t>( s1, s2 );</a:t>
            </a:r>
            <a:endParaRPr lang="zh-TW" altLang="en-US" sz="2000" b="1" dirty="0" smtClean="0">
              <a:solidFill>
                <a:srgbClr val="000000"/>
              </a:solidFill>
              <a:latin typeface="Courier New" pitchFamily="49" charset="0"/>
              <a:ea typeface="新細明體" pitchFamily="18" charset="-120"/>
              <a:cs typeface="Courier New" pitchFamily="49" charset="0"/>
            </a:endParaRPr>
          </a:p>
        </p:txBody>
      </p:sp>
      <p:graphicFrame>
        <p:nvGraphicFramePr>
          <p:cNvPr id="344548" name="Group 484"/>
          <p:cNvGraphicFramePr>
            <a:graphicFrameLocks noGrp="1"/>
          </p:cNvGraphicFramePr>
          <p:nvPr>
            <p:extLst>
              <p:ext uri="{D42A27DB-BD31-4B8C-83A1-F6EECF244321}">
                <p14:modId xmlns:p14="http://schemas.microsoft.com/office/powerpoint/2010/main" val="3714269331"/>
              </p:ext>
            </p:extLst>
          </p:nvPr>
        </p:nvGraphicFramePr>
        <p:xfrm>
          <a:off x="2987802" y="548640"/>
          <a:ext cx="2736000" cy="5760000"/>
        </p:xfrm>
        <a:graphic>
          <a:graphicData uri="http://schemas.openxmlformats.org/drawingml/2006/table">
            <a:tbl>
              <a:tblPr/>
              <a:tblGrid>
                <a:gridCol w="864000"/>
                <a:gridCol w="576000"/>
                <a:gridCol w="1296000"/>
              </a:tblGrid>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0012FF58</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0012FF59</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0012FF5A</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0012FF5B</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0012FF5C</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0012FF5D</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0012FF5E</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0012FF5F</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s2[0]</a:t>
                      </a: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N</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0012FF60</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s2[1]</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0012FF61</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s2[2]</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0012FF62</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s2[3]</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0012FF63</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s2[4]</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0012FF64</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s2[5]</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0012FF65</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s2[6]</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0012FF66</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s2[7]</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0012FF67</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s2[8]</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0012FF68</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s2[9]</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0012FF69</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0012FF6A</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0012FF6B</a:t>
                      </a:r>
                      <a:endParaRPr kumimoji="0" lang="zh-TW" altLang="en-US"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graphicFrame>
        <p:nvGraphicFramePr>
          <p:cNvPr id="344441" name="Group 377"/>
          <p:cNvGraphicFramePr>
            <a:graphicFrameLocks noGrp="1"/>
          </p:cNvGraphicFramePr>
          <p:nvPr>
            <p:extLst>
              <p:ext uri="{D42A27DB-BD31-4B8C-83A1-F6EECF244321}">
                <p14:modId xmlns:p14="http://schemas.microsoft.com/office/powerpoint/2010/main" val="3945101996"/>
              </p:ext>
            </p:extLst>
          </p:nvPr>
        </p:nvGraphicFramePr>
        <p:xfrm>
          <a:off x="3851910" y="2852928"/>
          <a:ext cx="576000" cy="2880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N</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
        <p:nvSpPr>
          <p:cNvPr id="3" name="矩形 2"/>
          <p:cNvSpPr/>
          <p:nvPr/>
        </p:nvSpPr>
        <p:spPr>
          <a:xfrm>
            <a:off x="7020306" y="2276856"/>
            <a:ext cx="576000" cy="288000"/>
          </a:xfrm>
          <a:prstGeom prst="rect">
            <a:avLst/>
          </a:prstGeom>
        </p:spPr>
        <p:txBody>
          <a:bodyPr wrap="none" tIns="0" bIns="0" anchor="ctr" anchorCtr="1">
            <a:noAutofit/>
          </a:bodyPr>
          <a:lstStyle/>
          <a:p>
            <a:pPr lvl="0">
              <a:spcBef>
                <a:spcPts val="0"/>
              </a:spcBef>
            </a:pPr>
            <a:r>
              <a:rPr lang="en-US" altLang="zh-TW" sz="1600" dirty="0">
                <a:ea typeface="新細明體" pitchFamily="18" charset="-120"/>
              </a:rPr>
              <a:t>/0</a:t>
            </a:r>
          </a:p>
        </p:txBody>
      </p:sp>
    </p:spTree>
    <p:extLst>
      <p:ext uri="{BB962C8B-B14F-4D97-AF65-F5344CB8AC3E}">
        <p14:creationId xmlns:p14="http://schemas.microsoft.com/office/powerpoint/2010/main" val="142381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2.77778E-6 4.07407E-6 L 0.3467 -0.08403 " pathEditMode="relative" rAng="0" ptsTypes="AA">
                                      <p:cBhvr>
                                        <p:cTn id="6" dur="2000" fill="hold"/>
                                        <p:tgtEl>
                                          <p:spTgt spid="344441"/>
                                        </p:tgtEl>
                                        <p:attrNameLst>
                                          <p:attrName>ppt_x</p:attrName>
                                          <p:attrName>ppt_y</p:attrName>
                                        </p:attrNameLst>
                                      </p:cBhvr>
                                      <p:rCtr x="17326" y="-4213"/>
                                    </p:animMotion>
                                  </p:childTnLst>
                                </p:cTn>
                              </p:par>
                              <p:par>
                                <p:cTn id="7" presetID="10" presetClass="exit" presetSubtype="0" fill="hold" grpId="0" nodeType="withEffect">
                                  <p:stCondLst>
                                    <p:cond delay="1750"/>
                                  </p:stCondLst>
                                  <p:childTnLst>
                                    <p:animEffect transition="out" filter="fade">
                                      <p:cBhvr>
                                        <p:cTn id="8" dur="250"/>
                                        <p:tgtEl>
                                          <p:spTgt spid="3"/>
                                        </p:tgtEl>
                                      </p:cBhvr>
                                    </p:animEffect>
                                    <p:set>
                                      <p:cBhvr>
                                        <p:cTn id="9" dur="1" fill="hold">
                                          <p:stCondLst>
                                            <p:cond delay="2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395478" y="548640"/>
            <a:ext cx="7776972" cy="5760720"/>
          </a:xfrm>
        </p:spPr>
        <p:txBody>
          <a:bodyPr/>
          <a:lstStyle/>
          <a:p>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main()</a:t>
            </a:r>
          </a:p>
          <a:p>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s1[ 20 ] = </a:t>
            </a:r>
            <a:r>
              <a:rPr lang="en-US" altLang="zh-TW" dirty="0">
                <a:solidFill>
                  <a:srgbClr val="0099FF"/>
                </a:solidFill>
                <a:highlight>
                  <a:srgbClr val="FFFFFF"/>
                </a:highlight>
                <a:latin typeface="Lucida Console"/>
              </a:rPr>
              <a:t>"Happy "</a:t>
            </a:r>
            <a:r>
              <a:rPr lang="en-US" altLang="zh-TW" dirty="0">
                <a:solidFill>
                  <a:srgbClr val="000000"/>
                </a:solidFill>
                <a:highlight>
                  <a:srgbClr val="FFFFFF"/>
                </a:highlight>
                <a:latin typeface="Lucida Console"/>
              </a:rPr>
              <a:t>; </a:t>
            </a:r>
            <a:r>
              <a:rPr lang="en-US" altLang="zh-TW" dirty="0">
                <a:solidFill>
                  <a:srgbClr val="008000"/>
                </a:solidFill>
                <a:highlight>
                  <a:srgbClr val="FFFFFF"/>
                </a:highlight>
                <a:latin typeface="Lucida Console"/>
              </a:rPr>
              <a:t>// length 6</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s2[] = </a:t>
            </a:r>
            <a:r>
              <a:rPr lang="en-US" altLang="zh-TW" dirty="0">
                <a:solidFill>
                  <a:srgbClr val="0099FF"/>
                </a:solidFill>
                <a:highlight>
                  <a:srgbClr val="FFFFFF"/>
                </a:highlight>
                <a:latin typeface="Lucida Console"/>
              </a:rPr>
              <a:t>"New Year "</a:t>
            </a:r>
            <a:r>
              <a:rPr lang="en-US" altLang="zh-TW" dirty="0">
                <a:solidFill>
                  <a:srgbClr val="000000"/>
                </a:solidFill>
                <a:highlight>
                  <a:srgbClr val="FFFFFF"/>
                </a:highlight>
                <a:latin typeface="Lucida Console"/>
              </a:rPr>
              <a:t>; </a:t>
            </a:r>
            <a:r>
              <a:rPr lang="en-US" altLang="zh-TW" dirty="0">
                <a:solidFill>
                  <a:srgbClr val="008000"/>
                </a:solidFill>
                <a:highlight>
                  <a:srgbClr val="FFFFFF"/>
                </a:highlight>
                <a:latin typeface="Lucida Console"/>
              </a:rPr>
              <a:t>// length 9</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s3[ 40 ] = </a:t>
            </a:r>
            <a:r>
              <a:rPr lang="en-US" altLang="zh-TW" dirty="0">
                <a:solidFill>
                  <a:srgbClr val="0099FF"/>
                </a:solidFill>
                <a:highlight>
                  <a:srgbClr val="FFFFFF"/>
                </a:highlight>
                <a:latin typeface="Lucida Console"/>
              </a:rPr>
              <a:t>""</a:t>
            </a:r>
            <a:r>
              <a:rPr lang="en-US" altLang="zh-TW" dirty="0">
                <a:solidFill>
                  <a:srgbClr val="000000"/>
                </a:solidFill>
                <a:highlight>
                  <a:srgbClr val="FFFFFF"/>
                </a:highlight>
                <a:latin typeface="Lucida Console"/>
              </a:rPr>
              <a:t>;</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"s1 = "</a:t>
            </a:r>
            <a:r>
              <a:rPr lang="en-US" altLang="zh-TW" dirty="0">
                <a:solidFill>
                  <a:srgbClr val="000000"/>
                </a:solidFill>
                <a:highlight>
                  <a:srgbClr val="FFFFFF"/>
                </a:highlight>
                <a:latin typeface="Lucida Console"/>
              </a:rPr>
              <a:t> &lt;&lt; s1 &lt;&lt; </a:t>
            </a:r>
            <a:r>
              <a:rPr lang="en-US" altLang="zh-TW" dirty="0">
                <a:solidFill>
                  <a:srgbClr val="0099FF"/>
                </a:solidFill>
                <a:highlight>
                  <a:srgbClr val="FFFFFF"/>
                </a:highlight>
                <a:latin typeface="Lucida Console"/>
              </a:rPr>
              <a:t>"\ns2 = "</a:t>
            </a:r>
            <a:r>
              <a:rPr lang="en-US" altLang="zh-TW" dirty="0">
                <a:solidFill>
                  <a:srgbClr val="000000"/>
                </a:solidFill>
                <a:highlight>
                  <a:srgbClr val="FFFFFF"/>
                </a:highlight>
                <a:latin typeface="Lucida Console"/>
              </a:rPr>
              <a:t> &lt;&lt; s2;</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smtClean="0">
                <a:solidFill>
                  <a:srgbClr val="000000"/>
                </a:solidFill>
                <a:highlight>
                  <a:srgbClr val="FFFFFF"/>
                </a:highlight>
                <a:latin typeface="Lucida Console"/>
              </a:rPr>
              <a:t>strcat</a:t>
            </a:r>
            <a:r>
              <a:rPr lang="en-US" altLang="zh-TW" dirty="0" smtClean="0">
                <a:solidFill>
                  <a:srgbClr val="000000"/>
                </a:solidFill>
                <a:highlight>
                  <a:srgbClr val="FFFFFF"/>
                </a:highlight>
                <a:latin typeface="Lucida Console"/>
              </a:rPr>
              <a:t>( s1, s2 ); </a:t>
            </a:r>
            <a:r>
              <a:rPr lang="en-US" altLang="zh-TW" dirty="0">
                <a:solidFill>
                  <a:srgbClr val="008000"/>
                </a:solidFill>
                <a:highlight>
                  <a:srgbClr val="FFFFFF"/>
                </a:highlight>
                <a:latin typeface="Lucida Console"/>
              </a:rPr>
              <a:t>// concatenate s2 to s1 (length 15)</a:t>
            </a:r>
            <a:endParaRPr lang="en-US" altLang="zh-TW" dirty="0">
              <a:solidFill>
                <a:srgbClr val="000000"/>
              </a:solidFill>
              <a:highlight>
                <a:srgbClr val="FFFFFF"/>
              </a:highlight>
              <a:latin typeface="Lucida Console"/>
            </a:endParaRP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smtClean="0">
                <a:solidFill>
                  <a:srgbClr val="000000"/>
                </a:solidFill>
                <a:highlight>
                  <a:srgbClr val="FFFFFF"/>
                </a:highlight>
                <a:latin typeface="Lucida Console"/>
              </a:rPr>
              <a:t>s1 </a:t>
            </a:r>
            <a:r>
              <a:rPr lang="en-US" altLang="zh-TW" dirty="0">
                <a:solidFill>
                  <a:srgbClr val="000000"/>
                </a:solidFill>
                <a:highlight>
                  <a:srgbClr val="FFFFFF"/>
                </a:highlight>
                <a:latin typeface="Lucida Console"/>
              </a:rPr>
              <a:t>&lt;&lt; </a:t>
            </a:r>
            <a:r>
              <a:rPr lang="en-US" altLang="zh-TW" dirty="0">
                <a:solidFill>
                  <a:srgbClr val="0099FF"/>
                </a:solidFill>
                <a:highlight>
                  <a:srgbClr val="FFFFFF"/>
                </a:highlight>
                <a:latin typeface="Lucida Console"/>
              </a:rPr>
              <a:t>"\ns2 = "</a:t>
            </a:r>
            <a:r>
              <a:rPr lang="en-US" altLang="zh-TW" dirty="0">
                <a:solidFill>
                  <a:srgbClr val="000000"/>
                </a:solidFill>
                <a:highlight>
                  <a:srgbClr val="FFFFFF"/>
                </a:highlight>
                <a:latin typeface="Lucida Console"/>
              </a:rPr>
              <a:t> &lt;&lt; s2;</a:t>
            </a:r>
          </a:p>
          <a:p>
            <a:endParaRPr lang="zh-TW" altLang="en-US" dirty="0">
              <a:solidFill>
                <a:srgbClr val="000000"/>
              </a:solidFill>
              <a:highlight>
                <a:srgbClr val="FFFFFF"/>
              </a:highlight>
              <a:latin typeface="Lucida Console"/>
            </a:endParaRPr>
          </a:p>
          <a:p>
            <a:r>
              <a:rPr lang="en-US" altLang="zh-TW" dirty="0" smtClean="0">
                <a:solidFill>
                  <a:srgbClr val="000000"/>
                </a:solidFill>
                <a:highlight>
                  <a:srgbClr val="FFFFFF"/>
                </a:highlight>
                <a:latin typeface="Lucida Console"/>
              </a:rPr>
              <a:t>   </a:t>
            </a:r>
            <a:r>
              <a:rPr lang="en-US" altLang="zh-TW" dirty="0" err="1" smtClean="0">
                <a:solidFill>
                  <a:srgbClr val="000000"/>
                </a:solidFill>
                <a:highlight>
                  <a:srgbClr val="FFFFFF"/>
                </a:highlight>
                <a:latin typeface="Lucida Console"/>
              </a:rPr>
              <a:t>strncat</a:t>
            </a:r>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s3</a:t>
            </a:r>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s1, 6 ); </a:t>
            </a:r>
            <a:r>
              <a:rPr lang="en-US" altLang="zh-TW" dirty="0">
                <a:solidFill>
                  <a:srgbClr val="008000"/>
                </a:solidFill>
                <a:highlight>
                  <a:srgbClr val="FFFFFF"/>
                </a:highlight>
                <a:latin typeface="Lucida Console"/>
              </a:rPr>
              <a:t>// places '\0' after last character</a:t>
            </a:r>
            <a:endParaRPr lang="en-US" altLang="zh-TW" dirty="0">
              <a:solidFill>
                <a:srgbClr val="000000"/>
              </a:solidFill>
              <a:highlight>
                <a:srgbClr val="FFFFFF"/>
              </a:highlight>
              <a:latin typeface="Lucida Console"/>
            </a:endParaRP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smtClean="0">
                <a:solidFill>
                  <a:srgbClr val="000000"/>
                </a:solidFill>
                <a:highlight>
                  <a:srgbClr val="FFFFFF"/>
                </a:highlight>
                <a:latin typeface="Lucida Console"/>
              </a:rPr>
              <a:t>s1 &lt;&lt; </a:t>
            </a:r>
            <a:r>
              <a:rPr lang="en-US" altLang="zh-TW" dirty="0">
                <a:solidFill>
                  <a:srgbClr val="0099FF"/>
                </a:solidFill>
                <a:highlight>
                  <a:srgbClr val="FFFFFF"/>
                </a:highlight>
                <a:latin typeface="Lucida Console"/>
              </a:rPr>
              <a:t>"\ns3 = "</a:t>
            </a:r>
            <a:r>
              <a:rPr lang="en-US" altLang="zh-TW" dirty="0">
                <a:solidFill>
                  <a:srgbClr val="000000"/>
                </a:solidFill>
                <a:highlight>
                  <a:srgbClr val="FFFFFF"/>
                </a:highlight>
                <a:latin typeface="Lucida Console"/>
              </a:rPr>
              <a:t> &lt;&lt; s3;</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smtClean="0">
                <a:solidFill>
                  <a:srgbClr val="000000"/>
                </a:solidFill>
                <a:highlight>
                  <a:srgbClr val="FFFFFF"/>
                </a:highlight>
                <a:latin typeface="Lucida Console"/>
              </a:rPr>
              <a:t>strcat</a:t>
            </a:r>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s3</a:t>
            </a:r>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s1 ); </a:t>
            </a:r>
            <a:r>
              <a:rPr lang="en-US" altLang="zh-TW" dirty="0">
                <a:solidFill>
                  <a:srgbClr val="008000"/>
                </a:solidFill>
                <a:highlight>
                  <a:srgbClr val="FFFFFF"/>
                </a:highlight>
                <a:latin typeface="Lucida Console"/>
              </a:rPr>
              <a:t>// concatenate s1 to </a:t>
            </a:r>
            <a:r>
              <a:rPr lang="en-US" altLang="zh-TW" dirty="0" smtClean="0">
                <a:solidFill>
                  <a:srgbClr val="008000"/>
                </a:solidFill>
                <a:highlight>
                  <a:srgbClr val="FFFFFF"/>
                </a:highlight>
                <a:latin typeface="Lucida Console"/>
              </a:rPr>
              <a:t>s3  </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smtClean="0">
                <a:solidFill>
                  <a:srgbClr val="000000"/>
                </a:solidFill>
                <a:highlight>
                  <a:srgbClr val="FFFFFF"/>
                </a:highlight>
                <a:latin typeface="Lucida Console"/>
              </a:rPr>
              <a:t>s1 &lt;&lt; </a:t>
            </a:r>
            <a:r>
              <a:rPr lang="en-US" altLang="zh-TW" dirty="0">
                <a:solidFill>
                  <a:srgbClr val="0099FF"/>
                </a:solidFill>
                <a:highlight>
                  <a:srgbClr val="FFFFFF"/>
                </a:highlight>
                <a:latin typeface="Lucida Console"/>
              </a:rPr>
              <a:t>"\ns3 = "</a:t>
            </a:r>
            <a:r>
              <a:rPr lang="en-US" altLang="zh-TW" dirty="0">
                <a:solidFill>
                  <a:srgbClr val="000000"/>
                </a:solidFill>
                <a:highlight>
                  <a:srgbClr val="FFFFFF"/>
                </a:highlight>
                <a:latin typeface="Lucida Console"/>
              </a:rPr>
              <a:t> &lt;&lt; s3 &lt;&lt; </a:t>
            </a:r>
            <a:r>
              <a:rPr lang="en-US" altLang="zh-TW" dirty="0" err="1">
                <a:solidFill>
                  <a:srgbClr val="000000"/>
                </a:solidFill>
                <a:highlight>
                  <a:srgbClr val="FFFFFF"/>
                </a:highlight>
                <a:latin typeface="Lucida Console"/>
              </a:rPr>
              <a:t>endl</a:t>
            </a:r>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a:t>
            </a:r>
            <a:endParaRPr lang="zh-TW" altLang="en-US" dirty="0"/>
          </a:p>
        </p:txBody>
      </p:sp>
    </p:spTree>
    <p:extLst>
      <p:ext uri="{BB962C8B-B14F-4D97-AF65-F5344CB8AC3E}">
        <p14:creationId xmlns:p14="http://schemas.microsoft.com/office/powerpoint/2010/main" val="3522875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395478" y="548640"/>
            <a:ext cx="8353044" cy="5760720"/>
          </a:xfrm>
        </p:spPr>
        <p:txBody>
          <a:bodyPr/>
          <a:lstStyle/>
          <a:p>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main()</a:t>
            </a:r>
          </a:p>
          <a:p>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s1[ 20 ] = </a:t>
            </a:r>
            <a:r>
              <a:rPr lang="en-US" altLang="zh-TW" dirty="0">
                <a:solidFill>
                  <a:srgbClr val="0099FF"/>
                </a:solidFill>
                <a:highlight>
                  <a:srgbClr val="FFFFFF"/>
                </a:highlight>
                <a:latin typeface="Lucida Console"/>
              </a:rPr>
              <a:t>"Happy "</a:t>
            </a:r>
            <a:r>
              <a:rPr lang="en-US" altLang="zh-TW" dirty="0">
                <a:solidFill>
                  <a:srgbClr val="000000"/>
                </a:solidFill>
                <a:highlight>
                  <a:srgbClr val="FFFFFF"/>
                </a:highlight>
                <a:latin typeface="Lucida Console"/>
              </a:rPr>
              <a:t>; </a:t>
            </a:r>
            <a:r>
              <a:rPr lang="en-US" altLang="zh-TW" dirty="0">
                <a:solidFill>
                  <a:srgbClr val="008000"/>
                </a:solidFill>
                <a:highlight>
                  <a:srgbClr val="FFFFFF"/>
                </a:highlight>
                <a:latin typeface="Lucida Console"/>
              </a:rPr>
              <a:t>// length 6</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s2[] = </a:t>
            </a:r>
            <a:r>
              <a:rPr lang="en-US" altLang="zh-TW" dirty="0">
                <a:solidFill>
                  <a:srgbClr val="0099FF"/>
                </a:solidFill>
                <a:highlight>
                  <a:srgbClr val="FFFFFF"/>
                </a:highlight>
                <a:latin typeface="Lucida Console"/>
              </a:rPr>
              <a:t>"New Year "</a:t>
            </a:r>
            <a:r>
              <a:rPr lang="en-US" altLang="zh-TW" dirty="0">
                <a:solidFill>
                  <a:srgbClr val="000000"/>
                </a:solidFill>
                <a:highlight>
                  <a:srgbClr val="FFFFFF"/>
                </a:highlight>
                <a:latin typeface="Lucida Console"/>
              </a:rPr>
              <a:t>; </a:t>
            </a:r>
            <a:r>
              <a:rPr lang="en-US" altLang="zh-TW" dirty="0">
                <a:solidFill>
                  <a:srgbClr val="008000"/>
                </a:solidFill>
                <a:highlight>
                  <a:srgbClr val="FFFFFF"/>
                </a:highlight>
                <a:latin typeface="Lucida Console"/>
              </a:rPr>
              <a:t>// length 9</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s3[ 40 ] = </a:t>
            </a:r>
            <a:r>
              <a:rPr lang="en-US" altLang="zh-TW" dirty="0">
                <a:solidFill>
                  <a:srgbClr val="0099FF"/>
                </a:solidFill>
                <a:highlight>
                  <a:srgbClr val="FFFFFF"/>
                </a:highlight>
                <a:latin typeface="Lucida Console"/>
              </a:rPr>
              <a:t>""</a:t>
            </a:r>
            <a:r>
              <a:rPr lang="en-US" altLang="zh-TW" dirty="0">
                <a:solidFill>
                  <a:srgbClr val="000000"/>
                </a:solidFill>
                <a:highlight>
                  <a:srgbClr val="FFFFFF"/>
                </a:highlight>
                <a:latin typeface="Lucida Console"/>
              </a:rPr>
              <a:t>;</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"s1 = "</a:t>
            </a:r>
            <a:r>
              <a:rPr lang="en-US" altLang="zh-TW" dirty="0">
                <a:solidFill>
                  <a:srgbClr val="000000"/>
                </a:solidFill>
                <a:highlight>
                  <a:srgbClr val="FFFFFF"/>
                </a:highlight>
                <a:latin typeface="Lucida Console"/>
              </a:rPr>
              <a:t> &lt;&lt; s1 &lt;&lt; </a:t>
            </a:r>
            <a:r>
              <a:rPr lang="en-US" altLang="zh-TW" dirty="0">
                <a:solidFill>
                  <a:srgbClr val="0099FF"/>
                </a:solidFill>
                <a:highlight>
                  <a:srgbClr val="FFFFFF"/>
                </a:highlight>
                <a:latin typeface="Lucida Console"/>
              </a:rPr>
              <a:t>"\ns2 = "</a:t>
            </a:r>
            <a:r>
              <a:rPr lang="en-US" altLang="zh-TW" dirty="0">
                <a:solidFill>
                  <a:srgbClr val="000000"/>
                </a:solidFill>
                <a:highlight>
                  <a:srgbClr val="FFFFFF"/>
                </a:highlight>
                <a:latin typeface="Lucida Console"/>
              </a:rPr>
              <a:t> &lt;&lt; s2;</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strcat_s</a:t>
            </a:r>
            <a:r>
              <a:rPr lang="en-US" altLang="zh-TW" dirty="0">
                <a:solidFill>
                  <a:srgbClr val="000000"/>
                </a:solidFill>
                <a:highlight>
                  <a:srgbClr val="FFFFFF"/>
                </a:highlight>
                <a:latin typeface="Lucida Console"/>
              </a:rPr>
              <a:t>( s1, </a:t>
            </a:r>
            <a:r>
              <a:rPr lang="en-US" altLang="zh-TW" dirty="0" smtClean="0">
                <a:solidFill>
                  <a:srgbClr val="000000"/>
                </a:solidFill>
                <a:highlight>
                  <a:srgbClr val="FFFFFF"/>
                </a:highlight>
                <a:latin typeface="Lucida Console"/>
              </a:rPr>
              <a:t>20, </a:t>
            </a:r>
            <a:r>
              <a:rPr lang="en-US" altLang="zh-TW" dirty="0">
                <a:solidFill>
                  <a:srgbClr val="000000"/>
                </a:solidFill>
                <a:highlight>
                  <a:srgbClr val="FFFFFF"/>
                </a:highlight>
                <a:latin typeface="Lucida Console"/>
              </a:rPr>
              <a:t>s2 )</a:t>
            </a:r>
            <a:r>
              <a:rPr lang="en-US" altLang="zh-TW" dirty="0" smtClean="0">
                <a:solidFill>
                  <a:srgbClr val="000000"/>
                </a:solidFill>
                <a:highlight>
                  <a:srgbClr val="FFFFFF"/>
                </a:highlight>
                <a:latin typeface="Lucida Console"/>
              </a:rPr>
              <a:t>; </a:t>
            </a:r>
            <a:r>
              <a:rPr lang="en-US" altLang="zh-TW" dirty="0">
                <a:solidFill>
                  <a:srgbClr val="008000"/>
                </a:solidFill>
                <a:highlight>
                  <a:srgbClr val="FFFFFF"/>
                </a:highlight>
                <a:latin typeface="Lucida Console"/>
              </a:rPr>
              <a:t>// concatenate s2 to s1 (length 15)</a:t>
            </a:r>
            <a:endParaRPr lang="en-US" altLang="zh-TW" dirty="0">
              <a:solidFill>
                <a:srgbClr val="000000"/>
              </a:solidFill>
              <a:highlight>
                <a:srgbClr val="FFFFFF"/>
              </a:highlight>
              <a:latin typeface="Lucida Console"/>
            </a:endParaRP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smtClean="0">
                <a:solidFill>
                  <a:srgbClr val="000000"/>
                </a:solidFill>
                <a:highlight>
                  <a:srgbClr val="FFFFFF"/>
                </a:highlight>
                <a:latin typeface="Lucida Console"/>
              </a:rPr>
              <a:t>s1 </a:t>
            </a:r>
            <a:r>
              <a:rPr lang="en-US" altLang="zh-TW" dirty="0">
                <a:solidFill>
                  <a:srgbClr val="000000"/>
                </a:solidFill>
                <a:highlight>
                  <a:srgbClr val="FFFFFF"/>
                </a:highlight>
                <a:latin typeface="Lucida Console"/>
              </a:rPr>
              <a:t>&lt;&lt; </a:t>
            </a:r>
            <a:r>
              <a:rPr lang="en-US" altLang="zh-TW" dirty="0">
                <a:solidFill>
                  <a:srgbClr val="0099FF"/>
                </a:solidFill>
                <a:highlight>
                  <a:srgbClr val="FFFFFF"/>
                </a:highlight>
                <a:latin typeface="Lucida Console"/>
              </a:rPr>
              <a:t>"\ns2 = "</a:t>
            </a:r>
            <a:r>
              <a:rPr lang="en-US" altLang="zh-TW" dirty="0">
                <a:solidFill>
                  <a:srgbClr val="000000"/>
                </a:solidFill>
                <a:highlight>
                  <a:srgbClr val="FFFFFF"/>
                </a:highlight>
                <a:latin typeface="Lucida Console"/>
              </a:rPr>
              <a:t> &lt;&lt; s2;</a:t>
            </a:r>
          </a:p>
          <a:p>
            <a:endParaRPr lang="zh-TW" altLang="en-US" dirty="0">
              <a:solidFill>
                <a:srgbClr val="000000"/>
              </a:solidFill>
              <a:highlight>
                <a:srgbClr val="FFFFFF"/>
              </a:highlight>
              <a:latin typeface="Lucida Console"/>
            </a:endParaRPr>
          </a:p>
          <a:p>
            <a:r>
              <a:rPr lang="en-US" altLang="zh-TW" dirty="0" smtClean="0">
                <a:solidFill>
                  <a:srgbClr val="000000"/>
                </a:solidFill>
                <a:highlight>
                  <a:srgbClr val="FFFFFF"/>
                </a:highlight>
                <a:latin typeface="Lucida Console"/>
              </a:rPr>
              <a:t>   </a:t>
            </a:r>
            <a:r>
              <a:rPr lang="en-US" altLang="zh-TW" dirty="0" err="1" smtClean="0">
                <a:solidFill>
                  <a:srgbClr val="000000"/>
                </a:solidFill>
                <a:highlight>
                  <a:srgbClr val="FFFFFF"/>
                </a:highlight>
                <a:latin typeface="Lucida Console"/>
              </a:rPr>
              <a:t>strncat_s</a:t>
            </a:r>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s3</a:t>
            </a:r>
            <a:r>
              <a:rPr lang="en-US" altLang="zh-TW" dirty="0" smtClean="0">
                <a:solidFill>
                  <a:srgbClr val="000000"/>
                </a:solidFill>
                <a:highlight>
                  <a:srgbClr val="FFFFFF"/>
                </a:highlight>
                <a:latin typeface="Lucida Console"/>
              </a:rPr>
              <a:t>, 40, </a:t>
            </a:r>
            <a:r>
              <a:rPr lang="en-US" altLang="zh-TW" dirty="0">
                <a:solidFill>
                  <a:srgbClr val="000000"/>
                </a:solidFill>
                <a:highlight>
                  <a:srgbClr val="FFFFFF"/>
                </a:highlight>
                <a:latin typeface="Lucida Console"/>
              </a:rPr>
              <a:t>s1, 6 ); </a:t>
            </a:r>
            <a:r>
              <a:rPr lang="en-US" altLang="zh-TW" dirty="0">
                <a:solidFill>
                  <a:srgbClr val="008000"/>
                </a:solidFill>
                <a:highlight>
                  <a:srgbClr val="FFFFFF"/>
                </a:highlight>
                <a:latin typeface="Lucida Console"/>
              </a:rPr>
              <a:t>// places '\0' after last character</a:t>
            </a:r>
            <a:endParaRPr lang="en-US" altLang="zh-TW" dirty="0">
              <a:solidFill>
                <a:srgbClr val="000000"/>
              </a:solidFill>
              <a:highlight>
                <a:srgbClr val="FFFFFF"/>
              </a:highlight>
              <a:latin typeface="Lucida Console"/>
            </a:endParaRP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smtClean="0">
                <a:solidFill>
                  <a:srgbClr val="000000"/>
                </a:solidFill>
                <a:highlight>
                  <a:srgbClr val="FFFFFF"/>
                </a:highlight>
                <a:latin typeface="Lucida Console"/>
              </a:rPr>
              <a:t>s1 &lt;&lt; </a:t>
            </a:r>
            <a:r>
              <a:rPr lang="en-US" altLang="zh-TW" dirty="0">
                <a:solidFill>
                  <a:srgbClr val="0099FF"/>
                </a:solidFill>
                <a:highlight>
                  <a:srgbClr val="FFFFFF"/>
                </a:highlight>
                <a:latin typeface="Lucida Console"/>
              </a:rPr>
              <a:t>"\ns3 = "</a:t>
            </a:r>
            <a:r>
              <a:rPr lang="en-US" altLang="zh-TW" dirty="0">
                <a:solidFill>
                  <a:srgbClr val="000000"/>
                </a:solidFill>
                <a:highlight>
                  <a:srgbClr val="FFFFFF"/>
                </a:highlight>
                <a:latin typeface="Lucida Console"/>
              </a:rPr>
              <a:t> &lt;&lt; s3;</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smtClean="0">
                <a:solidFill>
                  <a:srgbClr val="000000"/>
                </a:solidFill>
                <a:highlight>
                  <a:srgbClr val="FFFFFF"/>
                </a:highlight>
                <a:latin typeface="Lucida Console"/>
              </a:rPr>
              <a:t>strcat_s</a:t>
            </a:r>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s3</a:t>
            </a:r>
            <a:r>
              <a:rPr lang="en-US" altLang="zh-TW" dirty="0" smtClean="0">
                <a:solidFill>
                  <a:srgbClr val="000000"/>
                </a:solidFill>
                <a:highlight>
                  <a:srgbClr val="FFFFFF"/>
                </a:highlight>
                <a:latin typeface="Lucida Console"/>
              </a:rPr>
              <a:t>, 40, </a:t>
            </a:r>
            <a:r>
              <a:rPr lang="en-US" altLang="zh-TW" dirty="0">
                <a:solidFill>
                  <a:srgbClr val="000000"/>
                </a:solidFill>
                <a:highlight>
                  <a:srgbClr val="FFFFFF"/>
                </a:highlight>
                <a:latin typeface="Lucida Console"/>
              </a:rPr>
              <a:t>s1 ); </a:t>
            </a:r>
            <a:r>
              <a:rPr lang="en-US" altLang="zh-TW" dirty="0">
                <a:solidFill>
                  <a:srgbClr val="008000"/>
                </a:solidFill>
                <a:highlight>
                  <a:srgbClr val="FFFFFF"/>
                </a:highlight>
                <a:latin typeface="Lucida Console"/>
              </a:rPr>
              <a:t>// concatenate s1 to </a:t>
            </a:r>
            <a:r>
              <a:rPr lang="en-US" altLang="zh-TW" dirty="0" smtClean="0">
                <a:solidFill>
                  <a:srgbClr val="008000"/>
                </a:solidFill>
                <a:highlight>
                  <a:srgbClr val="FFFFFF"/>
                </a:highlight>
                <a:latin typeface="Lucida Console"/>
              </a:rPr>
              <a:t>s3</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smtClean="0">
                <a:solidFill>
                  <a:srgbClr val="000000"/>
                </a:solidFill>
                <a:highlight>
                  <a:srgbClr val="FFFFFF"/>
                </a:highlight>
                <a:latin typeface="Lucida Console"/>
              </a:rPr>
              <a:t>s1 &lt;&lt; </a:t>
            </a:r>
            <a:r>
              <a:rPr lang="en-US" altLang="zh-TW" dirty="0">
                <a:solidFill>
                  <a:srgbClr val="0099FF"/>
                </a:solidFill>
                <a:highlight>
                  <a:srgbClr val="FFFFFF"/>
                </a:highlight>
                <a:latin typeface="Lucida Console"/>
              </a:rPr>
              <a:t>"\ns3 = "</a:t>
            </a:r>
            <a:r>
              <a:rPr lang="en-US" altLang="zh-TW" dirty="0">
                <a:solidFill>
                  <a:srgbClr val="000000"/>
                </a:solidFill>
                <a:highlight>
                  <a:srgbClr val="FFFFFF"/>
                </a:highlight>
                <a:latin typeface="Lucida Console"/>
              </a:rPr>
              <a:t> &lt;&lt; s3 &lt;&lt; </a:t>
            </a:r>
            <a:r>
              <a:rPr lang="en-US" altLang="zh-TW" dirty="0" err="1">
                <a:solidFill>
                  <a:srgbClr val="000000"/>
                </a:solidFill>
                <a:highlight>
                  <a:srgbClr val="FFFFFF"/>
                </a:highlight>
                <a:latin typeface="Lucida Console"/>
              </a:rPr>
              <a:t>endl</a:t>
            </a:r>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a:t>
            </a:r>
            <a:endParaRPr lang="zh-TW" altLang="en-US" dirty="0"/>
          </a:p>
        </p:txBody>
      </p:sp>
    </p:spTree>
    <p:extLst>
      <p:ext uri="{BB962C8B-B14F-4D97-AF65-F5344CB8AC3E}">
        <p14:creationId xmlns:p14="http://schemas.microsoft.com/office/powerpoint/2010/main" val="3294225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95478" y="548640"/>
            <a:ext cx="7776972" cy="5760720"/>
          </a:xfrm>
        </p:spPr>
        <p:txBody>
          <a:bodyPr/>
          <a:lstStyle/>
          <a:p>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main()</a:t>
            </a:r>
          </a:p>
          <a:p>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string s1( </a:t>
            </a:r>
            <a:r>
              <a:rPr lang="en-US" altLang="zh-TW" dirty="0">
                <a:solidFill>
                  <a:srgbClr val="0099FF"/>
                </a:solidFill>
                <a:highlight>
                  <a:srgbClr val="FFFFFF"/>
                </a:highlight>
                <a:latin typeface="Lucida Console"/>
              </a:rPr>
              <a:t>"Happy "</a:t>
            </a:r>
            <a:r>
              <a:rPr lang="en-US" altLang="zh-TW" dirty="0">
                <a:solidFill>
                  <a:srgbClr val="000000"/>
                </a:solidFill>
                <a:highlight>
                  <a:srgbClr val="FFFFFF"/>
                </a:highlight>
                <a:latin typeface="Lucida Console"/>
              </a:rPr>
              <a:t> ); </a:t>
            </a:r>
            <a:r>
              <a:rPr lang="en-US" altLang="zh-TW" dirty="0">
                <a:solidFill>
                  <a:srgbClr val="008000"/>
                </a:solidFill>
                <a:highlight>
                  <a:srgbClr val="FFFFFF"/>
                </a:highlight>
                <a:latin typeface="Lucida Console"/>
              </a:rPr>
              <a:t>// length 6</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string s2( </a:t>
            </a:r>
            <a:r>
              <a:rPr lang="en-US" altLang="zh-TW" dirty="0">
                <a:solidFill>
                  <a:srgbClr val="0099FF"/>
                </a:solidFill>
                <a:highlight>
                  <a:srgbClr val="FFFFFF"/>
                </a:highlight>
                <a:latin typeface="Lucida Console"/>
              </a:rPr>
              <a:t>"New Year "</a:t>
            </a:r>
            <a:r>
              <a:rPr lang="en-US" altLang="zh-TW" dirty="0">
                <a:solidFill>
                  <a:srgbClr val="000000"/>
                </a:solidFill>
                <a:highlight>
                  <a:srgbClr val="FFFFFF"/>
                </a:highlight>
                <a:latin typeface="Lucida Console"/>
              </a:rPr>
              <a:t> ); </a:t>
            </a:r>
            <a:r>
              <a:rPr lang="en-US" altLang="zh-TW" dirty="0">
                <a:solidFill>
                  <a:srgbClr val="008000"/>
                </a:solidFill>
                <a:highlight>
                  <a:srgbClr val="FFFFFF"/>
                </a:highlight>
                <a:latin typeface="Lucida Console"/>
              </a:rPr>
              <a:t>// length 9</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string s3;</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"s1 = "</a:t>
            </a:r>
            <a:r>
              <a:rPr lang="en-US" altLang="zh-TW" dirty="0">
                <a:solidFill>
                  <a:srgbClr val="000000"/>
                </a:solidFill>
                <a:highlight>
                  <a:srgbClr val="FFFFFF"/>
                </a:highlight>
                <a:latin typeface="Lucida Console"/>
              </a:rPr>
              <a:t> &lt;&lt; s1 &lt;&lt; </a:t>
            </a:r>
            <a:r>
              <a:rPr lang="en-US" altLang="zh-TW" dirty="0">
                <a:solidFill>
                  <a:srgbClr val="0099FF"/>
                </a:solidFill>
                <a:highlight>
                  <a:srgbClr val="FFFFFF"/>
                </a:highlight>
                <a:latin typeface="Lucida Console"/>
              </a:rPr>
              <a:t>"\ns2 = "</a:t>
            </a:r>
            <a:r>
              <a:rPr lang="en-US" altLang="zh-TW" dirty="0">
                <a:solidFill>
                  <a:srgbClr val="000000"/>
                </a:solidFill>
                <a:highlight>
                  <a:srgbClr val="FFFFFF"/>
                </a:highlight>
                <a:latin typeface="Lucida Console"/>
              </a:rPr>
              <a:t> &lt;&lt; s2;</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s1 += s2; </a:t>
            </a:r>
            <a:r>
              <a:rPr lang="en-US" altLang="zh-TW" dirty="0">
                <a:solidFill>
                  <a:srgbClr val="008000"/>
                </a:solidFill>
                <a:highlight>
                  <a:srgbClr val="FFFFFF"/>
                </a:highlight>
                <a:latin typeface="Lucida Console"/>
              </a:rPr>
              <a:t>// concatenate s2 to s1 (length 15)</a:t>
            </a:r>
            <a:endParaRPr lang="en-US" altLang="zh-TW" dirty="0">
              <a:solidFill>
                <a:srgbClr val="000000"/>
              </a:solidFill>
              <a:highlight>
                <a:srgbClr val="FFFFFF"/>
              </a:highlight>
              <a:latin typeface="Lucida Console"/>
            </a:endParaRP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smtClean="0">
                <a:solidFill>
                  <a:srgbClr val="000000"/>
                </a:solidFill>
                <a:highlight>
                  <a:srgbClr val="FFFFFF"/>
                </a:highlight>
                <a:latin typeface="Lucida Console"/>
              </a:rPr>
              <a:t>s1 </a:t>
            </a:r>
            <a:r>
              <a:rPr lang="en-US" altLang="zh-TW" dirty="0">
                <a:solidFill>
                  <a:srgbClr val="000000"/>
                </a:solidFill>
                <a:highlight>
                  <a:srgbClr val="FFFFFF"/>
                </a:highlight>
                <a:latin typeface="Lucida Console"/>
              </a:rPr>
              <a:t>&lt;&lt; </a:t>
            </a:r>
            <a:r>
              <a:rPr lang="en-US" altLang="zh-TW" dirty="0">
                <a:solidFill>
                  <a:srgbClr val="0099FF"/>
                </a:solidFill>
                <a:highlight>
                  <a:srgbClr val="FFFFFF"/>
                </a:highlight>
                <a:latin typeface="Lucida Console"/>
              </a:rPr>
              <a:t>"\ns2 = "</a:t>
            </a:r>
            <a:r>
              <a:rPr lang="en-US" altLang="zh-TW" dirty="0">
                <a:solidFill>
                  <a:srgbClr val="000000"/>
                </a:solidFill>
                <a:highlight>
                  <a:srgbClr val="FFFFFF"/>
                </a:highlight>
                <a:latin typeface="Lucida Console"/>
              </a:rPr>
              <a:t> &lt;&lt; s2;</a:t>
            </a:r>
          </a:p>
          <a:p>
            <a:endParaRPr lang="zh-TW" altLang="en-US" dirty="0">
              <a:solidFill>
                <a:srgbClr val="000000"/>
              </a:solidFill>
              <a:highlight>
                <a:srgbClr val="FFFFFF"/>
              </a:highlight>
              <a:latin typeface="Lucida Console"/>
            </a:endParaRPr>
          </a:p>
          <a:p>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s3 += s1.substr( 0, 6 );</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smtClean="0">
                <a:solidFill>
                  <a:srgbClr val="000000"/>
                </a:solidFill>
                <a:highlight>
                  <a:srgbClr val="FFFFFF"/>
                </a:highlight>
                <a:latin typeface="Lucida Console"/>
              </a:rPr>
              <a:t>s1 &lt;&lt; </a:t>
            </a:r>
            <a:r>
              <a:rPr lang="en-US" altLang="zh-TW" dirty="0">
                <a:solidFill>
                  <a:srgbClr val="0099FF"/>
                </a:solidFill>
                <a:highlight>
                  <a:srgbClr val="FFFFFF"/>
                </a:highlight>
                <a:latin typeface="Lucida Console"/>
              </a:rPr>
              <a:t>"\ns3 = "</a:t>
            </a:r>
            <a:r>
              <a:rPr lang="en-US" altLang="zh-TW" dirty="0">
                <a:solidFill>
                  <a:srgbClr val="000000"/>
                </a:solidFill>
                <a:highlight>
                  <a:srgbClr val="FFFFFF"/>
                </a:highlight>
                <a:latin typeface="Lucida Console"/>
              </a:rPr>
              <a:t> &lt;&lt; s3;</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s3 += s1; </a:t>
            </a:r>
            <a:r>
              <a:rPr lang="en-US" altLang="zh-TW" dirty="0">
                <a:solidFill>
                  <a:srgbClr val="008000"/>
                </a:solidFill>
                <a:highlight>
                  <a:srgbClr val="FFFFFF"/>
                </a:highlight>
                <a:latin typeface="Lucida Console"/>
              </a:rPr>
              <a:t>// concatenate s1 to s3  </a:t>
            </a:r>
            <a:endParaRPr lang="en-US" altLang="zh-TW"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smtClean="0">
                <a:solidFill>
                  <a:srgbClr val="000000"/>
                </a:solidFill>
                <a:highlight>
                  <a:srgbClr val="FFFFFF"/>
                </a:highlight>
                <a:latin typeface="Lucida Console"/>
              </a:rPr>
              <a:t>s1 &lt;&lt; </a:t>
            </a:r>
            <a:r>
              <a:rPr lang="en-US" altLang="zh-TW" dirty="0">
                <a:solidFill>
                  <a:srgbClr val="0099FF"/>
                </a:solidFill>
                <a:highlight>
                  <a:srgbClr val="FFFFFF"/>
                </a:highlight>
                <a:latin typeface="Lucida Console"/>
              </a:rPr>
              <a:t>"\ns3 = "</a:t>
            </a:r>
            <a:r>
              <a:rPr lang="en-US" altLang="zh-TW" dirty="0">
                <a:solidFill>
                  <a:srgbClr val="000000"/>
                </a:solidFill>
                <a:highlight>
                  <a:srgbClr val="FFFFFF"/>
                </a:highlight>
                <a:latin typeface="Lucida Console"/>
              </a:rPr>
              <a:t> &lt;&lt; s3 &lt;&lt; </a:t>
            </a:r>
            <a:r>
              <a:rPr lang="en-US" altLang="zh-TW" dirty="0" err="1">
                <a:solidFill>
                  <a:srgbClr val="000000"/>
                </a:solidFill>
                <a:highlight>
                  <a:srgbClr val="FFFFFF"/>
                </a:highlight>
                <a:latin typeface="Lucida Console"/>
              </a:rPr>
              <a:t>endl</a:t>
            </a:r>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a:t>
            </a:r>
            <a:endParaRPr lang="zh-TW" altLang="en-US" dirty="0"/>
          </a:p>
        </p:txBody>
      </p:sp>
    </p:spTree>
    <p:extLst>
      <p:ext uri="{BB962C8B-B14F-4D97-AF65-F5344CB8AC3E}">
        <p14:creationId xmlns:p14="http://schemas.microsoft.com/office/powerpoint/2010/main" val="368939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l" eaLnBrk="1" hangingPunct="1"/>
            <a:r>
              <a:rPr lang="en-US" altLang="zh-TW" dirty="0" smtClean="0">
                <a:solidFill>
                  <a:srgbClr val="0000FF"/>
                </a:solidFill>
                <a:ea typeface="新細明體" pitchFamily="18" charset="-120"/>
              </a:rPr>
              <a:t>Pointer-Based </a:t>
            </a:r>
            <a:r>
              <a:rPr lang="en-US" altLang="zh-TW" dirty="0">
                <a:solidFill>
                  <a:srgbClr val="0000FF"/>
                </a:solidFill>
                <a:ea typeface="新細明體" pitchFamily="18" charset="-120"/>
              </a:rPr>
              <a:t>String Manipulation Functions</a:t>
            </a:r>
            <a:endParaRPr lang="en-US" altLang="zh-TW" dirty="0" smtClean="0">
              <a:ea typeface="新細明體" pitchFamily="18" charset="-120"/>
            </a:endParaRPr>
          </a:p>
        </p:txBody>
      </p:sp>
      <p:sp>
        <p:nvSpPr>
          <p:cNvPr id="37891" name="Rectangle 3"/>
          <p:cNvSpPr>
            <a:spLocks noGrp="1" noChangeArrowheads="1"/>
          </p:cNvSpPr>
          <p:nvPr>
            <p:ph idx="1"/>
          </p:nvPr>
        </p:nvSpPr>
        <p:spPr/>
        <p:txBody>
          <a:bodyPr/>
          <a:lstStyle/>
          <a:p>
            <a:pPr eaLnBrk="1" hangingPunct="1"/>
            <a:r>
              <a:rPr lang="en-US" altLang="zh-TW" smtClean="0">
                <a:ea typeface="新細明體" pitchFamily="18" charset="-120"/>
              </a:rPr>
              <a:t>Comparing strings</a:t>
            </a:r>
          </a:p>
          <a:p>
            <a:pPr lvl="1" eaLnBrk="1" hangingPunct="1"/>
            <a:r>
              <a:rPr lang="en-US" altLang="zh-TW" smtClean="0">
                <a:ea typeface="新細明體" pitchFamily="18" charset="-120"/>
              </a:rPr>
              <a:t>Characters represented as numeric codes</a:t>
            </a:r>
          </a:p>
          <a:p>
            <a:pPr lvl="2" eaLnBrk="1" hangingPunct="1"/>
            <a:r>
              <a:rPr lang="en-US" altLang="zh-TW" smtClean="0">
                <a:ea typeface="新細明體" pitchFamily="18" charset="-120"/>
              </a:rPr>
              <a:t>Strings compared using numeric codes</a:t>
            </a:r>
          </a:p>
          <a:p>
            <a:pPr lvl="1" eaLnBrk="1" hangingPunct="1"/>
            <a:r>
              <a:rPr lang="en-US" altLang="zh-TW" smtClean="0">
                <a:ea typeface="新細明體" pitchFamily="18" charset="-120"/>
              </a:rPr>
              <a:t>ASCII character sets</a:t>
            </a:r>
          </a:p>
          <a:p>
            <a:pPr lvl="2" eaLnBrk="1" hangingPunct="1"/>
            <a:r>
              <a:rPr lang="en-US" altLang="zh-TW" smtClean="0">
                <a:ea typeface="新細明體" pitchFamily="18" charset="-120"/>
              </a:rPr>
              <a:t>“American Standard Code for Information Interchage”</a:t>
            </a:r>
          </a:p>
          <a:p>
            <a:pPr lvl="3" eaLnBrk="1" hangingPunct="1">
              <a:buFontTx/>
              <a:buNone/>
            </a:pPr>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eaLnBrk="1" hangingPunct="1"/>
            <a:r>
              <a:rPr lang="en-US" altLang="zh-TW" dirty="0" smtClean="0">
                <a:solidFill>
                  <a:srgbClr val="0000FF"/>
                </a:solidFill>
                <a:ea typeface="新細明體" pitchFamily="18" charset="-120"/>
              </a:rPr>
              <a:t>Pointer-Based </a:t>
            </a:r>
            <a:r>
              <a:rPr lang="en-US" altLang="zh-TW" dirty="0">
                <a:solidFill>
                  <a:srgbClr val="0000FF"/>
                </a:solidFill>
                <a:ea typeface="新細明體" pitchFamily="18" charset="-120"/>
              </a:rPr>
              <a:t>String Manipulation Functions</a:t>
            </a:r>
            <a:endParaRPr lang="en-US" altLang="zh-TW" dirty="0" smtClean="0">
              <a:ea typeface="新細明體" pitchFamily="18" charset="-120"/>
            </a:endParaRPr>
          </a:p>
        </p:txBody>
      </p:sp>
      <p:sp>
        <p:nvSpPr>
          <p:cNvPr id="38915" name="Rectangle 3"/>
          <p:cNvSpPr>
            <a:spLocks noGrp="1" noChangeArrowheads="1"/>
          </p:cNvSpPr>
          <p:nvPr>
            <p:ph idx="1"/>
          </p:nvPr>
        </p:nvSpPr>
        <p:spPr/>
        <p:txBody>
          <a:bodyPr/>
          <a:lstStyle/>
          <a:p>
            <a:pPr eaLnBrk="1" hangingPunct="1"/>
            <a:r>
              <a:rPr lang="en-US" altLang="zh-TW" smtClean="0">
                <a:ea typeface="新細明體" pitchFamily="18" charset="-120"/>
                <a:cs typeface="Times New Roman" pitchFamily="18" charset="0"/>
              </a:rPr>
              <a:t>Comparing strings</a:t>
            </a:r>
          </a:p>
          <a:p>
            <a:pPr lvl="1" eaLnBrk="1" hangingPunct="1"/>
            <a:r>
              <a:rPr lang="en-US" altLang="zh-TW" b="1" smtClean="0">
                <a:solidFill>
                  <a:schemeClr val="hlink"/>
                </a:solidFill>
                <a:latin typeface="Courier New" pitchFamily="49" charset="0"/>
                <a:ea typeface="新細明體" pitchFamily="18" charset="-120"/>
                <a:cs typeface="Times New Roman" pitchFamily="18" charset="0"/>
              </a:rPr>
              <a:t>int</a:t>
            </a:r>
            <a:r>
              <a:rPr lang="en-US" altLang="zh-TW" b="1" smtClean="0">
                <a:latin typeface="Courier New" pitchFamily="49" charset="0"/>
                <a:ea typeface="新細明體" pitchFamily="18" charset="-120"/>
                <a:cs typeface="Times New Roman" pitchFamily="18" charset="0"/>
              </a:rPr>
              <a:t> strcmp( </a:t>
            </a:r>
            <a:r>
              <a:rPr lang="en-US" altLang="zh-TW" b="1" smtClean="0">
                <a:solidFill>
                  <a:schemeClr val="hlink"/>
                </a:solidFill>
                <a:latin typeface="Courier New" pitchFamily="49" charset="0"/>
                <a:ea typeface="新細明體" pitchFamily="18" charset="-120"/>
                <a:cs typeface="Times New Roman" pitchFamily="18" charset="0"/>
              </a:rPr>
              <a:t>const char</a:t>
            </a:r>
            <a:r>
              <a:rPr lang="en-US" altLang="zh-TW" b="1" smtClean="0">
                <a:latin typeface="Courier New" pitchFamily="49" charset="0"/>
                <a:ea typeface="新細明體" pitchFamily="18" charset="-120"/>
                <a:cs typeface="Times New Roman" pitchFamily="18" charset="0"/>
              </a:rPr>
              <a:t> *s1, </a:t>
            </a:r>
            <a:r>
              <a:rPr lang="en-US" altLang="zh-TW" b="1" smtClean="0">
                <a:solidFill>
                  <a:schemeClr val="hlink"/>
                </a:solidFill>
                <a:latin typeface="Courier New" pitchFamily="49" charset="0"/>
                <a:ea typeface="新細明體" pitchFamily="18" charset="-120"/>
                <a:cs typeface="Times New Roman" pitchFamily="18" charset="0"/>
              </a:rPr>
              <a:t>const char</a:t>
            </a:r>
            <a:r>
              <a:rPr lang="en-US" altLang="zh-TW" b="1" smtClean="0">
                <a:latin typeface="Courier New" pitchFamily="49" charset="0"/>
                <a:ea typeface="新細明體" pitchFamily="18" charset="-120"/>
                <a:cs typeface="Times New Roman" pitchFamily="18" charset="0"/>
              </a:rPr>
              <a:t> *s2 )</a:t>
            </a:r>
            <a:r>
              <a:rPr lang="en-US" altLang="zh-TW" smtClean="0">
                <a:ea typeface="新細明體" pitchFamily="18" charset="-120"/>
              </a:rPr>
              <a:t> </a:t>
            </a:r>
          </a:p>
          <a:p>
            <a:pPr lvl="2" eaLnBrk="1" hangingPunct="1"/>
            <a:r>
              <a:rPr lang="en-US" altLang="zh-TW" smtClean="0">
                <a:ea typeface="新細明體" pitchFamily="18" charset="-120"/>
              </a:rPr>
              <a:t>Compares character by character</a:t>
            </a:r>
          </a:p>
          <a:p>
            <a:pPr lvl="2" eaLnBrk="1" hangingPunct="1"/>
            <a:r>
              <a:rPr lang="en-US" altLang="zh-TW" smtClean="0">
                <a:ea typeface="新細明體" pitchFamily="18" charset="-120"/>
              </a:rPr>
              <a:t>Returns </a:t>
            </a:r>
          </a:p>
          <a:p>
            <a:pPr lvl="3" eaLnBrk="1" hangingPunct="1"/>
            <a:r>
              <a:rPr lang="en-US" altLang="zh-TW" smtClean="0">
                <a:ea typeface="新細明體" pitchFamily="18" charset="-120"/>
              </a:rPr>
              <a:t>Zero if strings equal</a:t>
            </a:r>
          </a:p>
          <a:p>
            <a:pPr lvl="3" eaLnBrk="1" hangingPunct="1"/>
            <a:r>
              <a:rPr lang="en-US" altLang="zh-TW" smtClean="0">
                <a:ea typeface="新細明體" pitchFamily="18" charset="-120"/>
              </a:rPr>
              <a:t>Negative value if first string less than second string</a:t>
            </a:r>
          </a:p>
          <a:p>
            <a:pPr lvl="3" eaLnBrk="1" hangingPunct="1"/>
            <a:r>
              <a:rPr lang="en-US" altLang="zh-TW" smtClean="0">
                <a:ea typeface="新細明體" pitchFamily="18" charset="-120"/>
              </a:rPr>
              <a:t>Positive value if first string greater than second string</a:t>
            </a:r>
          </a:p>
          <a:p>
            <a:pPr lvl="1" eaLnBrk="1" hangingPunct="1"/>
            <a:r>
              <a:rPr lang="en-US" altLang="zh-TW" b="1" smtClean="0">
                <a:solidFill>
                  <a:schemeClr val="hlink"/>
                </a:solidFill>
                <a:latin typeface="Courier New" pitchFamily="49" charset="0"/>
                <a:ea typeface="新細明體" pitchFamily="18" charset="-120"/>
              </a:rPr>
              <a:t>int</a:t>
            </a:r>
            <a:r>
              <a:rPr lang="en-US" altLang="zh-TW" b="1" smtClean="0">
                <a:latin typeface="Courier New" pitchFamily="49" charset="0"/>
                <a:ea typeface="新細明體" pitchFamily="18" charset="-120"/>
              </a:rPr>
              <a:t> strncmp( </a:t>
            </a:r>
            <a:r>
              <a:rPr lang="en-US" altLang="zh-TW" b="1" smtClean="0">
                <a:solidFill>
                  <a:schemeClr val="hlink"/>
                </a:solidFill>
                <a:latin typeface="Courier New" pitchFamily="49" charset="0"/>
                <a:ea typeface="新細明體" pitchFamily="18" charset="-120"/>
              </a:rPr>
              <a:t>const char</a:t>
            </a:r>
            <a:r>
              <a:rPr lang="en-US" altLang="zh-TW" b="1" smtClean="0">
                <a:latin typeface="Courier New" pitchFamily="49" charset="0"/>
                <a:ea typeface="新細明體" pitchFamily="18" charset="-120"/>
              </a:rPr>
              <a:t> *s1, </a:t>
            </a:r>
          </a:p>
          <a:p>
            <a:pPr lvl="1" eaLnBrk="1" hangingPunct="1">
              <a:buFontTx/>
              <a:buNone/>
            </a:pPr>
            <a:r>
              <a:rPr lang="en-US" altLang="zh-TW" b="1" smtClean="0">
                <a:latin typeface="Courier New" pitchFamily="49" charset="0"/>
                <a:ea typeface="新細明體" pitchFamily="18" charset="-120"/>
              </a:rPr>
              <a:t>				 </a:t>
            </a:r>
            <a:r>
              <a:rPr lang="en-US" altLang="zh-TW" b="1" smtClean="0">
                <a:solidFill>
                  <a:schemeClr val="hlink"/>
                </a:solidFill>
                <a:latin typeface="Courier New" pitchFamily="49" charset="0"/>
                <a:ea typeface="新細明體" pitchFamily="18" charset="-120"/>
              </a:rPr>
              <a:t>const char</a:t>
            </a:r>
            <a:r>
              <a:rPr lang="en-US" altLang="zh-TW" b="1" smtClean="0">
                <a:latin typeface="Courier New" pitchFamily="49" charset="0"/>
                <a:ea typeface="新細明體" pitchFamily="18" charset="-120"/>
              </a:rPr>
              <a:t> *s2, size_t n )</a:t>
            </a:r>
          </a:p>
          <a:p>
            <a:pPr lvl="2" eaLnBrk="1" hangingPunct="1"/>
            <a:r>
              <a:rPr lang="en-US" altLang="zh-TW" smtClean="0">
                <a:ea typeface="新細明體" pitchFamily="18" charset="-120"/>
              </a:rPr>
              <a:t>Compares up to specified number of characters</a:t>
            </a:r>
          </a:p>
          <a:p>
            <a:pPr lvl="2" eaLnBrk="1" hangingPunct="1"/>
            <a:r>
              <a:rPr lang="en-US" altLang="zh-TW" smtClean="0">
                <a:ea typeface="新細明體" pitchFamily="18" charset="-120"/>
              </a:rPr>
              <a:t>Stops comparing if reaches null character in one of arguments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idx="1"/>
          </p:nvPr>
        </p:nvSpPr>
        <p:spPr>
          <a:xfrm>
            <a:off x="107442" y="116586"/>
            <a:ext cx="8929116" cy="6624828"/>
          </a:xfrm>
        </p:spPr>
        <p:txBody>
          <a:bodyPr/>
          <a:lstStyle/>
          <a:p>
            <a:pPr eaLnBrk="1" hangingPunct="1">
              <a:spcBef>
                <a:spcPts val="30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1   </a:t>
            </a:r>
            <a:r>
              <a:rPr lang="en-US" altLang="zh-TW" b="0" dirty="0" smtClean="0">
                <a:solidFill>
                  <a:srgbClr val="008000"/>
                </a:solidFill>
                <a:latin typeface="Lucida Console" pitchFamily="49" charset="0"/>
                <a:ea typeface="新細明體" pitchFamily="18" charset="-120"/>
                <a:cs typeface="Courier New" pitchFamily="49" charset="0"/>
              </a:rPr>
              <a:t>// Fig. 22.24: fig22_24.cpp</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2   </a:t>
            </a:r>
            <a:r>
              <a:rPr lang="en-US" altLang="zh-TW" b="0" dirty="0" smtClean="0">
                <a:solidFill>
                  <a:srgbClr val="008000"/>
                </a:solidFill>
                <a:latin typeface="Lucida Console" pitchFamily="49" charset="0"/>
                <a:ea typeface="新細明體" pitchFamily="18" charset="-120"/>
                <a:cs typeface="Courier New" pitchFamily="49" charset="0"/>
              </a:rPr>
              <a:t>// Using </a:t>
            </a:r>
            <a:r>
              <a:rPr lang="en-US" altLang="zh-TW" b="0" dirty="0" err="1" smtClean="0">
                <a:solidFill>
                  <a:srgbClr val="008000"/>
                </a:solidFill>
                <a:latin typeface="Lucida Console" pitchFamily="49" charset="0"/>
                <a:ea typeface="新細明體" pitchFamily="18" charset="-120"/>
                <a:cs typeface="Courier New" pitchFamily="49" charset="0"/>
              </a:rPr>
              <a:t>strcmp</a:t>
            </a:r>
            <a:r>
              <a:rPr lang="en-US" altLang="zh-TW" b="0" dirty="0" smtClean="0">
                <a:solidFill>
                  <a:srgbClr val="008000"/>
                </a:solidFill>
                <a:latin typeface="Lucida Console" pitchFamily="49" charset="0"/>
                <a:ea typeface="新細明體" pitchFamily="18" charset="-120"/>
                <a:cs typeface="Courier New" pitchFamily="49" charset="0"/>
              </a:rPr>
              <a:t> and </a:t>
            </a:r>
            <a:r>
              <a:rPr lang="en-US" altLang="zh-TW" b="0" dirty="0" err="1" smtClean="0">
                <a:solidFill>
                  <a:srgbClr val="008000"/>
                </a:solidFill>
                <a:latin typeface="Lucida Console" pitchFamily="49" charset="0"/>
                <a:ea typeface="新細明體" pitchFamily="18" charset="-120"/>
                <a:cs typeface="Courier New" pitchFamily="49" charset="0"/>
              </a:rPr>
              <a:t>strncmp</a:t>
            </a:r>
            <a:r>
              <a:rPr lang="en-US" altLang="zh-TW" b="0" dirty="0" smtClean="0">
                <a:solidFill>
                  <a:srgbClr val="008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3   </a:t>
            </a:r>
            <a:r>
              <a:rPr lang="en-US" altLang="zh-TW" b="0" dirty="0" smtClean="0">
                <a:solidFill>
                  <a:srgbClr val="0000FF"/>
                </a:solidFill>
                <a:latin typeface="Lucida Console" pitchFamily="49" charset="0"/>
                <a:ea typeface="新細明體" pitchFamily="18" charset="-120"/>
                <a:cs typeface="Courier New" pitchFamily="49" charset="0"/>
              </a:rPr>
              <a:t>#include</a:t>
            </a:r>
            <a:r>
              <a:rPr lang="en-US" altLang="zh-TW" b="0" dirty="0" smtClean="0">
                <a:solidFill>
                  <a:srgbClr val="000000"/>
                </a:solidFill>
                <a:latin typeface="Lucida Console" pitchFamily="49" charset="0"/>
                <a:ea typeface="新細明體" pitchFamily="18" charset="-120"/>
                <a:cs typeface="Courier New" pitchFamily="49" charset="0"/>
              </a:rPr>
              <a:t> &lt;</a:t>
            </a:r>
            <a:r>
              <a:rPr lang="en-US" altLang="zh-TW" b="0" dirty="0" err="1" smtClean="0">
                <a:solidFill>
                  <a:srgbClr val="000000"/>
                </a:solidFill>
                <a:latin typeface="Lucida Console" pitchFamily="49" charset="0"/>
                <a:ea typeface="新細明體" pitchFamily="18" charset="-120"/>
                <a:cs typeface="Courier New" pitchFamily="49" charset="0"/>
              </a:rPr>
              <a:t>iostream</a:t>
            </a:r>
            <a:r>
              <a:rPr lang="en-US" altLang="zh-TW" b="0" dirty="0" smtClean="0">
                <a:solidFill>
                  <a:srgbClr val="000000"/>
                </a:solidFill>
                <a:latin typeface="Lucida Console" pitchFamily="49" charset="0"/>
                <a:ea typeface="新細明體" pitchFamily="18" charset="-120"/>
                <a:cs typeface="Courier New" pitchFamily="49" charset="0"/>
              </a:rPr>
              <a:t>&gt;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4   </a:t>
            </a:r>
            <a:r>
              <a:rPr lang="en-US" altLang="zh-TW" b="0" dirty="0" smtClean="0">
                <a:solidFill>
                  <a:srgbClr val="0000FF"/>
                </a:solidFill>
                <a:latin typeface="Lucida Console" pitchFamily="49" charset="0"/>
                <a:ea typeface="新細明體" pitchFamily="18" charset="-120"/>
                <a:cs typeface="Courier New" pitchFamily="49" charset="0"/>
              </a:rPr>
              <a:t>#include</a:t>
            </a:r>
            <a:r>
              <a:rPr lang="en-US" altLang="zh-TW" b="0" dirty="0" smtClean="0">
                <a:solidFill>
                  <a:srgbClr val="000000"/>
                </a:solidFill>
                <a:latin typeface="Lucida Console" pitchFamily="49" charset="0"/>
                <a:ea typeface="新細明體" pitchFamily="18" charset="-120"/>
                <a:cs typeface="Courier New" pitchFamily="49" charset="0"/>
              </a:rPr>
              <a:t> &lt;</a:t>
            </a:r>
            <a:r>
              <a:rPr lang="en-US" altLang="zh-TW" b="0" dirty="0" err="1" smtClean="0">
                <a:solidFill>
                  <a:srgbClr val="000000"/>
                </a:solidFill>
                <a:latin typeface="Lucida Console" pitchFamily="49" charset="0"/>
                <a:ea typeface="新細明體" pitchFamily="18" charset="-120"/>
                <a:cs typeface="Courier New" pitchFamily="49" charset="0"/>
              </a:rPr>
              <a:t>iomanip</a:t>
            </a:r>
            <a:r>
              <a:rPr lang="en-US" altLang="zh-TW" b="0" dirty="0" smtClean="0">
                <a:solidFill>
                  <a:srgbClr val="000000"/>
                </a:solidFill>
                <a:latin typeface="Lucida Console" pitchFamily="49" charset="0"/>
                <a:ea typeface="新細明體" pitchFamily="18" charset="-120"/>
                <a:cs typeface="Courier New" pitchFamily="49" charset="0"/>
              </a:rPr>
              <a:t>&gt;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5  </a:t>
            </a:r>
            <a:r>
              <a:rPr lang="en-US" altLang="zh-TW" dirty="0">
                <a:solidFill>
                  <a:srgbClr val="0000FF"/>
                </a:solidFill>
                <a:ea typeface="新細明體" pitchFamily="18" charset="-120"/>
                <a:cs typeface="Courier New" pitchFamily="49" charset="0"/>
              </a:rPr>
              <a:t>#include</a:t>
            </a:r>
            <a:r>
              <a:rPr lang="en-US" altLang="zh-TW" dirty="0">
                <a:solidFill>
                  <a:srgbClr val="000000"/>
                </a:solidFill>
                <a:ea typeface="新細明體" pitchFamily="18" charset="-120"/>
                <a:cs typeface="Courier New" pitchFamily="49" charset="0"/>
              </a:rPr>
              <a:t> &lt;</a:t>
            </a:r>
            <a:r>
              <a:rPr lang="en-US" altLang="zh-TW" dirty="0" err="1">
                <a:solidFill>
                  <a:srgbClr val="000000"/>
                </a:solidFill>
                <a:ea typeface="新細明體" pitchFamily="18" charset="-120"/>
                <a:cs typeface="Courier New" pitchFamily="49" charset="0"/>
              </a:rPr>
              <a:t>cstring</a:t>
            </a:r>
            <a:r>
              <a:rPr lang="en-US" altLang="zh-TW" dirty="0">
                <a:solidFill>
                  <a:srgbClr val="000000"/>
                </a:solidFill>
                <a:ea typeface="新細明體" pitchFamily="18" charset="-120"/>
                <a:cs typeface="Courier New" pitchFamily="49" charset="0"/>
              </a:rPr>
              <a:t>&gt; </a:t>
            </a:r>
            <a:r>
              <a:rPr lang="en-US" altLang="zh-TW" dirty="0">
                <a:solidFill>
                  <a:srgbClr val="008000"/>
                </a:solidFill>
                <a:ea typeface="新細明體" pitchFamily="18" charset="-120"/>
                <a:cs typeface="Courier New" pitchFamily="49" charset="0"/>
              </a:rPr>
              <a:t>// prototypes for </a:t>
            </a:r>
            <a:r>
              <a:rPr lang="en-US" altLang="zh-TW" dirty="0" err="1">
                <a:solidFill>
                  <a:srgbClr val="008000"/>
                </a:solidFill>
                <a:ea typeface="新細明體" pitchFamily="18" charset="-120"/>
                <a:cs typeface="Courier New" pitchFamily="49" charset="0"/>
              </a:rPr>
              <a:t>strcmp</a:t>
            </a:r>
            <a:r>
              <a:rPr lang="en-US" altLang="zh-TW" dirty="0">
                <a:solidFill>
                  <a:srgbClr val="008000"/>
                </a:solidFill>
                <a:ea typeface="新細明體" pitchFamily="18" charset="-120"/>
                <a:cs typeface="Courier New" pitchFamily="49" charset="0"/>
              </a:rPr>
              <a:t> and </a:t>
            </a:r>
            <a:r>
              <a:rPr lang="en-US" altLang="zh-TW" dirty="0" err="1">
                <a:solidFill>
                  <a:srgbClr val="008000"/>
                </a:solidFill>
                <a:ea typeface="新細明體" pitchFamily="18" charset="-120"/>
                <a:cs typeface="Courier New" pitchFamily="49" charset="0"/>
              </a:rPr>
              <a:t>strncmp</a:t>
            </a:r>
            <a:endParaRPr lang="en-US" altLang="zh-TW" dirty="0">
              <a:solidFill>
                <a:srgbClr val="008000"/>
              </a:solidFill>
              <a:ea typeface="新細明體" pitchFamily="18" charset="-120"/>
              <a:cs typeface="Courier New" pitchFamily="49"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6   </a:t>
            </a:r>
            <a:r>
              <a:rPr lang="en-US" altLang="zh-TW" b="0" dirty="0" smtClean="0">
                <a:solidFill>
                  <a:srgbClr val="0000FF"/>
                </a:solidFill>
                <a:latin typeface="Lucida Console" pitchFamily="49" charset="0"/>
                <a:ea typeface="新細明體" pitchFamily="18" charset="-120"/>
                <a:cs typeface="Courier New" pitchFamily="49" charset="0"/>
              </a:rPr>
              <a:t>using namespace</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std</a:t>
            </a:r>
            <a:r>
              <a:rPr lang="en-US" altLang="zh-TW" b="0" dirty="0" smtClean="0">
                <a:solidFill>
                  <a:srgbClr val="000000"/>
                </a:solidFill>
                <a:latin typeface="Lucida Console" pitchFamily="49" charset="0"/>
                <a:ea typeface="新細明體" pitchFamily="18" charset="-120"/>
                <a:cs typeface="Courier New" pitchFamily="49" charset="0"/>
              </a:rPr>
              <a:t>;</a:t>
            </a: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7</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8  </a:t>
            </a:r>
            <a:r>
              <a:rPr lang="en-US" altLang="zh-TW" b="0" dirty="0" err="1" smtClean="0">
                <a:solidFill>
                  <a:srgbClr val="0000FF"/>
                </a:solidFill>
                <a:latin typeface="Lucida Console" pitchFamily="49" charset="0"/>
                <a:ea typeface="新細明體" pitchFamily="18" charset="-120"/>
                <a:cs typeface="Courier New" pitchFamily="49" charset="0"/>
              </a:rPr>
              <a:t>int</a:t>
            </a:r>
            <a:r>
              <a:rPr lang="en-US" altLang="zh-TW" b="0" dirty="0" smtClean="0">
                <a:solidFill>
                  <a:srgbClr val="000000"/>
                </a:solidFill>
                <a:latin typeface="Lucida Console" pitchFamily="49" charset="0"/>
                <a:ea typeface="新細明體" pitchFamily="18" charset="-120"/>
                <a:cs typeface="Courier New" pitchFamily="49" charset="0"/>
              </a:rPr>
              <a:t> main()</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9  </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10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*s1 = </a:t>
            </a:r>
            <a:r>
              <a:rPr lang="en-US" altLang="zh-TW" b="0" dirty="0" smtClean="0">
                <a:solidFill>
                  <a:srgbClr val="0099FF"/>
                </a:solidFill>
                <a:latin typeface="Lucida Console" pitchFamily="49" charset="0"/>
                <a:ea typeface="新細明體" pitchFamily="18" charset="-120"/>
                <a:cs typeface="Courier New" pitchFamily="49" charset="0"/>
              </a:rPr>
              <a:t>"Happy New Year"</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11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*s2 = </a:t>
            </a:r>
            <a:r>
              <a:rPr lang="en-US" altLang="zh-TW" b="0" dirty="0" smtClean="0">
                <a:solidFill>
                  <a:srgbClr val="0099FF"/>
                </a:solidFill>
                <a:latin typeface="Lucida Console" pitchFamily="49" charset="0"/>
                <a:ea typeface="新細明體" pitchFamily="18" charset="-120"/>
                <a:cs typeface="Courier New" pitchFamily="49" charset="0"/>
              </a:rPr>
              <a:t>"Happy New Year"</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12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*s3 = </a:t>
            </a:r>
            <a:r>
              <a:rPr lang="en-US" altLang="zh-TW" b="0" dirty="0" smtClean="0">
                <a:solidFill>
                  <a:srgbClr val="0099FF"/>
                </a:solidFill>
                <a:latin typeface="Lucida Console" pitchFamily="49" charset="0"/>
                <a:ea typeface="新細明體" pitchFamily="18" charset="-120"/>
                <a:cs typeface="Courier New" pitchFamily="49" charset="0"/>
              </a:rPr>
              <a:t>"Happy Holidays"</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13    </a:t>
            </a:r>
            <a:r>
              <a:rPr lang="en-US" altLang="zh-TW" b="0" dirty="0" smtClean="0">
                <a:solidFill>
                  <a:srgbClr val="000000"/>
                </a:solidFill>
                <a:latin typeface="Lucida Console" pitchFamily="49" charset="0"/>
                <a:ea typeface="新細明體" pitchFamily="18" charset="-120"/>
                <a:cs typeface="Courier New" pitchFamily="49" charset="0"/>
              </a:rPr>
              <a:t>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14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"s1 = "</a:t>
            </a:r>
            <a:r>
              <a:rPr lang="en-US" altLang="zh-TW" b="0" dirty="0" smtClean="0">
                <a:solidFill>
                  <a:srgbClr val="000000"/>
                </a:solidFill>
                <a:latin typeface="Lucida Console" pitchFamily="49" charset="0"/>
                <a:ea typeface="新細明體" pitchFamily="18" charset="-120"/>
                <a:cs typeface="Courier New" pitchFamily="49" charset="0"/>
              </a:rPr>
              <a:t> &lt;&lt; s1 &lt;&lt; </a:t>
            </a:r>
            <a:r>
              <a:rPr lang="en-US" altLang="zh-TW" b="0" dirty="0" smtClean="0">
                <a:solidFill>
                  <a:srgbClr val="0099FF"/>
                </a:solidFill>
                <a:latin typeface="Lucida Console" pitchFamily="49" charset="0"/>
                <a:ea typeface="新細明體" pitchFamily="18" charset="-120"/>
                <a:cs typeface="Courier New" pitchFamily="49" charset="0"/>
              </a:rPr>
              <a:t>"\ns2 = "</a:t>
            </a:r>
            <a:r>
              <a:rPr lang="en-US" altLang="zh-TW" b="0" dirty="0" smtClean="0">
                <a:solidFill>
                  <a:srgbClr val="000000"/>
                </a:solidFill>
                <a:latin typeface="Lucida Console" pitchFamily="49" charset="0"/>
                <a:ea typeface="新細明體" pitchFamily="18" charset="-120"/>
                <a:cs typeface="Courier New" pitchFamily="49" charset="0"/>
              </a:rPr>
              <a:t> &lt;&lt; s2 &lt;&lt; </a:t>
            </a:r>
            <a:r>
              <a:rPr lang="en-US" altLang="zh-TW" b="0" dirty="0" smtClean="0">
                <a:solidFill>
                  <a:srgbClr val="0099FF"/>
                </a:solidFill>
                <a:latin typeface="Lucida Console" pitchFamily="49" charset="0"/>
                <a:ea typeface="新細明體" pitchFamily="18" charset="-120"/>
                <a:cs typeface="Courier New" pitchFamily="49" charset="0"/>
              </a:rPr>
              <a:t>"\ns3 = "</a:t>
            </a:r>
            <a:r>
              <a:rPr lang="en-US" altLang="zh-TW" b="0" dirty="0" smtClean="0">
                <a:solidFill>
                  <a:srgbClr val="000000"/>
                </a:solidFill>
                <a:latin typeface="Lucida Console" pitchFamily="49" charset="0"/>
                <a:ea typeface="新細明體" pitchFamily="18" charset="-120"/>
                <a:cs typeface="Courier New" pitchFamily="49" charset="0"/>
              </a:rPr>
              <a:t> &lt;&lt; s3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15  </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"\n\</a:t>
            </a:r>
            <a:r>
              <a:rPr lang="en-US" altLang="zh-TW" b="0" dirty="0" err="1" smtClean="0">
                <a:solidFill>
                  <a:srgbClr val="0099FF"/>
                </a:solidFill>
                <a:latin typeface="Lucida Console" pitchFamily="49" charset="0"/>
                <a:ea typeface="新細明體" pitchFamily="18" charset="-120"/>
                <a:cs typeface="Courier New" pitchFamily="49" charset="0"/>
              </a:rPr>
              <a:t>nstrcmp</a:t>
            </a:r>
            <a:r>
              <a:rPr lang="en-US" altLang="zh-TW" b="0" dirty="0" smtClean="0">
                <a:solidFill>
                  <a:srgbClr val="0099FF"/>
                </a:solidFill>
                <a:latin typeface="Lucida Console" pitchFamily="49" charset="0"/>
                <a:ea typeface="新細明體" pitchFamily="18" charset="-120"/>
                <a:cs typeface="Courier New" pitchFamily="49" charset="0"/>
              </a:rPr>
              <a:t>(s1, s2) = "</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err="1" smtClean="0">
                <a:solidFill>
                  <a:srgbClr val="000000"/>
                </a:solidFill>
                <a:latin typeface="Lucida Console" pitchFamily="49" charset="0"/>
                <a:ea typeface="新細明體" pitchFamily="18" charset="-120"/>
                <a:cs typeface="Courier New" pitchFamily="49" charset="0"/>
              </a:rPr>
              <a:t>setw</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2</a:t>
            </a:r>
            <a:r>
              <a:rPr lang="en-US" altLang="zh-TW" b="0" dirty="0" smtClean="0">
                <a:solidFill>
                  <a:srgbClr val="000000"/>
                </a:solidFill>
                <a:latin typeface="Lucida Console" pitchFamily="49" charset="0"/>
                <a:ea typeface="新細明體" pitchFamily="18" charset="-120"/>
                <a:cs typeface="Courier New" pitchFamily="49" charset="0"/>
              </a:rPr>
              <a:t> ) &lt;&lt; </a:t>
            </a:r>
            <a:r>
              <a:rPr lang="en-US" altLang="zh-TW" b="0" dirty="0" err="1" smtClean="0">
                <a:solidFill>
                  <a:srgbClr val="000000"/>
                </a:solidFill>
                <a:latin typeface="Lucida Console" pitchFamily="49" charset="0"/>
                <a:ea typeface="新細明體" pitchFamily="18" charset="-120"/>
                <a:cs typeface="Courier New" pitchFamily="49" charset="0"/>
              </a:rPr>
              <a:t>strcmp</a:t>
            </a:r>
            <a:r>
              <a:rPr lang="en-US" altLang="zh-TW" b="0" dirty="0" smtClean="0">
                <a:solidFill>
                  <a:srgbClr val="000000"/>
                </a:solidFill>
                <a:latin typeface="Lucida Console" pitchFamily="49" charset="0"/>
                <a:ea typeface="新細明體" pitchFamily="18" charset="-120"/>
                <a:cs typeface="Courier New" pitchFamily="49" charset="0"/>
              </a:rPr>
              <a:t>( s1, s2 )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16  </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b="0" dirty="0" err="1" smtClean="0">
                <a:solidFill>
                  <a:srgbClr val="0099FF"/>
                </a:solidFill>
                <a:latin typeface="Lucida Console" pitchFamily="49" charset="0"/>
                <a:ea typeface="新細明體" pitchFamily="18" charset="-120"/>
                <a:cs typeface="Courier New" pitchFamily="49" charset="0"/>
              </a:rPr>
              <a:t>nstrcmp</a:t>
            </a:r>
            <a:r>
              <a:rPr lang="en-US" altLang="zh-TW" b="0" dirty="0" smtClean="0">
                <a:solidFill>
                  <a:srgbClr val="0099FF"/>
                </a:solidFill>
                <a:latin typeface="Lucida Console" pitchFamily="49" charset="0"/>
                <a:ea typeface="新細明體" pitchFamily="18" charset="-120"/>
                <a:cs typeface="Courier New" pitchFamily="49" charset="0"/>
              </a:rPr>
              <a:t>(s1, s3) = "</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err="1" smtClean="0">
                <a:solidFill>
                  <a:srgbClr val="000000"/>
                </a:solidFill>
                <a:latin typeface="Lucida Console" pitchFamily="49" charset="0"/>
                <a:ea typeface="新細明體" pitchFamily="18" charset="-120"/>
                <a:cs typeface="Courier New" pitchFamily="49" charset="0"/>
              </a:rPr>
              <a:t>setw</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2</a:t>
            </a:r>
            <a:r>
              <a:rPr lang="en-US" altLang="zh-TW" b="0" dirty="0" smtClean="0">
                <a:solidFill>
                  <a:srgbClr val="000000"/>
                </a:solidFill>
                <a:latin typeface="Lucida Console" pitchFamily="49" charset="0"/>
                <a:ea typeface="新細明體" pitchFamily="18" charset="-120"/>
                <a:cs typeface="Courier New" pitchFamily="49" charset="0"/>
              </a:rPr>
              <a:t> ) &lt;&lt; </a:t>
            </a:r>
            <a:r>
              <a:rPr lang="en-US" altLang="zh-TW" b="0" dirty="0" err="1" smtClean="0">
                <a:solidFill>
                  <a:srgbClr val="000000"/>
                </a:solidFill>
                <a:latin typeface="Lucida Console" pitchFamily="49" charset="0"/>
                <a:ea typeface="新細明體" pitchFamily="18" charset="-120"/>
                <a:cs typeface="Courier New" pitchFamily="49" charset="0"/>
              </a:rPr>
              <a:t>strcmp</a:t>
            </a:r>
            <a:r>
              <a:rPr lang="en-US" altLang="zh-TW" b="0" dirty="0" smtClean="0">
                <a:solidFill>
                  <a:srgbClr val="000000"/>
                </a:solidFill>
                <a:latin typeface="Lucida Console" pitchFamily="49" charset="0"/>
                <a:ea typeface="新細明體" pitchFamily="18" charset="-120"/>
                <a:cs typeface="Courier New" pitchFamily="49" charset="0"/>
              </a:rPr>
              <a:t>( s1, s3 )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300"/>
              </a:spcBef>
            </a:pPr>
            <a:r>
              <a:rPr lang="en-US" altLang="zh-TW" b="0" dirty="0" smtClean="0">
                <a:solidFill>
                  <a:srgbClr val="5F5F5F"/>
                </a:solidFill>
                <a:latin typeface="Lucida Console" pitchFamily="49" charset="0"/>
                <a:ea typeface="新細明體" pitchFamily="18" charset="-120"/>
                <a:cs typeface="Times New Roman" pitchFamily="18" charset="0"/>
              </a:rPr>
              <a:t>17    </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b="0" dirty="0" err="1" smtClean="0">
                <a:solidFill>
                  <a:srgbClr val="0099FF"/>
                </a:solidFill>
                <a:latin typeface="Lucida Console" pitchFamily="49" charset="0"/>
                <a:ea typeface="新細明體" pitchFamily="18" charset="-120"/>
                <a:cs typeface="Courier New" pitchFamily="49" charset="0"/>
              </a:rPr>
              <a:t>nstrcmp</a:t>
            </a:r>
            <a:r>
              <a:rPr lang="en-US" altLang="zh-TW" b="0" dirty="0" smtClean="0">
                <a:solidFill>
                  <a:srgbClr val="0099FF"/>
                </a:solidFill>
                <a:latin typeface="Lucida Console" pitchFamily="49" charset="0"/>
                <a:ea typeface="新細明體" pitchFamily="18" charset="-120"/>
                <a:cs typeface="Courier New" pitchFamily="49" charset="0"/>
              </a:rPr>
              <a:t>(s3, s1) = "</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err="1" smtClean="0">
                <a:solidFill>
                  <a:srgbClr val="000000"/>
                </a:solidFill>
                <a:latin typeface="Lucida Console" pitchFamily="49" charset="0"/>
                <a:ea typeface="新細明體" pitchFamily="18" charset="-120"/>
                <a:cs typeface="Courier New" pitchFamily="49" charset="0"/>
              </a:rPr>
              <a:t>setw</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2</a:t>
            </a:r>
            <a:r>
              <a:rPr lang="en-US" altLang="zh-TW" b="0" dirty="0" smtClean="0">
                <a:solidFill>
                  <a:srgbClr val="000000"/>
                </a:solidFill>
                <a:latin typeface="Lucida Console" pitchFamily="49" charset="0"/>
                <a:ea typeface="新細明體" pitchFamily="18" charset="-120"/>
                <a:cs typeface="Courier New" pitchFamily="49" charset="0"/>
              </a:rPr>
              <a:t> ) &lt;&lt; </a:t>
            </a:r>
            <a:r>
              <a:rPr lang="en-US" altLang="zh-TW" b="0" dirty="0" err="1" smtClean="0">
                <a:solidFill>
                  <a:srgbClr val="000000"/>
                </a:solidFill>
                <a:latin typeface="Lucida Console" pitchFamily="49" charset="0"/>
                <a:ea typeface="新細明體" pitchFamily="18" charset="-120"/>
                <a:cs typeface="Courier New" pitchFamily="49" charset="0"/>
              </a:rPr>
              <a:t>strcmp</a:t>
            </a:r>
            <a:r>
              <a:rPr lang="en-US" altLang="zh-TW" b="0" dirty="0" smtClean="0">
                <a:solidFill>
                  <a:srgbClr val="000000"/>
                </a:solidFill>
                <a:latin typeface="Lucida Console" pitchFamily="49" charset="0"/>
                <a:ea typeface="新細明體" pitchFamily="18" charset="-120"/>
                <a:cs typeface="Courier New" pitchFamily="49" charset="0"/>
              </a:rPr>
              <a:t>( s3, s1 );</a:t>
            </a:r>
          </a:p>
          <a:p>
            <a:pPr eaLnBrk="1" hangingPunct="1">
              <a:spcBef>
                <a:spcPts val="300"/>
              </a:spcBef>
            </a:pPr>
            <a:r>
              <a:rPr lang="en-US" altLang="zh-TW" dirty="0" smtClean="0">
                <a:solidFill>
                  <a:srgbClr val="5F5F5F"/>
                </a:solidFill>
                <a:ea typeface="新細明體" pitchFamily="18" charset="-120"/>
                <a:cs typeface="Times New Roman" pitchFamily="18" charset="0"/>
              </a:rPr>
              <a:t>18 </a:t>
            </a:r>
            <a:endParaRPr lang="en-US" altLang="zh-TW" b="0" dirty="0" smtClean="0">
              <a:solidFill>
                <a:srgbClr val="000000"/>
              </a:solidFill>
              <a:latin typeface="Lucida Console" pitchFamily="49" charset="0"/>
              <a:ea typeface="新細明體" pitchFamily="18" charset="-120"/>
              <a:cs typeface="Courier New" pitchFamily="49" charset="0"/>
            </a:endParaRPr>
          </a:p>
          <a:p>
            <a:pPr lvl="0" eaLnBrk="1" hangingPunct="1">
              <a:spcBef>
                <a:spcPts val="300"/>
              </a:spcBef>
            </a:pPr>
            <a:r>
              <a:rPr lang="en-US" altLang="zh-TW" dirty="0" smtClean="0">
                <a:solidFill>
                  <a:srgbClr val="5F5F5F"/>
                </a:solidFill>
                <a:ea typeface="新細明體" pitchFamily="18" charset="-120"/>
                <a:cs typeface="Times New Roman" pitchFamily="18" charset="0"/>
              </a:rPr>
              <a:t>19  </a:t>
            </a:r>
            <a:r>
              <a:rPr lang="en-US" altLang="zh-TW" dirty="0" smtClean="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cout</a:t>
            </a:r>
            <a:r>
              <a:rPr lang="en-US" altLang="zh-TW" dirty="0">
                <a:solidFill>
                  <a:srgbClr val="000000"/>
                </a:solidFill>
                <a:ea typeface="新細明體" pitchFamily="18" charset="-120"/>
                <a:cs typeface="Courier New" pitchFamily="49" charset="0"/>
              </a:rPr>
              <a:t> &lt;&lt; </a:t>
            </a:r>
            <a:r>
              <a:rPr lang="en-US" altLang="zh-TW" dirty="0">
                <a:solidFill>
                  <a:srgbClr val="0099FF"/>
                </a:solidFill>
                <a:ea typeface="新細明體" pitchFamily="18" charset="-120"/>
                <a:cs typeface="Courier New" pitchFamily="49" charset="0"/>
              </a:rPr>
              <a:t>"\n\</a:t>
            </a:r>
            <a:r>
              <a:rPr lang="en-US" altLang="zh-TW" dirty="0" err="1">
                <a:solidFill>
                  <a:srgbClr val="0099FF"/>
                </a:solidFill>
                <a:ea typeface="新細明體" pitchFamily="18" charset="-120"/>
                <a:cs typeface="Courier New" pitchFamily="49" charset="0"/>
              </a:rPr>
              <a:t>nstrncmp</a:t>
            </a:r>
            <a:r>
              <a:rPr lang="en-US" altLang="zh-TW" dirty="0">
                <a:solidFill>
                  <a:srgbClr val="0099FF"/>
                </a:solidFill>
                <a:ea typeface="新細明體" pitchFamily="18" charset="-120"/>
                <a:cs typeface="Courier New" pitchFamily="49" charset="0"/>
              </a:rPr>
              <a:t>(s1, s3, 6) = "</a:t>
            </a:r>
            <a:r>
              <a:rPr lang="en-US" altLang="zh-TW" dirty="0">
                <a:solidFill>
                  <a:srgbClr val="000000"/>
                </a:solidFill>
                <a:ea typeface="新細明體" pitchFamily="18" charset="-120"/>
                <a:cs typeface="Courier New" pitchFamily="49" charset="0"/>
              </a:rPr>
              <a:t> &lt;&lt; </a:t>
            </a:r>
            <a:r>
              <a:rPr lang="en-US" altLang="zh-TW" dirty="0" err="1">
                <a:solidFill>
                  <a:srgbClr val="000000"/>
                </a:solidFill>
                <a:ea typeface="新細明體" pitchFamily="18" charset="-120"/>
                <a:cs typeface="Courier New" pitchFamily="49" charset="0"/>
              </a:rPr>
              <a:t>setw</a:t>
            </a:r>
            <a:r>
              <a:rPr lang="en-US" altLang="zh-TW" dirty="0">
                <a:solidFill>
                  <a:srgbClr val="000000"/>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2</a:t>
            </a:r>
            <a:r>
              <a:rPr lang="en-US" altLang="zh-TW" dirty="0">
                <a:solidFill>
                  <a:srgbClr val="000000"/>
                </a:solidFill>
                <a:ea typeface="新細明體" pitchFamily="18" charset="-120"/>
                <a:cs typeface="Courier New" pitchFamily="49" charset="0"/>
              </a:rPr>
              <a:t> ) </a:t>
            </a:r>
            <a:endParaRPr lang="en-US" altLang="zh-TW" dirty="0">
              <a:solidFill>
                <a:srgbClr val="000000"/>
              </a:solidFill>
              <a:ea typeface="新細明體" pitchFamily="18" charset="-120"/>
              <a:cs typeface="Times New Roman" pitchFamily="18" charset="0"/>
            </a:endParaRPr>
          </a:p>
          <a:p>
            <a:pPr lvl="0" eaLnBrk="1" hangingPunct="1">
              <a:spcBef>
                <a:spcPts val="300"/>
              </a:spcBef>
            </a:pPr>
            <a:r>
              <a:rPr lang="en-US" altLang="zh-TW" dirty="0" smtClean="0">
                <a:solidFill>
                  <a:srgbClr val="5F5F5F"/>
                </a:solidFill>
                <a:ea typeface="新細明體" pitchFamily="18" charset="-120"/>
                <a:cs typeface="Times New Roman" pitchFamily="18" charset="0"/>
              </a:rPr>
              <a:t>20  </a:t>
            </a:r>
            <a:r>
              <a:rPr lang="en-US" altLang="zh-TW" dirty="0" smtClean="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&lt;&lt; </a:t>
            </a:r>
            <a:r>
              <a:rPr lang="en-US" altLang="zh-TW" dirty="0" err="1">
                <a:solidFill>
                  <a:srgbClr val="000000"/>
                </a:solidFill>
                <a:ea typeface="新細明體" pitchFamily="18" charset="-120"/>
                <a:cs typeface="Courier New" pitchFamily="49" charset="0"/>
              </a:rPr>
              <a:t>strncmp</a:t>
            </a:r>
            <a:r>
              <a:rPr lang="en-US" altLang="zh-TW" dirty="0">
                <a:solidFill>
                  <a:srgbClr val="000000"/>
                </a:solidFill>
                <a:ea typeface="新細明體" pitchFamily="18" charset="-120"/>
                <a:cs typeface="Courier New" pitchFamily="49" charset="0"/>
              </a:rPr>
              <a:t>(</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s1,</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s3,</a:t>
            </a:r>
            <a:r>
              <a:rPr lang="en-US" altLang="zh-TW" sz="800" dirty="0">
                <a:solidFill>
                  <a:srgbClr val="000000"/>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6</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&lt;&lt;</a:t>
            </a:r>
            <a:r>
              <a:rPr lang="en-US" altLang="zh-TW" sz="800" dirty="0">
                <a:solidFill>
                  <a:srgbClr val="000000"/>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a:t>
            </a:r>
            <a:r>
              <a:rPr lang="en-US" altLang="zh-TW" dirty="0" err="1">
                <a:solidFill>
                  <a:srgbClr val="0099FF"/>
                </a:solidFill>
                <a:ea typeface="新細明體" pitchFamily="18" charset="-120"/>
                <a:cs typeface="Courier New" pitchFamily="49" charset="0"/>
              </a:rPr>
              <a:t>nstrncmp</a:t>
            </a:r>
            <a:r>
              <a:rPr lang="en-US" altLang="zh-TW" dirty="0">
                <a:solidFill>
                  <a:srgbClr val="0099FF"/>
                </a:solidFill>
                <a:ea typeface="新細明體" pitchFamily="18" charset="-120"/>
                <a:cs typeface="Courier New" pitchFamily="49" charset="0"/>
              </a:rPr>
              <a:t>(</a:t>
            </a:r>
            <a:r>
              <a:rPr lang="en-US" altLang="zh-TW" sz="800" dirty="0">
                <a:solidFill>
                  <a:srgbClr val="0099FF"/>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s1,</a:t>
            </a:r>
            <a:r>
              <a:rPr lang="en-US" altLang="zh-TW" sz="800" dirty="0">
                <a:solidFill>
                  <a:srgbClr val="0099FF"/>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s3,</a:t>
            </a:r>
            <a:r>
              <a:rPr lang="en-US" altLang="zh-TW" sz="800" dirty="0">
                <a:solidFill>
                  <a:srgbClr val="0099FF"/>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7)</a:t>
            </a:r>
            <a:r>
              <a:rPr lang="en-US" altLang="zh-TW" sz="800" dirty="0">
                <a:solidFill>
                  <a:srgbClr val="0099FF"/>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a:t>
            </a:r>
            <a:r>
              <a:rPr lang="en-US" altLang="zh-TW" sz="800" dirty="0">
                <a:solidFill>
                  <a:srgbClr val="0099FF"/>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&lt;&lt;</a:t>
            </a:r>
            <a:r>
              <a:rPr lang="en-US" altLang="zh-TW" sz="800"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setw</a:t>
            </a:r>
            <a:r>
              <a:rPr lang="en-US" altLang="zh-TW" dirty="0">
                <a:solidFill>
                  <a:srgbClr val="000000"/>
                </a:solidFill>
                <a:ea typeface="新細明體" pitchFamily="18" charset="-120"/>
                <a:cs typeface="Courier New" pitchFamily="49" charset="0"/>
              </a:rPr>
              <a:t>(</a:t>
            </a:r>
            <a:r>
              <a:rPr lang="en-US" altLang="zh-TW" sz="800" dirty="0">
                <a:solidFill>
                  <a:srgbClr val="000000"/>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2</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t>
            </a:r>
          </a:p>
          <a:p>
            <a:pPr lvl="0" eaLnBrk="1" hangingPunct="1">
              <a:spcBef>
                <a:spcPts val="300"/>
              </a:spcBef>
            </a:pPr>
            <a:r>
              <a:rPr lang="en-US" altLang="zh-TW" dirty="0" smtClean="0">
                <a:solidFill>
                  <a:srgbClr val="5F5F5F"/>
                </a:solidFill>
                <a:ea typeface="新細明體" pitchFamily="18" charset="-120"/>
                <a:cs typeface="Times New Roman" pitchFamily="18" charset="0"/>
              </a:rPr>
              <a:t>21  </a:t>
            </a:r>
            <a:r>
              <a:rPr lang="en-US" altLang="zh-TW" dirty="0" smtClean="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&lt;&lt; </a:t>
            </a:r>
            <a:r>
              <a:rPr lang="en-US" altLang="zh-TW" dirty="0" err="1">
                <a:solidFill>
                  <a:srgbClr val="000000"/>
                </a:solidFill>
                <a:ea typeface="新細明體" pitchFamily="18" charset="-120"/>
                <a:cs typeface="Courier New" pitchFamily="49" charset="0"/>
              </a:rPr>
              <a:t>strncmp</a:t>
            </a:r>
            <a:r>
              <a:rPr lang="en-US" altLang="zh-TW" dirty="0">
                <a:solidFill>
                  <a:srgbClr val="000000"/>
                </a:solidFill>
                <a:ea typeface="新細明體" pitchFamily="18" charset="-120"/>
                <a:cs typeface="Courier New" pitchFamily="49" charset="0"/>
              </a:rPr>
              <a:t>(</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s1,</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s3,</a:t>
            </a:r>
            <a:r>
              <a:rPr lang="en-US" altLang="zh-TW" sz="800" dirty="0">
                <a:solidFill>
                  <a:srgbClr val="000000"/>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7</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&lt;&lt;</a:t>
            </a:r>
            <a:r>
              <a:rPr lang="en-US" altLang="zh-TW" sz="800" dirty="0">
                <a:solidFill>
                  <a:srgbClr val="000000"/>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a:t>
            </a:r>
            <a:r>
              <a:rPr lang="en-US" altLang="zh-TW" dirty="0" err="1">
                <a:solidFill>
                  <a:srgbClr val="0099FF"/>
                </a:solidFill>
                <a:ea typeface="新細明體" pitchFamily="18" charset="-120"/>
                <a:cs typeface="Courier New" pitchFamily="49" charset="0"/>
              </a:rPr>
              <a:t>nstrncmp</a:t>
            </a:r>
            <a:r>
              <a:rPr lang="en-US" altLang="zh-TW" dirty="0">
                <a:solidFill>
                  <a:srgbClr val="0099FF"/>
                </a:solidFill>
                <a:ea typeface="新細明體" pitchFamily="18" charset="-120"/>
                <a:cs typeface="Courier New" pitchFamily="49" charset="0"/>
              </a:rPr>
              <a:t>(</a:t>
            </a:r>
            <a:r>
              <a:rPr lang="en-US" altLang="zh-TW" sz="800" dirty="0">
                <a:solidFill>
                  <a:srgbClr val="0099FF"/>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s3,</a:t>
            </a:r>
            <a:r>
              <a:rPr lang="en-US" altLang="zh-TW" sz="800" dirty="0">
                <a:solidFill>
                  <a:srgbClr val="0099FF"/>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s1,</a:t>
            </a:r>
            <a:r>
              <a:rPr lang="en-US" altLang="zh-TW" sz="800" dirty="0">
                <a:solidFill>
                  <a:srgbClr val="0099FF"/>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7)</a:t>
            </a:r>
            <a:r>
              <a:rPr lang="en-US" altLang="zh-TW" sz="800" dirty="0">
                <a:solidFill>
                  <a:srgbClr val="0099FF"/>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a:t>
            </a:r>
            <a:r>
              <a:rPr lang="en-US" altLang="zh-TW" sz="800" dirty="0">
                <a:solidFill>
                  <a:srgbClr val="0099FF"/>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&lt;&lt;</a:t>
            </a:r>
            <a:r>
              <a:rPr lang="en-US" altLang="zh-TW" sz="800"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setw</a:t>
            </a:r>
            <a:r>
              <a:rPr lang="en-US" altLang="zh-TW" dirty="0">
                <a:solidFill>
                  <a:srgbClr val="000000"/>
                </a:solidFill>
                <a:ea typeface="新細明體" pitchFamily="18" charset="-120"/>
                <a:cs typeface="Courier New" pitchFamily="49" charset="0"/>
              </a:rPr>
              <a:t>(</a:t>
            </a:r>
            <a:r>
              <a:rPr lang="en-US" altLang="zh-TW" sz="800" dirty="0">
                <a:solidFill>
                  <a:srgbClr val="000000"/>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2</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t>
            </a:r>
            <a:endParaRPr lang="en-US" altLang="zh-TW" dirty="0">
              <a:solidFill>
                <a:srgbClr val="000000"/>
              </a:solidFill>
              <a:ea typeface="新細明體" pitchFamily="18" charset="-120"/>
              <a:cs typeface="Times New Roman" pitchFamily="18" charset="0"/>
            </a:endParaRPr>
          </a:p>
          <a:p>
            <a:pPr lvl="0" eaLnBrk="1" hangingPunct="1">
              <a:spcBef>
                <a:spcPts val="300"/>
              </a:spcBef>
            </a:pPr>
            <a:r>
              <a:rPr lang="en-US" altLang="zh-TW" dirty="0" smtClean="0">
                <a:solidFill>
                  <a:srgbClr val="5F5F5F"/>
                </a:solidFill>
                <a:ea typeface="新細明體" pitchFamily="18" charset="-120"/>
                <a:cs typeface="Times New Roman" pitchFamily="18" charset="0"/>
              </a:rPr>
              <a:t>22  </a:t>
            </a:r>
            <a:r>
              <a:rPr lang="en-US" altLang="zh-TW" dirty="0" smtClean="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&lt;&lt; </a:t>
            </a:r>
            <a:r>
              <a:rPr lang="en-US" altLang="zh-TW" dirty="0" err="1">
                <a:solidFill>
                  <a:srgbClr val="000000"/>
                </a:solidFill>
                <a:ea typeface="新細明體" pitchFamily="18" charset="-120"/>
                <a:cs typeface="Courier New" pitchFamily="49" charset="0"/>
              </a:rPr>
              <a:t>strncmp</a:t>
            </a:r>
            <a:r>
              <a:rPr lang="en-US" altLang="zh-TW" dirty="0">
                <a:solidFill>
                  <a:srgbClr val="000000"/>
                </a:solidFill>
                <a:ea typeface="新細明體" pitchFamily="18" charset="-120"/>
                <a:cs typeface="Courier New" pitchFamily="49" charset="0"/>
              </a:rPr>
              <a:t>(</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s3,</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s1,</a:t>
            </a:r>
            <a:r>
              <a:rPr lang="en-US" altLang="zh-TW" sz="800" dirty="0">
                <a:solidFill>
                  <a:srgbClr val="000000"/>
                </a:solidFill>
                <a:ea typeface="新細明體" pitchFamily="18" charset="-120"/>
                <a:cs typeface="Courier New" pitchFamily="49" charset="0"/>
              </a:rPr>
              <a:t> </a:t>
            </a:r>
            <a:r>
              <a:rPr lang="en-US" altLang="zh-TW" dirty="0">
                <a:solidFill>
                  <a:srgbClr val="0099FF"/>
                </a:solidFill>
                <a:ea typeface="新細明體" pitchFamily="18" charset="-120"/>
                <a:cs typeface="Courier New" pitchFamily="49" charset="0"/>
              </a:rPr>
              <a:t>7</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a:t>
            </a:r>
            <a:r>
              <a:rPr lang="en-US" altLang="zh-TW" sz="800" dirty="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&lt;&lt;</a:t>
            </a:r>
            <a:r>
              <a:rPr lang="en-US" altLang="zh-TW" sz="800"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endl</a:t>
            </a:r>
            <a:r>
              <a:rPr lang="en-US" altLang="zh-TW" dirty="0" smtClean="0">
                <a:solidFill>
                  <a:srgbClr val="000000"/>
                </a:solidFill>
                <a:ea typeface="新細明體" pitchFamily="18" charset="-120"/>
                <a:cs typeface="Courier New" pitchFamily="49" charset="0"/>
              </a:rPr>
              <a:t>;</a:t>
            </a:r>
          </a:p>
          <a:p>
            <a:pPr lvl="0" eaLnBrk="1" hangingPunct="1">
              <a:spcBef>
                <a:spcPts val="300"/>
              </a:spcBef>
            </a:pPr>
            <a:r>
              <a:rPr lang="en-US" altLang="zh-TW" dirty="0" smtClean="0">
                <a:solidFill>
                  <a:srgbClr val="5F5F5F"/>
                </a:solidFill>
                <a:ea typeface="新細明體" pitchFamily="18" charset="-120"/>
                <a:cs typeface="Times New Roman" pitchFamily="18" charset="0"/>
              </a:rPr>
              <a:t>23  </a:t>
            </a:r>
            <a:r>
              <a:rPr lang="en-US" altLang="zh-TW" dirty="0">
                <a:solidFill>
                  <a:srgbClr val="000000"/>
                </a:solidFill>
                <a:ea typeface="新細明體" pitchFamily="18" charset="-120"/>
                <a:cs typeface="Courier New" pitchFamily="49" charset="0"/>
              </a:rPr>
              <a:t>} </a:t>
            </a:r>
            <a:r>
              <a:rPr lang="en-US" altLang="zh-TW" dirty="0">
                <a:solidFill>
                  <a:srgbClr val="008000"/>
                </a:solidFill>
                <a:ea typeface="新細明體" pitchFamily="18" charset="-120"/>
                <a:cs typeface="Courier New" pitchFamily="49" charset="0"/>
              </a:rPr>
              <a:t>// end </a:t>
            </a:r>
            <a:r>
              <a:rPr lang="en-US" altLang="zh-TW" dirty="0" smtClean="0">
                <a:solidFill>
                  <a:srgbClr val="008000"/>
                </a:solidFill>
                <a:ea typeface="新細明體" pitchFamily="18" charset="-120"/>
                <a:cs typeface="Courier New" pitchFamily="49" charset="0"/>
              </a:rPr>
              <a:t>main</a:t>
            </a:r>
            <a:r>
              <a:rPr lang="en-US" altLang="zh-TW" dirty="0">
                <a:solidFill>
                  <a:schemeClr val="bg1"/>
                </a:solidFill>
                <a:ea typeface="新細明體" pitchFamily="18" charset="-120"/>
                <a:cs typeface="Times New Roman" pitchFamily="18" charset="0"/>
              </a:rPr>
              <a:t>1</a:t>
            </a:r>
            <a:endParaRPr lang="en-US" altLang="zh-TW" dirty="0">
              <a:solidFill>
                <a:srgbClr val="008000"/>
              </a:solidFill>
              <a:ea typeface="新細明體" pitchFamily="18" charset="-120"/>
              <a:cs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07442" y="260604"/>
            <a:ext cx="8929116" cy="3744468"/>
          </a:xfrm>
          <a:prstGeom prst="rect">
            <a:avLst/>
          </a:prstGeom>
          <a:solidFill>
            <a:srgbClr val="CCCCFF"/>
          </a:solidFill>
          <a:ln w="9525">
            <a:noFill/>
            <a:miter lim="800000"/>
            <a:headEnd/>
            <a:tailEnd/>
          </a:ln>
        </p:spPr>
        <p:txBody>
          <a:bodyPr tIns="182880" bIns="182880"/>
          <a:lstStyle/>
          <a:p>
            <a:pPr algn="l">
              <a:spcBef>
                <a:spcPct val="20000"/>
              </a:spcBef>
            </a:pPr>
            <a:r>
              <a:rPr lang="en-US" altLang="zh-TW" sz="1800">
                <a:solidFill>
                  <a:srgbClr val="000000"/>
                </a:solidFill>
                <a:ea typeface="新細明體" pitchFamily="18" charset="-120"/>
                <a:cs typeface="Courier New" pitchFamily="49" charset="0"/>
              </a:rPr>
              <a:t>s1 = Happy New Year</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s2 = Happy New Year</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s3 = Happy Holidays</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 </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strcmp(s1, s2) =  0</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strcmp(s1, s3) =  1</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strcmp(s3, s1) = -1</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 </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strncmp(s1, s3, 6) =  0</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strncmp(s1, s3, 7) =  1</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strncmp(s3, s1, 7) = -1</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endParaRPr lang="zh-TW" altLang="en-US" sz="1800">
              <a:ea typeface="新細明體" pitchFamily="18" charset="-12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71425" y="188586"/>
            <a:ext cx="9001150" cy="1260161"/>
          </a:xfrm>
        </p:spPr>
        <p:txBody>
          <a:bodyPr/>
          <a:lstStyle/>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25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26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cin</a:t>
            </a:r>
            <a:r>
              <a:rPr lang="en-US" altLang="zh-TW" b="0" dirty="0" smtClean="0">
                <a:solidFill>
                  <a:srgbClr val="000000"/>
                </a:solidFill>
                <a:latin typeface="Lucida Console" pitchFamily="49" charset="0"/>
                <a:ea typeface="新細明體" pitchFamily="18" charset="-120"/>
                <a:cs typeface="Courier New" pitchFamily="49" charset="0"/>
              </a:rPr>
              <a:t> &gt;&gt; string1; </a:t>
            </a:r>
            <a:r>
              <a:rPr lang="en-US" altLang="zh-TW" b="0" dirty="0" smtClean="0">
                <a:solidFill>
                  <a:srgbClr val="008000"/>
                </a:solidFill>
                <a:latin typeface="Lucida Console" pitchFamily="49" charset="0"/>
                <a:ea typeface="新細明體" pitchFamily="18" charset="-120"/>
                <a:cs typeface="Courier New" pitchFamily="49" charset="0"/>
              </a:rPr>
              <a:t>// reads "there"</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27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"\nstring1 is: " </a:t>
            </a:r>
            <a:r>
              <a:rPr lang="en-US" altLang="zh-TW" b="0" dirty="0" smtClean="0">
                <a:solidFill>
                  <a:srgbClr val="000000"/>
                </a:solidFill>
                <a:latin typeface="Lucida Console" pitchFamily="49" charset="0"/>
                <a:ea typeface="新細明體" pitchFamily="18" charset="-120"/>
                <a:cs typeface="Courier New" pitchFamily="49" charset="0"/>
              </a:rPr>
              <a:t>&lt;&lt; string1 &lt;&lt; </a:t>
            </a:r>
            <a:r>
              <a:rPr lang="en-US" altLang="zh-TW" b="0" dirty="0" err="1" smtClean="0">
                <a:solidFill>
                  <a:srgbClr val="000000"/>
                </a:solidFill>
                <a:latin typeface="Lucida Console" pitchFamily="49" charset="0"/>
                <a:ea typeface="新細明體" pitchFamily="18" charset="-120"/>
                <a:cs typeface="Courier New" pitchFamily="49" charset="0"/>
              </a:rPr>
              <a:t>endl</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30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end main</a:t>
            </a:r>
            <a:endParaRPr lang="en-US" altLang="zh-TW" b="0" dirty="0" smtClean="0">
              <a:latin typeface="Lucida Console" pitchFamily="49" charset="0"/>
              <a:ea typeface="新細明體" pitchFamily="18" charset="-120"/>
              <a:cs typeface="Times New Roman" pitchFamily="18" charset="0"/>
            </a:endParaRPr>
          </a:p>
        </p:txBody>
      </p:sp>
      <p:sp>
        <p:nvSpPr>
          <p:cNvPr id="13315" name="Rectangle 3"/>
          <p:cNvSpPr>
            <a:spLocks noChangeArrowheads="1"/>
          </p:cNvSpPr>
          <p:nvPr/>
        </p:nvSpPr>
        <p:spPr bwMode="auto">
          <a:xfrm>
            <a:off x="71425" y="1448747"/>
            <a:ext cx="9001151" cy="2160276"/>
          </a:xfrm>
          <a:prstGeom prst="rect">
            <a:avLst/>
          </a:prstGeom>
          <a:solidFill>
            <a:srgbClr val="CCCCFF"/>
          </a:solidFill>
          <a:ln w="9525">
            <a:noFill/>
            <a:miter lim="800000"/>
            <a:headEnd/>
            <a:tailEnd/>
          </a:ln>
        </p:spPr>
        <p:txBody>
          <a:bodyPr tIns="182880" bIns="182880"/>
          <a:lstStyle/>
          <a:p>
            <a:pPr algn="l">
              <a:spcBef>
                <a:spcPct val="20000"/>
              </a:spcBef>
            </a:pPr>
            <a:r>
              <a:rPr lang="en-US" altLang="zh-TW" sz="1800">
                <a:solidFill>
                  <a:srgbClr val="000000"/>
                </a:solidFill>
                <a:ea typeface="新細明體" pitchFamily="18" charset="-120"/>
                <a:cs typeface="Courier New" pitchFamily="49" charset="0"/>
              </a:rPr>
              <a:t>Enter the string "hello there": hello there</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string1 is: hello</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string2 is: string literal</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string1 with spaces between characters is:</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h e l l o</a:t>
            </a:r>
            <a:endParaRPr lang="en-US" altLang="zh-TW" sz="180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a:solidFill>
                  <a:srgbClr val="000000"/>
                </a:solidFill>
                <a:ea typeface="新細明體" pitchFamily="18" charset="-120"/>
                <a:cs typeface="Courier New" pitchFamily="49" charset="0"/>
              </a:rPr>
              <a:t>string1 is: there</a:t>
            </a:r>
            <a:endParaRPr lang="zh-TW" altLang="en-US" sz="1800">
              <a:ea typeface="新細明體" pitchFamily="18" charset="-120"/>
              <a:cs typeface="Courier New"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altLang="zh-TW" dirty="0">
                <a:solidFill>
                  <a:srgbClr val="0000FF"/>
                </a:solidFill>
                <a:ea typeface="新細明體" pitchFamily="18" charset="-120"/>
              </a:rPr>
              <a:t>22.10  Pointer-Based String Manipulation Functions</a:t>
            </a:r>
            <a:endParaRPr lang="en-US" altLang="zh-TW" dirty="0" smtClean="0">
              <a:ea typeface="新細明體" pitchFamily="18" charset="-120"/>
            </a:endParaRPr>
          </a:p>
        </p:txBody>
      </p:sp>
      <p:sp>
        <p:nvSpPr>
          <p:cNvPr id="41987" name="Rectangle 3"/>
          <p:cNvSpPr>
            <a:spLocks noGrp="1" noChangeArrowheads="1"/>
          </p:cNvSpPr>
          <p:nvPr>
            <p:ph idx="1"/>
          </p:nvPr>
        </p:nvSpPr>
        <p:spPr/>
        <p:txBody>
          <a:bodyPr/>
          <a:lstStyle/>
          <a:p>
            <a:pPr eaLnBrk="1" hangingPunct="1"/>
            <a:r>
              <a:rPr lang="en-US" altLang="zh-TW" smtClean="0">
                <a:ea typeface="新細明體" pitchFamily="18" charset="-120"/>
              </a:rPr>
              <a:t>Determining string lengths</a:t>
            </a:r>
          </a:p>
          <a:p>
            <a:pPr lvl="1" eaLnBrk="1" hangingPunct="1"/>
            <a:r>
              <a:rPr lang="en-US" altLang="zh-TW" b="1" smtClean="0">
                <a:latin typeface="Courier New" pitchFamily="49" charset="0"/>
                <a:ea typeface="新細明體" pitchFamily="18" charset="-120"/>
                <a:cs typeface="Times New Roman" pitchFamily="18" charset="0"/>
              </a:rPr>
              <a:t>size_t strlen( </a:t>
            </a:r>
            <a:r>
              <a:rPr lang="en-US" altLang="zh-TW" b="1" smtClean="0">
                <a:solidFill>
                  <a:schemeClr val="hlink"/>
                </a:solidFill>
                <a:latin typeface="Courier New" pitchFamily="49" charset="0"/>
                <a:ea typeface="新細明體" pitchFamily="18" charset="-120"/>
                <a:cs typeface="Times New Roman" pitchFamily="18" charset="0"/>
              </a:rPr>
              <a:t>const char</a:t>
            </a:r>
            <a:r>
              <a:rPr lang="en-US" altLang="zh-TW" b="1" smtClean="0">
                <a:latin typeface="Courier New" pitchFamily="49" charset="0"/>
                <a:ea typeface="新細明體" pitchFamily="18" charset="-120"/>
                <a:cs typeface="Times New Roman" pitchFamily="18" charset="0"/>
              </a:rPr>
              <a:t> *s )</a:t>
            </a:r>
            <a:endParaRPr lang="en-US" altLang="zh-TW" b="1" smtClean="0">
              <a:ea typeface="新細明體" pitchFamily="18" charset="-120"/>
            </a:endParaRPr>
          </a:p>
          <a:p>
            <a:pPr lvl="2" eaLnBrk="1" hangingPunct="1"/>
            <a:r>
              <a:rPr lang="en-US" altLang="zh-TW" smtClean="0">
                <a:ea typeface="新細明體" pitchFamily="18" charset="-120"/>
              </a:rPr>
              <a:t>Returns number of characters in string</a:t>
            </a:r>
          </a:p>
          <a:p>
            <a:pPr lvl="3" eaLnBrk="1" hangingPunct="1"/>
            <a:r>
              <a:rPr lang="en-US" altLang="zh-TW" smtClean="0">
                <a:ea typeface="新細明體" pitchFamily="18" charset="-120"/>
              </a:rPr>
              <a:t>Terminating null character not included in length</a:t>
            </a:r>
          </a:p>
          <a:p>
            <a:pPr eaLnBrk="1" hangingPunct="1"/>
            <a:endParaRPr lang="zh-TW" altLang="en-US" smtClean="0">
              <a:ea typeface="新細明體" pitchFamily="18" charset="-12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107442" y="548640"/>
            <a:ext cx="8929116" cy="5760720"/>
          </a:xfrm>
        </p:spPr>
        <p:txBody>
          <a:bodyPr/>
          <a:lstStyle/>
          <a:p>
            <a:pPr eaLnBrk="1" hangingPunct="1"/>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1   </a:t>
            </a:r>
            <a:r>
              <a:rPr lang="en-US" altLang="zh-TW" b="0" dirty="0" smtClean="0">
                <a:solidFill>
                  <a:srgbClr val="008000"/>
                </a:solidFill>
                <a:latin typeface="Lucida Console" pitchFamily="49" charset="0"/>
                <a:ea typeface="新細明體" pitchFamily="18" charset="-120"/>
                <a:cs typeface="Courier New" pitchFamily="49" charset="0"/>
              </a:rPr>
              <a:t>// Fig. 22.26: fig22_26.cpp</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2   </a:t>
            </a:r>
            <a:r>
              <a:rPr lang="en-US" altLang="zh-TW" b="0" dirty="0" smtClean="0">
                <a:solidFill>
                  <a:srgbClr val="008000"/>
                </a:solidFill>
                <a:latin typeface="Lucida Console" pitchFamily="49" charset="0"/>
                <a:ea typeface="新細明體" pitchFamily="18" charset="-120"/>
                <a:cs typeface="Courier New" pitchFamily="49" charset="0"/>
              </a:rPr>
              <a:t>// Using </a:t>
            </a:r>
            <a:r>
              <a:rPr lang="en-US" altLang="zh-TW" b="0" dirty="0" err="1" smtClean="0">
                <a:solidFill>
                  <a:srgbClr val="008000"/>
                </a:solidFill>
                <a:latin typeface="Lucida Console" pitchFamily="49" charset="0"/>
                <a:ea typeface="新細明體" pitchFamily="18" charset="-120"/>
                <a:cs typeface="Courier New" pitchFamily="49" charset="0"/>
              </a:rPr>
              <a:t>strlen</a:t>
            </a:r>
            <a:r>
              <a:rPr lang="en-US" altLang="zh-TW" b="0" dirty="0" smtClean="0">
                <a:solidFill>
                  <a:srgbClr val="008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3   </a:t>
            </a:r>
            <a:r>
              <a:rPr lang="en-US" altLang="zh-TW" b="0" dirty="0" smtClean="0">
                <a:solidFill>
                  <a:srgbClr val="0000FF"/>
                </a:solidFill>
                <a:latin typeface="Lucida Console" pitchFamily="49" charset="0"/>
                <a:ea typeface="新細明體" pitchFamily="18" charset="-120"/>
                <a:cs typeface="Courier New" pitchFamily="49" charset="0"/>
              </a:rPr>
              <a:t>#include</a:t>
            </a:r>
            <a:r>
              <a:rPr lang="en-US" altLang="zh-TW" b="0" dirty="0" smtClean="0">
                <a:solidFill>
                  <a:srgbClr val="000000"/>
                </a:solidFill>
                <a:latin typeface="Lucida Console" pitchFamily="49" charset="0"/>
                <a:ea typeface="新細明體" pitchFamily="18" charset="-120"/>
                <a:cs typeface="Courier New" pitchFamily="49" charset="0"/>
              </a:rPr>
              <a:t> &lt;</a:t>
            </a:r>
            <a:r>
              <a:rPr lang="en-US" altLang="zh-TW" b="0" dirty="0" err="1" smtClean="0">
                <a:solidFill>
                  <a:srgbClr val="000000"/>
                </a:solidFill>
                <a:latin typeface="Lucida Console" pitchFamily="49" charset="0"/>
                <a:ea typeface="新細明體" pitchFamily="18" charset="-120"/>
                <a:cs typeface="Courier New" pitchFamily="49" charset="0"/>
              </a:rPr>
              <a:t>iostream</a:t>
            </a:r>
            <a:r>
              <a:rPr lang="en-US" altLang="zh-TW" b="0" dirty="0" smtClean="0">
                <a:solidFill>
                  <a:srgbClr val="000000"/>
                </a:solidFill>
                <a:latin typeface="Lucida Console" pitchFamily="49" charset="0"/>
                <a:ea typeface="新細明體" pitchFamily="18" charset="-120"/>
                <a:cs typeface="Courier New" pitchFamily="49" charset="0"/>
              </a:rPr>
              <a:t>&gt;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4   </a:t>
            </a:r>
            <a:r>
              <a:rPr lang="en-US" altLang="zh-TW" dirty="0">
                <a:solidFill>
                  <a:srgbClr val="0000FF"/>
                </a:solidFill>
                <a:ea typeface="新細明體" pitchFamily="18" charset="-120"/>
                <a:cs typeface="Courier New" pitchFamily="49" charset="0"/>
              </a:rPr>
              <a:t>#include</a:t>
            </a:r>
            <a:r>
              <a:rPr lang="en-US" altLang="zh-TW" dirty="0">
                <a:solidFill>
                  <a:srgbClr val="000000"/>
                </a:solidFill>
                <a:ea typeface="新細明體" pitchFamily="18" charset="-120"/>
                <a:cs typeface="Courier New" pitchFamily="49" charset="0"/>
              </a:rPr>
              <a:t> &lt;</a:t>
            </a:r>
            <a:r>
              <a:rPr lang="en-US" altLang="zh-TW" dirty="0" err="1">
                <a:solidFill>
                  <a:srgbClr val="000000"/>
                </a:solidFill>
                <a:ea typeface="新細明體" pitchFamily="18" charset="-120"/>
                <a:cs typeface="Courier New" pitchFamily="49" charset="0"/>
              </a:rPr>
              <a:t>cstring</a:t>
            </a:r>
            <a:r>
              <a:rPr lang="en-US" altLang="zh-TW" dirty="0">
                <a:solidFill>
                  <a:srgbClr val="000000"/>
                </a:solidFill>
                <a:ea typeface="新細明體" pitchFamily="18" charset="-120"/>
                <a:cs typeface="Courier New" pitchFamily="49" charset="0"/>
              </a:rPr>
              <a:t>&gt; </a:t>
            </a:r>
            <a:r>
              <a:rPr lang="en-US" altLang="zh-TW" dirty="0">
                <a:solidFill>
                  <a:srgbClr val="008000"/>
                </a:solidFill>
                <a:ea typeface="新細明體" pitchFamily="18" charset="-120"/>
                <a:cs typeface="Courier New" pitchFamily="49" charset="0"/>
              </a:rPr>
              <a:t>// prototype for </a:t>
            </a:r>
            <a:r>
              <a:rPr lang="en-US" altLang="zh-TW" dirty="0" err="1">
                <a:solidFill>
                  <a:srgbClr val="008000"/>
                </a:solidFill>
                <a:ea typeface="新細明體" pitchFamily="18" charset="-120"/>
                <a:cs typeface="Courier New" pitchFamily="49" charset="0"/>
              </a:rPr>
              <a:t>strlen</a:t>
            </a:r>
            <a:endParaRPr lang="en-US" altLang="zh-TW" dirty="0">
              <a:solidFill>
                <a:srgbClr val="008000"/>
              </a:solidFill>
              <a:ea typeface="新細明體" pitchFamily="18" charset="-120"/>
              <a:cs typeface="Courier New" pitchFamily="49" charset="0"/>
            </a:endParaRPr>
          </a:p>
          <a:p>
            <a:pPr eaLnBrk="1" hangingPunct="1"/>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5   </a:t>
            </a:r>
            <a:r>
              <a:rPr lang="en-US" altLang="zh-TW" b="0" dirty="0" smtClean="0">
                <a:solidFill>
                  <a:srgbClr val="0000FF"/>
                </a:solidFill>
                <a:latin typeface="Lucida Console" pitchFamily="49" charset="0"/>
                <a:ea typeface="新細明體" pitchFamily="18" charset="-120"/>
                <a:cs typeface="Courier New" pitchFamily="49" charset="0"/>
              </a:rPr>
              <a:t>using namespace</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std</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6</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7  </a:t>
            </a:r>
            <a:r>
              <a:rPr lang="en-US" altLang="zh-TW" b="0" dirty="0" err="1" smtClean="0">
                <a:solidFill>
                  <a:srgbClr val="0000FF"/>
                </a:solidFill>
                <a:latin typeface="Lucida Console" pitchFamily="49" charset="0"/>
                <a:ea typeface="新細明體" pitchFamily="18" charset="-120"/>
                <a:cs typeface="Courier New" pitchFamily="49" charset="0"/>
              </a:rPr>
              <a:t>int</a:t>
            </a:r>
            <a:r>
              <a:rPr lang="en-US" altLang="zh-TW" b="0" dirty="0" smtClean="0">
                <a:solidFill>
                  <a:srgbClr val="000000"/>
                </a:solidFill>
                <a:latin typeface="Lucida Console" pitchFamily="49" charset="0"/>
                <a:ea typeface="新細明體" pitchFamily="18" charset="-120"/>
                <a:cs typeface="Courier New" pitchFamily="49" charset="0"/>
              </a:rPr>
              <a:t> main()</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8  </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9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*string1 =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b="0" dirty="0" err="1" smtClean="0">
                <a:solidFill>
                  <a:srgbClr val="0099FF"/>
                </a:solidFill>
                <a:latin typeface="Lucida Console" pitchFamily="49" charset="0"/>
                <a:ea typeface="新細明體" pitchFamily="18" charset="-120"/>
                <a:cs typeface="Courier New" pitchFamily="49" charset="0"/>
              </a:rPr>
              <a:t>abcdefghijklmnopqrstuvwxyz</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10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*string2 =</a:t>
            </a:r>
            <a:r>
              <a:rPr lang="en-US" altLang="zh-TW" b="0" dirty="0" smtClean="0">
                <a:solidFill>
                  <a:srgbClr val="0099FF"/>
                </a:solidFill>
                <a:latin typeface="Lucida Console" pitchFamily="49" charset="0"/>
                <a:ea typeface="新細明體" pitchFamily="18" charset="-120"/>
                <a:cs typeface="Courier New" pitchFamily="49" charset="0"/>
              </a:rPr>
              <a:t> "four"</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11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*string3 = </a:t>
            </a:r>
            <a:r>
              <a:rPr lang="en-US" altLang="zh-TW" b="0" dirty="0" smtClean="0">
                <a:solidFill>
                  <a:srgbClr val="0099FF"/>
                </a:solidFill>
                <a:latin typeface="Lucida Console" pitchFamily="49" charset="0"/>
                <a:ea typeface="新細明體" pitchFamily="18" charset="-120"/>
                <a:cs typeface="Courier New" pitchFamily="49" charset="0"/>
              </a:rPr>
              <a:t>"Boston"</a:t>
            </a:r>
            <a:r>
              <a:rPr lang="en-US" altLang="zh-TW" b="0" dirty="0" smtClean="0">
                <a:solidFill>
                  <a:srgbClr val="000000"/>
                </a:solidFill>
                <a:latin typeface="Lucida Console" pitchFamily="49" charset="0"/>
                <a:ea typeface="新細明體" pitchFamily="18" charset="-120"/>
                <a:cs typeface="Courier New" pitchFamily="49" charset="0"/>
              </a:rPr>
              <a:t>;</a:t>
            </a:r>
          </a:p>
          <a:p>
            <a:pPr eaLnBrk="1" hangingPunct="1"/>
            <a:r>
              <a:rPr lang="en-US" altLang="zh-TW" dirty="0" smtClean="0">
                <a:solidFill>
                  <a:srgbClr val="5F5F5F"/>
                </a:solidFill>
                <a:ea typeface="新細明體" pitchFamily="18" charset="-120"/>
                <a:cs typeface="Times New Roman" pitchFamily="18" charset="0"/>
              </a:rPr>
              <a:t>12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13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8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"The</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length</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of</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string1</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8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is</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strlen</a:t>
            </a:r>
            <a:r>
              <a:rPr lang="en-US" altLang="zh-TW" b="0" dirty="0" smtClean="0">
                <a:solidFill>
                  <a:srgbClr val="000000"/>
                </a:solidFill>
                <a:latin typeface="Lucida Console" pitchFamily="49" charset="0"/>
                <a:ea typeface="新細明體" pitchFamily="18" charset="-120"/>
                <a:cs typeface="Courier New" pitchFamily="49" charset="0"/>
              </a:rPr>
              <a: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string1</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14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b="0" dirty="0" err="1" smtClean="0">
                <a:solidFill>
                  <a:srgbClr val="0099FF"/>
                </a:solidFill>
                <a:latin typeface="Lucida Console" pitchFamily="49" charset="0"/>
                <a:ea typeface="新細明體" pitchFamily="18" charset="-120"/>
                <a:cs typeface="Courier New" pitchFamily="49" charset="0"/>
              </a:rPr>
              <a:t>nThe</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length</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of</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string2</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is</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strlen</a:t>
            </a:r>
            <a:r>
              <a:rPr lang="en-US" altLang="zh-TW" b="0" dirty="0" smtClean="0">
                <a:solidFill>
                  <a:srgbClr val="000000"/>
                </a:solidFill>
                <a:latin typeface="Lucida Console" pitchFamily="49" charset="0"/>
                <a:ea typeface="新細明體" pitchFamily="18" charset="-120"/>
                <a:cs typeface="Courier New" pitchFamily="49" charset="0"/>
              </a:rPr>
              <a: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string2</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15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b="0" dirty="0" err="1" smtClean="0">
                <a:solidFill>
                  <a:srgbClr val="0099FF"/>
                </a:solidFill>
                <a:latin typeface="Lucida Console" pitchFamily="49" charset="0"/>
                <a:ea typeface="新細明體" pitchFamily="18" charset="-120"/>
                <a:cs typeface="Courier New" pitchFamily="49" charset="0"/>
              </a:rPr>
              <a:t>nThe</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length</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of</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string3</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is</a:t>
            </a:r>
            <a:r>
              <a:rPr lang="en-US" altLang="zh-TW" sz="1000"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strlen</a:t>
            </a:r>
            <a:r>
              <a:rPr lang="en-US" altLang="zh-TW" b="0" dirty="0" smtClean="0">
                <a:solidFill>
                  <a:srgbClr val="000000"/>
                </a:solidFill>
                <a:latin typeface="Lucida Console" pitchFamily="49" charset="0"/>
                <a:ea typeface="新細明體" pitchFamily="18" charset="-120"/>
                <a:cs typeface="Courier New" pitchFamily="49" charset="0"/>
              </a:rPr>
              <a:t>(</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string3</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a:t>
            </a:r>
          </a:p>
          <a:p>
            <a:pPr eaLnBrk="1" hangingPunct="1"/>
            <a:r>
              <a:rPr lang="en-US" altLang="zh-TW" dirty="0" smtClean="0">
                <a:solidFill>
                  <a:srgbClr val="5F5F5F"/>
                </a:solidFill>
                <a:ea typeface="新細明體" pitchFamily="18" charset="-120"/>
                <a:cs typeface="Times New Roman" pitchFamily="18" charset="0"/>
              </a:rPr>
              <a:t>16       </a:t>
            </a:r>
            <a:r>
              <a:rPr lang="en-US" altLang="zh-TW" sz="10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&lt;&lt; </a:t>
            </a:r>
            <a:r>
              <a:rPr lang="en-US" altLang="zh-TW" b="0" dirty="0" err="1" smtClean="0">
                <a:solidFill>
                  <a:srgbClr val="000000"/>
                </a:solidFill>
                <a:latin typeface="Lucida Console" pitchFamily="49" charset="0"/>
                <a:ea typeface="新細明體" pitchFamily="18" charset="-120"/>
                <a:cs typeface="Courier New" pitchFamily="49" charset="0"/>
              </a:rPr>
              <a:t>endl</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r>
              <a:rPr lang="en-US" altLang="zh-TW" b="0" dirty="0" smtClean="0">
                <a:solidFill>
                  <a:srgbClr val="5F5F5F"/>
                </a:solidFill>
                <a:latin typeface="Lucida Console" pitchFamily="49" charset="0"/>
                <a:ea typeface="新細明體" pitchFamily="18" charset="-120"/>
                <a:cs typeface="Times New Roman" pitchFamily="18" charset="0"/>
              </a:rPr>
              <a:t>17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end main</a:t>
            </a:r>
            <a:endParaRPr lang="en-US" altLang="zh-TW" b="0" dirty="0" smtClean="0">
              <a:latin typeface="Lucida Console" pitchFamily="49" charset="0"/>
              <a:ea typeface="新細明體" pitchFamily="18" charset="-12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107442" y="116586"/>
            <a:ext cx="8929116" cy="1008126"/>
          </a:xfrm>
          <a:solidFill>
            <a:srgbClr val="CCCCFF"/>
          </a:solidFill>
        </p:spPr>
        <p:txBody>
          <a:bodyPr/>
          <a:lstStyle/>
          <a:p>
            <a:pPr eaLnBrk="1" hangingPunct="1"/>
            <a:r>
              <a:rPr lang="en-US" altLang="zh-TW" sz="1800" smtClean="0">
                <a:solidFill>
                  <a:srgbClr val="000000"/>
                </a:solidFill>
                <a:ea typeface="新細明體" pitchFamily="18" charset="-120"/>
                <a:cs typeface="Courier New" pitchFamily="49" charset="0"/>
              </a:rPr>
              <a:t>The length of "abcdefghijklmnopqrstuvwxyz" is 26</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The length of "four" is 4</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ea typeface="新細明體" pitchFamily="18" charset="-120"/>
                <a:cs typeface="Times New Roman" pitchFamily="18" charset="0"/>
              </a:rPr>
              <a:t>The length of "Boston" is 6</a:t>
            </a:r>
            <a:r>
              <a:rPr lang="en-US" altLang="zh-TW" sz="1800" smtClean="0">
                <a:ea typeface="新細明體" pitchFamily="18" charset="-120"/>
              </a:rPr>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main()</a:t>
            </a:r>
          </a:p>
          <a:p>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*string1 = </a:t>
            </a:r>
            <a:r>
              <a:rPr lang="en-US" altLang="zh-TW" dirty="0">
                <a:solidFill>
                  <a:srgbClr val="0099FF"/>
                </a:solidFill>
                <a:highlight>
                  <a:srgbClr val="FFFFFF"/>
                </a:highlight>
                <a:latin typeface="Lucida Console"/>
              </a:rPr>
              <a:t>"</a:t>
            </a:r>
            <a:r>
              <a:rPr lang="en-US" altLang="zh-TW" dirty="0" err="1">
                <a:solidFill>
                  <a:srgbClr val="0099FF"/>
                </a:solidFill>
                <a:highlight>
                  <a:srgbClr val="FFFFFF"/>
                </a:highlight>
                <a:latin typeface="Lucida Console"/>
              </a:rPr>
              <a:t>abcdefghijklmnopqrstuvwxyz</a:t>
            </a:r>
            <a:r>
              <a:rPr lang="en-US" altLang="zh-TW" dirty="0">
                <a:solidFill>
                  <a:srgbClr val="0099FF"/>
                </a:solidFill>
                <a:highlight>
                  <a:srgbClr val="FFFFFF"/>
                </a:highlight>
                <a:latin typeface="Lucida Console"/>
              </a:rPr>
              <a:t>"</a:t>
            </a:r>
            <a:r>
              <a:rPr lang="en-US" altLang="zh-TW" dirty="0">
                <a:solidFill>
                  <a:srgbClr val="000000"/>
                </a:solidFill>
                <a:highlight>
                  <a:srgbClr val="FFFFFF"/>
                </a:highlight>
                <a:latin typeface="Lucida Console"/>
              </a:rPr>
              <a:t>;</a:t>
            </a: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*string2 = </a:t>
            </a:r>
            <a:r>
              <a:rPr lang="en-US" altLang="zh-TW" dirty="0">
                <a:solidFill>
                  <a:srgbClr val="0099FF"/>
                </a:solidFill>
                <a:highlight>
                  <a:srgbClr val="FFFFFF"/>
                </a:highlight>
                <a:latin typeface="Lucida Console"/>
              </a:rPr>
              <a:t>"four"</a:t>
            </a:r>
            <a:r>
              <a:rPr lang="en-US" altLang="zh-TW" dirty="0">
                <a:solidFill>
                  <a:srgbClr val="000000"/>
                </a:solidFill>
                <a:highlight>
                  <a:srgbClr val="FFFFFF"/>
                </a:highlight>
                <a:latin typeface="Lucida Console"/>
              </a:rPr>
              <a:t>;</a:t>
            </a:r>
          </a:p>
          <a:p>
            <a:r>
              <a:rPr lang="en-US" altLang="zh-TW" dirty="0">
                <a:solidFill>
                  <a:srgbClr val="000000"/>
                </a:solidFill>
                <a:highlight>
                  <a:srgbClr val="FFFFFF"/>
                </a:highlight>
                <a:latin typeface="Lucida Console"/>
              </a:rPr>
              <a:t>   </a:t>
            </a:r>
            <a:r>
              <a:rPr lang="en-US" altLang="zh-TW" dirty="0">
                <a:solidFill>
                  <a:srgbClr val="0000FF"/>
                </a:solidFill>
                <a:highlight>
                  <a:srgbClr val="FFFFFF"/>
                </a:highlight>
                <a:latin typeface="Lucida Console"/>
              </a:rPr>
              <a:t>char</a:t>
            </a:r>
            <a:r>
              <a:rPr lang="en-US" altLang="zh-TW" dirty="0">
                <a:solidFill>
                  <a:srgbClr val="000000"/>
                </a:solidFill>
                <a:highlight>
                  <a:srgbClr val="FFFFFF"/>
                </a:highlight>
                <a:latin typeface="Lucida Console"/>
              </a:rPr>
              <a:t> *string3 = </a:t>
            </a:r>
            <a:r>
              <a:rPr lang="en-US" altLang="zh-TW" dirty="0">
                <a:solidFill>
                  <a:srgbClr val="0099FF"/>
                </a:solidFill>
                <a:highlight>
                  <a:srgbClr val="FFFFFF"/>
                </a:highlight>
                <a:latin typeface="Lucida Console"/>
              </a:rPr>
              <a:t>"Boston"</a:t>
            </a:r>
            <a:r>
              <a:rPr lang="en-US" altLang="zh-TW" dirty="0">
                <a:solidFill>
                  <a:srgbClr val="000000"/>
                </a:solidFill>
                <a:highlight>
                  <a:srgbClr val="FFFFFF"/>
                </a:highlight>
                <a:latin typeface="Lucida Console"/>
              </a:rPr>
              <a:t>;</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"The length of \""</a:t>
            </a:r>
            <a:r>
              <a:rPr lang="en-US" altLang="zh-TW" dirty="0">
                <a:solidFill>
                  <a:srgbClr val="000000"/>
                </a:solidFill>
                <a:highlight>
                  <a:srgbClr val="FFFFFF"/>
                </a:highlight>
                <a:latin typeface="Lucida Console"/>
              </a:rPr>
              <a:t> &lt;&lt; string1 &lt;&lt; </a:t>
            </a:r>
            <a:r>
              <a:rPr lang="en-US" altLang="zh-TW" dirty="0" smtClean="0">
                <a:solidFill>
                  <a:srgbClr val="0099FF"/>
                </a:solidFill>
                <a:highlight>
                  <a:srgbClr val="FFFFFF"/>
                </a:highlight>
                <a:latin typeface="Lucida Console"/>
              </a:rPr>
              <a:t>"\" </a:t>
            </a:r>
            <a:r>
              <a:rPr lang="en-US" altLang="zh-TW" dirty="0">
                <a:solidFill>
                  <a:srgbClr val="0099FF"/>
                </a:solidFill>
                <a:highlight>
                  <a:srgbClr val="FFFFFF"/>
                </a:highlight>
                <a:latin typeface="Lucida Console"/>
              </a:rPr>
              <a:t>"</a:t>
            </a:r>
            <a:r>
              <a:rPr lang="en-US" altLang="zh-TW" dirty="0">
                <a:solidFill>
                  <a:srgbClr val="000000"/>
                </a:solidFill>
                <a:highlight>
                  <a:srgbClr val="FFFFFF"/>
                </a:highlight>
                <a:latin typeface="Lucida Console"/>
              </a:rPr>
              <a:t> &lt;&lt; </a:t>
            </a:r>
            <a:r>
              <a:rPr lang="en-US" altLang="zh-TW" dirty="0" err="1">
                <a:solidFill>
                  <a:srgbClr val="000000"/>
                </a:solidFill>
                <a:highlight>
                  <a:srgbClr val="FFFFFF"/>
                </a:highlight>
                <a:latin typeface="Lucida Console"/>
              </a:rPr>
              <a:t>strlen</a:t>
            </a:r>
            <a:r>
              <a:rPr lang="en-US" altLang="zh-TW" dirty="0">
                <a:solidFill>
                  <a:srgbClr val="000000"/>
                </a:solidFill>
                <a:highlight>
                  <a:srgbClr val="FFFFFF"/>
                </a:highlight>
                <a:latin typeface="Lucida Console"/>
              </a:rPr>
              <a:t>( string1 )</a:t>
            </a:r>
          </a:p>
          <a:p>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a:t>
            </a:r>
            <a:r>
              <a:rPr lang="en-US" altLang="zh-TW" dirty="0" err="1">
                <a:solidFill>
                  <a:srgbClr val="0099FF"/>
                </a:solidFill>
                <a:highlight>
                  <a:srgbClr val="FFFFFF"/>
                </a:highlight>
                <a:latin typeface="Lucida Console"/>
              </a:rPr>
              <a:t>nThe</a:t>
            </a:r>
            <a:r>
              <a:rPr lang="en-US" altLang="zh-TW" dirty="0">
                <a:solidFill>
                  <a:srgbClr val="0099FF"/>
                </a:solidFill>
                <a:highlight>
                  <a:srgbClr val="FFFFFF"/>
                </a:highlight>
                <a:latin typeface="Lucida Console"/>
              </a:rPr>
              <a:t> length of \""</a:t>
            </a:r>
            <a:r>
              <a:rPr lang="en-US" altLang="zh-TW" dirty="0">
                <a:solidFill>
                  <a:srgbClr val="000000"/>
                </a:solidFill>
                <a:highlight>
                  <a:srgbClr val="FFFFFF"/>
                </a:highlight>
                <a:latin typeface="Lucida Console"/>
              </a:rPr>
              <a:t> &lt;&lt; string2 &lt;&lt; </a:t>
            </a:r>
            <a:r>
              <a:rPr lang="en-US" altLang="zh-TW" dirty="0" smtClean="0">
                <a:solidFill>
                  <a:srgbClr val="0099FF"/>
                </a:solidFill>
                <a:highlight>
                  <a:srgbClr val="FFFFFF"/>
                </a:highlight>
                <a:latin typeface="Lucida Console"/>
              </a:rPr>
              <a:t>"\" </a:t>
            </a:r>
            <a:r>
              <a:rPr lang="en-US" altLang="zh-TW" dirty="0">
                <a:solidFill>
                  <a:srgbClr val="0099FF"/>
                </a:solidFill>
                <a:highlight>
                  <a:srgbClr val="FFFFFF"/>
                </a:highlight>
                <a:latin typeface="Lucida Console"/>
              </a:rPr>
              <a:t>"</a:t>
            </a:r>
            <a:r>
              <a:rPr lang="en-US" altLang="zh-TW" dirty="0">
                <a:solidFill>
                  <a:srgbClr val="000000"/>
                </a:solidFill>
                <a:highlight>
                  <a:srgbClr val="FFFFFF"/>
                </a:highlight>
                <a:latin typeface="Lucida Console"/>
              </a:rPr>
              <a:t> &lt;&lt; </a:t>
            </a:r>
            <a:r>
              <a:rPr lang="en-US" altLang="zh-TW" dirty="0" err="1">
                <a:solidFill>
                  <a:srgbClr val="000000"/>
                </a:solidFill>
                <a:highlight>
                  <a:srgbClr val="FFFFFF"/>
                </a:highlight>
                <a:latin typeface="Lucida Console"/>
              </a:rPr>
              <a:t>strlen</a:t>
            </a:r>
            <a:r>
              <a:rPr lang="en-US" altLang="zh-TW" dirty="0">
                <a:solidFill>
                  <a:srgbClr val="000000"/>
                </a:solidFill>
                <a:highlight>
                  <a:srgbClr val="FFFFFF"/>
                </a:highlight>
                <a:latin typeface="Lucida Console"/>
              </a:rPr>
              <a:t>( string2 )</a:t>
            </a:r>
          </a:p>
          <a:p>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a:t>
            </a:r>
            <a:r>
              <a:rPr lang="en-US" altLang="zh-TW" dirty="0" err="1">
                <a:solidFill>
                  <a:srgbClr val="0099FF"/>
                </a:solidFill>
                <a:highlight>
                  <a:srgbClr val="FFFFFF"/>
                </a:highlight>
                <a:latin typeface="Lucida Console"/>
              </a:rPr>
              <a:t>nThe</a:t>
            </a:r>
            <a:r>
              <a:rPr lang="en-US" altLang="zh-TW" dirty="0">
                <a:solidFill>
                  <a:srgbClr val="0099FF"/>
                </a:solidFill>
                <a:highlight>
                  <a:srgbClr val="FFFFFF"/>
                </a:highlight>
                <a:latin typeface="Lucida Console"/>
              </a:rPr>
              <a:t> length of \""</a:t>
            </a:r>
            <a:r>
              <a:rPr lang="en-US" altLang="zh-TW" dirty="0">
                <a:solidFill>
                  <a:srgbClr val="000000"/>
                </a:solidFill>
                <a:highlight>
                  <a:srgbClr val="FFFFFF"/>
                </a:highlight>
                <a:latin typeface="Lucida Console"/>
              </a:rPr>
              <a:t> &lt;&lt; string3 &lt;&lt; </a:t>
            </a:r>
            <a:r>
              <a:rPr lang="en-US" altLang="zh-TW" dirty="0" smtClean="0">
                <a:solidFill>
                  <a:srgbClr val="0099FF"/>
                </a:solidFill>
                <a:highlight>
                  <a:srgbClr val="FFFFFF"/>
                </a:highlight>
                <a:latin typeface="Lucida Console"/>
              </a:rPr>
              <a:t>"\" </a:t>
            </a:r>
            <a:r>
              <a:rPr lang="en-US" altLang="zh-TW" dirty="0">
                <a:solidFill>
                  <a:srgbClr val="0099FF"/>
                </a:solidFill>
                <a:highlight>
                  <a:srgbClr val="FFFFFF"/>
                </a:highlight>
                <a:latin typeface="Lucida Console"/>
              </a:rPr>
              <a:t>"</a:t>
            </a:r>
            <a:r>
              <a:rPr lang="en-US" altLang="zh-TW" dirty="0">
                <a:solidFill>
                  <a:srgbClr val="000000"/>
                </a:solidFill>
                <a:highlight>
                  <a:srgbClr val="FFFFFF"/>
                </a:highlight>
                <a:latin typeface="Lucida Console"/>
              </a:rPr>
              <a:t> &lt;&lt; </a:t>
            </a:r>
            <a:r>
              <a:rPr lang="en-US" altLang="zh-TW" dirty="0" err="1">
                <a:solidFill>
                  <a:srgbClr val="000000"/>
                </a:solidFill>
                <a:highlight>
                  <a:srgbClr val="FFFFFF"/>
                </a:highlight>
                <a:latin typeface="Lucida Console"/>
              </a:rPr>
              <a:t>strlen</a:t>
            </a:r>
            <a:r>
              <a:rPr lang="en-US" altLang="zh-TW" dirty="0">
                <a:solidFill>
                  <a:srgbClr val="000000"/>
                </a:solidFill>
                <a:highlight>
                  <a:srgbClr val="FFFFFF"/>
                </a:highlight>
                <a:latin typeface="Lucida Console"/>
              </a:rPr>
              <a:t>( string3 </a:t>
            </a:r>
            <a:r>
              <a:rPr lang="en-US" altLang="zh-TW" dirty="0" smtClean="0">
                <a:solidFill>
                  <a:srgbClr val="000000"/>
                </a:solidFill>
                <a:highlight>
                  <a:srgbClr val="FFFFFF"/>
                </a:highlight>
                <a:latin typeface="Lucida Console"/>
              </a:rPr>
              <a:t>);</a:t>
            </a:r>
            <a:endParaRPr lang="en-US" altLang="zh-TW" dirty="0">
              <a:solidFill>
                <a:srgbClr val="000000"/>
              </a:solidFill>
              <a:highlight>
                <a:srgbClr val="FFFFFF"/>
              </a:highlight>
              <a:latin typeface="Lucida Console"/>
            </a:endParaRPr>
          </a:p>
          <a:p>
            <a:r>
              <a:rPr lang="en-US" altLang="zh-TW" dirty="0" smtClean="0">
                <a:solidFill>
                  <a:srgbClr val="000000"/>
                </a:solidFill>
                <a:highlight>
                  <a:srgbClr val="FFFFFF"/>
                </a:highlight>
                <a:latin typeface="Lucida Console"/>
              </a:rPr>
              <a:t>}</a:t>
            </a:r>
            <a:endParaRPr lang="zh-TW" altLang="en-US" dirty="0"/>
          </a:p>
        </p:txBody>
      </p:sp>
      <p:sp>
        <p:nvSpPr>
          <p:cNvPr id="4" name="內容版面配置區 3"/>
          <p:cNvSpPr>
            <a:spLocks noGrp="1"/>
          </p:cNvSpPr>
          <p:nvPr>
            <p:ph sz="quarter" idx="10"/>
          </p:nvPr>
        </p:nvSpPr>
        <p:spPr/>
        <p:txBody>
          <a:bodyPr/>
          <a:lstStyle/>
          <a:p>
            <a:r>
              <a:rPr lang="en-US" altLang="zh-TW" dirty="0" err="1">
                <a:solidFill>
                  <a:srgbClr val="0000FF"/>
                </a:solidFill>
                <a:highlight>
                  <a:srgbClr val="FFFFFF"/>
                </a:highlight>
                <a:latin typeface="Lucida Console"/>
              </a:rPr>
              <a:t>int</a:t>
            </a:r>
            <a:r>
              <a:rPr lang="en-US" altLang="zh-TW" dirty="0">
                <a:solidFill>
                  <a:srgbClr val="000000"/>
                </a:solidFill>
                <a:highlight>
                  <a:srgbClr val="FFFFFF"/>
                </a:highlight>
                <a:latin typeface="Lucida Console"/>
              </a:rPr>
              <a:t> main()</a:t>
            </a:r>
          </a:p>
          <a:p>
            <a:r>
              <a:rPr lang="en-US" altLang="zh-TW" dirty="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string string1( </a:t>
            </a:r>
            <a:r>
              <a:rPr lang="en-US" altLang="zh-TW" dirty="0">
                <a:solidFill>
                  <a:srgbClr val="0099FF"/>
                </a:solidFill>
                <a:highlight>
                  <a:srgbClr val="FFFFFF"/>
                </a:highlight>
                <a:latin typeface="Lucida Console"/>
              </a:rPr>
              <a:t>"</a:t>
            </a:r>
            <a:r>
              <a:rPr lang="en-US" altLang="zh-TW" dirty="0" err="1">
                <a:solidFill>
                  <a:srgbClr val="0099FF"/>
                </a:solidFill>
                <a:highlight>
                  <a:srgbClr val="FFFFFF"/>
                </a:highlight>
                <a:latin typeface="Lucida Console"/>
              </a:rPr>
              <a:t>abcdefghijklmnopqrstuvwxyz</a:t>
            </a:r>
            <a:r>
              <a:rPr lang="en-US" altLang="zh-TW" dirty="0">
                <a:solidFill>
                  <a:srgbClr val="0099FF"/>
                </a:solidFill>
                <a:highlight>
                  <a:srgbClr val="FFFFFF"/>
                </a:highlight>
                <a:latin typeface="Lucida Console"/>
              </a:rPr>
              <a:t>"</a:t>
            </a:r>
            <a:r>
              <a:rPr lang="en-US" altLang="zh-TW" dirty="0">
                <a:solidFill>
                  <a:srgbClr val="000000"/>
                </a:solidFill>
                <a:highlight>
                  <a:srgbClr val="FFFFFF"/>
                </a:highlight>
                <a:latin typeface="Lucida Console"/>
              </a:rPr>
              <a:t> );</a:t>
            </a:r>
          </a:p>
          <a:p>
            <a:r>
              <a:rPr lang="en-US" altLang="zh-TW" dirty="0">
                <a:solidFill>
                  <a:srgbClr val="000000"/>
                </a:solidFill>
                <a:highlight>
                  <a:srgbClr val="FFFFFF"/>
                </a:highlight>
                <a:latin typeface="Lucida Console"/>
              </a:rPr>
              <a:t>   string string2( </a:t>
            </a:r>
            <a:r>
              <a:rPr lang="en-US" altLang="zh-TW" dirty="0">
                <a:solidFill>
                  <a:srgbClr val="0099FF"/>
                </a:solidFill>
                <a:highlight>
                  <a:srgbClr val="FFFFFF"/>
                </a:highlight>
                <a:latin typeface="Lucida Console"/>
              </a:rPr>
              <a:t>"four"</a:t>
            </a:r>
            <a:r>
              <a:rPr lang="en-US" altLang="zh-TW" dirty="0">
                <a:solidFill>
                  <a:srgbClr val="000000"/>
                </a:solidFill>
                <a:highlight>
                  <a:srgbClr val="FFFFFF"/>
                </a:highlight>
                <a:latin typeface="Lucida Console"/>
              </a:rPr>
              <a:t> );</a:t>
            </a:r>
          </a:p>
          <a:p>
            <a:r>
              <a:rPr lang="en-US" altLang="zh-TW" dirty="0">
                <a:solidFill>
                  <a:srgbClr val="000000"/>
                </a:solidFill>
                <a:highlight>
                  <a:srgbClr val="FFFFFF"/>
                </a:highlight>
                <a:latin typeface="Lucida Console"/>
              </a:rPr>
              <a:t>   string string3( </a:t>
            </a:r>
            <a:r>
              <a:rPr lang="en-US" altLang="zh-TW" dirty="0">
                <a:solidFill>
                  <a:srgbClr val="0099FF"/>
                </a:solidFill>
                <a:highlight>
                  <a:srgbClr val="FFFFFF"/>
                </a:highlight>
                <a:latin typeface="Lucida Console"/>
              </a:rPr>
              <a:t>"Boston"</a:t>
            </a:r>
            <a:r>
              <a:rPr lang="en-US" altLang="zh-TW" dirty="0">
                <a:solidFill>
                  <a:srgbClr val="000000"/>
                </a:solidFill>
                <a:highlight>
                  <a:srgbClr val="FFFFFF"/>
                </a:highlight>
                <a:latin typeface="Lucida Console"/>
              </a:rPr>
              <a:t> );</a:t>
            </a:r>
          </a:p>
          <a:p>
            <a:endParaRPr lang="zh-TW" altLang="en-US" dirty="0">
              <a:solidFill>
                <a:srgbClr val="000000"/>
              </a:solidFill>
              <a:highlight>
                <a:srgbClr val="FFFFFF"/>
              </a:highlight>
              <a:latin typeface="Lucida Console"/>
            </a:endParaRPr>
          </a:p>
          <a:p>
            <a:r>
              <a:rPr lang="en-US" altLang="zh-TW" dirty="0">
                <a:solidFill>
                  <a:srgbClr val="000000"/>
                </a:solidFill>
                <a:highlight>
                  <a:srgbClr val="FFFFFF"/>
                </a:highlight>
                <a:latin typeface="Lucida Console"/>
              </a:rPr>
              <a:t>   </a:t>
            </a:r>
            <a:r>
              <a:rPr lang="en-US" altLang="zh-TW" dirty="0" err="1">
                <a:solidFill>
                  <a:srgbClr val="000000"/>
                </a:solidFill>
                <a:highlight>
                  <a:srgbClr val="FFFFFF"/>
                </a:highlight>
                <a:latin typeface="Lucida Console"/>
              </a:rPr>
              <a:t>cout</a:t>
            </a:r>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"The length of \""</a:t>
            </a:r>
            <a:r>
              <a:rPr lang="en-US" altLang="zh-TW" dirty="0">
                <a:solidFill>
                  <a:srgbClr val="000000"/>
                </a:solidFill>
                <a:highlight>
                  <a:srgbClr val="FFFFFF"/>
                </a:highlight>
                <a:latin typeface="Lucida Console"/>
              </a:rPr>
              <a:t> &lt;&lt; string1 &lt;&lt; </a:t>
            </a:r>
            <a:r>
              <a:rPr lang="en-US" altLang="zh-TW" dirty="0">
                <a:solidFill>
                  <a:srgbClr val="0099FF"/>
                </a:solidFill>
                <a:highlight>
                  <a:srgbClr val="FFFFFF"/>
                </a:highlight>
                <a:latin typeface="Lucida Console"/>
              </a:rPr>
              <a:t>"\" </a:t>
            </a:r>
            <a:r>
              <a:rPr lang="en-US" altLang="zh-TW" dirty="0" smtClean="0">
                <a:solidFill>
                  <a:srgbClr val="0099FF"/>
                </a:solidFill>
                <a:highlight>
                  <a:srgbClr val="FFFFFF"/>
                </a:highlight>
                <a:latin typeface="Lucida Console"/>
              </a:rPr>
              <a:t>"</a:t>
            </a:r>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&lt;&lt; string1.length()</a:t>
            </a:r>
          </a:p>
          <a:p>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a:t>
            </a:r>
            <a:r>
              <a:rPr lang="en-US" altLang="zh-TW" dirty="0" err="1">
                <a:solidFill>
                  <a:srgbClr val="0099FF"/>
                </a:solidFill>
                <a:highlight>
                  <a:srgbClr val="FFFFFF"/>
                </a:highlight>
                <a:latin typeface="Lucida Console"/>
              </a:rPr>
              <a:t>nThe</a:t>
            </a:r>
            <a:r>
              <a:rPr lang="en-US" altLang="zh-TW" dirty="0">
                <a:solidFill>
                  <a:srgbClr val="0099FF"/>
                </a:solidFill>
                <a:highlight>
                  <a:srgbClr val="FFFFFF"/>
                </a:highlight>
                <a:latin typeface="Lucida Console"/>
              </a:rPr>
              <a:t> length of \""</a:t>
            </a:r>
            <a:r>
              <a:rPr lang="en-US" altLang="zh-TW" dirty="0">
                <a:solidFill>
                  <a:srgbClr val="000000"/>
                </a:solidFill>
                <a:highlight>
                  <a:srgbClr val="FFFFFF"/>
                </a:highlight>
                <a:latin typeface="Lucida Console"/>
              </a:rPr>
              <a:t> &lt;&lt; string2 &lt;&lt; </a:t>
            </a:r>
            <a:r>
              <a:rPr lang="en-US" altLang="zh-TW" dirty="0">
                <a:solidFill>
                  <a:srgbClr val="0099FF"/>
                </a:solidFill>
                <a:highlight>
                  <a:srgbClr val="FFFFFF"/>
                </a:highlight>
                <a:latin typeface="Lucida Console"/>
              </a:rPr>
              <a:t>"\" </a:t>
            </a:r>
            <a:r>
              <a:rPr lang="en-US" altLang="zh-TW" dirty="0" smtClean="0">
                <a:solidFill>
                  <a:srgbClr val="0099FF"/>
                </a:solidFill>
                <a:highlight>
                  <a:srgbClr val="FFFFFF"/>
                </a:highlight>
                <a:latin typeface="Lucida Console"/>
              </a:rPr>
              <a:t>"</a:t>
            </a:r>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&lt;&lt; string2.length()</a:t>
            </a:r>
          </a:p>
          <a:p>
            <a:r>
              <a:rPr lang="en-US" altLang="zh-TW" dirty="0">
                <a:solidFill>
                  <a:srgbClr val="000000"/>
                </a:solidFill>
                <a:highlight>
                  <a:srgbClr val="FFFFFF"/>
                </a:highlight>
                <a:latin typeface="Lucida Console"/>
              </a:rPr>
              <a:t>      &lt;&lt; </a:t>
            </a:r>
            <a:r>
              <a:rPr lang="en-US" altLang="zh-TW" dirty="0">
                <a:solidFill>
                  <a:srgbClr val="0099FF"/>
                </a:solidFill>
                <a:highlight>
                  <a:srgbClr val="FFFFFF"/>
                </a:highlight>
                <a:latin typeface="Lucida Console"/>
              </a:rPr>
              <a:t>"\</a:t>
            </a:r>
            <a:r>
              <a:rPr lang="en-US" altLang="zh-TW" dirty="0" err="1">
                <a:solidFill>
                  <a:srgbClr val="0099FF"/>
                </a:solidFill>
                <a:highlight>
                  <a:srgbClr val="FFFFFF"/>
                </a:highlight>
                <a:latin typeface="Lucida Console"/>
              </a:rPr>
              <a:t>nThe</a:t>
            </a:r>
            <a:r>
              <a:rPr lang="en-US" altLang="zh-TW" dirty="0">
                <a:solidFill>
                  <a:srgbClr val="0099FF"/>
                </a:solidFill>
                <a:highlight>
                  <a:srgbClr val="FFFFFF"/>
                </a:highlight>
                <a:latin typeface="Lucida Console"/>
              </a:rPr>
              <a:t> length of \""</a:t>
            </a:r>
            <a:r>
              <a:rPr lang="en-US" altLang="zh-TW" dirty="0">
                <a:solidFill>
                  <a:srgbClr val="000000"/>
                </a:solidFill>
                <a:highlight>
                  <a:srgbClr val="FFFFFF"/>
                </a:highlight>
                <a:latin typeface="Lucida Console"/>
              </a:rPr>
              <a:t> &lt;&lt; string3 &lt;&lt; </a:t>
            </a:r>
            <a:r>
              <a:rPr lang="en-US" altLang="zh-TW" dirty="0">
                <a:solidFill>
                  <a:srgbClr val="0099FF"/>
                </a:solidFill>
                <a:highlight>
                  <a:srgbClr val="FFFFFF"/>
                </a:highlight>
                <a:latin typeface="Lucida Console"/>
              </a:rPr>
              <a:t>"\" </a:t>
            </a:r>
            <a:r>
              <a:rPr lang="en-US" altLang="zh-TW" dirty="0" smtClean="0">
                <a:solidFill>
                  <a:srgbClr val="0099FF"/>
                </a:solidFill>
                <a:highlight>
                  <a:srgbClr val="FFFFFF"/>
                </a:highlight>
                <a:latin typeface="Lucida Console"/>
              </a:rPr>
              <a:t>"</a:t>
            </a:r>
            <a:r>
              <a:rPr lang="en-US" altLang="zh-TW" dirty="0" smtClean="0">
                <a:solidFill>
                  <a:srgbClr val="000000"/>
                </a:solidFill>
                <a:highlight>
                  <a:srgbClr val="FFFFFF"/>
                </a:highlight>
                <a:latin typeface="Lucida Console"/>
              </a:rPr>
              <a:t> </a:t>
            </a:r>
            <a:r>
              <a:rPr lang="en-US" altLang="zh-TW" dirty="0">
                <a:solidFill>
                  <a:srgbClr val="000000"/>
                </a:solidFill>
                <a:highlight>
                  <a:srgbClr val="FFFFFF"/>
                </a:highlight>
                <a:latin typeface="Lucida Console"/>
              </a:rPr>
              <a:t>&lt;&lt; string3.length</a:t>
            </a:r>
            <a:r>
              <a:rPr lang="en-US" altLang="zh-TW" dirty="0" smtClean="0">
                <a:solidFill>
                  <a:srgbClr val="000000"/>
                </a:solidFill>
                <a:highlight>
                  <a:srgbClr val="FFFFFF"/>
                </a:highlight>
                <a:latin typeface="Lucida Console"/>
              </a:rPr>
              <a:t>();</a:t>
            </a:r>
          </a:p>
          <a:p>
            <a:r>
              <a:rPr lang="en-US" altLang="zh-TW" dirty="0" smtClean="0">
                <a:solidFill>
                  <a:srgbClr val="000000"/>
                </a:solidFill>
                <a:highlight>
                  <a:srgbClr val="FFFFFF"/>
                </a:highlight>
                <a:latin typeface="Lucida Console"/>
              </a:rPr>
              <a:t>}</a:t>
            </a:r>
            <a:endParaRPr lang="zh-TW" altLang="en-US" dirty="0"/>
          </a:p>
        </p:txBody>
      </p:sp>
    </p:spTree>
    <p:extLst>
      <p:ext uri="{BB962C8B-B14F-4D97-AF65-F5344CB8AC3E}">
        <p14:creationId xmlns:p14="http://schemas.microsoft.com/office/powerpoint/2010/main" val="22629490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r>
              <a:rPr lang="en-US" altLang="zh-TW" dirty="0" smtClean="0">
                <a:solidFill>
                  <a:srgbClr val="0000FF"/>
                </a:solidFill>
                <a:ea typeface="新細明體" pitchFamily="18" charset="-120"/>
              </a:rPr>
              <a:t>Pointer-Based </a:t>
            </a:r>
            <a:r>
              <a:rPr lang="en-US" altLang="zh-TW" dirty="0">
                <a:solidFill>
                  <a:srgbClr val="0000FF"/>
                </a:solidFill>
                <a:ea typeface="新細明體" pitchFamily="18" charset="-120"/>
              </a:rPr>
              <a:t>String Manipulation Functions</a:t>
            </a:r>
            <a:endParaRPr lang="en-US" altLang="zh-TW" dirty="0" smtClean="0">
              <a:ea typeface="新細明體" pitchFamily="18" charset="-120"/>
            </a:endParaRPr>
          </a:p>
        </p:txBody>
      </p:sp>
      <p:sp>
        <p:nvSpPr>
          <p:cNvPr id="45059" name="Rectangle 3"/>
          <p:cNvSpPr>
            <a:spLocks noGrp="1" noChangeArrowheads="1"/>
          </p:cNvSpPr>
          <p:nvPr>
            <p:ph idx="1"/>
          </p:nvPr>
        </p:nvSpPr>
        <p:spPr/>
        <p:txBody>
          <a:bodyPr/>
          <a:lstStyle/>
          <a:p>
            <a:pPr eaLnBrk="1" hangingPunct="1">
              <a:lnSpc>
                <a:spcPct val="90000"/>
              </a:lnSpc>
            </a:pPr>
            <a:r>
              <a:rPr lang="en-US" altLang="zh-TW" dirty="0" smtClean="0">
                <a:ea typeface="新細明體" pitchFamily="18" charset="-120"/>
              </a:rPr>
              <a:t>Tokenizing</a:t>
            </a:r>
            <a:r>
              <a:rPr lang="en-US" altLang="zh-TW" sz="2400" dirty="0" smtClean="0">
                <a:ea typeface="新細明體" pitchFamily="18" charset="-120"/>
              </a:rPr>
              <a:t> </a:t>
            </a:r>
          </a:p>
          <a:p>
            <a:pPr lvl="1" eaLnBrk="1" hangingPunct="1">
              <a:lnSpc>
                <a:spcPct val="90000"/>
              </a:lnSpc>
            </a:pPr>
            <a:r>
              <a:rPr lang="en-US" altLang="zh-TW" dirty="0" smtClean="0">
                <a:ea typeface="新細明體" pitchFamily="18" charset="-120"/>
              </a:rPr>
              <a:t>Breaking strings into tokens, separated by delimiting characters</a:t>
            </a:r>
          </a:p>
          <a:p>
            <a:pPr lvl="1" eaLnBrk="1" hangingPunct="1">
              <a:lnSpc>
                <a:spcPct val="90000"/>
              </a:lnSpc>
            </a:pPr>
            <a:r>
              <a:rPr lang="en-US" altLang="zh-TW" dirty="0" smtClean="0">
                <a:ea typeface="新細明體" pitchFamily="18" charset="-120"/>
              </a:rPr>
              <a:t>Tokens usually logical units, such as words (separated by spaces)</a:t>
            </a:r>
            <a:endParaRPr lang="en-US" altLang="zh-TW" b="1" dirty="0" smtClean="0">
              <a:latin typeface="Courier New" pitchFamily="49" charset="0"/>
              <a:ea typeface="新細明體" pitchFamily="18" charset="-120"/>
            </a:endParaRPr>
          </a:p>
          <a:p>
            <a:pPr lvl="1" eaLnBrk="1" hangingPunct="1">
              <a:lnSpc>
                <a:spcPct val="90000"/>
              </a:lnSpc>
            </a:pPr>
            <a:r>
              <a:rPr lang="en-US" altLang="zh-TW" b="1" dirty="0" smtClean="0">
                <a:latin typeface="Courier New" pitchFamily="49" charset="0"/>
                <a:ea typeface="新細明體" pitchFamily="18" charset="-120"/>
              </a:rPr>
              <a:t>"This is my string"</a:t>
            </a:r>
            <a:r>
              <a:rPr lang="en-US" altLang="zh-TW" b="1" dirty="0" smtClean="0">
                <a:ea typeface="新細明體" pitchFamily="18" charset="-120"/>
              </a:rPr>
              <a:t> </a:t>
            </a:r>
            <a:r>
              <a:rPr lang="en-US" altLang="zh-TW" dirty="0" smtClean="0">
                <a:ea typeface="新細明體" pitchFamily="18" charset="-120"/>
              </a:rPr>
              <a:t> has 4 word tokens (separated by spaces)</a:t>
            </a:r>
          </a:p>
          <a:p>
            <a:pPr lvl="1" eaLnBrk="1" hangingPunct="1">
              <a:lnSpc>
                <a:spcPct val="90000"/>
              </a:lnSpc>
            </a:pPr>
            <a:r>
              <a:rPr lang="en-US" altLang="zh-TW" b="1" dirty="0" smtClean="0">
                <a:solidFill>
                  <a:schemeClr val="hlink"/>
                </a:solidFill>
                <a:latin typeface="Courier New" pitchFamily="49" charset="0"/>
                <a:ea typeface="新細明體" pitchFamily="18" charset="-120"/>
                <a:cs typeface="Times New Roman" pitchFamily="18" charset="0"/>
              </a:rPr>
              <a:t>char</a:t>
            </a:r>
            <a:r>
              <a:rPr lang="en-US" altLang="zh-TW" b="1" dirty="0" smtClean="0">
                <a:latin typeface="Courier New" pitchFamily="49" charset="0"/>
                <a:ea typeface="新細明體" pitchFamily="18" charset="-120"/>
                <a:cs typeface="Times New Roman" pitchFamily="18" charset="0"/>
              </a:rPr>
              <a:t> *</a:t>
            </a:r>
            <a:r>
              <a:rPr lang="en-US" altLang="zh-TW" b="1" dirty="0" err="1" smtClean="0">
                <a:latin typeface="Courier New" pitchFamily="49" charset="0"/>
                <a:ea typeface="新細明體" pitchFamily="18" charset="-120"/>
                <a:cs typeface="Times New Roman" pitchFamily="18" charset="0"/>
              </a:rPr>
              <a:t>strtok</a:t>
            </a:r>
            <a:r>
              <a:rPr lang="en-US" altLang="zh-TW" b="1" dirty="0" smtClean="0">
                <a:latin typeface="Courier New" pitchFamily="49" charset="0"/>
                <a:ea typeface="新細明體" pitchFamily="18" charset="-120"/>
                <a:cs typeface="Times New Roman" pitchFamily="18" charset="0"/>
              </a:rPr>
              <a:t>( </a:t>
            </a:r>
            <a:r>
              <a:rPr lang="en-US" altLang="zh-TW" b="1" dirty="0" smtClean="0">
                <a:solidFill>
                  <a:schemeClr val="hlink"/>
                </a:solidFill>
                <a:latin typeface="Courier New" pitchFamily="49" charset="0"/>
                <a:ea typeface="新細明體" pitchFamily="18" charset="-120"/>
                <a:cs typeface="Times New Roman" pitchFamily="18" charset="0"/>
              </a:rPr>
              <a:t>char</a:t>
            </a:r>
            <a:r>
              <a:rPr lang="en-US" altLang="zh-TW" b="1" dirty="0" smtClean="0">
                <a:latin typeface="Courier New" pitchFamily="49" charset="0"/>
                <a:ea typeface="新細明體" pitchFamily="18" charset="-120"/>
                <a:cs typeface="Times New Roman" pitchFamily="18" charset="0"/>
              </a:rPr>
              <a:t> *s1, </a:t>
            </a:r>
            <a:r>
              <a:rPr lang="en-US" altLang="zh-TW" b="1" dirty="0" err="1" smtClean="0">
                <a:solidFill>
                  <a:schemeClr val="hlink"/>
                </a:solidFill>
                <a:latin typeface="Courier New" pitchFamily="49" charset="0"/>
                <a:ea typeface="新細明體" pitchFamily="18" charset="-120"/>
                <a:cs typeface="Times New Roman" pitchFamily="18" charset="0"/>
              </a:rPr>
              <a:t>const</a:t>
            </a:r>
            <a:r>
              <a:rPr lang="en-US" altLang="zh-TW" b="1" dirty="0" smtClean="0">
                <a:solidFill>
                  <a:schemeClr val="hlink"/>
                </a:solidFill>
                <a:latin typeface="Courier New" pitchFamily="49" charset="0"/>
                <a:ea typeface="新細明體" pitchFamily="18" charset="-120"/>
                <a:cs typeface="Times New Roman" pitchFamily="18" charset="0"/>
              </a:rPr>
              <a:t> char</a:t>
            </a:r>
            <a:r>
              <a:rPr lang="en-US" altLang="zh-TW" b="1" dirty="0" smtClean="0">
                <a:latin typeface="Courier New" pitchFamily="49" charset="0"/>
                <a:ea typeface="新細明體" pitchFamily="18" charset="-120"/>
                <a:cs typeface="Times New Roman" pitchFamily="18" charset="0"/>
              </a:rPr>
              <a:t> *s2 )</a:t>
            </a:r>
          </a:p>
          <a:p>
            <a:pPr lvl="2" eaLnBrk="1" hangingPunct="1">
              <a:lnSpc>
                <a:spcPct val="90000"/>
              </a:lnSpc>
            </a:pPr>
            <a:r>
              <a:rPr lang="en-US" altLang="zh-TW" dirty="0" smtClean="0">
                <a:ea typeface="新細明體" pitchFamily="18" charset="-120"/>
              </a:rPr>
              <a:t>Multiple calls required</a:t>
            </a:r>
          </a:p>
          <a:p>
            <a:pPr lvl="3" eaLnBrk="1" hangingPunct="1">
              <a:lnSpc>
                <a:spcPct val="90000"/>
              </a:lnSpc>
            </a:pPr>
            <a:r>
              <a:rPr lang="en-US" altLang="zh-TW" dirty="0" smtClean="0">
                <a:ea typeface="新細明體" pitchFamily="18" charset="-120"/>
              </a:rPr>
              <a:t>First call contains two arguments, string to be tokenized and string containing delimiting characters</a:t>
            </a:r>
          </a:p>
          <a:p>
            <a:pPr lvl="4" eaLnBrk="1" hangingPunct="1">
              <a:lnSpc>
                <a:spcPct val="90000"/>
              </a:lnSpc>
            </a:pPr>
            <a:r>
              <a:rPr lang="en-US" altLang="zh-TW" dirty="0" smtClean="0">
                <a:ea typeface="新細明體" pitchFamily="18" charset="-120"/>
              </a:rPr>
              <a:t>Finds next delimiting character and replaces with null character</a:t>
            </a:r>
          </a:p>
          <a:p>
            <a:pPr lvl="3" eaLnBrk="1" hangingPunct="1">
              <a:lnSpc>
                <a:spcPct val="90000"/>
              </a:lnSpc>
            </a:pPr>
            <a:r>
              <a:rPr lang="en-US" altLang="zh-TW" dirty="0" smtClean="0">
                <a:ea typeface="新細明體" pitchFamily="18" charset="-120"/>
              </a:rPr>
              <a:t>Subsequent calls continue tokenizing</a:t>
            </a:r>
          </a:p>
          <a:p>
            <a:pPr lvl="4" eaLnBrk="1" hangingPunct="1">
              <a:lnSpc>
                <a:spcPct val="90000"/>
              </a:lnSpc>
            </a:pPr>
            <a:r>
              <a:rPr lang="en-US" altLang="zh-TW" dirty="0" smtClean="0">
                <a:ea typeface="新細明體" pitchFamily="18" charset="-120"/>
              </a:rPr>
              <a:t>Call with first argument </a:t>
            </a:r>
            <a:r>
              <a:rPr lang="en-US" altLang="zh-TW" b="1" dirty="0" smtClean="0">
                <a:latin typeface="Courier New" pitchFamily="49" charset="0"/>
                <a:ea typeface="新細明體" pitchFamily="18" charset="-120"/>
              </a:rPr>
              <a:t>NULL</a:t>
            </a:r>
            <a:endParaRPr lang="en-US" altLang="zh-TW" sz="1800" dirty="0" smtClean="0">
              <a:ea typeface="新細明體" pitchFamily="18" charset="-12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p:txBody>
          <a:bodyPr/>
          <a:lstStyle/>
          <a:p>
            <a:pPr lvl="0" eaLnBrk="1" hangingPunct="1">
              <a:spcBef>
                <a:spcPts val="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1   </a:t>
            </a:r>
            <a:r>
              <a:rPr lang="en-US" altLang="zh-TW" dirty="0">
                <a:solidFill>
                  <a:srgbClr val="008000"/>
                </a:solidFill>
                <a:ea typeface="新細明體" pitchFamily="18" charset="-120"/>
                <a:cs typeface="Courier New" pitchFamily="49" charset="0"/>
              </a:rPr>
              <a:t>// Fig. 22.25: fig22_25.cpp</a:t>
            </a:r>
            <a:endParaRPr lang="en-US" altLang="zh-TW" dirty="0">
              <a:solidFill>
                <a:srgbClr val="000000"/>
              </a:solidFill>
              <a:ea typeface="新細明體" pitchFamily="18" charset="-120"/>
              <a:cs typeface="Times New Roman" pitchFamily="18" charset="0"/>
            </a:endParaRPr>
          </a:p>
          <a:p>
            <a:pPr lvl="0" eaLnBrk="1" hangingPunct="1">
              <a:spcBef>
                <a:spcPts val="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2   </a:t>
            </a:r>
            <a:r>
              <a:rPr lang="en-US" altLang="zh-TW" dirty="0">
                <a:solidFill>
                  <a:srgbClr val="008000"/>
                </a:solidFill>
                <a:ea typeface="新細明體" pitchFamily="18" charset="-120"/>
                <a:cs typeface="Courier New" pitchFamily="49" charset="0"/>
              </a:rPr>
              <a:t>// Using </a:t>
            </a:r>
            <a:r>
              <a:rPr lang="en-US" altLang="zh-TW" dirty="0" err="1" smtClean="0">
                <a:solidFill>
                  <a:srgbClr val="008000"/>
                </a:solidFill>
                <a:ea typeface="新細明體" pitchFamily="18" charset="-120"/>
                <a:cs typeface="Courier New" pitchFamily="49" charset="0"/>
              </a:rPr>
              <a:t>strtok</a:t>
            </a:r>
            <a:r>
              <a:rPr lang="en-US" altLang="zh-TW" dirty="0" smtClean="0">
                <a:solidFill>
                  <a:srgbClr val="008000"/>
                </a:solidFill>
                <a:ea typeface="新細明體" pitchFamily="18" charset="-120"/>
                <a:cs typeface="Courier New" pitchFamily="49" charset="0"/>
              </a:rPr>
              <a:t> to tokenize a string.</a:t>
            </a:r>
            <a:endParaRPr lang="en-US" altLang="zh-TW" dirty="0">
              <a:solidFill>
                <a:srgbClr val="000000"/>
              </a:solidFill>
              <a:ea typeface="新細明體" pitchFamily="18" charset="-120"/>
              <a:cs typeface="Times New Roman" pitchFamily="18" charset="0"/>
            </a:endParaRPr>
          </a:p>
          <a:p>
            <a:pPr lvl="0" eaLnBrk="1" hangingPunct="1">
              <a:spcBef>
                <a:spcPts val="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3   </a:t>
            </a:r>
            <a:r>
              <a:rPr lang="en-US" altLang="zh-TW" dirty="0">
                <a:solidFill>
                  <a:srgbClr val="0000FF"/>
                </a:solidFill>
                <a:ea typeface="新細明體" pitchFamily="18" charset="-120"/>
                <a:cs typeface="Courier New" pitchFamily="49" charset="0"/>
              </a:rPr>
              <a:t>#include</a:t>
            </a:r>
            <a:r>
              <a:rPr lang="en-US" altLang="zh-TW" dirty="0">
                <a:solidFill>
                  <a:srgbClr val="000000"/>
                </a:solidFill>
                <a:ea typeface="新細明體" pitchFamily="18" charset="-120"/>
                <a:cs typeface="Courier New" pitchFamily="49" charset="0"/>
              </a:rPr>
              <a:t> &lt;</a:t>
            </a:r>
            <a:r>
              <a:rPr lang="en-US" altLang="zh-TW" dirty="0" err="1">
                <a:solidFill>
                  <a:srgbClr val="000000"/>
                </a:solidFill>
                <a:ea typeface="新細明體" pitchFamily="18" charset="-120"/>
                <a:cs typeface="Courier New" pitchFamily="49" charset="0"/>
              </a:rPr>
              <a:t>iostream</a:t>
            </a:r>
            <a:r>
              <a:rPr lang="en-US" altLang="zh-TW" dirty="0">
                <a:solidFill>
                  <a:srgbClr val="000000"/>
                </a:solidFill>
                <a:ea typeface="新細明體" pitchFamily="18" charset="-120"/>
                <a:cs typeface="Courier New" pitchFamily="49" charset="0"/>
              </a:rPr>
              <a:t>&gt;</a:t>
            </a:r>
            <a:endParaRPr lang="en-US" altLang="zh-TW" dirty="0">
              <a:solidFill>
                <a:srgbClr val="000000"/>
              </a:solidFill>
              <a:ea typeface="新細明體" pitchFamily="18" charset="-120"/>
              <a:cs typeface="Times New Roman" pitchFamily="18" charset="0"/>
            </a:endParaRPr>
          </a:p>
          <a:p>
            <a:pPr lvl="0" eaLnBrk="1" hangingPunct="1">
              <a:spcBef>
                <a:spcPts val="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4   </a:t>
            </a:r>
            <a:r>
              <a:rPr lang="en-US" altLang="zh-TW" dirty="0">
                <a:solidFill>
                  <a:srgbClr val="0000FF"/>
                </a:solidFill>
                <a:ea typeface="新細明體" pitchFamily="18" charset="-120"/>
                <a:cs typeface="Courier New" pitchFamily="49" charset="0"/>
              </a:rPr>
              <a:t>#include</a:t>
            </a:r>
            <a:r>
              <a:rPr lang="en-US" altLang="zh-TW" dirty="0">
                <a:solidFill>
                  <a:srgbClr val="000000"/>
                </a:solidFill>
                <a:ea typeface="新細明體" pitchFamily="18" charset="-120"/>
                <a:cs typeface="Courier New" pitchFamily="49" charset="0"/>
              </a:rPr>
              <a:t> &lt;</a:t>
            </a:r>
            <a:r>
              <a:rPr lang="en-US" altLang="zh-TW" dirty="0" err="1">
                <a:solidFill>
                  <a:srgbClr val="000000"/>
                </a:solidFill>
                <a:ea typeface="新細明體" pitchFamily="18" charset="-120"/>
                <a:cs typeface="Courier New" pitchFamily="49" charset="0"/>
              </a:rPr>
              <a:t>cstring</a:t>
            </a:r>
            <a:r>
              <a:rPr lang="en-US" altLang="zh-TW" dirty="0">
                <a:solidFill>
                  <a:srgbClr val="000000"/>
                </a:solidFill>
                <a:ea typeface="新細明體" pitchFamily="18" charset="-120"/>
                <a:cs typeface="Courier New" pitchFamily="49" charset="0"/>
              </a:rPr>
              <a:t>&gt; </a:t>
            </a:r>
            <a:r>
              <a:rPr lang="en-US" altLang="zh-TW" dirty="0">
                <a:solidFill>
                  <a:srgbClr val="008000"/>
                </a:solidFill>
                <a:ea typeface="新細明體" pitchFamily="18" charset="-120"/>
                <a:cs typeface="Courier New" pitchFamily="49" charset="0"/>
              </a:rPr>
              <a:t>// prototype for </a:t>
            </a:r>
            <a:r>
              <a:rPr lang="en-US" altLang="zh-TW" dirty="0" err="1">
                <a:solidFill>
                  <a:srgbClr val="008000"/>
                </a:solidFill>
                <a:ea typeface="新細明體" pitchFamily="18" charset="-120"/>
                <a:cs typeface="Courier New" pitchFamily="49" charset="0"/>
              </a:rPr>
              <a:t>strtok</a:t>
            </a:r>
            <a:endParaRPr lang="en-US" altLang="zh-TW" dirty="0">
              <a:solidFill>
                <a:srgbClr val="000000"/>
              </a:solidFill>
              <a:ea typeface="新細明體" pitchFamily="18" charset="-120"/>
              <a:cs typeface="Times New Roman" pitchFamily="18" charset="0"/>
            </a:endParaRPr>
          </a:p>
          <a:p>
            <a:pPr lvl="0" eaLnBrk="1" hangingPunct="1">
              <a:spcBef>
                <a:spcPts val="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5   </a:t>
            </a:r>
            <a:r>
              <a:rPr lang="en-US" altLang="zh-TW" dirty="0">
                <a:solidFill>
                  <a:srgbClr val="0000FF"/>
                </a:solidFill>
                <a:ea typeface="新細明體" pitchFamily="18" charset="-120"/>
                <a:cs typeface="Courier New" pitchFamily="49" charset="0"/>
              </a:rPr>
              <a:t>using namespace</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std</a:t>
            </a:r>
            <a:r>
              <a:rPr lang="en-US" altLang="zh-TW" dirty="0">
                <a:solidFill>
                  <a:srgbClr val="000000"/>
                </a:solidFill>
                <a:ea typeface="新細明體" pitchFamily="18" charset="-120"/>
                <a:cs typeface="Courier New" pitchFamily="49" charset="0"/>
              </a:rPr>
              <a:t>;</a:t>
            </a:r>
            <a:endParaRPr lang="en-US" altLang="zh-TW" dirty="0">
              <a:solidFill>
                <a:srgbClr val="000000"/>
              </a:solidFill>
              <a:ea typeface="新細明體" pitchFamily="18" charset="-120"/>
              <a:cs typeface="Times New Roman" pitchFamily="18" charset="0"/>
            </a:endParaRPr>
          </a:p>
          <a:p>
            <a:pPr lvl="0" eaLnBrk="1" hangingPunct="1">
              <a:spcBef>
                <a:spcPts val="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6   </a:t>
            </a:r>
            <a:endParaRPr lang="en-US" altLang="zh-TW" b="0" dirty="0" smtClean="0">
              <a:solidFill>
                <a:schemeClr val="bg1"/>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7  </a:t>
            </a:r>
            <a:r>
              <a:rPr lang="en-US" altLang="zh-TW" b="0" dirty="0" err="1" smtClean="0">
                <a:solidFill>
                  <a:srgbClr val="0000FF"/>
                </a:solidFill>
                <a:latin typeface="Lucida Console" pitchFamily="49" charset="0"/>
                <a:ea typeface="新細明體" pitchFamily="18" charset="-120"/>
                <a:cs typeface="Courier New" pitchFamily="49" charset="0"/>
              </a:rPr>
              <a:t>int</a:t>
            </a:r>
            <a:r>
              <a:rPr lang="en-US" altLang="zh-TW" b="0" dirty="0" smtClean="0">
                <a:solidFill>
                  <a:srgbClr val="000000"/>
                </a:solidFill>
                <a:latin typeface="Lucida Console" pitchFamily="49" charset="0"/>
                <a:ea typeface="新細明體" pitchFamily="18" charset="-120"/>
                <a:cs typeface="Courier New" pitchFamily="49" charset="0"/>
              </a:rPr>
              <a:t> main()</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8  </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9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sentence[] = </a:t>
            </a:r>
            <a:r>
              <a:rPr lang="en-US" altLang="zh-TW" b="0" dirty="0" smtClean="0">
                <a:solidFill>
                  <a:srgbClr val="0099FF"/>
                </a:solidFill>
                <a:latin typeface="Lucida Console" pitchFamily="49" charset="0"/>
                <a:ea typeface="新細明體" pitchFamily="18" charset="-120"/>
                <a:cs typeface="Courier New" pitchFamily="49" charset="0"/>
              </a:rPr>
              <a:t>"This is a sentence with 7 tokens"</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10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tokenPtr</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11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12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"The string to be tokenized is:\n"</a:t>
            </a:r>
            <a:r>
              <a:rPr lang="en-US" altLang="zh-TW" b="0" dirty="0" smtClean="0">
                <a:solidFill>
                  <a:srgbClr val="000000"/>
                </a:solidFill>
                <a:latin typeface="Lucida Console" pitchFamily="49" charset="0"/>
                <a:ea typeface="新細明體" pitchFamily="18" charset="-120"/>
                <a:cs typeface="Courier New" pitchFamily="49" charset="0"/>
              </a:rPr>
              <a:t> &lt;&lt; sentence</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13  </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"\n\</a:t>
            </a:r>
            <a:r>
              <a:rPr lang="en-US" altLang="zh-TW" b="0" dirty="0" err="1" smtClean="0">
                <a:solidFill>
                  <a:srgbClr val="0099FF"/>
                </a:solidFill>
                <a:latin typeface="Lucida Console" pitchFamily="49" charset="0"/>
                <a:ea typeface="新細明體" pitchFamily="18" charset="-120"/>
                <a:cs typeface="Courier New" pitchFamily="49" charset="0"/>
              </a:rPr>
              <a:t>nThe</a:t>
            </a:r>
            <a:r>
              <a:rPr lang="en-US" altLang="zh-TW" b="0" dirty="0" smtClean="0">
                <a:solidFill>
                  <a:srgbClr val="0099FF"/>
                </a:solidFill>
                <a:latin typeface="Lucida Console" pitchFamily="49" charset="0"/>
                <a:ea typeface="新細明體" pitchFamily="18" charset="-120"/>
                <a:cs typeface="Courier New" pitchFamily="49" charset="0"/>
              </a:rPr>
              <a:t> tokens are:\n\n"</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14    </a:t>
            </a: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15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begin tokenization of sentence</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16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tokenPtr</a:t>
            </a:r>
            <a:r>
              <a:rPr lang="en-US" altLang="zh-TW" b="0" dirty="0" smtClean="0">
                <a:solidFill>
                  <a:srgbClr val="000000"/>
                </a:solidFill>
                <a:latin typeface="Lucida Console" pitchFamily="49" charset="0"/>
                <a:ea typeface="新細明體" pitchFamily="18" charset="-120"/>
                <a:cs typeface="Courier New" pitchFamily="49" charset="0"/>
              </a:rPr>
              <a:t> = </a:t>
            </a:r>
            <a:r>
              <a:rPr lang="en-US" altLang="zh-TW" b="0" dirty="0" err="1" smtClean="0">
                <a:solidFill>
                  <a:srgbClr val="000000"/>
                </a:solidFill>
                <a:latin typeface="Lucida Console" pitchFamily="49" charset="0"/>
                <a:ea typeface="新細明體" pitchFamily="18" charset="-120"/>
                <a:cs typeface="Courier New" pitchFamily="49" charset="0"/>
              </a:rPr>
              <a:t>strtok</a:t>
            </a:r>
            <a:r>
              <a:rPr lang="en-US" altLang="zh-TW" b="0" dirty="0" smtClean="0">
                <a:solidFill>
                  <a:srgbClr val="000000"/>
                </a:solidFill>
                <a:latin typeface="Lucida Console" pitchFamily="49" charset="0"/>
                <a:ea typeface="新細明體" pitchFamily="18" charset="-120"/>
                <a:cs typeface="Courier New" pitchFamily="49" charset="0"/>
              </a:rPr>
              <a:t>( sentence, </a:t>
            </a:r>
            <a:r>
              <a:rPr lang="en-US" altLang="zh-TW"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 );</a:t>
            </a: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17    </a:t>
            </a:r>
            <a:r>
              <a:rPr lang="en-US" altLang="zh-TW" b="0" dirty="0" smtClean="0">
                <a:solidFill>
                  <a:srgbClr val="000000"/>
                </a:solidFill>
                <a:latin typeface="Lucida Console" pitchFamily="49" charset="0"/>
                <a:ea typeface="新細明體" pitchFamily="18" charset="-120"/>
                <a:cs typeface="Courier New" pitchFamily="49" charset="0"/>
              </a:rPr>
              <a:t>   </a:t>
            </a: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18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continue tokenizing sentence until </a:t>
            </a:r>
            <a:r>
              <a:rPr lang="en-US" altLang="zh-TW" b="0" dirty="0" err="1" smtClean="0">
                <a:solidFill>
                  <a:srgbClr val="008000"/>
                </a:solidFill>
                <a:latin typeface="Lucida Console" pitchFamily="49" charset="0"/>
                <a:ea typeface="新細明體" pitchFamily="18" charset="-120"/>
                <a:cs typeface="Courier New" pitchFamily="49" charset="0"/>
              </a:rPr>
              <a:t>tokenPtr</a:t>
            </a:r>
            <a:r>
              <a:rPr lang="en-US" altLang="zh-TW" b="0" dirty="0" smtClean="0">
                <a:solidFill>
                  <a:srgbClr val="008000"/>
                </a:solidFill>
                <a:latin typeface="Lucida Console" pitchFamily="49" charset="0"/>
                <a:ea typeface="新細明體" pitchFamily="18" charset="-120"/>
                <a:cs typeface="Courier New" pitchFamily="49" charset="0"/>
              </a:rPr>
              <a:t> becomes NULL</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19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while</a:t>
            </a:r>
            <a:r>
              <a:rPr lang="en-US" altLang="zh-TW" b="0" dirty="0" smtClean="0">
                <a:solidFill>
                  <a:srgbClr val="000000"/>
                </a:solidFill>
                <a:latin typeface="Lucida Console" pitchFamily="49" charset="0"/>
                <a:ea typeface="新細明體" pitchFamily="18" charset="-120"/>
                <a:cs typeface="Courier New" pitchFamily="49" charset="0"/>
              </a:rPr>
              <a:t> ( </a:t>
            </a:r>
            <a:r>
              <a:rPr lang="en-US" altLang="zh-TW" b="0" dirty="0" err="1" smtClean="0">
                <a:solidFill>
                  <a:srgbClr val="000000"/>
                </a:solidFill>
                <a:latin typeface="Lucida Console" pitchFamily="49" charset="0"/>
                <a:ea typeface="新細明體" pitchFamily="18" charset="-120"/>
                <a:cs typeface="Courier New" pitchFamily="49" charset="0"/>
              </a:rPr>
              <a:t>tokenPtr</a:t>
            </a:r>
            <a:r>
              <a:rPr lang="en-US" altLang="zh-TW" b="0" dirty="0" smtClean="0">
                <a:solidFill>
                  <a:srgbClr val="000000"/>
                </a:solidFill>
                <a:latin typeface="Lucida Console" pitchFamily="49" charset="0"/>
                <a:ea typeface="新細明體" pitchFamily="18" charset="-120"/>
                <a:cs typeface="Courier New" pitchFamily="49" charset="0"/>
              </a:rPr>
              <a:t> != </a:t>
            </a:r>
            <a:r>
              <a:rPr lang="en-US" altLang="zh-TW" b="0" dirty="0" smtClean="0">
                <a:solidFill>
                  <a:srgbClr val="0099FF"/>
                </a:solidFill>
                <a:latin typeface="Lucida Console" pitchFamily="49" charset="0"/>
                <a:ea typeface="新細明體" pitchFamily="18" charset="-120"/>
                <a:cs typeface="Courier New" pitchFamily="49" charset="0"/>
              </a:rPr>
              <a:t>NULL</a:t>
            </a:r>
            <a:r>
              <a:rPr lang="en-US" altLang="zh-TW" b="0" dirty="0" smtClean="0">
                <a:solidFill>
                  <a:srgbClr val="000000"/>
                </a:solidFill>
                <a:latin typeface="Lucida Console" pitchFamily="49" charset="0"/>
                <a:ea typeface="新細明體" pitchFamily="18" charset="-120"/>
                <a:cs typeface="Courier New" pitchFamily="49" charset="0"/>
              </a:rPr>
              <a:t> )</a:t>
            </a: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20  </a:t>
            </a:r>
            <a:r>
              <a:rPr lang="en-US" altLang="zh-TW" b="0" dirty="0" smtClean="0">
                <a:solidFill>
                  <a:srgbClr val="000000"/>
                </a:solidFill>
                <a:latin typeface="Lucida Console" pitchFamily="49" charset="0"/>
                <a:ea typeface="新細明體" pitchFamily="18" charset="-120"/>
                <a:cs typeface="Courier New" pitchFamily="49" charset="0"/>
              </a:rPr>
              <a:t>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21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err="1" smtClean="0">
                <a:solidFill>
                  <a:srgbClr val="000000"/>
                </a:solidFill>
                <a:latin typeface="Lucida Console" pitchFamily="49" charset="0"/>
                <a:ea typeface="新細明體" pitchFamily="18" charset="-120"/>
                <a:cs typeface="Courier New" pitchFamily="49" charset="0"/>
              </a:rPr>
              <a:t>tokenPtr</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'\n'</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22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tokenPtr</a:t>
            </a:r>
            <a:r>
              <a:rPr lang="en-US" altLang="zh-TW" b="0" dirty="0" smtClean="0">
                <a:solidFill>
                  <a:srgbClr val="000000"/>
                </a:solidFill>
                <a:latin typeface="Lucida Console" pitchFamily="49" charset="0"/>
                <a:ea typeface="新細明體" pitchFamily="18" charset="-120"/>
                <a:cs typeface="Courier New" pitchFamily="49" charset="0"/>
              </a:rPr>
              <a:t> = </a:t>
            </a:r>
            <a:r>
              <a:rPr lang="en-US" altLang="zh-TW" b="0" dirty="0" err="1" smtClean="0">
                <a:solidFill>
                  <a:srgbClr val="000000"/>
                </a:solidFill>
                <a:latin typeface="Lucida Console" pitchFamily="49" charset="0"/>
                <a:ea typeface="新細明體" pitchFamily="18" charset="-120"/>
                <a:cs typeface="Courier New" pitchFamily="49" charset="0"/>
              </a:rPr>
              <a:t>strtok</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NULL</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 ); </a:t>
            </a:r>
            <a:r>
              <a:rPr lang="en-US" altLang="zh-TW" b="0" dirty="0" smtClean="0">
                <a:solidFill>
                  <a:srgbClr val="008000"/>
                </a:solidFill>
                <a:latin typeface="Lucida Console" pitchFamily="49" charset="0"/>
                <a:ea typeface="新細明體" pitchFamily="18" charset="-120"/>
                <a:cs typeface="Courier New" pitchFamily="49" charset="0"/>
              </a:rPr>
              <a:t>// get next token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23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 end while</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24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25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b="0" dirty="0" err="1" smtClean="0">
                <a:solidFill>
                  <a:srgbClr val="0099FF"/>
                </a:solidFill>
                <a:latin typeface="Lucida Console" pitchFamily="49" charset="0"/>
                <a:ea typeface="新細明體" pitchFamily="18" charset="-120"/>
                <a:cs typeface="Courier New" pitchFamily="49" charset="0"/>
              </a:rPr>
              <a:t>nAfter</a:t>
            </a:r>
            <a:r>
              <a:rPr lang="en-US" altLang="zh-TW" b="0" dirty="0" smtClean="0">
                <a:solidFill>
                  <a:srgbClr val="0099FF"/>
                </a:solidFill>
                <a:latin typeface="Lucida Console" pitchFamily="49" charset="0"/>
                <a:ea typeface="新細明體" pitchFamily="18" charset="-120"/>
                <a:cs typeface="Courier New" pitchFamily="49" charset="0"/>
              </a:rPr>
              <a:t> </a:t>
            </a:r>
            <a:r>
              <a:rPr lang="en-US" altLang="zh-TW" b="0" dirty="0" err="1" smtClean="0">
                <a:solidFill>
                  <a:srgbClr val="0099FF"/>
                </a:solidFill>
                <a:latin typeface="Lucida Console" pitchFamily="49" charset="0"/>
                <a:ea typeface="新細明體" pitchFamily="18" charset="-120"/>
                <a:cs typeface="Courier New" pitchFamily="49" charset="0"/>
              </a:rPr>
              <a:t>strtok</a:t>
            </a:r>
            <a:r>
              <a:rPr lang="en-US" altLang="zh-TW" b="0" dirty="0" smtClean="0">
                <a:solidFill>
                  <a:srgbClr val="0099FF"/>
                </a:solidFill>
                <a:latin typeface="Lucida Console" pitchFamily="49" charset="0"/>
                <a:ea typeface="新細明體" pitchFamily="18" charset="-120"/>
                <a:cs typeface="Courier New" pitchFamily="49" charset="0"/>
              </a:rPr>
              <a:t>, sentence = "</a:t>
            </a:r>
            <a:r>
              <a:rPr lang="en-US" altLang="zh-TW" b="0" dirty="0" smtClean="0">
                <a:solidFill>
                  <a:srgbClr val="000000"/>
                </a:solidFill>
                <a:latin typeface="Lucida Console" pitchFamily="49" charset="0"/>
                <a:ea typeface="新細明體" pitchFamily="18" charset="-120"/>
                <a:cs typeface="Courier New" pitchFamily="49" charset="0"/>
              </a:rPr>
              <a:t> &lt;&lt; sentence &lt;&lt; </a:t>
            </a:r>
            <a:r>
              <a:rPr lang="en-US" altLang="zh-TW" b="0" dirty="0" err="1" smtClean="0">
                <a:solidFill>
                  <a:srgbClr val="000000"/>
                </a:solidFill>
                <a:latin typeface="Lucida Console" pitchFamily="49" charset="0"/>
                <a:ea typeface="新細明體" pitchFamily="18" charset="-120"/>
                <a:cs typeface="Courier New" pitchFamily="49" charset="0"/>
              </a:rPr>
              <a:t>endl</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26  </a:t>
            </a:r>
            <a:r>
              <a:rPr lang="en-US" altLang="zh-TW" b="0" dirty="0" smtClean="0">
                <a:solidFill>
                  <a:srgbClr val="000000"/>
                </a:solidFill>
                <a:latin typeface="Lucida Console" pitchFamily="49" charset="0"/>
                <a:ea typeface="新細明體" pitchFamily="18" charset="-120"/>
                <a:cs typeface="Courier New" pitchFamily="49" charset="0"/>
              </a:rPr>
              <a:t>}</a:t>
            </a:r>
            <a:r>
              <a:rPr lang="en-US" altLang="zh-TW" b="0" dirty="0" smtClean="0">
                <a:solidFill>
                  <a:srgbClr val="008000"/>
                </a:solidFill>
                <a:latin typeface="Lucida Console" pitchFamily="49" charset="0"/>
                <a:ea typeface="新細明體" pitchFamily="18" charset="-120"/>
                <a:cs typeface="Courier New" pitchFamily="49" charset="0"/>
              </a:rPr>
              <a:t> // end main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p:txBody>
          <a:bodyPr rIns="0"/>
          <a:lstStyle/>
          <a:p>
            <a:pPr lvl="0" eaLnBrk="1" hangingPunct="1">
              <a:spcBef>
                <a:spcPts val="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1   </a:t>
            </a:r>
            <a:r>
              <a:rPr lang="en-US" altLang="zh-TW" dirty="0">
                <a:solidFill>
                  <a:srgbClr val="008000"/>
                </a:solidFill>
                <a:ea typeface="新細明體" pitchFamily="18" charset="-120"/>
                <a:cs typeface="Courier New" pitchFamily="49" charset="0"/>
              </a:rPr>
              <a:t>// Fig. 22.25: fig22_25.cpp</a:t>
            </a:r>
            <a:endParaRPr lang="en-US" altLang="zh-TW" dirty="0">
              <a:solidFill>
                <a:srgbClr val="000000"/>
              </a:solidFill>
              <a:ea typeface="新細明體" pitchFamily="18" charset="-120"/>
              <a:cs typeface="Times New Roman" pitchFamily="18" charset="0"/>
            </a:endParaRPr>
          </a:p>
          <a:p>
            <a:pPr lvl="0" eaLnBrk="1" hangingPunct="1">
              <a:spcBef>
                <a:spcPts val="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2   </a:t>
            </a:r>
            <a:r>
              <a:rPr lang="en-US" altLang="zh-TW" dirty="0">
                <a:solidFill>
                  <a:srgbClr val="008000"/>
                </a:solidFill>
                <a:ea typeface="新細明體" pitchFamily="18" charset="-120"/>
                <a:cs typeface="Courier New" pitchFamily="49" charset="0"/>
              </a:rPr>
              <a:t>// Using </a:t>
            </a:r>
            <a:r>
              <a:rPr lang="en-US" altLang="zh-TW" dirty="0" err="1" smtClean="0">
                <a:solidFill>
                  <a:srgbClr val="008000"/>
                </a:solidFill>
                <a:ea typeface="新細明體" pitchFamily="18" charset="-120"/>
                <a:cs typeface="Courier New" pitchFamily="49" charset="0"/>
              </a:rPr>
              <a:t>strtok</a:t>
            </a:r>
            <a:r>
              <a:rPr lang="en-US" altLang="zh-TW" dirty="0" smtClean="0">
                <a:solidFill>
                  <a:srgbClr val="008000"/>
                </a:solidFill>
                <a:ea typeface="新細明體" pitchFamily="18" charset="-120"/>
                <a:cs typeface="Courier New" pitchFamily="49" charset="0"/>
              </a:rPr>
              <a:t> to tokenize a string.</a:t>
            </a:r>
            <a:endParaRPr lang="en-US" altLang="zh-TW" dirty="0">
              <a:solidFill>
                <a:srgbClr val="000000"/>
              </a:solidFill>
              <a:ea typeface="新細明體" pitchFamily="18" charset="-120"/>
              <a:cs typeface="Times New Roman" pitchFamily="18" charset="0"/>
            </a:endParaRPr>
          </a:p>
          <a:p>
            <a:pPr lvl="0" eaLnBrk="1" hangingPunct="1">
              <a:spcBef>
                <a:spcPts val="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3   </a:t>
            </a:r>
            <a:r>
              <a:rPr lang="en-US" altLang="zh-TW" dirty="0">
                <a:solidFill>
                  <a:srgbClr val="0000FF"/>
                </a:solidFill>
                <a:ea typeface="新細明體" pitchFamily="18" charset="-120"/>
                <a:cs typeface="Courier New" pitchFamily="49" charset="0"/>
              </a:rPr>
              <a:t>#include</a:t>
            </a:r>
            <a:r>
              <a:rPr lang="en-US" altLang="zh-TW" dirty="0">
                <a:solidFill>
                  <a:srgbClr val="000000"/>
                </a:solidFill>
                <a:ea typeface="新細明體" pitchFamily="18" charset="-120"/>
                <a:cs typeface="Courier New" pitchFamily="49" charset="0"/>
              </a:rPr>
              <a:t> &lt;</a:t>
            </a:r>
            <a:r>
              <a:rPr lang="en-US" altLang="zh-TW" dirty="0" err="1">
                <a:solidFill>
                  <a:srgbClr val="000000"/>
                </a:solidFill>
                <a:ea typeface="新細明體" pitchFamily="18" charset="-120"/>
                <a:cs typeface="Courier New" pitchFamily="49" charset="0"/>
              </a:rPr>
              <a:t>iostream</a:t>
            </a:r>
            <a:r>
              <a:rPr lang="en-US" altLang="zh-TW" dirty="0">
                <a:solidFill>
                  <a:srgbClr val="000000"/>
                </a:solidFill>
                <a:ea typeface="新細明體" pitchFamily="18" charset="-120"/>
                <a:cs typeface="Courier New" pitchFamily="49" charset="0"/>
              </a:rPr>
              <a:t>&gt;</a:t>
            </a:r>
            <a:endParaRPr lang="en-US" altLang="zh-TW" dirty="0">
              <a:solidFill>
                <a:srgbClr val="000000"/>
              </a:solidFill>
              <a:ea typeface="新細明體" pitchFamily="18" charset="-120"/>
              <a:cs typeface="Times New Roman" pitchFamily="18" charset="0"/>
            </a:endParaRPr>
          </a:p>
          <a:p>
            <a:pPr lvl="0" eaLnBrk="1" hangingPunct="1">
              <a:spcBef>
                <a:spcPts val="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4   </a:t>
            </a:r>
            <a:r>
              <a:rPr lang="en-US" altLang="zh-TW" dirty="0">
                <a:solidFill>
                  <a:srgbClr val="0000FF"/>
                </a:solidFill>
                <a:ea typeface="新細明體" pitchFamily="18" charset="-120"/>
                <a:cs typeface="Courier New" pitchFamily="49" charset="0"/>
              </a:rPr>
              <a:t>#include</a:t>
            </a:r>
            <a:r>
              <a:rPr lang="en-US" altLang="zh-TW" dirty="0">
                <a:solidFill>
                  <a:srgbClr val="000000"/>
                </a:solidFill>
                <a:ea typeface="新細明體" pitchFamily="18" charset="-120"/>
                <a:cs typeface="Courier New" pitchFamily="49" charset="0"/>
              </a:rPr>
              <a:t> &lt;</a:t>
            </a:r>
            <a:r>
              <a:rPr lang="en-US" altLang="zh-TW" dirty="0" err="1">
                <a:solidFill>
                  <a:srgbClr val="000000"/>
                </a:solidFill>
                <a:ea typeface="新細明體" pitchFamily="18" charset="-120"/>
                <a:cs typeface="Courier New" pitchFamily="49" charset="0"/>
              </a:rPr>
              <a:t>cstring</a:t>
            </a:r>
            <a:r>
              <a:rPr lang="en-US" altLang="zh-TW" dirty="0">
                <a:solidFill>
                  <a:srgbClr val="000000"/>
                </a:solidFill>
                <a:ea typeface="新細明體" pitchFamily="18" charset="-120"/>
                <a:cs typeface="Courier New" pitchFamily="49" charset="0"/>
              </a:rPr>
              <a:t>&gt; </a:t>
            </a:r>
            <a:r>
              <a:rPr lang="en-US" altLang="zh-TW" dirty="0">
                <a:solidFill>
                  <a:srgbClr val="008000"/>
                </a:solidFill>
                <a:ea typeface="新細明體" pitchFamily="18" charset="-120"/>
                <a:cs typeface="Courier New" pitchFamily="49" charset="0"/>
              </a:rPr>
              <a:t>// prototype for </a:t>
            </a:r>
            <a:r>
              <a:rPr lang="en-US" altLang="zh-TW" dirty="0" err="1">
                <a:solidFill>
                  <a:srgbClr val="008000"/>
                </a:solidFill>
                <a:ea typeface="新細明體" pitchFamily="18" charset="-120"/>
                <a:cs typeface="Courier New" pitchFamily="49" charset="0"/>
              </a:rPr>
              <a:t>strtok</a:t>
            </a:r>
            <a:endParaRPr lang="en-US" altLang="zh-TW" dirty="0">
              <a:solidFill>
                <a:srgbClr val="000000"/>
              </a:solidFill>
              <a:ea typeface="新細明體" pitchFamily="18" charset="-120"/>
              <a:cs typeface="Times New Roman" pitchFamily="18" charset="0"/>
            </a:endParaRPr>
          </a:p>
          <a:p>
            <a:pPr lvl="0" eaLnBrk="1" hangingPunct="1">
              <a:spcBef>
                <a:spcPts val="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5   </a:t>
            </a:r>
            <a:r>
              <a:rPr lang="en-US" altLang="zh-TW" dirty="0">
                <a:solidFill>
                  <a:srgbClr val="0000FF"/>
                </a:solidFill>
                <a:ea typeface="新細明體" pitchFamily="18" charset="-120"/>
                <a:cs typeface="Courier New" pitchFamily="49" charset="0"/>
              </a:rPr>
              <a:t>using namespace</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std</a:t>
            </a:r>
            <a:r>
              <a:rPr lang="en-US" altLang="zh-TW" dirty="0">
                <a:solidFill>
                  <a:srgbClr val="000000"/>
                </a:solidFill>
                <a:ea typeface="新細明體" pitchFamily="18" charset="-120"/>
                <a:cs typeface="Courier New" pitchFamily="49" charset="0"/>
              </a:rPr>
              <a:t>;</a:t>
            </a:r>
            <a:endParaRPr lang="en-US" altLang="zh-TW" dirty="0">
              <a:solidFill>
                <a:srgbClr val="000000"/>
              </a:solidFill>
              <a:ea typeface="新細明體" pitchFamily="18" charset="-120"/>
              <a:cs typeface="Times New Roman" pitchFamily="18" charset="0"/>
            </a:endParaRPr>
          </a:p>
          <a:p>
            <a:pPr lvl="0" eaLnBrk="1" hangingPunct="1">
              <a:spcBef>
                <a:spcPts val="0"/>
              </a:spcBef>
            </a:pPr>
            <a:r>
              <a:rPr lang="en-US" altLang="zh-TW" dirty="0">
                <a:solidFill>
                  <a:schemeClr val="bg1"/>
                </a:solidFill>
                <a:ea typeface="新細明體" pitchFamily="18" charset="-120"/>
                <a:cs typeface="Times New Roman" pitchFamily="18" charset="0"/>
              </a:rPr>
              <a:t>1</a:t>
            </a:r>
            <a:r>
              <a:rPr lang="en-US" altLang="zh-TW" dirty="0" smtClean="0">
                <a:solidFill>
                  <a:srgbClr val="5F5F5F"/>
                </a:solidFill>
                <a:ea typeface="新細明體" pitchFamily="18" charset="-120"/>
                <a:cs typeface="Times New Roman" pitchFamily="18" charset="0"/>
              </a:rPr>
              <a:t>6   </a:t>
            </a:r>
            <a:endParaRPr lang="en-US" altLang="zh-TW" b="0" dirty="0" smtClean="0">
              <a:solidFill>
                <a:schemeClr val="bg1"/>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7  </a:t>
            </a:r>
            <a:r>
              <a:rPr lang="en-US" altLang="zh-TW" b="0" dirty="0" err="1" smtClean="0">
                <a:solidFill>
                  <a:srgbClr val="0000FF"/>
                </a:solidFill>
                <a:latin typeface="Lucida Console" pitchFamily="49" charset="0"/>
                <a:ea typeface="新細明體" pitchFamily="18" charset="-120"/>
                <a:cs typeface="Courier New" pitchFamily="49" charset="0"/>
              </a:rPr>
              <a:t>int</a:t>
            </a:r>
            <a:r>
              <a:rPr lang="en-US" altLang="zh-TW" b="0" dirty="0" smtClean="0">
                <a:solidFill>
                  <a:srgbClr val="000000"/>
                </a:solidFill>
                <a:latin typeface="Lucida Console" pitchFamily="49" charset="0"/>
                <a:ea typeface="新細明體" pitchFamily="18" charset="-120"/>
                <a:cs typeface="Courier New" pitchFamily="49" charset="0"/>
              </a:rPr>
              <a:t> main()</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8  </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9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sentence[] = </a:t>
            </a:r>
            <a:r>
              <a:rPr lang="en-US" altLang="zh-TW" b="0" dirty="0" smtClean="0">
                <a:solidFill>
                  <a:srgbClr val="0099FF"/>
                </a:solidFill>
                <a:latin typeface="Lucida Console" pitchFamily="49" charset="0"/>
                <a:ea typeface="新細明體" pitchFamily="18" charset="-120"/>
                <a:cs typeface="Courier New" pitchFamily="49" charset="0"/>
              </a:rPr>
              <a:t>"This is a sentence with 7 tokens"</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10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tokenPtr</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11 </a:t>
            </a:r>
            <a:r>
              <a:rPr lang="en-US" altLang="zh-TW" b="0" dirty="0" smtClean="0">
                <a:solidFill>
                  <a:srgbClr val="5F5F5F"/>
                </a:solidFill>
                <a:latin typeface="Lucida Console" pitchFamily="49" charset="0"/>
                <a:ea typeface="新細明體" pitchFamily="18" charset="-120"/>
                <a:cs typeface="Times New Roman" pitchFamily="18" charset="0"/>
              </a:rPr>
              <a:t>    </a:t>
            </a:r>
            <a:r>
              <a:rPr lang="en-US" altLang="zh-TW" dirty="0" smtClean="0">
                <a:solidFill>
                  <a:srgbClr val="0000FF"/>
                </a:solidFill>
                <a:ea typeface="新細明體" pitchFamily="18" charset="-120"/>
                <a:cs typeface="Courier New" pitchFamily="49" charset="0"/>
              </a:rPr>
              <a:t>char</a:t>
            </a:r>
            <a:r>
              <a:rPr lang="en-US" altLang="zh-TW" dirty="0" smtClean="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12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"The string to be tokenized is:\n"</a:t>
            </a:r>
            <a:r>
              <a:rPr lang="en-US" altLang="zh-TW" b="0" dirty="0" smtClean="0">
                <a:solidFill>
                  <a:srgbClr val="000000"/>
                </a:solidFill>
                <a:latin typeface="Lucida Console" pitchFamily="49" charset="0"/>
                <a:ea typeface="新細明體" pitchFamily="18" charset="-120"/>
                <a:cs typeface="Courier New" pitchFamily="49" charset="0"/>
              </a:rPr>
              <a:t> &lt;&lt; sentence</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13  </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"\n\</a:t>
            </a:r>
            <a:r>
              <a:rPr lang="en-US" altLang="zh-TW" b="0" dirty="0" err="1" smtClean="0">
                <a:solidFill>
                  <a:srgbClr val="0099FF"/>
                </a:solidFill>
                <a:latin typeface="Lucida Console" pitchFamily="49" charset="0"/>
                <a:ea typeface="新細明體" pitchFamily="18" charset="-120"/>
                <a:cs typeface="Courier New" pitchFamily="49" charset="0"/>
              </a:rPr>
              <a:t>nThe</a:t>
            </a:r>
            <a:r>
              <a:rPr lang="en-US" altLang="zh-TW" b="0" dirty="0" smtClean="0">
                <a:solidFill>
                  <a:srgbClr val="0099FF"/>
                </a:solidFill>
                <a:latin typeface="Lucida Console" pitchFamily="49" charset="0"/>
                <a:ea typeface="新細明體" pitchFamily="18" charset="-120"/>
                <a:cs typeface="Courier New" pitchFamily="49" charset="0"/>
              </a:rPr>
              <a:t> tokens are:\n\n"</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14    </a:t>
            </a: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15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begin tokenization of sentence</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16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tokenPtr</a:t>
            </a:r>
            <a:r>
              <a:rPr lang="en-US" altLang="zh-TW" b="0" dirty="0" smtClean="0">
                <a:solidFill>
                  <a:srgbClr val="000000"/>
                </a:solidFill>
                <a:latin typeface="Lucida Console" pitchFamily="49" charset="0"/>
                <a:ea typeface="新細明體" pitchFamily="18" charset="-120"/>
                <a:cs typeface="Courier New" pitchFamily="49" charset="0"/>
              </a:rPr>
              <a:t> = </a:t>
            </a:r>
            <a:r>
              <a:rPr lang="en-US" altLang="zh-TW" b="0" dirty="0" err="1" smtClean="0">
                <a:solidFill>
                  <a:srgbClr val="000000"/>
                </a:solidFill>
                <a:latin typeface="Lucida Console" pitchFamily="49" charset="0"/>
                <a:ea typeface="新細明體" pitchFamily="18" charset="-120"/>
                <a:cs typeface="Courier New" pitchFamily="49" charset="0"/>
              </a:rPr>
              <a:t>strtok_s</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sentence, </a:t>
            </a:r>
            <a:r>
              <a:rPr lang="en-US" altLang="zh-TW"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17    </a:t>
            </a:r>
            <a:r>
              <a:rPr lang="en-US" altLang="zh-TW" b="0" dirty="0" smtClean="0">
                <a:solidFill>
                  <a:srgbClr val="000000"/>
                </a:solidFill>
                <a:latin typeface="Lucida Console" pitchFamily="49" charset="0"/>
                <a:ea typeface="新細明體" pitchFamily="18" charset="-120"/>
                <a:cs typeface="Courier New" pitchFamily="49" charset="0"/>
              </a:rPr>
              <a:t>   </a:t>
            </a: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18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continue tokenizing sentence until </a:t>
            </a:r>
            <a:r>
              <a:rPr lang="en-US" altLang="zh-TW" b="0" dirty="0" err="1" smtClean="0">
                <a:solidFill>
                  <a:srgbClr val="008000"/>
                </a:solidFill>
                <a:latin typeface="Lucida Console" pitchFamily="49" charset="0"/>
                <a:ea typeface="新細明體" pitchFamily="18" charset="-120"/>
                <a:cs typeface="Courier New" pitchFamily="49" charset="0"/>
              </a:rPr>
              <a:t>tokenPtr</a:t>
            </a:r>
            <a:r>
              <a:rPr lang="en-US" altLang="zh-TW" b="0" dirty="0" smtClean="0">
                <a:solidFill>
                  <a:srgbClr val="008000"/>
                </a:solidFill>
                <a:latin typeface="Lucida Console" pitchFamily="49" charset="0"/>
                <a:ea typeface="新細明體" pitchFamily="18" charset="-120"/>
                <a:cs typeface="Courier New" pitchFamily="49" charset="0"/>
              </a:rPr>
              <a:t> becomes NULL</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19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while</a:t>
            </a:r>
            <a:r>
              <a:rPr lang="en-US" altLang="zh-TW" b="0" dirty="0" smtClean="0">
                <a:solidFill>
                  <a:srgbClr val="000000"/>
                </a:solidFill>
                <a:latin typeface="Lucida Console" pitchFamily="49" charset="0"/>
                <a:ea typeface="新細明體" pitchFamily="18" charset="-120"/>
                <a:cs typeface="Courier New" pitchFamily="49" charset="0"/>
              </a:rPr>
              <a:t> ( </a:t>
            </a:r>
            <a:r>
              <a:rPr lang="en-US" altLang="zh-TW" b="0" dirty="0" err="1" smtClean="0">
                <a:solidFill>
                  <a:srgbClr val="000000"/>
                </a:solidFill>
                <a:latin typeface="Lucida Console" pitchFamily="49" charset="0"/>
                <a:ea typeface="新細明體" pitchFamily="18" charset="-120"/>
                <a:cs typeface="Courier New" pitchFamily="49" charset="0"/>
              </a:rPr>
              <a:t>tokenPtr</a:t>
            </a:r>
            <a:r>
              <a:rPr lang="en-US" altLang="zh-TW" b="0" dirty="0" smtClean="0">
                <a:solidFill>
                  <a:srgbClr val="000000"/>
                </a:solidFill>
                <a:latin typeface="Lucida Console" pitchFamily="49" charset="0"/>
                <a:ea typeface="新細明體" pitchFamily="18" charset="-120"/>
                <a:cs typeface="Courier New" pitchFamily="49" charset="0"/>
              </a:rPr>
              <a:t> != </a:t>
            </a:r>
            <a:r>
              <a:rPr lang="en-US" altLang="zh-TW" b="0" dirty="0" smtClean="0">
                <a:solidFill>
                  <a:srgbClr val="0099FF"/>
                </a:solidFill>
                <a:latin typeface="Lucida Console" pitchFamily="49" charset="0"/>
                <a:ea typeface="新細明體" pitchFamily="18" charset="-120"/>
                <a:cs typeface="Courier New" pitchFamily="49" charset="0"/>
              </a:rPr>
              <a:t>NULL</a:t>
            </a:r>
            <a:r>
              <a:rPr lang="en-US" altLang="zh-TW" b="0" dirty="0" smtClean="0">
                <a:solidFill>
                  <a:srgbClr val="000000"/>
                </a:solidFill>
                <a:latin typeface="Lucida Console" pitchFamily="49" charset="0"/>
                <a:ea typeface="新細明體" pitchFamily="18" charset="-120"/>
                <a:cs typeface="Courier New" pitchFamily="49" charset="0"/>
              </a:rPr>
              <a:t> )</a:t>
            </a: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20  </a:t>
            </a:r>
            <a:r>
              <a:rPr lang="en-US" altLang="zh-TW" b="0" dirty="0" smtClean="0">
                <a:solidFill>
                  <a:srgbClr val="000000"/>
                </a:solidFill>
                <a:latin typeface="Lucida Console" pitchFamily="49" charset="0"/>
                <a:ea typeface="新細明體" pitchFamily="18" charset="-120"/>
                <a:cs typeface="Courier New" pitchFamily="49" charset="0"/>
              </a:rPr>
              <a:t>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21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err="1" smtClean="0">
                <a:solidFill>
                  <a:srgbClr val="000000"/>
                </a:solidFill>
                <a:latin typeface="Lucida Console" pitchFamily="49" charset="0"/>
                <a:ea typeface="新細明體" pitchFamily="18" charset="-120"/>
                <a:cs typeface="Courier New" pitchFamily="49" charset="0"/>
              </a:rPr>
              <a:t>tokenPtr</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'\n'</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22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tokenPtr</a:t>
            </a:r>
            <a:r>
              <a:rPr lang="en-US" altLang="zh-TW" b="0" dirty="0" smtClean="0">
                <a:solidFill>
                  <a:srgbClr val="000000"/>
                </a:solidFill>
                <a:latin typeface="Lucida Console" pitchFamily="49" charset="0"/>
                <a:ea typeface="新細明體" pitchFamily="18" charset="-120"/>
                <a:cs typeface="Courier New" pitchFamily="49" charset="0"/>
              </a:rPr>
              <a:t> = </a:t>
            </a:r>
            <a:r>
              <a:rPr lang="en-US" altLang="zh-TW" b="0" dirty="0" err="1" smtClean="0">
                <a:solidFill>
                  <a:srgbClr val="000000"/>
                </a:solidFill>
                <a:latin typeface="Lucida Console" pitchFamily="49" charset="0"/>
                <a:ea typeface="新細明體" pitchFamily="18" charset="-120"/>
                <a:cs typeface="Courier New" pitchFamily="49" charset="0"/>
              </a:rPr>
              <a:t>strtok_s</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NULL</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00"/>
                </a:solidFill>
                <a:latin typeface="Lucida Console" pitchFamily="49" charset="0"/>
                <a:ea typeface="新細明體" pitchFamily="18" charset="-120"/>
                <a:cs typeface="Courier New" pitchFamily="49" charset="0"/>
              </a:rPr>
              <a:t>);</a:t>
            </a:r>
            <a:r>
              <a:rPr lang="en-US" altLang="zh-TW" sz="1200"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a:t>
            </a:r>
            <a:r>
              <a:rPr lang="en-US" altLang="zh-TW" sz="1200" b="0" dirty="0" smtClean="0">
                <a:solidFill>
                  <a:srgbClr val="008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get</a:t>
            </a:r>
            <a:r>
              <a:rPr lang="en-US" altLang="zh-TW" sz="1200" b="0" dirty="0" smtClean="0">
                <a:solidFill>
                  <a:srgbClr val="008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next</a:t>
            </a:r>
            <a:r>
              <a:rPr lang="en-US" altLang="zh-TW" sz="1200" b="0" dirty="0" smtClean="0">
                <a:solidFill>
                  <a:srgbClr val="008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token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23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 end while</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24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25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a:t>
            </a:r>
            <a:r>
              <a:rPr lang="en-US" altLang="zh-TW" b="0" dirty="0" err="1" smtClean="0">
                <a:solidFill>
                  <a:srgbClr val="0099FF"/>
                </a:solidFill>
                <a:latin typeface="Lucida Console" pitchFamily="49" charset="0"/>
                <a:ea typeface="新細明體" pitchFamily="18" charset="-120"/>
                <a:cs typeface="Courier New" pitchFamily="49" charset="0"/>
              </a:rPr>
              <a:t>nAfter</a:t>
            </a:r>
            <a:r>
              <a:rPr lang="en-US" altLang="zh-TW" b="0" dirty="0" smtClean="0">
                <a:solidFill>
                  <a:srgbClr val="0099FF"/>
                </a:solidFill>
                <a:latin typeface="Lucida Console" pitchFamily="49" charset="0"/>
                <a:ea typeface="新細明體" pitchFamily="18" charset="-120"/>
                <a:cs typeface="Courier New" pitchFamily="49" charset="0"/>
              </a:rPr>
              <a:t> </a:t>
            </a:r>
            <a:r>
              <a:rPr lang="en-US" altLang="zh-TW" b="0" dirty="0" err="1" smtClean="0">
                <a:solidFill>
                  <a:srgbClr val="0099FF"/>
                </a:solidFill>
                <a:latin typeface="Lucida Console" pitchFamily="49" charset="0"/>
                <a:ea typeface="新細明體" pitchFamily="18" charset="-120"/>
                <a:cs typeface="Courier New" pitchFamily="49" charset="0"/>
              </a:rPr>
              <a:t>strtok</a:t>
            </a:r>
            <a:r>
              <a:rPr lang="en-US" altLang="zh-TW" b="0" dirty="0" smtClean="0">
                <a:solidFill>
                  <a:srgbClr val="0099FF"/>
                </a:solidFill>
                <a:latin typeface="Lucida Console" pitchFamily="49" charset="0"/>
                <a:ea typeface="新細明體" pitchFamily="18" charset="-120"/>
                <a:cs typeface="Courier New" pitchFamily="49" charset="0"/>
              </a:rPr>
              <a:t>, sentence = "</a:t>
            </a:r>
            <a:r>
              <a:rPr lang="en-US" altLang="zh-TW" b="0" dirty="0" smtClean="0">
                <a:solidFill>
                  <a:srgbClr val="000000"/>
                </a:solidFill>
                <a:latin typeface="Lucida Console" pitchFamily="49" charset="0"/>
                <a:ea typeface="新細明體" pitchFamily="18" charset="-120"/>
                <a:cs typeface="Courier New" pitchFamily="49" charset="0"/>
              </a:rPr>
              <a:t> &lt;&lt; sentence &lt;&lt; </a:t>
            </a:r>
            <a:r>
              <a:rPr lang="en-US" altLang="zh-TW" b="0" dirty="0" err="1" smtClean="0">
                <a:solidFill>
                  <a:srgbClr val="000000"/>
                </a:solidFill>
                <a:latin typeface="Lucida Console" pitchFamily="49" charset="0"/>
                <a:ea typeface="新細明體" pitchFamily="18" charset="-120"/>
                <a:cs typeface="Courier New" pitchFamily="49" charset="0"/>
              </a:rPr>
              <a:t>endl</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b="0" dirty="0" smtClean="0">
                <a:solidFill>
                  <a:srgbClr val="5F5F5F"/>
                </a:solidFill>
                <a:latin typeface="Lucida Console" pitchFamily="49" charset="0"/>
                <a:ea typeface="新細明體" pitchFamily="18" charset="-120"/>
                <a:cs typeface="Times New Roman" pitchFamily="18" charset="0"/>
              </a:rPr>
              <a:t>26  </a:t>
            </a:r>
            <a:r>
              <a:rPr lang="en-US" altLang="zh-TW" b="0" dirty="0" smtClean="0">
                <a:solidFill>
                  <a:srgbClr val="000000"/>
                </a:solidFill>
                <a:latin typeface="Lucida Console" pitchFamily="49" charset="0"/>
                <a:ea typeface="新細明體" pitchFamily="18" charset="-120"/>
                <a:cs typeface="Courier New" pitchFamily="49" charset="0"/>
              </a:rPr>
              <a:t>}</a:t>
            </a:r>
            <a:r>
              <a:rPr lang="en-US" altLang="zh-TW" b="0" dirty="0" smtClean="0">
                <a:solidFill>
                  <a:srgbClr val="008000"/>
                </a:solidFill>
                <a:latin typeface="Lucida Console" pitchFamily="49" charset="0"/>
                <a:ea typeface="新細明體" pitchFamily="18" charset="-120"/>
                <a:cs typeface="Courier New" pitchFamily="49" charset="0"/>
              </a:rPr>
              <a:t> // end main</a:t>
            </a:r>
          </a:p>
        </p:txBody>
      </p:sp>
    </p:spTree>
    <p:extLst>
      <p:ext uri="{BB962C8B-B14F-4D97-AF65-F5344CB8AC3E}">
        <p14:creationId xmlns:p14="http://schemas.microsoft.com/office/powerpoint/2010/main" val="8705057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idx="1"/>
          </p:nvPr>
        </p:nvSpPr>
        <p:spPr>
          <a:solidFill>
            <a:srgbClr val="CCCCFF"/>
          </a:solidFill>
        </p:spPr>
        <p:txBody>
          <a:bodyPr/>
          <a:lstStyle/>
          <a:p>
            <a:pPr eaLnBrk="1" hangingPunct="1"/>
            <a:r>
              <a:rPr lang="en-US" altLang="zh-TW" sz="1800" smtClean="0">
                <a:solidFill>
                  <a:srgbClr val="000000"/>
                </a:solidFill>
                <a:ea typeface="新細明體" pitchFamily="18" charset="-120"/>
                <a:cs typeface="Courier New" pitchFamily="49" charset="0"/>
              </a:rPr>
              <a:t>The string to be tokenized is:</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This is a sentence with 7 tokens</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 </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The tokens are:</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 </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This</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is</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a</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sentence</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with</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7</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tokens</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 </a:t>
            </a:r>
            <a:endParaRPr lang="en-US" altLang="zh-TW" sz="1800" smtClean="0">
              <a:solidFill>
                <a:srgbClr val="000000"/>
              </a:solidFill>
              <a:latin typeface="Courier" pitchFamily="49" charset="0"/>
              <a:ea typeface="新細明體" pitchFamily="18" charset="-120"/>
              <a:cs typeface="Times New Roman" pitchFamily="18" charset="0"/>
            </a:endParaRPr>
          </a:p>
          <a:p>
            <a:pPr eaLnBrk="1" hangingPunct="1"/>
            <a:r>
              <a:rPr lang="en-US" altLang="zh-TW" sz="1800" smtClean="0">
                <a:solidFill>
                  <a:srgbClr val="000000"/>
                </a:solidFill>
                <a:ea typeface="新細明體" pitchFamily="18" charset="-120"/>
                <a:cs typeface="Courier New" pitchFamily="49" charset="0"/>
              </a:rPr>
              <a:t>After strtok, sentence = This</a:t>
            </a:r>
            <a:endParaRPr lang="en-US" altLang="zh-TW" sz="1800" smtClean="0">
              <a:ea typeface="新細明體" pitchFamily="18" charset="-12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1460032501"/>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spTree>
    <p:extLst>
      <p:ext uri="{BB962C8B-B14F-4D97-AF65-F5344CB8AC3E}">
        <p14:creationId xmlns:p14="http://schemas.microsoft.com/office/powerpoint/2010/main" val="36706028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2929549832"/>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alpha val="50196"/>
            </a:schemeClr>
          </a:solidFill>
          <a:ln w="19050">
            <a:solidFill>
              <a:schemeClr val="tx1"/>
            </a:solidFill>
            <a:miter lim="800000"/>
            <a:headEnd/>
            <a:tailEnd/>
          </a:ln>
        </p:spPr>
        <p:txBody>
          <a:bodyPr tIns="0" bIns="0" anchor="ctr"/>
          <a:lstStyle/>
          <a:p>
            <a:endParaRPr lang="zh-TW" altLang="en-US" sz="1600"/>
          </a:p>
        </p:txBody>
      </p:sp>
      <p:cxnSp>
        <p:nvCxnSpPr>
          <p:cNvPr id="29" name="直線單箭頭接點 28"/>
          <p:cNvCxnSpPr/>
          <p:nvPr/>
        </p:nvCxnSpPr>
        <p:spPr bwMode="auto">
          <a:xfrm flipH="1" flipV="1">
            <a:off x="7308342"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610179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lstStyle/>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1  </a:t>
            </a:r>
            <a:r>
              <a:rPr lang="en-US" altLang="zh-TW" b="0" dirty="0" smtClean="0">
                <a:solidFill>
                  <a:srgbClr val="008000"/>
                </a:solidFill>
                <a:latin typeface="Lucida Console" pitchFamily="49" charset="0"/>
                <a:ea typeface="新細明體" pitchFamily="18" charset="-120"/>
                <a:cs typeface="Courier New" pitchFamily="49" charset="0"/>
              </a:rPr>
              <a:t>// Fig. 8.10: fig08_10.cpp</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2  </a:t>
            </a:r>
            <a:r>
              <a:rPr lang="en-US" altLang="zh-TW" b="0" dirty="0" smtClean="0">
                <a:solidFill>
                  <a:srgbClr val="008000"/>
                </a:solidFill>
                <a:latin typeface="Lucida Console" pitchFamily="49" charset="0"/>
                <a:ea typeface="新細明體" pitchFamily="18" charset="-120"/>
                <a:cs typeface="Courier New" pitchFamily="49" charset="0"/>
              </a:rPr>
              <a:t>// Converting lowercase letters to uppercase letters</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3  </a:t>
            </a:r>
            <a:r>
              <a:rPr lang="en-US" altLang="zh-TW" b="0" dirty="0" smtClean="0">
                <a:solidFill>
                  <a:srgbClr val="008000"/>
                </a:solidFill>
                <a:latin typeface="Lucida Console" pitchFamily="49" charset="0"/>
                <a:ea typeface="新細明體" pitchFamily="18" charset="-120"/>
                <a:cs typeface="Courier New" pitchFamily="49" charset="0"/>
              </a:rPr>
              <a:t>// using a non-constant pointer to </a:t>
            </a:r>
            <a:r>
              <a:rPr lang="en-US" altLang="zh-TW" b="0" dirty="0" err="1" smtClean="0">
                <a:solidFill>
                  <a:srgbClr val="008000"/>
                </a:solidFill>
                <a:latin typeface="Lucida Console" pitchFamily="49" charset="0"/>
                <a:ea typeface="新細明體" pitchFamily="18" charset="-120"/>
                <a:cs typeface="Courier New" pitchFamily="49" charset="0"/>
              </a:rPr>
              <a:t>nonconstant</a:t>
            </a:r>
            <a:r>
              <a:rPr lang="en-US" altLang="zh-TW" b="0" dirty="0" smtClean="0">
                <a:solidFill>
                  <a:srgbClr val="008000"/>
                </a:solidFill>
                <a:latin typeface="Lucida Console" pitchFamily="49" charset="0"/>
                <a:ea typeface="新細明體" pitchFamily="18" charset="-120"/>
                <a:cs typeface="Courier New" pitchFamily="49" charset="0"/>
              </a:rPr>
              <a:t> data.</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4  </a:t>
            </a:r>
            <a:r>
              <a:rPr lang="en-US" altLang="zh-TW" b="0" dirty="0" smtClean="0">
                <a:solidFill>
                  <a:srgbClr val="0000FF"/>
                </a:solidFill>
                <a:latin typeface="Lucida Console" pitchFamily="49" charset="0"/>
                <a:ea typeface="新細明體" pitchFamily="18" charset="-120"/>
                <a:cs typeface="Courier New" pitchFamily="49" charset="0"/>
              </a:rPr>
              <a:t>#include</a:t>
            </a:r>
            <a:r>
              <a:rPr lang="en-US" altLang="zh-TW" b="0" dirty="0" smtClean="0">
                <a:solidFill>
                  <a:srgbClr val="000000"/>
                </a:solidFill>
                <a:latin typeface="Lucida Console" pitchFamily="49" charset="0"/>
                <a:ea typeface="新細明體" pitchFamily="18" charset="-120"/>
                <a:cs typeface="Courier New" pitchFamily="49" charset="0"/>
              </a:rPr>
              <a:t> &lt;</a:t>
            </a:r>
            <a:r>
              <a:rPr lang="en-US" altLang="zh-TW" b="0" dirty="0" err="1" smtClean="0">
                <a:solidFill>
                  <a:srgbClr val="000000"/>
                </a:solidFill>
                <a:latin typeface="Lucida Console" pitchFamily="49" charset="0"/>
                <a:ea typeface="新細明體" pitchFamily="18" charset="-120"/>
                <a:cs typeface="Courier New" pitchFamily="49" charset="0"/>
              </a:rPr>
              <a:t>iostream</a:t>
            </a:r>
            <a:r>
              <a:rPr lang="en-US" altLang="zh-TW" b="0" dirty="0" smtClean="0">
                <a:solidFill>
                  <a:srgbClr val="000000"/>
                </a:solidFill>
                <a:latin typeface="Lucida Console" pitchFamily="49" charset="0"/>
                <a:ea typeface="新細明體" pitchFamily="18" charset="-120"/>
                <a:cs typeface="Courier New" pitchFamily="49" charset="0"/>
              </a:rPr>
              <a:t>&gt;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dirty="0">
                <a:solidFill>
                  <a:schemeClr val="bg1"/>
                </a:solidFill>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5  </a:t>
            </a:r>
            <a:r>
              <a:rPr lang="en-US" altLang="zh-TW" b="0" dirty="0" smtClean="0">
                <a:solidFill>
                  <a:srgbClr val="0000FF"/>
                </a:solidFill>
                <a:latin typeface="Lucida Console" pitchFamily="49" charset="0"/>
                <a:ea typeface="新細明體" pitchFamily="18" charset="-120"/>
                <a:cs typeface="Courier New" pitchFamily="49" charset="0"/>
              </a:rPr>
              <a:t>using</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namespace</a:t>
            </a:r>
            <a:r>
              <a:rPr lang="en-US" altLang="zh-TW" dirty="0">
                <a:solidFill>
                  <a:srgbClr val="000000"/>
                </a:solidFill>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std</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6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7  </a:t>
            </a:r>
            <a:r>
              <a:rPr lang="en-US" altLang="zh-TW" b="0" dirty="0" smtClean="0">
                <a:solidFill>
                  <a:srgbClr val="0000FF"/>
                </a:solidFill>
                <a:latin typeface="Lucida Console" pitchFamily="49" charset="0"/>
                <a:ea typeface="新細明體" pitchFamily="18" charset="-120"/>
                <a:cs typeface="Courier New" pitchFamily="49" charset="0"/>
              </a:rPr>
              <a:t>void</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convertToUppercase</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8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chemeClr val="bg1"/>
                </a:solidFill>
                <a:latin typeface="Lucida Console" pitchFamily="49" charset="0"/>
                <a:ea typeface="新細明體" pitchFamily="18" charset="-120"/>
                <a:cs typeface="Times New Roman" pitchFamily="18" charset="0"/>
              </a:rPr>
              <a:t>1</a:t>
            </a:r>
            <a:r>
              <a:rPr lang="en-US" altLang="zh-TW" b="0" dirty="0" smtClean="0">
                <a:solidFill>
                  <a:srgbClr val="5F5F5F"/>
                </a:solidFill>
                <a:latin typeface="Lucida Console" pitchFamily="49" charset="0"/>
                <a:ea typeface="新細明體" pitchFamily="18" charset="-120"/>
                <a:cs typeface="Times New Roman" pitchFamily="18" charset="0"/>
              </a:rPr>
              <a:t>9  </a:t>
            </a:r>
            <a:r>
              <a:rPr lang="en-US" altLang="zh-TW" b="0" dirty="0" err="1" smtClean="0">
                <a:solidFill>
                  <a:srgbClr val="0000FF"/>
                </a:solidFill>
                <a:latin typeface="Lucida Console" pitchFamily="49" charset="0"/>
                <a:ea typeface="新細明體" pitchFamily="18" charset="-120"/>
                <a:cs typeface="Courier New" pitchFamily="49" charset="0"/>
              </a:rPr>
              <a:t>int</a:t>
            </a:r>
            <a:r>
              <a:rPr lang="en-US" altLang="zh-TW" b="0" dirty="0" smtClean="0">
                <a:solidFill>
                  <a:srgbClr val="000000"/>
                </a:solidFill>
                <a:latin typeface="Lucida Console" pitchFamily="49" charset="0"/>
                <a:ea typeface="新細明體" pitchFamily="18" charset="-120"/>
                <a:cs typeface="Courier New" pitchFamily="49" charset="0"/>
              </a:rPr>
              <a:t> main()</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10  </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11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00FF"/>
                </a:solidFill>
                <a:latin typeface="Lucida Console" pitchFamily="49" charset="0"/>
                <a:ea typeface="新細明體" pitchFamily="18" charset="-120"/>
                <a:cs typeface="Courier New" pitchFamily="49" charset="0"/>
              </a:rPr>
              <a:t>char</a:t>
            </a:r>
            <a:r>
              <a:rPr lang="en-US" altLang="zh-TW" b="0" dirty="0" smtClean="0">
                <a:solidFill>
                  <a:srgbClr val="000000"/>
                </a:solidFill>
                <a:latin typeface="Lucida Console" pitchFamily="49" charset="0"/>
                <a:ea typeface="新細明體" pitchFamily="18" charset="-120"/>
                <a:cs typeface="Courier New" pitchFamily="49" charset="0"/>
              </a:rPr>
              <a:t> phrase[] = </a:t>
            </a:r>
            <a:r>
              <a:rPr lang="en-US" altLang="zh-TW" b="0" dirty="0" smtClean="0">
                <a:solidFill>
                  <a:srgbClr val="0099FF"/>
                </a:solidFill>
                <a:latin typeface="Lucida Console" pitchFamily="49" charset="0"/>
                <a:ea typeface="新細明體" pitchFamily="18" charset="-120"/>
                <a:cs typeface="Courier New" pitchFamily="49" charset="0"/>
              </a:rPr>
              <a:t>"characters and $32.98"</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12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13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 </a:t>
            </a:r>
            <a:r>
              <a:rPr lang="en-US" altLang="zh-TW" b="0" dirty="0" smtClean="0">
                <a:solidFill>
                  <a:srgbClr val="0099FF"/>
                </a:solidFill>
                <a:latin typeface="Lucida Console" pitchFamily="49" charset="0"/>
                <a:ea typeface="新細明體" pitchFamily="18" charset="-120"/>
                <a:cs typeface="Courier New" pitchFamily="49" charset="0"/>
              </a:rPr>
              <a:t>"The phrase before conversion is: " </a:t>
            </a:r>
            <a:r>
              <a:rPr lang="en-US" altLang="zh-TW" b="0" dirty="0" smtClean="0">
                <a:solidFill>
                  <a:srgbClr val="000000"/>
                </a:solidFill>
                <a:latin typeface="Lucida Console" pitchFamily="49" charset="0"/>
                <a:ea typeface="新細明體" pitchFamily="18" charset="-120"/>
                <a:cs typeface="Courier New" pitchFamily="49" charset="0"/>
              </a:rPr>
              <a:t>&lt;&lt; phrase;</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14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convertToUppercase</a:t>
            </a:r>
            <a:r>
              <a:rPr lang="en-US" altLang="zh-TW" b="0" dirty="0" smtClean="0">
                <a:solidFill>
                  <a:srgbClr val="000000"/>
                </a:solidFill>
                <a:latin typeface="Lucida Console" pitchFamily="49" charset="0"/>
                <a:ea typeface="新細明體" pitchFamily="18" charset="-120"/>
                <a:cs typeface="Courier New" pitchFamily="49" charset="0"/>
              </a:rPr>
              <a:t>( phrase );</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15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err="1" smtClean="0">
                <a:solidFill>
                  <a:srgbClr val="000000"/>
                </a:solidFill>
                <a:latin typeface="Lucida Console" pitchFamily="49" charset="0"/>
                <a:ea typeface="新細明體" pitchFamily="18" charset="-120"/>
                <a:cs typeface="Courier New" pitchFamily="49" charset="0"/>
              </a:rPr>
              <a:t>cout</a:t>
            </a:r>
            <a:r>
              <a:rPr lang="en-US" altLang="zh-TW" b="0" dirty="0" smtClean="0">
                <a:solidFill>
                  <a:srgbClr val="000000"/>
                </a:solidFill>
                <a:latin typeface="Lucida Console" pitchFamily="49" charset="0"/>
                <a:ea typeface="新細明體" pitchFamily="18" charset="-120"/>
                <a:cs typeface="Courier New" pitchFamily="49" charset="0"/>
              </a:rPr>
              <a:t> &lt;&lt;</a:t>
            </a:r>
            <a:r>
              <a:rPr lang="en-US" altLang="zh-TW" b="0" dirty="0" smtClean="0">
                <a:solidFill>
                  <a:srgbClr val="0099FF"/>
                </a:solidFill>
                <a:latin typeface="Lucida Console" pitchFamily="49" charset="0"/>
                <a:ea typeface="新細明體" pitchFamily="18" charset="-120"/>
                <a:cs typeface="Courier New" pitchFamily="49" charset="0"/>
              </a:rPr>
              <a:t> "\</a:t>
            </a:r>
            <a:r>
              <a:rPr lang="en-US" altLang="zh-TW" b="0" dirty="0" err="1" smtClean="0">
                <a:solidFill>
                  <a:srgbClr val="0099FF"/>
                </a:solidFill>
                <a:latin typeface="Lucida Console" pitchFamily="49" charset="0"/>
                <a:ea typeface="新細明體" pitchFamily="18" charset="-120"/>
                <a:cs typeface="Courier New" pitchFamily="49" charset="0"/>
              </a:rPr>
              <a:t>nThe</a:t>
            </a:r>
            <a:r>
              <a:rPr lang="en-US" altLang="zh-TW" b="0" dirty="0" smtClean="0">
                <a:solidFill>
                  <a:srgbClr val="0099FF"/>
                </a:solidFill>
                <a:latin typeface="Lucida Console" pitchFamily="49" charset="0"/>
                <a:ea typeface="新細明體" pitchFamily="18" charset="-120"/>
                <a:cs typeface="Courier New" pitchFamily="49" charset="0"/>
              </a:rPr>
              <a:t> phrase after conversion is:  "</a:t>
            </a:r>
            <a:r>
              <a:rPr lang="en-US" altLang="zh-TW" b="0" dirty="0" smtClean="0">
                <a:solidFill>
                  <a:srgbClr val="000000"/>
                </a:solidFill>
                <a:latin typeface="Lucida Console" pitchFamily="49" charset="0"/>
                <a:ea typeface="新細明體" pitchFamily="18" charset="-120"/>
                <a:cs typeface="Courier New" pitchFamily="49" charset="0"/>
              </a:rPr>
              <a:t> &lt;&lt; phrase &lt;&lt; </a:t>
            </a:r>
            <a:r>
              <a:rPr lang="en-US" altLang="zh-TW" b="0" dirty="0" err="1" smtClean="0">
                <a:solidFill>
                  <a:srgbClr val="000000"/>
                </a:solidFill>
                <a:latin typeface="Lucida Console" pitchFamily="49" charset="0"/>
                <a:ea typeface="新細明體" pitchFamily="18" charset="-120"/>
                <a:cs typeface="Courier New" pitchFamily="49" charset="0"/>
              </a:rPr>
              <a:t>endl</a:t>
            </a:r>
            <a:r>
              <a:rPr lang="en-US" altLang="zh-TW" b="0" dirty="0" smtClean="0">
                <a:solidFill>
                  <a:srgbClr val="000000"/>
                </a:solidFill>
                <a:latin typeface="Lucida Console" pitchFamily="49" charset="0"/>
                <a:ea typeface="新細明體" pitchFamily="18" charset="-120"/>
                <a:cs typeface="Courier New" pitchFamily="49" charset="0"/>
              </a:rPr>
              <a:t>;</a:t>
            </a:r>
            <a:endParaRPr lang="en-US" altLang="zh-TW"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200"/>
              </a:spcBef>
            </a:pPr>
            <a:r>
              <a:rPr lang="en-US" altLang="zh-TW" b="0" dirty="0" smtClean="0">
                <a:solidFill>
                  <a:srgbClr val="5F5F5F"/>
                </a:solidFill>
                <a:latin typeface="Lucida Console" pitchFamily="49" charset="0"/>
                <a:ea typeface="新細明體" pitchFamily="18" charset="-120"/>
                <a:cs typeface="Times New Roman" pitchFamily="18" charset="0"/>
              </a:rPr>
              <a:t>16  </a:t>
            </a:r>
            <a:r>
              <a:rPr lang="en-US" altLang="zh-TW" b="0" dirty="0" smtClean="0">
                <a:solidFill>
                  <a:srgbClr val="000000"/>
                </a:solidFill>
                <a:latin typeface="Lucida Console" pitchFamily="49" charset="0"/>
                <a:ea typeface="新細明體" pitchFamily="18" charset="-120"/>
                <a:cs typeface="Courier New" pitchFamily="49" charset="0"/>
              </a:rPr>
              <a:t>} </a:t>
            </a:r>
            <a:r>
              <a:rPr lang="en-US" altLang="zh-TW" b="0" dirty="0" smtClean="0">
                <a:solidFill>
                  <a:srgbClr val="008000"/>
                </a:solidFill>
                <a:latin typeface="Lucida Console" pitchFamily="49" charset="0"/>
                <a:ea typeface="新細明體" pitchFamily="18" charset="-120"/>
                <a:cs typeface="Courier New" pitchFamily="49" charset="0"/>
              </a:rPr>
              <a:t>// end main</a:t>
            </a:r>
          </a:p>
          <a:p>
            <a:pPr lvl="0" eaLnBrk="1" hangingPunct="1">
              <a:spcBef>
                <a:spcPts val="200"/>
              </a:spcBef>
            </a:pPr>
            <a:r>
              <a:rPr lang="en-US" altLang="zh-TW" dirty="0" smtClean="0">
                <a:solidFill>
                  <a:srgbClr val="5F5F5F"/>
                </a:solidFill>
                <a:ea typeface="新細明體" pitchFamily="18" charset="-120"/>
                <a:cs typeface="Times New Roman" pitchFamily="18" charset="0"/>
              </a:rPr>
              <a:t>17  </a:t>
            </a:r>
            <a:endParaRPr lang="en-US" altLang="zh-TW"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18  </a:t>
            </a:r>
            <a:r>
              <a:rPr lang="en-US" altLang="zh-TW" dirty="0">
                <a:solidFill>
                  <a:srgbClr val="008000"/>
                </a:solidFill>
                <a:ea typeface="新細明體" pitchFamily="18" charset="-120"/>
                <a:cs typeface="Courier New" pitchFamily="49" charset="0"/>
              </a:rPr>
              <a:t>// convert string to uppercase letters                         </a:t>
            </a:r>
            <a:endParaRPr lang="en-US" altLang="zh-TW"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19  </a:t>
            </a:r>
            <a:r>
              <a:rPr lang="en-US" altLang="zh-TW" dirty="0">
                <a:solidFill>
                  <a:srgbClr val="0000FF"/>
                </a:solidFill>
                <a:ea typeface="新細明體" pitchFamily="18" charset="-120"/>
                <a:cs typeface="Courier New" pitchFamily="49" charset="0"/>
              </a:rPr>
              <a:t>void</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convertToUppercase</a:t>
            </a:r>
            <a:r>
              <a:rPr lang="en-US" altLang="zh-TW" dirty="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endParaRPr lang="en-US" altLang="zh-TW"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20  </a:t>
            </a:r>
            <a:r>
              <a:rPr lang="en-US" altLang="zh-TW" dirty="0" smtClean="0">
                <a:solidFill>
                  <a:srgbClr val="000000"/>
                </a:solidFill>
                <a:ea typeface="新細明體" pitchFamily="18" charset="-120"/>
                <a:cs typeface="Courier New" pitchFamily="49" charset="0"/>
              </a:rPr>
              <a:t>{</a:t>
            </a:r>
            <a:endParaRPr lang="en-US" altLang="zh-TW"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21  </a:t>
            </a:r>
            <a:r>
              <a:rPr lang="en-US" altLang="zh-TW" dirty="0" smtClean="0">
                <a:solidFill>
                  <a:srgbClr val="000000"/>
                </a:solidFill>
                <a:ea typeface="新細明體" pitchFamily="18" charset="-120"/>
                <a:cs typeface="Courier New" pitchFamily="49" charset="0"/>
              </a:rPr>
              <a:t>   </a:t>
            </a:r>
            <a:r>
              <a:rPr lang="en-US" altLang="zh-TW" dirty="0" smtClean="0">
                <a:solidFill>
                  <a:srgbClr val="0000FF"/>
                </a:solidFill>
                <a:ea typeface="新細明體" pitchFamily="18" charset="-120"/>
                <a:cs typeface="Courier New" pitchFamily="49" charset="0"/>
              </a:rPr>
              <a:t>for</a:t>
            </a:r>
            <a:r>
              <a:rPr lang="en-US" altLang="zh-TW" dirty="0" smtClean="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a:solidFill>
                  <a:srgbClr val="0099FF"/>
                </a:solidFill>
                <a:ea typeface="新細明體" pitchFamily="18" charset="-120"/>
                <a:cs typeface="Courier New" pitchFamily="49" charset="0"/>
              </a:rPr>
              <a:t>'\0</a:t>
            </a:r>
            <a:r>
              <a:rPr lang="en-US" altLang="zh-TW" dirty="0" smtClean="0">
                <a:solidFill>
                  <a:srgbClr val="0099FF"/>
                </a:solidFill>
                <a:ea typeface="新細明體" pitchFamily="18" charset="-120"/>
                <a:cs typeface="Courier New" pitchFamily="49" charset="0"/>
              </a:rPr>
              <a:t>'</a:t>
            </a:r>
            <a:r>
              <a:rPr lang="en-US" altLang="zh-TW" dirty="0" smtClean="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a:t>
            </a:r>
            <a:r>
              <a:rPr lang="en-US" altLang="zh-TW" dirty="0" err="1">
                <a:solidFill>
                  <a:srgbClr val="000000"/>
                </a:solidFill>
                <a:ea typeface="新細明體" pitchFamily="18" charset="-120"/>
                <a:cs typeface="Courier New" pitchFamily="49" charset="0"/>
              </a:rPr>
              <a:t>sPtr</a:t>
            </a:r>
            <a:r>
              <a:rPr lang="en-US" altLang="zh-TW" dirty="0" smtClean="0">
                <a:solidFill>
                  <a:srgbClr val="000000"/>
                </a:solidFill>
                <a:ea typeface="新細明體" pitchFamily="18" charset="-120"/>
                <a:cs typeface="Courier New" pitchFamily="49" charset="0"/>
              </a:rPr>
              <a:t> ) </a:t>
            </a:r>
            <a:r>
              <a:rPr lang="en-US" altLang="zh-TW" sz="1200" dirty="0">
                <a:solidFill>
                  <a:srgbClr val="008000"/>
                </a:solidFill>
                <a:ea typeface="新細明體" pitchFamily="18" charset="-120"/>
                <a:cs typeface="Courier New" pitchFamily="49" charset="0"/>
              </a:rPr>
              <a:t>// loop while current character is </a:t>
            </a:r>
            <a:r>
              <a:rPr lang="en-US" altLang="zh-TW" sz="1200" dirty="0" smtClean="0">
                <a:solidFill>
                  <a:srgbClr val="008000"/>
                </a:solidFill>
                <a:ea typeface="新細明體" pitchFamily="18" charset="-120"/>
                <a:cs typeface="Courier New" pitchFamily="49" charset="0"/>
              </a:rPr>
              <a:t>not '\</a:t>
            </a:r>
            <a:r>
              <a:rPr lang="en-US" altLang="zh-TW" sz="1200" dirty="0">
                <a:solidFill>
                  <a:srgbClr val="008000"/>
                </a:solidFill>
                <a:ea typeface="新細明體" pitchFamily="18" charset="-120"/>
                <a:cs typeface="Courier New" pitchFamily="49" charset="0"/>
              </a:rPr>
              <a:t>0'</a:t>
            </a:r>
            <a:endParaRPr lang="en-US" altLang="zh-TW" sz="1200"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22  </a:t>
            </a:r>
            <a:r>
              <a:rPr lang="en-US" altLang="zh-TW" dirty="0" smtClean="0">
                <a:solidFill>
                  <a:srgbClr val="000000"/>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if</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islower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 </a:t>
            </a:r>
            <a:r>
              <a:rPr lang="en-US" altLang="zh-TW" dirty="0">
                <a:solidFill>
                  <a:srgbClr val="008000"/>
                </a:solidFill>
                <a:ea typeface="新細明體" pitchFamily="18" charset="-120"/>
                <a:cs typeface="Courier New" pitchFamily="49" charset="0"/>
              </a:rPr>
              <a:t>// if character is lowercase,</a:t>
            </a:r>
            <a:endParaRPr lang="en-US" altLang="zh-TW"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23  </a:t>
            </a:r>
            <a:r>
              <a:rPr lang="en-US" altLang="zh-TW" dirty="0" smtClean="0">
                <a:solidFill>
                  <a:srgbClr val="000000"/>
                </a:solidFill>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err="1">
                <a:solidFill>
                  <a:srgbClr val="000000"/>
                </a:solidFill>
                <a:ea typeface="新細明體" pitchFamily="18" charset="-120"/>
                <a:cs typeface="Courier New" pitchFamily="49" charset="0"/>
              </a:rPr>
              <a:t>toupper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a:solidFill>
                  <a:srgbClr val="008000"/>
                </a:solidFill>
                <a:ea typeface="新細明體" pitchFamily="18" charset="-120"/>
                <a:cs typeface="Courier New" pitchFamily="49" charset="0"/>
              </a:rPr>
              <a:t>// convert to uppercase</a:t>
            </a:r>
            <a:endParaRPr lang="en-US" altLang="zh-TW" dirty="0">
              <a:solidFill>
                <a:srgbClr val="000000"/>
              </a:solidFill>
              <a:ea typeface="新細明體" pitchFamily="18" charset="-120"/>
              <a:cs typeface="Times New Roman" pitchFamily="18" charset="0"/>
            </a:endParaRPr>
          </a:p>
          <a:p>
            <a:pPr lvl="0" eaLnBrk="1" hangingPunct="1">
              <a:spcBef>
                <a:spcPts val="200"/>
              </a:spcBef>
            </a:pPr>
            <a:r>
              <a:rPr lang="en-US" altLang="zh-TW" dirty="0" smtClean="0">
                <a:solidFill>
                  <a:srgbClr val="5F5F5F"/>
                </a:solidFill>
                <a:ea typeface="新細明體" pitchFamily="18" charset="-120"/>
                <a:cs typeface="Times New Roman" pitchFamily="18" charset="0"/>
              </a:rPr>
              <a:t>24  </a:t>
            </a:r>
            <a:r>
              <a:rPr lang="en-US" altLang="zh-TW" dirty="0">
                <a:solidFill>
                  <a:srgbClr val="000000"/>
                </a:solidFill>
                <a:ea typeface="新細明體" pitchFamily="18" charset="-120"/>
                <a:cs typeface="Courier New" pitchFamily="49" charset="0"/>
              </a:rPr>
              <a:t>} </a:t>
            </a:r>
            <a:r>
              <a:rPr lang="en-US" altLang="zh-TW" dirty="0">
                <a:solidFill>
                  <a:srgbClr val="008000"/>
                </a:solidFill>
                <a:ea typeface="新細明體" pitchFamily="18" charset="-120"/>
                <a:cs typeface="Courier New" pitchFamily="49" charset="0"/>
              </a:rPr>
              <a:t>// end function </a:t>
            </a:r>
            <a:r>
              <a:rPr lang="en-US" altLang="zh-TW" dirty="0" err="1" smtClean="0">
                <a:solidFill>
                  <a:srgbClr val="008000"/>
                </a:solidFill>
                <a:ea typeface="新細明體" pitchFamily="18" charset="-120"/>
                <a:cs typeface="Courier New" pitchFamily="49" charset="0"/>
              </a:rPr>
              <a:t>convertToUppercase</a:t>
            </a:r>
            <a:endParaRPr lang="en-US" altLang="zh-TW" dirty="0">
              <a:solidFill>
                <a:srgbClr val="000000"/>
              </a:solidFill>
              <a:ea typeface="新細明體" pitchFamily="18" charset="-12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1271702593"/>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7" name="直線單箭頭接點 26"/>
          <p:cNvCxnSpPr/>
          <p:nvPr/>
        </p:nvCxnSpPr>
        <p:spPr bwMode="auto">
          <a:xfrm flipH="1" flipV="1">
            <a:off x="7308342" y="3140964"/>
            <a:ext cx="1152144" cy="201625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flipV="1">
            <a:off x="7308342"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8314846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2743195852"/>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7" name="直線單箭頭接點 26"/>
          <p:cNvCxnSpPr/>
          <p:nvPr/>
        </p:nvCxnSpPr>
        <p:spPr bwMode="auto">
          <a:xfrm flipH="1" flipV="1">
            <a:off x="7308342" y="4005072"/>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flipV="1">
            <a:off x="7308342"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2719586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422563451"/>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7" name="直線單箭頭接點 26"/>
          <p:cNvCxnSpPr/>
          <p:nvPr/>
        </p:nvCxnSpPr>
        <p:spPr bwMode="auto">
          <a:xfrm flipH="1" flipV="1">
            <a:off x="7308342" y="4005072"/>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flipV="1">
            <a:off x="7308342"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93729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493433431"/>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7" name="直線單箭頭接點 26"/>
          <p:cNvCxnSpPr/>
          <p:nvPr/>
        </p:nvCxnSpPr>
        <p:spPr bwMode="auto">
          <a:xfrm flipH="1" flipV="1">
            <a:off x="7308342" y="4293108"/>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flipV="1">
            <a:off x="7308342"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6374061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3695648922"/>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flipV="1">
            <a:off x="5580126" y="4293108"/>
            <a:ext cx="1152144" cy="86411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flipV="1">
            <a:off x="7308342" y="4293108"/>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flipV="1">
            <a:off x="7308342"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6188117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3921798688"/>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flipV="1">
            <a:off x="5580126" y="4293108"/>
            <a:ext cx="1152144" cy="86411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flipV="1">
            <a:off x="5580126"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4367944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1367014037"/>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flipV="1">
            <a:off x="5580126" y="4293108"/>
            <a:ext cx="1152144" cy="86411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flipV="1">
            <a:off x="5580126"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1469172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1230706885"/>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nchorCtr="0"/>
          <a:lstStyle/>
          <a:p>
            <a:r>
              <a:rPr lang="en-US" altLang="zh-TW" sz="1600" dirty="0" smtClean="0"/>
              <a:t>0</a:t>
            </a:r>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flipV="1">
            <a:off x="5580126" y="4293108"/>
            <a:ext cx="1152144" cy="86411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flipV="1">
            <a:off x="5580126"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5811756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2942148372"/>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nchorCtr="0"/>
          <a:lstStyle/>
          <a:p>
            <a:r>
              <a:rPr lang="en-US" altLang="zh-TW" sz="1600" dirty="0" smtClean="0"/>
              <a:t>0</a:t>
            </a:r>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flipV="1">
            <a:off x="5580126" y="4293108"/>
            <a:ext cx="1152144" cy="86411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flipV="1">
            <a:off x="7308342" y="4293108"/>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flipV="1">
            <a:off x="5580126"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6151166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1126400815"/>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flipV="1">
            <a:off x="5580126" y="4293108"/>
            <a:ext cx="1152144" cy="86411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flipV="1">
            <a:off x="7308342" y="4293108"/>
            <a:ext cx="1152144" cy="864108"/>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flipV="1">
            <a:off x="5580126"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a:off x="7308342" y="429310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449723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ChangeArrowheads="1"/>
          </p:cNvSpPr>
          <p:nvPr/>
        </p:nvSpPr>
        <p:spPr bwMode="auto">
          <a:xfrm>
            <a:off x="251448" y="368609"/>
            <a:ext cx="8641104" cy="900115"/>
          </a:xfrm>
          <a:prstGeom prst="rect">
            <a:avLst/>
          </a:prstGeom>
          <a:solidFill>
            <a:srgbClr val="CCCCFF"/>
          </a:solidFill>
          <a:ln w="9525">
            <a:noFill/>
            <a:miter lim="800000"/>
            <a:headEnd/>
            <a:tailEnd/>
          </a:ln>
        </p:spPr>
        <p:txBody>
          <a:bodyPr tIns="182880" bIns="182880"/>
          <a:lstStyle/>
          <a:p>
            <a:pPr algn="l">
              <a:spcBef>
                <a:spcPct val="20000"/>
              </a:spcBef>
            </a:pPr>
            <a:r>
              <a:rPr lang="en-US" altLang="zh-TW" sz="1800" dirty="0">
                <a:solidFill>
                  <a:srgbClr val="000000"/>
                </a:solidFill>
                <a:ea typeface="新細明體" pitchFamily="18" charset="-120"/>
                <a:cs typeface="Courier New" pitchFamily="49" charset="0"/>
              </a:rPr>
              <a:t>The phrase before conversion is: characters and $32.98</a:t>
            </a:r>
            <a:endParaRPr lang="en-US" altLang="zh-TW" sz="1800" dirty="0">
              <a:solidFill>
                <a:srgbClr val="000000"/>
              </a:solidFill>
              <a:latin typeface="Courier" pitchFamily="49" charset="0"/>
              <a:ea typeface="新細明體" pitchFamily="18" charset="-120"/>
              <a:cs typeface="Courier New" pitchFamily="49" charset="0"/>
            </a:endParaRPr>
          </a:p>
          <a:p>
            <a:pPr algn="l">
              <a:spcBef>
                <a:spcPct val="20000"/>
              </a:spcBef>
            </a:pPr>
            <a:r>
              <a:rPr lang="en-US" altLang="zh-TW" sz="1800" dirty="0">
                <a:solidFill>
                  <a:srgbClr val="000000"/>
                </a:solidFill>
                <a:ea typeface="新細明體" pitchFamily="18" charset="-120"/>
                <a:cs typeface="Courier New" pitchFamily="49" charset="0"/>
              </a:rPr>
              <a:t>The phrase after conversion is:  CHARACTERS AND $32.98</a:t>
            </a:r>
            <a:endParaRPr lang="en-US" altLang="zh-TW" sz="1800" dirty="0">
              <a:solidFill>
                <a:srgbClr val="000000"/>
              </a:solidFill>
              <a:latin typeface="Courier" pitchFamily="49" charset="0"/>
              <a:ea typeface="新細明體" pitchFamily="18" charset="-120"/>
              <a:cs typeface="Courier New" pitchFamily="49" charset="0"/>
            </a:endParaRPr>
          </a:p>
          <a:p>
            <a:pPr algn="l">
              <a:spcBef>
                <a:spcPct val="20000"/>
              </a:spcBef>
            </a:pPr>
            <a:endParaRPr lang="zh-TW" altLang="en-US" sz="1800" dirty="0">
              <a:ea typeface="新細明體" pitchFamily="18" charset="-120"/>
              <a:cs typeface="Courier New" pitchFamily="49"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1708033359"/>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flipV="1">
            <a:off x="5580126" y="4293108"/>
            <a:ext cx="1152144" cy="86411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a:off x="7308342" y="5157216"/>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flipV="1">
            <a:off x="5580126"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a:off x="7308342" y="429310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41745858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353694107"/>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flipV="1">
            <a:off x="5580126" y="4293108"/>
            <a:ext cx="1152144" cy="86411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a:off x="7308342" y="5157216"/>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flipV="1">
            <a:off x="5580126"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a:off x="7308342" y="429310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0862484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1690723380"/>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flipV="1">
            <a:off x="5580126" y="4293108"/>
            <a:ext cx="1152144" cy="86411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a:off x="7308342" y="5157216"/>
            <a:ext cx="1152144"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flipV="1">
            <a:off x="5580126"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a:off x="7308342" y="429310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3264864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1709673057"/>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a:off x="5580126" y="5157218"/>
            <a:ext cx="1152144" cy="28803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a:off x="7308342" y="5157216"/>
            <a:ext cx="1152144"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flipV="1">
            <a:off x="5580126" y="3140964"/>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a:off x="7308342" y="429310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6861123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3066836687"/>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a:off x="5580126" y="5157218"/>
            <a:ext cx="1152144" cy="28803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a:off x="5580126" y="429310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2430219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p>
          <a:p>
            <a:pPr algn="l"/>
            <a:r>
              <a:rPr lang="en-US" altLang="zh-TW" dirty="0" smtClean="0">
                <a:solidFill>
                  <a:srgbClr val="000000"/>
                </a:solidFill>
              </a:rPr>
              <a:t>are</a:t>
            </a: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3353885736"/>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a:off x="5580126" y="5157218"/>
            <a:ext cx="1152144" cy="28803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a:off x="5580126" y="429310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1254159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p>
          <a:p>
            <a:pPr algn="l"/>
            <a:r>
              <a:rPr lang="en-US" altLang="zh-TW" dirty="0" smtClean="0">
                <a:solidFill>
                  <a:srgbClr val="000000"/>
                </a:solidFill>
              </a:rPr>
              <a:t>are</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2980746260"/>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lstStyle/>
          <a:p>
            <a:r>
              <a:rPr lang="en-US" altLang="zh-TW" sz="1600" dirty="0" smtClean="0"/>
              <a:t>0</a:t>
            </a:r>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a:off x="5580126" y="5157218"/>
            <a:ext cx="1152144" cy="28803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a:off x="5580126" y="429310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24601819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p>
          <a:p>
            <a:pPr algn="l"/>
            <a:r>
              <a:rPr lang="en-US" altLang="zh-TW" dirty="0" smtClean="0">
                <a:solidFill>
                  <a:srgbClr val="000000"/>
                </a:solidFill>
              </a:rPr>
              <a:t>are</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805546676"/>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lstStyle/>
          <a:p>
            <a:r>
              <a:rPr lang="en-US" altLang="zh-TW" sz="1600" dirty="0" smtClean="0"/>
              <a:t>0</a:t>
            </a:r>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a:off x="5580126" y="5157218"/>
            <a:ext cx="1152144" cy="28803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a:off x="7308342" y="5157216"/>
            <a:ext cx="1152144"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a:off x="5580126" y="429310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420374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p>
          <a:p>
            <a:pPr algn="l"/>
            <a:r>
              <a:rPr lang="en-US" altLang="zh-TW" dirty="0" smtClean="0">
                <a:solidFill>
                  <a:srgbClr val="000000"/>
                </a:solidFill>
              </a:rPr>
              <a:t>are</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1440264744"/>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a:off x="5580126" y="5157218"/>
            <a:ext cx="1152144" cy="28803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a:off x="7308342" y="5157216"/>
            <a:ext cx="1152144" cy="28803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a:off x="5580126" y="429310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a:off x="7308342" y="4293108"/>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86051972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p>
          <a:p>
            <a:pPr algn="l"/>
            <a:r>
              <a:rPr lang="en-US" altLang="zh-TW" dirty="0" smtClean="0">
                <a:solidFill>
                  <a:srgbClr val="000000"/>
                </a:solidFill>
              </a:rPr>
              <a:t>are</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2160985380"/>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a:off x="5580126" y="5157218"/>
            <a:ext cx="1152144" cy="28803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a:off x="7308342" y="5157216"/>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a:off x="5580126" y="429310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a:off x="7308342" y="4293108"/>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755389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pPr eaLnBrk="1" hangingPunct="1"/>
            <a:r>
              <a:rPr lang="en-US" altLang="zh-TW" dirty="0" smtClean="0">
                <a:ea typeface="新細明體" pitchFamily="18" charset="-120"/>
              </a:rPr>
              <a:t>Fig. 8.10</a:t>
            </a:r>
            <a:endParaRPr lang="zh-TW" altLang="en-US" dirty="0" smtClean="0">
              <a:ea typeface="新細明體" pitchFamily="18" charset="-120"/>
            </a:endParaRPr>
          </a:p>
        </p:txBody>
      </p:sp>
      <p:sp>
        <p:nvSpPr>
          <p:cNvPr id="16387" name="內容版面配置區 2"/>
          <p:cNvSpPr>
            <a:spLocks noGrp="1"/>
          </p:cNvSpPr>
          <p:nvPr>
            <p:ph idx="1"/>
          </p:nvPr>
        </p:nvSpPr>
        <p:spPr/>
        <p:txBody>
          <a:bodyPr/>
          <a:lstStyle/>
          <a:p>
            <a:pPr marL="358775" indent="-358775" eaLnBrk="1" hangingPunct="1">
              <a:spcBef>
                <a:spcPts val="200"/>
              </a:spcBef>
              <a:buFontTx/>
              <a:buNone/>
            </a:pPr>
            <a:r>
              <a:rPr lang="en-US" altLang="zh-TW" dirty="0" err="1" smtClean="0">
                <a:solidFill>
                  <a:srgbClr val="0000FF"/>
                </a:solidFill>
                <a:ea typeface="新細明體" pitchFamily="18" charset="-120"/>
                <a:cs typeface="Courier New" pitchFamily="49" charset="0"/>
              </a:rPr>
              <a:t>int</a:t>
            </a:r>
            <a:r>
              <a:rPr lang="en-US" altLang="zh-TW" dirty="0" smtClean="0">
                <a:ea typeface="新細明體" pitchFamily="18" charset="-120"/>
                <a:cs typeface="Courier New" pitchFamily="49" charset="0"/>
              </a:rPr>
              <a:t> main()</a:t>
            </a: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r>
              <a:rPr lang="en-US" altLang="zh-TW" dirty="0" smtClean="0">
                <a:solidFill>
                  <a:srgbClr val="0000FF"/>
                </a:solidFill>
                <a:ea typeface="新細明體" pitchFamily="18" charset="-120"/>
                <a:cs typeface="Courier New" pitchFamily="49" charset="0"/>
              </a:rPr>
              <a:t>   char</a:t>
            </a:r>
            <a:r>
              <a:rPr lang="en-US" altLang="zh-TW" dirty="0" smtClean="0">
                <a:ea typeface="新細明體" pitchFamily="18" charset="-120"/>
                <a:cs typeface="Courier New" pitchFamily="49" charset="0"/>
              </a:rPr>
              <a:t> phrase[] = </a:t>
            </a:r>
            <a:r>
              <a:rPr lang="en-US" altLang="zh-TW" dirty="0">
                <a:solidFill>
                  <a:srgbClr val="0099FF"/>
                </a:solidFill>
                <a:highlight>
                  <a:srgbClr val="FFFFFF"/>
                </a:highlight>
                <a:latin typeface="Lucida Console"/>
              </a:rPr>
              <a:t>"characters and $32.98"</a:t>
            </a:r>
            <a:r>
              <a:rPr lang="en-US" altLang="zh-TW" dirty="0" smtClean="0">
                <a:ea typeface="新細明體" pitchFamily="18" charset="-120"/>
                <a:cs typeface="Courier New" pitchFamily="49" charset="0"/>
              </a:rPr>
              <a:t>;</a:t>
            </a: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err="1" smtClean="0">
                <a:ea typeface="新細明體" pitchFamily="18" charset="-120"/>
                <a:cs typeface="Courier New" pitchFamily="49" charset="0"/>
              </a:rPr>
              <a:t>convertToUppercase</a:t>
            </a:r>
            <a:r>
              <a:rPr lang="en-US" altLang="zh-TW" dirty="0" smtClean="0">
                <a:ea typeface="新細明體" pitchFamily="18" charset="-120"/>
                <a:cs typeface="Courier New" pitchFamily="49" charset="0"/>
              </a:rPr>
              <a:t>( phrase );</a:t>
            </a:r>
            <a:endParaRPr lang="fr-FR"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spcBef>
                <a:spcPts val="200"/>
              </a:spcBef>
              <a:buFontTx/>
              <a:buNone/>
            </a:pP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solidFill>
                  <a:srgbClr val="0000FF"/>
                </a:solidFill>
                <a:ea typeface="新細明體" pitchFamily="18" charset="-120"/>
                <a:cs typeface="Courier New" pitchFamily="49" charset="0"/>
              </a:rPr>
              <a:t>void</a:t>
            </a:r>
            <a:r>
              <a:rPr lang="en-US" altLang="zh-TW" dirty="0" smtClean="0">
                <a:ea typeface="新細明體" pitchFamily="18" charset="-120"/>
                <a:cs typeface="Courier New" pitchFamily="49" charset="0"/>
              </a:rPr>
              <a:t> </a:t>
            </a:r>
            <a:r>
              <a:rPr lang="en-US" altLang="zh-TW" dirty="0" err="1" smtClean="0">
                <a:ea typeface="新細明體" pitchFamily="18" charset="-120"/>
                <a:cs typeface="Courier New" pitchFamily="49" charset="0"/>
              </a:rPr>
              <a:t>convertToUppercase</a:t>
            </a:r>
            <a:r>
              <a:rPr lang="en-US" altLang="zh-TW" dirty="0" smtClean="0">
                <a:ea typeface="新細明體" pitchFamily="18" charset="-120"/>
                <a:cs typeface="Courier New" pitchFamily="49" charset="0"/>
              </a:rPr>
              <a:t>( </a:t>
            </a:r>
            <a:r>
              <a:rPr lang="en-US" altLang="zh-TW" dirty="0" smtClean="0">
                <a:solidFill>
                  <a:srgbClr val="0000FF"/>
                </a:solidFill>
                <a:ea typeface="新細明體" pitchFamily="18" charset="-120"/>
                <a:cs typeface="Courier New" pitchFamily="49" charset="0"/>
              </a:rPr>
              <a:t>char</a:t>
            </a:r>
            <a:r>
              <a:rPr lang="en-US" altLang="zh-TW" dirty="0" smtClean="0">
                <a:ea typeface="新細明體" pitchFamily="18" charset="-120"/>
                <a:cs typeface="Courier New" pitchFamily="49" charset="0"/>
              </a:rPr>
              <a:t> *</a:t>
            </a:r>
            <a:r>
              <a:rPr lang="en-US" altLang="zh-TW" dirty="0" err="1" smtClean="0">
                <a:ea typeface="新細明體" pitchFamily="18" charset="-120"/>
                <a:cs typeface="Courier New" pitchFamily="49" charset="0"/>
              </a:rPr>
              <a:t>sPtr</a:t>
            </a:r>
            <a:r>
              <a:rPr lang="en-US" altLang="zh-TW" dirty="0" smtClean="0">
                <a:ea typeface="新細明體" pitchFamily="18" charset="-120"/>
                <a:cs typeface="Courier New" pitchFamily="49" charset="0"/>
              </a:rPr>
              <a:t> )</a:t>
            </a:r>
          </a:p>
          <a:p>
            <a:pPr marL="358775" indent="-358775" eaLnBrk="1" hangingPunct="1">
              <a:spcBef>
                <a:spcPts val="200"/>
              </a:spcBef>
              <a:buFontTx/>
              <a:buNone/>
            </a:pPr>
            <a:r>
              <a:rPr lang="en-US" altLang="zh-TW" dirty="0" smtClean="0">
                <a:ea typeface="新細明體" pitchFamily="18" charset="-120"/>
                <a:cs typeface="Courier New" pitchFamily="49" charset="0"/>
              </a:rPr>
              <a:t>{</a:t>
            </a:r>
          </a:p>
          <a:p>
            <a:pPr marL="358775" indent="-358775" eaLnBrk="1" hangingPunct="1"/>
            <a:r>
              <a:rPr lang="en-US" altLang="zh-TW" dirty="0" smtClean="0">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for</a:t>
            </a:r>
            <a:r>
              <a:rPr lang="en-US" altLang="zh-TW" dirty="0">
                <a:solidFill>
                  <a:srgbClr val="000000"/>
                </a:solidFill>
                <a:ea typeface="新細明體" pitchFamily="18" charset="-120"/>
                <a:cs typeface="Courier New" pitchFamily="49" charset="0"/>
              </a:rPr>
              <a:t>( </a:t>
            </a:r>
            <a:r>
              <a:rPr lang="en-US" altLang="zh-TW" dirty="0" smtClean="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 </a:t>
            </a:r>
            <a:r>
              <a:rPr lang="en-US" altLang="zh-TW" dirty="0">
                <a:solidFill>
                  <a:srgbClr val="0099FF"/>
                </a:solidFill>
                <a:ea typeface="新細明體" pitchFamily="18" charset="-120"/>
                <a:cs typeface="Courier New" pitchFamily="49" charset="0"/>
              </a:rPr>
              <a:t>'\0'</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sPtr</a:t>
            </a:r>
            <a:r>
              <a:rPr lang="en-US" altLang="zh-TW" dirty="0">
                <a:solidFill>
                  <a:srgbClr val="000000"/>
                </a:solidFill>
                <a:ea typeface="新細明體" pitchFamily="18" charset="-120"/>
                <a:cs typeface="Courier New" pitchFamily="49" charset="0"/>
              </a:rPr>
              <a:t> </a:t>
            </a:r>
            <a:r>
              <a:rPr lang="en-US" altLang="zh-TW" dirty="0" smtClean="0">
                <a:solidFill>
                  <a:srgbClr val="000000"/>
                </a:solidFill>
                <a:ea typeface="新細明體" pitchFamily="18" charset="-120"/>
                <a:cs typeface="Courier New" pitchFamily="49" charset="0"/>
              </a:rPr>
              <a:t>)</a:t>
            </a:r>
            <a:endParaRPr lang="en-US" altLang="zh-TW" dirty="0" smtClean="0">
              <a:ea typeface="新細明體" pitchFamily="18" charset="-120"/>
              <a:cs typeface="Courier New" pitchFamily="49" charset="0"/>
            </a:endParaRP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smtClean="0">
                <a:solidFill>
                  <a:srgbClr val="0000FF"/>
                </a:solidFill>
                <a:ea typeface="新細明體" pitchFamily="18" charset="-120"/>
                <a:cs typeface="Courier New" pitchFamily="49" charset="0"/>
              </a:rPr>
              <a:t>if</a:t>
            </a:r>
            <a:r>
              <a:rPr lang="en-US" altLang="zh-TW" dirty="0" smtClean="0">
                <a:ea typeface="新細明體" pitchFamily="18" charset="-120"/>
                <a:cs typeface="Courier New" pitchFamily="49" charset="0"/>
              </a:rPr>
              <a:t> ( </a:t>
            </a:r>
            <a:r>
              <a:rPr lang="en-US" altLang="zh-TW" dirty="0" err="1" smtClean="0">
                <a:ea typeface="新細明體" pitchFamily="18" charset="-120"/>
                <a:cs typeface="Courier New" pitchFamily="49" charset="0"/>
              </a:rPr>
              <a:t>islower</a:t>
            </a:r>
            <a:r>
              <a:rPr lang="en-US" altLang="zh-TW" dirty="0" smtClean="0">
                <a:ea typeface="新細明體" pitchFamily="18" charset="-120"/>
                <a:cs typeface="Courier New" pitchFamily="49" charset="0"/>
              </a:rPr>
              <a:t>( *</a:t>
            </a:r>
            <a:r>
              <a:rPr lang="en-US" altLang="zh-TW" dirty="0" err="1" smtClean="0">
                <a:ea typeface="新細明體" pitchFamily="18" charset="-120"/>
                <a:cs typeface="Courier New" pitchFamily="49" charset="0"/>
              </a:rPr>
              <a:t>sPtr</a:t>
            </a:r>
            <a:r>
              <a:rPr lang="en-US" altLang="zh-TW" dirty="0" smtClean="0">
                <a:ea typeface="新細明體" pitchFamily="18" charset="-120"/>
                <a:cs typeface="Courier New" pitchFamily="49" charset="0"/>
              </a:rPr>
              <a:t> ) )</a:t>
            </a:r>
          </a:p>
          <a:p>
            <a:pPr marL="358775" indent="-358775" eaLnBrk="1" hangingPunct="1">
              <a:spcBef>
                <a:spcPts val="200"/>
              </a:spcBef>
              <a:buFontTx/>
              <a:buNone/>
            </a:pPr>
            <a:r>
              <a:rPr lang="en-US" altLang="zh-TW" dirty="0" smtClean="0">
                <a:ea typeface="新細明體" pitchFamily="18" charset="-120"/>
                <a:cs typeface="Courier New" pitchFamily="49" charset="0"/>
              </a:rPr>
              <a:t>         *</a:t>
            </a:r>
            <a:r>
              <a:rPr lang="en-US" altLang="zh-TW" dirty="0" err="1" smtClean="0">
                <a:ea typeface="新細明體" pitchFamily="18" charset="-120"/>
                <a:cs typeface="Courier New" pitchFamily="49" charset="0"/>
              </a:rPr>
              <a:t>sPtr</a:t>
            </a:r>
            <a:r>
              <a:rPr lang="en-US" altLang="zh-TW" dirty="0" smtClean="0">
                <a:ea typeface="新細明體" pitchFamily="18" charset="-120"/>
                <a:cs typeface="Courier New" pitchFamily="49" charset="0"/>
              </a:rPr>
              <a:t> = </a:t>
            </a:r>
            <a:r>
              <a:rPr lang="en-US" altLang="zh-TW" dirty="0" err="1" smtClean="0">
                <a:ea typeface="新細明體" pitchFamily="18" charset="-120"/>
                <a:cs typeface="Courier New" pitchFamily="49" charset="0"/>
              </a:rPr>
              <a:t>toupper</a:t>
            </a:r>
            <a:r>
              <a:rPr lang="en-US" altLang="zh-TW" dirty="0" smtClean="0">
                <a:ea typeface="新細明體" pitchFamily="18" charset="-120"/>
                <a:cs typeface="Courier New" pitchFamily="49" charset="0"/>
              </a:rPr>
              <a:t>( *</a:t>
            </a:r>
            <a:r>
              <a:rPr lang="en-US" altLang="zh-TW" dirty="0" err="1" smtClean="0">
                <a:ea typeface="新細明體" pitchFamily="18" charset="-120"/>
                <a:cs typeface="Courier New" pitchFamily="49" charset="0"/>
              </a:rPr>
              <a:t>sPtr</a:t>
            </a:r>
            <a:r>
              <a:rPr lang="en-US" altLang="zh-TW" dirty="0" smtClean="0">
                <a:ea typeface="新細明體" pitchFamily="18" charset="-120"/>
                <a:cs typeface="Courier New" pitchFamily="49" charset="0"/>
              </a:rPr>
              <a:t> );</a:t>
            </a:r>
          </a:p>
          <a:p>
            <a:pPr marL="358775" indent="-358775" eaLnBrk="1" hangingPunct="1">
              <a:spcBef>
                <a:spcPts val="200"/>
              </a:spcBef>
              <a:buFontTx/>
              <a:buNone/>
            </a:pPr>
            <a:r>
              <a:rPr lang="en-US" altLang="zh-TW" dirty="0" smtClean="0">
                <a:ea typeface="新細明體" pitchFamily="18" charset="-120"/>
                <a:cs typeface="Courier New" pitchFamily="49" charset="0"/>
              </a:rPr>
              <a:t>}</a:t>
            </a:r>
            <a:endParaRPr lang="zh-TW" altLang="en-US" dirty="0" smtClean="0">
              <a:ea typeface="新細明體" pitchFamily="18" charset="-120"/>
              <a:cs typeface="Courier New"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560241312"/>
              </p:ext>
            </p:extLst>
          </p:nvPr>
        </p:nvGraphicFramePr>
        <p:xfrm>
          <a:off x="5652138" y="188586"/>
          <a:ext cx="3240000" cy="6480000"/>
        </p:xfrm>
        <a:graphic>
          <a:graphicData uri="http://schemas.openxmlformats.org/drawingml/2006/table">
            <a:tbl>
              <a:tblPr firstRow="1" bandRow="1">
                <a:tableStyleId>{5940675A-B579-460E-94D1-54222C63F5DA}</a:tableStyleId>
              </a:tblPr>
              <a:tblGrid>
                <a:gridCol w="1620000"/>
                <a:gridCol w="360000"/>
                <a:gridCol w="1260000"/>
              </a:tblGrid>
              <a:tr h="360000">
                <a:tc>
                  <a:txBody>
                    <a:bodyPr/>
                    <a:lstStyle/>
                    <a:p>
                      <a:pPr algn="r"/>
                      <a:r>
                        <a:rPr lang="en-US" altLang="zh-TW" b="1" dirty="0" smtClean="0">
                          <a:latin typeface="Courier New" pitchFamily="49" charset="0"/>
                          <a:cs typeface="Courier New" pitchFamily="49" charset="0"/>
                        </a:rPr>
                        <a:t>phrase[0]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h</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0012FF4A</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0012FF4B</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0012FF4C</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c</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0012FF4D</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0012FF4E</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e</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0012FF4F</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phrase[8]</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r</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0012FF50</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phrase[9]</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s</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0012FF51</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phrase[10]</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0012FF52</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phrase[11]</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0012FF53</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phrase[12]</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n</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0012FF54</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phrase[13]</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d</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0012FF55</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phrase[14]</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0012FF56</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phrase[15]</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0012FF57</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phrase[16]</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3</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0012FF58</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r"/>
                      <a:r>
                        <a:rPr lang="en-US" altLang="zh-TW" b="1" dirty="0" smtClean="0">
                          <a:latin typeface="Courier New" pitchFamily="49" charset="0"/>
                          <a:cs typeface="Courier New" pitchFamily="49" charset="0"/>
                        </a:rPr>
                        <a:t>phrase[17]</a:t>
                      </a:r>
                      <a:endParaRPr lang="zh-TW" altLang="en-US" b="1" dirty="0">
                        <a:latin typeface="Courier New" pitchFamily="49" charset="0"/>
                        <a:cs typeface="Courier New" pitchFamily="49" charset="0"/>
                      </a:endParaRPr>
                    </a:p>
                  </a:txBody>
                  <a:tcPr marL="90000" marR="90000" marT="36000" marB="36000" anchor="ctr">
                    <a:lnL w="12700" cmpd="sng">
                      <a:noFill/>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b="1" dirty="0" smtClean="0">
                          <a:latin typeface="Courier New" pitchFamily="49" charset="0"/>
                          <a:cs typeface="Courier New" pitchFamily="49" charset="0"/>
                        </a:rPr>
                        <a:t>2</a:t>
                      </a:r>
                      <a:endParaRPr lang="zh-TW" altLang="en-US" b="1" dirty="0">
                        <a:latin typeface="Courier New" pitchFamily="49" charset="0"/>
                        <a:cs typeface="Courier New" pitchFamily="49" charset="0"/>
                      </a:endParaRPr>
                    </a:p>
                  </a:txBody>
                  <a:tcPr marL="90000" marR="90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r>
                        <a:rPr lang="en-US" altLang="zh-TW" b="1" dirty="0" smtClean="0">
                          <a:latin typeface="Courier New" pitchFamily="49" charset="0"/>
                          <a:cs typeface="Courier New" pitchFamily="49" charset="0"/>
                        </a:rPr>
                        <a:t>0012FF59</a:t>
                      </a:r>
                      <a:endParaRPr lang="zh-TW" altLang="en-US" b="1" dirty="0">
                        <a:latin typeface="Courier New" pitchFamily="49" charset="0"/>
                        <a:cs typeface="Courier New" pitchFamily="49" charset="0"/>
                      </a:endParaRPr>
                    </a:p>
                  </a:txBody>
                  <a:tcPr marL="90000" marR="72000" marT="36000" marB="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2236123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p>
          <a:p>
            <a:pPr algn="l"/>
            <a:r>
              <a:rPr lang="en-US" altLang="zh-TW" dirty="0" smtClean="0">
                <a:solidFill>
                  <a:srgbClr val="000000"/>
                </a:solidFill>
              </a:rPr>
              <a:t>are</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1467979010"/>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a:off x="5580126" y="5157218"/>
            <a:ext cx="1152144" cy="115214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a:off x="7308342" y="5157216"/>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a:off x="5580126" y="4293108"/>
            <a:ext cx="1152144" cy="0"/>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a:off x="7308342" y="4293108"/>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05847523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p>
          <a:p>
            <a:pPr algn="l"/>
            <a:r>
              <a:rPr lang="en-US" altLang="zh-TW" dirty="0" smtClean="0">
                <a:solidFill>
                  <a:srgbClr val="000000"/>
                </a:solidFill>
              </a:rPr>
              <a:t>are</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1286068932"/>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a:off x="5580126" y="5157218"/>
            <a:ext cx="1152144" cy="115214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a:off x="5580126" y="4293108"/>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5409881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p>
          <a:p>
            <a:pPr algn="l"/>
            <a:r>
              <a:rPr lang="en-US" altLang="zh-TW" dirty="0" smtClean="0">
                <a:solidFill>
                  <a:srgbClr val="000000"/>
                </a:solidFill>
              </a:rPr>
              <a:t>are</a:t>
            </a:r>
          </a:p>
          <a:p>
            <a:pPr algn="l"/>
            <a:r>
              <a:rPr lang="en-US" altLang="zh-TW" dirty="0" smtClean="0">
                <a:solidFill>
                  <a:srgbClr val="000000"/>
                </a:solidFill>
              </a:rPr>
              <a:t>you</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3636966969"/>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a:off x="5580126" y="5157218"/>
            <a:ext cx="1152144" cy="115214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a:off x="5580126" y="4293108"/>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3733434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p>
          <a:p>
            <a:pPr algn="l"/>
            <a:r>
              <a:rPr lang="en-US" altLang="zh-TW" dirty="0" smtClean="0">
                <a:solidFill>
                  <a:srgbClr val="000000"/>
                </a:solidFill>
              </a:rPr>
              <a:t>are</a:t>
            </a:r>
          </a:p>
          <a:p>
            <a:pPr algn="l"/>
            <a:r>
              <a:rPr lang="en-US" altLang="zh-TW" dirty="0" smtClean="0">
                <a:solidFill>
                  <a:srgbClr val="000000"/>
                </a:solidFill>
              </a:rPr>
              <a:t>you</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2700390893"/>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lstStyle/>
          <a:p>
            <a:r>
              <a:rPr lang="en-US" altLang="zh-TW" sz="1600" dirty="0" smtClean="0"/>
              <a:t>0</a:t>
            </a:r>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a:off x="5580126" y="5157218"/>
            <a:ext cx="1152144" cy="115214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a:off x="7308342" y="5157216"/>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a:off x="5580126" y="4293108"/>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11561351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p>
          <a:p>
            <a:pPr algn="l"/>
            <a:r>
              <a:rPr lang="en-US" altLang="zh-TW" dirty="0" smtClean="0">
                <a:solidFill>
                  <a:srgbClr val="000000"/>
                </a:solidFill>
              </a:rPr>
              <a:t>are</a:t>
            </a:r>
          </a:p>
          <a:p>
            <a:pPr algn="l"/>
            <a:r>
              <a:rPr lang="en-US" altLang="zh-TW" dirty="0" smtClean="0">
                <a:solidFill>
                  <a:srgbClr val="000000"/>
                </a:solidFill>
              </a:rPr>
              <a:t>you</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3436185624"/>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字方塊 7"/>
          <p:cNvSpPr txBox="1">
            <a:spLocks noChangeArrowheads="1"/>
          </p:cNvSpPr>
          <p:nvPr/>
        </p:nvSpPr>
        <p:spPr bwMode="auto">
          <a:xfrm>
            <a:off x="8172450" y="5301234"/>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t>str</a:t>
            </a:r>
            <a:endParaRPr lang="zh-TW" altLang="en-US" sz="1600" dirty="0"/>
          </a:p>
        </p:txBody>
      </p:sp>
      <p:sp>
        <p:nvSpPr>
          <p:cNvPr id="19" name="文字方塊 8"/>
          <p:cNvSpPr txBox="1">
            <a:spLocks noChangeArrowheads="1"/>
          </p:cNvSpPr>
          <p:nvPr/>
        </p:nvSpPr>
        <p:spPr bwMode="auto">
          <a:xfrm>
            <a:off x="8316849" y="5013149"/>
            <a:ext cx="287337" cy="287338"/>
          </a:xfrm>
          <a:prstGeom prst="rect">
            <a:avLst/>
          </a:prstGeom>
          <a:noFill/>
          <a:ln w="19050">
            <a:solidFill>
              <a:schemeClr val="tx1"/>
            </a:solidFill>
            <a:miter lim="800000"/>
            <a:headEnd/>
            <a:tailEnd/>
          </a:ln>
        </p:spPr>
        <p:txBody>
          <a:bodyPr tIns="0" bIns="0" anchor="ctr"/>
          <a:lstStyle/>
          <a:p>
            <a:endParaRPr lang="zh-TW" altLang="en-US" sz="1600"/>
          </a:p>
        </p:txBody>
      </p:sp>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2" name="文字方塊 7"/>
          <p:cNvSpPr txBox="1">
            <a:spLocks noChangeArrowheads="1"/>
          </p:cNvSpPr>
          <p:nvPr/>
        </p:nvSpPr>
        <p:spPr bwMode="auto">
          <a:xfrm>
            <a:off x="8028432" y="3861054"/>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t>string</a:t>
            </a:r>
            <a:endParaRPr lang="zh-TW" altLang="en-US" sz="1600" dirty="0"/>
          </a:p>
        </p:txBody>
      </p:sp>
      <p:sp>
        <p:nvSpPr>
          <p:cNvPr id="23" name="文字方塊 8"/>
          <p:cNvSpPr txBox="1">
            <a:spLocks noChangeArrowheads="1"/>
          </p:cNvSpPr>
          <p:nvPr/>
        </p:nvSpPr>
        <p:spPr bwMode="auto">
          <a:xfrm>
            <a:off x="8316849" y="4149041"/>
            <a:ext cx="287337" cy="287338"/>
          </a:xfrm>
          <a:prstGeom prst="rect">
            <a:avLst/>
          </a:prstGeom>
          <a:noFill/>
          <a:ln w="19050">
            <a:solidFill>
              <a:schemeClr val="tx1"/>
            </a:solidFill>
            <a:miter lim="800000"/>
            <a:headEnd/>
            <a:tailEnd/>
          </a:ln>
        </p:spPr>
        <p:txBody>
          <a:bodyPr tIns="18000" bIns="0" anchor="ctr"/>
          <a:lstStyle/>
          <a:p>
            <a:endParaRPr lang="zh-TW" altLang="en-US" sz="1600" dirty="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cxnSp>
        <p:nvCxnSpPr>
          <p:cNvPr id="26" name="直線單箭頭接點 25"/>
          <p:cNvCxnSpPr/>
          <p:nvPr/>
        </p:nvCxnSpPr>
        <p:spPr bwMode="auto">
          <a:xfrm>
            <a:off x="5580126" y="5157218"/>
            <a:ext cx="1152144" cy="115214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7" name="直線單箭頭接點 26"/>
          <p:cNvCxnSpPr/>
          <p:nvPr/>
        </p:nvCxnSpPr>
        <p:spPr bwMode="auto">
          <a:xfrm flipH="1">
            <a:off x="7308342" y="5157216"/>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8" name="直線單箭頭接點 27"/>
          <p:cNvCxnSpPr/>
          <p:nvPr/>
        </p:nvCxnSpPr>
        <p:spPr bwMode="auto">
          <a:xfrm>
            <a:off x="5580126" y="4293108"/>
            <a:ext cx="1152144" cy="115214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29" name="直線單箭頭接點 28"/>
          <p:cNvCxnSpPr/>
          <p:nvPr/>
        </p:nvCxnSpPr>
        <p:spPr bwMode="auto">
          <a:xfrm flipH="1">
            <a:off x="7308342" y="4293108"/>
            <a:ext cx="1152144" cy="201625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35884641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251460" y="404622"/>
            <a:ext cx="6048756"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"How are you</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r>
              <a:rPr lang="en-US" altLang="zh-TW" dirty="0" smtClean="0">
                <a:solidFill>
                  <a:srgbClr val="000000"/>
                </a:solidFill>
              </a:rPr>
              <a:t>How</a:t>
            </a:r>
          </a:p>
          <a:p>
            <a:pPr algn="l"/>
            <a:r>
              <a:rPr lang="en-US" altLang="zh-TW" dirty="0" smtClean="0">
                <a:solidFill>
                  <a:srgbClr val="000000"/>
                </a:solidFill>
              </a:rPr>
              <a:t>are</a:t>
            </a:r>
          </a:p>
          <a:p>
            <a:pPr algn="l"/>
            <a:r>
              <a:rPr lang="en-US" altLang="zh-TW" dirty="0" smtClean="0">
                <a:solidFill>
                  <a:srgbClr val="000000"/>
                </a:solidFill>
              </a:rPr>
              <a:t>you</a:t>
            </a:r>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17" name="Group 243"/>
          <p:cNvGraphicFramePr>
            <a:graphicFrameLocks noGrp="1"/>
          </p:cNvGraphicFramePr>
          <p:nvPr>
            <p:extLst>
              <p:ext uri="{D42A27DB-BD31-4B8C-83A1-F6EECF244321}">
                <p14:modId xmlns:p14="http://schemas.microsoft.com/office/powerpoint/2010/main" val="3655540662"/>
              </p:ext>
            </p:extLst>
          </p:nvPr>
        </p:nvGraphicFramePr>
        <p:xfrm>
          <a:off x="6732270" y="2996946"/>
          <a:ext cx="576000" cy="3456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y</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u</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文字方塊 9"/>
          <p:cNvSpPr txBox="1">
            <a:spLocks noChangeArrowheads="1"/>
          </p:cNvSpPr>
          <p:nvPr/>
        </p:nvSpPr>
        <p:spPr bwMode="auto">
          <a:xfrm>
            <a:off x="4860036" y="5301234"/>
            <a:ext cx="1439274"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t>nextToken</a:t>
            </a:r>
            <a:endParaRPr lang="zh-TW" altLang="en-US" sz="1600" dirty="0"/>
          </a:p>
        </p:txBody>
      </p:sp>
      <p:sp>
        <p:nvSpPr>
          <p:cNvPr id="21" name="文字方塊 10"/>
          <p:cNvSpPr txBox="1">
            <a:spLocks noChangeArrowheads="1"/>
          </p:cNvSpPr>
          <p:nvPr/>
        </p:nvSpPr>
        <p:spPr bwMode="auto">
          <a:xfrm>
            <a:off x="5436108" y="5013198"/>
            <a:ext cx="287337" cy="287338"/>
          </a:xfrm>
          <a:prstGeom prst="rect">
            <a:avLst/>
          </a:prstGeom>
          <a:solidFill>
            <a:schemeClr val="bg1"/>
          </a:solidFill>
          <a:ln w="19050">
            <a:solidFill>
              <a:schemeClr val="tx1"/>
            </a:solidFill>
            <a:miter lim="800000"/>
            <a:headEnd/>
            <a:tailEnd/>
          </a:ln>
        </p:spPr>
        <p:txBody>
          <a:bodyPr tIns="0" bIns="0" anchor="ctr"/>
          <a:lstStyle/>
          <a:p>
            <a:endParaRPr lang="zh-TW" altLang="en-US" sz="1600"/>
          </a:p>
        </p:txBody>
      </p:sp>
      <p:sp>
        <p:nvSpPr>
          <p:cNvPr id="24" name="文字方塊 7"/>
          <p:cNvSpPr txBox="1">
            <a:spLocks noChangeArrowheads="1"/>
          </p:cNvSpPr>
          <p:nvPr/>
        </p:nvSpPr>
        <p:spPr bwMode="auto">
          <a:xfrm>
            <a:off x="5292090" y="3861054"/>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t>ptr</a:t>
            </a:r>
            <a:endParaRPr lang="zh-TW" altLang="en-US" sz="1600" dirty="0"/>
          </a:p>
        </p:txBody>
      </p:sp>
      <p:sp>
        <p:nvSpPr>
          <p:cNvPr id="25" name="文字方塊 8"/>
          <p:cNvSpPr txBox="1">
            <a:spLocks noChangeArrowheads="1"/>
          </p:cNvSpPr>
          <p:nvPr/>
        </p:nvSpPr>
        <p:spPr bwMode="auto">
          <a:xfrm>
            <a:off x="5436108" y="4149090"/>
            <a:ext cx="287337" cy="287338"/>
          </a:xfrm>
          <a:prstGeom prst="rect">
            <a:avLst/>
          </a:prstGeom>
          <a:solidFill>
            <a:schemeClr val="bg1"/>
          </a:solidFill>
          <a:ln w="19050">
            <a:solidFill>
              <a:schemeClr val="tx1"/>
            </a:solidFill>
            <a:miter lim="800000"/>
            <a:headEnd/>
            <a:tailEnd/>
          </a:ln>
        </p:spPr>
        <p:txBody>
          <a:bodyPr tIns="18000" bIns="0" anchor="ctr"/>
          <a:lstStyle/>
          <a:p>
            <a:r>
              <a:rPr lang="en-US" altLang="zh-TW" sz="1600" dirty="0" smtClean="0"/>
              <a:t>0</a:t>
            </a:r>
            <a:endParaRPr lang="zh-TW" altLang="en-US" sz="1600" dirty="0"/>
          </a:p>
        </p:txBody>
      </p:sp>
      <p:cxnSp>
        <p:nvCxnSpPr>
          <p:cNvPr id="26" name="直線單箭頭接點 25"/>
          <p:cNvCxnSpPr/>
          <p:nvPr/>
        </p:nvCxnSpPr>
        <p:spPr bwMode="auto">
          <a:xfrm>
            <a:off x="5580126" y="5157218"/>
            <a:ext cx="1152144" cy="1152142"/>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343122522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3584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2519889551"/>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spTree>
    <p:extLst>
      <p:ext uri="{BB962C8B-B14F-4D97-AF65-F5344CB8AC3E}">
        <p14:creationId xmlns:p14="http://schemas.microsoft.com/office/powerpoint/2010/main" val="41559964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2726118584"/>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42" name="直線單箭頭接點 41"/>
          <p:cNvCxnSpPr/>
          <p:nvPr/>
        </p:nvCxnSpPr>
        <p:spPr bwMode="auto">
          <a:xfrm flipH="1" flipV="1">
            <a:off x="7308342" y="2132838"/>
            <a:ext cx="1152146"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259662847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標題 5"/>
          <p:cNvSpPr>
            <a:spLocks noGrp="1"/>
          </p:cNvSpPr>
          <p:nvPr>
            <p:ph idx="1"/>
          </p:nvPr>
        </p:nvSpPr>
        <p:spPr>
          <a:xfrm>
            <a:off x="107442" y="260604"/>
            <a:ext cx="6480810" cy="3024378"/>
          </a:xfrm>
        </p:spPr>
        <p:txBody>
          <a:bodyPr wrap="none"/>
          <a:lstStyle/>
          <a:p>
            <a:pPr eaLnBrk="1" hangingPunct="1">
              <a:spcBef>
                <a:spcPts val="0"/>
              </a:spcBef>
            </a:pPr>
            <a:r>
              <a:rPr lang="en-US" altLang="zh-TW" sz="1600" b="0" dirty="0" err="1" smtClean="0">
                <a:solidFill>
                  <a:srgbClr val="0000FF"/>
                </a:solidFill>
                <a:latin typeface="Lucida Console" pitchFamily="49" charset="0"/>
                <a:ea typeface="新細明體" pitchFamily="18" charset="-120"/>
                <a:cs typeface="Courier New" pitchFamily="49" charset="0"/>
              </a:rPr>
              <a:t>int</a:t>
            </a:r>
            <a:r>
              <a:rPr lang="en-US" altLang="zh-TW" sz="1600" b="0" dirty="0" smtClean="0">
                <a:solidFill>
                  <a:srgbClr val="000000"/>
                </a:solidFill>
                <a:latin typeface="Lucida Console" pitchFamily="49" charset="0"/>
                <a:ea typeface="新細明體" pitchFamily="18" charset="-120"/>
                <a:cs typeface="Courier New" pitchFamily="49" charset="0"/>
              </a:rPr>
              <a:t> main()</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sentence[] = </a:t>
            </a:r>
            <a:r>
              <a:rPr lang="en-US" altLang="zh-TW" dirty="0" smtClean="0">
                <a:solidFill>
                  <a:srgbClr val="0099FF"/>
                </a:solidFill>
                <a:ea typeface="新細明體" pitchFamily="18" charset="-120"/>
                <a:cs typeface="Courier New" pitchFamily="49" charset="0"/>
              </a:rPr>
              <a:t>"\"Hello, world!\"</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sz="1600" b="0" dirty="0" smtClean="0">
                <a:solidFill>
                  <a:srgbClr val="000000"/>
                </a:solidFill>
                <a:latin typeface="Lucida Console" pitchFamily="49" charset="0"/>
                <a:ea typeface="新細明體" pitchFamily="18" charset="-120"/>
                <a:cs typeface="Courier New" pitchFamily="49" charset="0"/>
              </a:rPr>
              <a:t>;</a:t>
            </a:r>
          </a:p>
          <a:p>
            <a:pPr eaLnBrk="1" hangingPunct="1">
              <a:spcBef>
                <a:spcPts val="0"/>
              </a:spcBef>
            </a:pPr>
            <a:r>
              <a:rPr lang="en-US" altLang="zh-TW" dirty="0" smtClean="0">
                <a:solidFill>
                  <a:srgbClr val="0000FF"/>
                </a:solidFill>
                <a:ea typeface="新細明體" pitchFamily="18" charset="-120"/>
                <a:cs typeface="Courier New" pitchFamily="49" charset="0"/>
              </a:rPr>
              <a:t>   </a:t>
            </a:r>
            <a:r>
              <a:rPr lang="en-US" altLang="zh-TW" dirty="0">
                <a:solidFill>
                  <a:srgbClr val="0000FF"/>
                </a:solidFill>
                <a:ea typeface="新細明體" pitchFamily="18" charset="-120"/>
                <a:cs typeface="Courier New" pitchFamily="49" charset="0"/>
              </a:rPr>
              <a:t>char</a:t>
            </a:r>
            <a:r>
              <a:rPr lang="en-US" altLang="zh-TW" dirty="0">
                <a:solidFill>
                  <a:srgbClr val="000000"/>
                </a:solidFill>
                <a:ea typeface="新細明體" pitchFamily="18" charset="-120"/>
                <a:cs typeface="Courier New" pitchFamily="49" charset="0"/>
              </a:rPr>
              <a:t> *</a:t>
            </a:r>
            <a:r>
              <a:rPr lang="en-US" altLang="zh-TW" dirty="0" err="1">
                <a:solidFill>
                  <a:srgbClr val="000000"/>
                </a:solidFill>
                <a:ea typeface="新細明體" pitchFamily="18" charset="-120"/>
                <a:cs typeface="Courier New" pitchFamily="49" charset="0"/>
              </a:rPr>
              <a:t>nextToken</a:t>
            </a:r>
            <a:r>
              <a:rPr lang="en-US" altLang="zh-TW" dirty="0">
                <a:solidFill>
                  <a:srgbClr val="000000"/>
                </a:solidFill>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char</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sentence, </a:t>
            </a:r>
            <a:r>
              <a:rPr lang="en-US" altLang="zh-TW" sz="1600" b="0" dirty="0" smtClean="0">
                <a:solidFill>
                  <a:srgbClr val="0099FF"/>
                </a:solidFill>
                <a:latin typeface="Lucida Console" pitchFamily="49" charset="0"/>
                <a:ea typeface="新細明體" pitchFamily="18" charset="-120"/>
                <a:cs typeface="Courier New" pitchFamily="49" charset="0"/>
              </a:rPr>
              <a:t>"</a:t>
            </a:r>
            <a:r>
              <a:rPr lang="en-US" altLang="zh-TW" dirty="0">
                <a:solidFill>
                  <a:srgbClr val="0099FF"/>
                </a:solidFill>
                <a:ea typeface="新細明體" pitchFamily="18" charset="-120"/>
                <a:cs typeface="Courier New" pitchFamily="49" charset="0"/>
              </a:rPr>
              <a:t>\",!</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FF"/>
                </a:solidFill>
                <a:latin typeface="Lucida Console" pitchFamily="49" charset="0"/>
                <a:ea typeface="新細明體" pitchFamily="18" charset="-120"/>
                <a:cs typeface="Courier New" pitchFamily="49" charset="0"/>
              </a:rPr>
              <a:t>   while</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cout</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&lt;&lt; </a:t>
            </a:r>
            <a:r>
              <a:rPr lang="en-US" altLang="zh-TW" sz="1600" b="0" dirty="0" smtClean="0">
                <a:solidFill>
                  <a:srgbClr val="0099FF"/>
                </a:solidFill>
                <a:latin typeface="Lucida Console" pitchFamily="49" charset="0"/>
                <a:ea typeface="新細明體" pitchFamily="18" charset="-120"/>
                <a:cs typeface="Courier New" pitchFamily="49" charset="0"/>
              </a:rPr>
              <a:t>'\n'</a:t>
            </a:r>
            <a:r>
              <a:rPr lang="en-US" altLang="zh-TW" sz="1600" b="0" dirty="0" smtClean="0">
                <a:solidFill>
                  <a:srgbClr val="000000"/>
                </a:solidFill>
                <a:latin typeface="Lucida Console" pitchFamily="49" charset="0"/>
                <a:ea typeface="新細明體" pitchFamily="18" charset="-120"/>
                <a:cs typeface="Courier New" pitchFamily="49" charset="0"/>
              </a:rPr>
              <a:t>;</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err="1" smtClean="0">
                <a:solidFill>
                  <a:srgbClr val="000000"/>
                </a:solidFill>
                <a:latin typeface="Lucida Console" pitchFamily="49" charset="0"/>
                <a:ea typeface="新細明體" pitchFamily="18" charset="-120"/>
                <a:cs typeface="Courier New" pitchFamily="49" charset="0"/>
              </a:rPr>
              <a:t>ptr</a:t>
            </a:r>
            <a:r>
              <a:rPr lang="en-US" altLang="zh-TW" sz="1600" b="0" dirty="0" smtClean="0">
                <a:solidFill>
                  <a:srgbClr val="000000"/>
                </a:solidFill>
                <a:latin typeface="Lucida Console" pitchFamily="49" charset="0"/>
                <a:ea typeface="新細明體" pitchFamily="18" charset="-120"/>
                <a:cs typeface="Courier New" pitchFamily="49" charset="0"/>
              </a:rPr>
              <a:t> = </a:t>
            </a:r>
            <a:r>
              <a:rPr lang="en-US" altLang="zh-TW" sz="1600" b="0" dirty="0" err="1" smtClean="0">
                <a:solidFill>
                  <a:srgbClr val="000000"/>
                </a:solidFill>
                <a:latin typeface="Lucida Console" pitchFamily="49" charset="0"/>
                <a:ea typeface="新細明體" pitchFamily="18" charset="-120"/>
                <a:cs typeface="Courier New" pitchFamily="49" charset="0"/>
              </a:rPr>
              <a:t>strtok_s</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NULL</a:t>
            </a:r>
            <a:r>
              <a:rPr lang="en-US" altLang="zh-TW" sz="1600" b="0" dirty="0" smtClean="0">
                <a:solidFill>
                  <a:srgbClr val="000000"/>
                </a:solidFill>
                <a:latin typeface="Lucida Console" pitchFamily="49" charset="0"/>
                <a:ea typeface="新細明體" pitchFamily="18" charset="-120"/>
                <a:cs typeface="Courier New" pitchFamily="49" charset="0"/>
              </a:rPr>
              <a:t>, </a:t>
            </a:r>
            <a:r>
              <a:rPr lang="en-US" altLang="zh-TW" sz="1600" b="0" dirty="0" smtClean="0">
                <a:solidFill>
                  <a:srgbClr val="0099FF"/>
                </a:solidFill>
                <a:latin typeface="Lucida Console" pitchFamily="49" charset="0"/>
                <a:ea typeface="新細明體" pitchFamily="18" charset="-120"/>
                <a:cs typeface="Courier New" pitchFamily="49" charset="0"/>
              </a:rPr>
              <a:t>"\",! "</a:t>
            </a:r>
            <a:r>
              <a:rPr lang="en-US" altLang="zh-TW" dirty="0">
                <a:solidFill>
                  <a:srgbClr val="000000"/>
                </a:solidFill>
                <a:ea typeface="新細明體" pitchFamily="18" charset="-120"/>
                <a:cs typeface="Courier New" pitchFamily="49" charset="0"/>
              </a:rPr>
              <a:t>, &amp;</a:t>
            </a:r>
            <a:r>
              <a:rPr lang="en-US" altLang="zh-TW" dirty="0" err="1" smtClean="0">
                <a:solidFill>
                  <a:srgbClr val="000000"/>
                </a:solidFill>
                <a:ea typeface="新細明體" pitchFamily="18" charset="-120"/>
                <a:cs typeface="Courier New" pitchFamily="49" charset="0"/>
              </a:rPr>
              <a:t>nextToken</a:t>
            </a:r>
            <a:r>
              <a:rPr lang="en-US" altLang="zh-TW" dirty="0" smtClean="0">
                <a:solidFill>
                  <a:srgbClr val="000000"/>
                </a:solidFill>
                <a:ea typeface="新細明體" pitchFamily="18" charset="-120"/>
                <a:cs typeface="Courier New" pitchFamily="49" charset="0"/>
              </a:rPr>
              <a:t> );</a:t>
            </a:r>
            <a:endParaRPr lang="en-US" altLang="zh-TW" sz="1600" b="0" dirty="0" smtClean="0">
              <a:solidFill>
                <a:srgbClr val="000000"/>
              </a:solidFill>
              <a:latin typeface="Lucida Console" pitchFamily="49" charset="0"/>
              <a:ea typeface="新細明體" pitchFamily="18" charset="-120"/>
              <a:cs typeface="Times New Roman" pitchFamily="18" charset="0"/>
            </a:endParaRP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   }</a:t>
            </a:r>
          </a:p>
          <a:p>
            <a:pPr marL="342900" lvl="0" indent="-342900" eaLnBrk="1" hangingPunct="1">
              <a:spcBef>
                <a:spcPts val="0"/>
              </a:spcBef>
            </a:pPr>
            <a:r>
              <a:rPr lang="en-US" altLang="zh-TW" sz="1600" b="0" dirty="0" smtClean="0">
                <a:solidFill>
                  <a:srgbClr val="000000"/>
                </a:solidFill>
                <a:latin typeface="Lucida Console" pitchFamily="49" charset="0"/>
                <a:ea typeface="新細明體" pitchFamily="18" charset="-120"/>
                <a:cs typeface="Courier New" pitchFamily="49" charset="0"/>
              </a:rPr>
              <a:t>}</a:t>
            </a:r>
            <a:endParaRPr lang="zh-TW" altLang="en-US" sz="1600" b="0" dirty="0" smtClean="0">
              <a:solidFill>
                <a:srgbClr val="000000"/>
              </a:solidFill>
              <a:latin typeface="Lucida Console" pitchFamily="49" charset="0"/>
              <a:ea typeface="新細明體" pitchFamily="18" charset="-120"/>
              <a:cs typeface="Courier New" pitchFamily="49" charset="0"/>
            </a:endParaRPr>
          </a:p>
        </p:txBody>
      </p:sp>
      <p:sp>
        <p:nvSpPr>
          <p:cNvPr id="15" name="文字方塊 14"/>
          <p:cNvSpPr txBox="1"/>
          <p:nvPr/>
        </p:nvSpPr>
        <p:spPr>
          <a:xfrm>
            <a:off x="1115568" y="4437126"/>
            <a:ext cx="2304288" cy="1296162"/>
          </a:xfrm>
          <a:prstGeom prst="rect">
            <a:avLst/>
          </a:prstGeom>
          <a:solidFill>
            <a:schemeClr val="accent1">
              <a:lumMod val="20000"/>
              <a:lumOff val="80000"/>
            </a:schemeClr>
          </a:solidFill>
          <a:ln w="19050">
            <a:solidFill>
              <a:schemeClr val="tx1"/>
            </a:solidFill>
          </a:ln>
        </p:spPr>
        <p:txBody>
          <a:bodyPr wrap="square" rtlCol="0">
            <a:noAutofit/>
          </a:bodyPr>
          <a:lstStyle/>
          <a:p>
            <a:pPr algn="l"/>
            <a:endParaRPr lang="zh-TW" altLang="en-US" dirty="0">
              <a:solidFill>
                <a:srgbClr val="000000"/>
              </a:solidFill>
            </a:endParaRPr>
          </a:p>
        </p:txBody>
      </p:sp>
      <p:sp>
        <p:nvSpPr>
          <p:cNvPr id="16" name="文字方塊 15"/>
          <p:cNvSpPr txBox="1"/>
          <p:nvPr/>
        </p:nvSpPr>
        <p:spPr>
          <a:xfrm>
            <a:off x="1835658" y="5733288"/>
            <a:ext cx="864000" cy="432000"/>
          </a:xfrm>
          <a:prstGeom prst="rect">
            <a:avLst/>
          </a:prstGeom>
          <a:noFill/>
        </p:spPr>
        <p:txBody>
          <a:bodyPr wrap="square" rtlCol="0">
            <a:noAutofit/>
          </a:bodyPr>
          <a:lstStyle/>
          <a:p>
            <a:r>
              <a:rPr lang="zh-TW" altLang="en-US" sz="2400" dirty="0" smtClean="0">
                <a:solidFill>
                  <a:srgbClr val="000000"/>
                </a:solidFill>
              </a:rPr>
              <a:t>螢幕</a:t>
            </a:r>
            <a:endParaRPr lang="zh-TW" altLang="en-US" sz="2400" dirty="0">
              <a:solidFill>
                <a:srgbClr val="000000"/>
              </a:solidFill>
            </a:endParaRPr>
          </a:p>
        </p:txBody>
      </p:sp>
      <p:graphicFrame>
        <p:nvGraphicFramePr>
          <p:cNvPr id="30" name="Group 243"/>
          <p:cNvGraphicFramePr>
            <a:graphicFrameLocks noGrp="1"/>
          </p:cNvGraphicFramePr>
          <p:nvPr>
            <p:extLst>
              <p:ext uri="{D42A27DB-BD31-4B8C-83A1-F6EECF244321}">
                <p14:modId xmlns:p14="http://schemas.microsoft.com/office/powerpoint/2010/main" val="4013453067"/>
              </p:ext>
            </p:extLst>
          </p:nvPr>
        </p:nvGraphicFramePr>
        <p:xfrm>
          <a:off x="6732270" y="1988820"/>
          <a:ext cx="576000" cy="4608000"/>
        </p:xfrm>
        <a:graphic>
          <a:graphicData uri="http://schemas.openxmlformats.org/drawingml/2006/table">
            <a:tbl>
              <a:tblPr/>
              <a:tblGrid>
                <a:gridCol w="576000"/>
              </a:tblGrid>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H</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e</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w</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o</a:t>
                      </a:r>
                      <a:endParaRPr kumimoji="0" lang="zh-TW" altLang="en-US" sz="1800" b="1" i="0" u="none" strike="noStrike" cap="none" normalizeH="0" baseline="0" dirty="0" smtClean="0">
                        <a:ln>
                          <a:noFill/>
                        </a:ln>
                        <a:solidFill>
                          <a:schemeClr val="tx1"/>
                        </a:solidFill>
                        <a:effectLst/>
                        <a:latin typeface="Courier New" pitchFamily="49" charset="0"/>
                        <a:ea typeface="新細明體" pitchFamily="18" charset="-120"/>
                      </a:endParaRP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r</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l</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d</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Courier New" pitchFamily="49" charset="0"/>
                          <a:ea typeface="新細明體" pitchFamily="18" charset="-120"/>
                        </a:rPr>
                        <a:t>\0</a:t>
                      </a:r>
                    </a:p>
                  </a:txBody>
                  <a:tcPr marL="90000" marR="9000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文字方塊 7"/>
          <p:cNvSpPr txBox="1">
            <a:spLocks noChangeArrowheads="1"/>
          </p:cNvSpPr>
          <p:nvPr/>
        </p:nvSpPr>
        <p:spPr bwMode="auto">
          <a:xfrm>
            <a:off x="8172450" y="4869180"/>
            <a:ext cx="576263"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str</a:t>
            </a:r>
            <a:endParaRPr lang="zh-TW" altLang="en-US" sz="1600" dirty="0">
              <a:solidFill>
                <a:srgbClr val="000000"/>
              </a:solidFill>
            </a:endParaRPr>
          </a:p>
        </p:txBody>
      </p:sp>
      <p:sp>
        <p:nvSpPr>
          <p:cNvPr id="32" name="文字方塊 8"/>
          <p:cNvSpPr txBox="1">
            <a:spLocks noChangeArrowheads="1"/>
          </p:cNvSpPr>
          <p:nvPr/>
        </p:nvSpPr>
        <p:spPr bwMode="auto">
          <a:xfrm>
            <a:off x="8316849" y="4581095"/>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3" name="文字方塊 9"/>
          <p:cNvSpPr txBox="1">
            <a:spLocks noChangeArrowheads="1"/>
          </p:cNvSpPr>
          <p:nvPr/>
        </p:nvSpPr>
        <p:spPr bwMode="auto">
          <a:xfrm>
            <a:off x="4860036" y="4869229"/>
            <a:ext cx="1440180" cy="287338"/>
          </a:xfrm>
          <a:prstGeom prst="rect">
            <a:avLst/>
          </a:prstGeom>
          <a:noFill/>
          <a:ln w="9525">
            <a:noFill/>
            <a:miter lim="800000"/>
            <a:headEnd/>
            <a:tailEnd/>
          </a:ln>
        </p:spPr>
        <p:txBody>
          <a:bodyPr lIns="72000" tIns="0" rIns="72000" bIns="0" anchor="ctr"/>
          <a:lstStyle/>
          <a:p>
            <a:pPr>
              <a:spcBef>
                <a:spcPts val="0"/>
              </a:spcBef>
            </a:pPr>
            <a:r>
              <a:rPr lang="en-US" altLang="zh-TW" sz="1600" dirty="0" err="1">
                <a:solidFill>
                  <a:srgbClr val="000000"/>
                </a:solidFill>
              </a:rPr>
              <a:t>nextToken</a:t>
            </a:r>
            <a:endParaRPr lang="zh-TW" altLang="en-US" sz="1600" dirty="0">
              <a:solidFill>
                <a:srgbClr val="000000"/>
              </a:solidFill>
            </a:endParaRPr>
          </a:p>
        </p:txBody>
      </p:sp>
      <p:sp>
        <p:nvSpPr>
          <p:cNvPr id="34" name="文字方塊 10"/>
          <p:cNvSpPr txBox="1">
            <a:spLocks noChangeArrowheads="1"/>
          </p:cNvSpPr>
          <p:nvPr/>
        </p:nvSpPr>
        <p:spPr bwMode="auto">
          <a:xfrm>
            <a:off x="5436108" y="4581144"/>
            <a:ext cx="287337" cy="287338"/>
          </a:xfrm>
          <a:prstGeom prst="rect">
            <a:avLst/>
          </a:prstGeom>
          <a:noFill/>
          <a:ln w="19050">
            <a:solidFill>
              <a:schemeClr val="tx1"/>
            </a:solidFill>
            <a:miter lim="800000"/>
            <a:headEnd/>
            <a:tailEnd/>
          </a:ln>
        </p:spPr>
        <p:txBody>
          <a:bodyPr tIns="18000" bIns="0" anchor="ctr"/>
          <a:lstStyle/>
          <a:p>
            <a:endParaRPr lang="zh-TW" altLang="en-US" sz="1600">
              <a:solidFill>
                <a:srgbClr val="000000"/>
              </a:solidFill>
            </a:endParaRPr>
          </a:p>
        </p:txBody>
      </p:sp>
      <p:sp>
        <p:nvSpPr>
          <p:cNvPr id="35" name="文字方塊 7"/>
          <p:cNvSpPr txBox="1">
            <a:spLocks noChangeArrowheads="1"/>
          </p:cNvSpPr>
          <p:nvPr/>
        </p:nvSpPr>
        <p:spPr bwMode="auto">
          <a:xfrm>
            <a:off x="8028432" y="3429000"/>
            <a:ext cx="864000" cy="287338"/>
          </a:xfrm>
          <a:prstGeom prst="rect">
            <a:avLst/>
          </a:prstGeom>
          <a:noFill/>
          <a:ln w="9525">
            <a:noFill/>
            <a:miter lim="800000"/>
            <a:headEnd/>
            <a:tailEnd/>
          </a:ln>
        </p:spPr>
        <p:txBody>
          <a:bodyPr lIns="36000" tIns="0" rIns="36000" bIns="0" anchor="ctr"/>
          <a:lstStyle/>
          <a:p>
            <a:pPr>
              <a:spcBef>
                <a:spcPts val="0"/>
              </a:spcBef>
            </a:pPr>
            <a:r>
              <a:rPr lang="en-US" altLang="zh-TW" sz="1600" dirty="0" smtClean="0">
                <a:solidFill>
                  <a:srgbClr val="000000"/>
                </a:solidFill>
              </a:rPr>
              <a:t>string</a:t>
            </a:r>
            <a:endParaRPr lang="zh-TW" altLang="en-US" sz="1600" dirty="0">
              <a:solidFill>
                <a:srgbClr val="000000"/>
              </a:solidFill>
            </a:endParaRPr>
          </a:p>
        </p:txBody>
      </p:sp>
      <p:sp>
        <p:nvSpPr>
          <p:cNvPr id="36" name="文字方塊 8"/>
          <p:cNvSpPr txBox="1">
            <a:spLocks noChangeArrowheads="1"/>
          </p:cNvSpPr>
          <p:nvPr/>
        </p:nvSpPr>
        <p:spPr bwMode="auto">
          <a:xfrm>
            <a:off x="8316849" y="3716987"/>
            <a:ext cx="287337" cy="287338"/>
          </a:xfrm>
          <a:prstGeom prst="rect">
            <a:avLst/>
          </a:prstGeom>
          <a:noFill/>
          <a:ln w="19050">
            <a:solidFill>
              <a:schemeClr val="tx1"/>
            </a:solidFill>
            <a:miter lim="800000"/>
            <a:headEnd/>
            <a:tailEnd/>
          </a:ln>
        </p:spPr>
        <p:txBody>
          <a:bodyPr tIns="18000" bIns="0" anchor="ctr"/>
          <a:lstStyle/>
          <a:p>
            <a:endParaRPr lang="zh-TW" altLang="en-US" sz="1600" dirty="0">
              <a:solidFill>
                <a:srgbClr val="000000"/>
              </a:solidFill>
            </a:endParaRPr>
          </a:p>
        </p:txBody>
      </p:sp>
      <p:sp>
        <p:nvSpPr>
          <p:cNvPr id="37" name="文字方塊 7"/>
          <p:cNvSpPr txBox="1">
            <a:spLocks noChangeArrowheads="1"/>
          </p:cNvSpPr>
          <p:nvPr/>
        </p:nvSpPr>
        <p:spPr bwMode="auto">
          <a:xfrm>
            <a:off x="5292090" y="3429000"/>
            <a:ext cx="576008" cy="287338"/>
          </a:xfrm>
          <a:prstGeom prst="rect">
            <a:avLst/>
          </a:prstGeom>
          <a:noFill/>
          <a:ln w="9525">
            <a:noFill/>
            <a:miter lim="800000"/>
            <a:headEnd/>
            <a:tailEnd/>
          </a:ln>
        </p:spPr>
        <p:txBody>
          <a:bodyPr tIns="0" bIns="0" anchor="ctr"/>
          <a:lstStyle/>
          <a:p>
            <a:pPr>
              <a:spcBef>
                <a:spcPts val="0"/>
              </a:spcBef>
            </a:pPr>
            <a:r>
              <a:rPr lang="en-US" altLang="zh-TW" sz="1600" dirty="0" err="1" smtClean="0">
                <a:solidFill>
                  <a:srgbClr val="000000"/>
                </a:solidFill>
              </a:rPr>
              <a:t>ptr</a:t>
            </a:r>
            <a:endParaRPr lang="zh-TW" altLang="en-US" sz="1600" dirty="0">
              <a:solidFill>
                <a:srgbClr val="000000"/>
              </a:solidFill>
            </a:endParaRPr>
          </a:p>
        </p:txBody>
      </p:sp>
      <p:sp>
        <p:nvSpPr>
          <p:cNvPr id="38" name="文字方塊 8"/>
          <p:cNvSpPr txBox="1">
            <a:spLocks noChangeArrowheads="1"/>
          </p:cNvSpPr>
          <p:nvPr/>
        </p:nvSpPr>
        <p:spPr bwMode="auto">
          <a:xfrm>
            <a:off x="5436108" y="3717036"/>
            <a:ext cx="287337" cy="287338"/>
          </a:xfrm>
          <a:prstGeom prst="rect">
            <a:avLst/>
          </a:prstGeom>
          <a:solidFill>
            <a:schemeClr val="bg1">
              <a:alpha val="50196"/>
            </a:schemeClr>
          </a:solidFill>
          <a:ln w="19050">
            <a:solidFill>
              <a:schemeClr val="tx1"/>
            </a:solidFill>
            <a:miter lim="800000"/>
            <a:headEnd/>
            <a:tailEnd/>
          </a:ln>
        </p:spPr>
        <p:txBody>
          <a:bodyPr tIns="18000" bIns="0" anchor="ctr"/>
          <a:lstStyle/>
          <a:p>
            <a:endParaRPr lang="zh-TW" altLang="en-US" sz="1600">
              <a:solidFill>
                <a:srgbClr val="000000"/>
              </a:solidFill>
            </a:endParaRPr>
          </a:p>
        </p:txBody>
      </p:sp>
      <p:cxnSp>
        <p:nvCxnSpPr>
          <p:cNvPr id="41" name="直線單箭頭接點 40"/>
          <p:cNvCxnSpPr/>
          <p:nvPr/>
        </p:nvCxnSpPr>
        <p:spPr bwMode="auto">
          <a:xfrm flipH="1" flipV="1">
            <a:off x="7308342" y="2132838"/>
            <a:ext cx="1152146" cy="2592324"/>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cxnSp>
        <p:nvCxnSpPr>
          <p:cNvPr id="42" name="直線單箭頭接點 41"/>
          <p:cNvCxnSpPr/>
          <p:nvPr/>
        </p:nvCxnSpPr>
        <p:spPr bwMode="auto">
          <a:xfrm flipH="1" flipV="1">
            <a:off x="7308342" y="2132838"/>
            <a:ext cx="1152146" cy="1728216"/>
          </a:xfrm>
          <a:prstGeom prst="straightConnector1">
            <a:avLst/>
          </a:prstGeom>
          <a:solidFill>
            <a:schemeClr val="accent1"/>
          </a:solidFill>
          <a:ln w="25400" cap="flat" cmpd="sng" algn="ctr">
            <a:solidFill>
              <a:srgbClr val="FF0000"/>
            </a:solidFill>
            <a:prstDash val="solid"/>
            <a:round/>
            <a:headEnd type="oval" w="med" len="med"/>
            <a:tailEnd type="arrow" w="lg" len="lg"/>
          </a:ln>
          <a:effectLst/>
        </p:spPr>
      </p:cxnSp>
    </p:spTree>
    <p:extLst>
      <p:ext uri="{BB962C8B-B14F-4D97-AF65-F5344CB8AC3E}">
        <p14:creationId xmlns:p14="http://schemas.microsoft.com/office/powerpoint/2010/main" val="4191466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template_07-25-2002">
  <a:themeElements>
    <a:clrScheme name="">
      <a:dk1>
        <a:srgbClr val="000000"/>
      </a:dk1>
      <a:lt1>
        <a:srgbClr val="FFFFFF"/>
      </a:lt1>
      <a:dk2>
        <a:srgbClr val="000000"/>
      </a:dk2>
      <a:lt2>
        <a:srgbClr val="FF0000"/>
      </a:lt2>
      <a:accent1>
        <a:srgbClr val="0099FF"/>
      </a:accent1>
      <a:accent2>
        <a:srgbClr val="3333CC"/>
      </a:accent2>
      <a:accent3>
        <a:srgbClr val="FFFFFF"/>
      </a:accent3>
      <a:accent4>
        <a:srgbClr val="000000"/>
      </a:accent4>
      <a:accent5>
        <a:srgbClr val="AACAFF"/>
      </a:accent5>
      <a:accent6>
        <a:srgbClr val="2D2DB9"/>
      </a:accent6>
      <a:hlink>
        <a:srgbClr val="0000FF"/>
      </a:hlink>
      <a:folHlink>
        <a:srgbClr val="B2B2B2"/>
      </a:folHlink>
    </a:clrScheme>
    <a:fontScheme name="ppt_template_07-25-20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tx1"/>
            </a:solidFill>
            <a:effectLst/>
            <a:latin typeface="Courier New" pitchFamily="49" charset="0"/>
            <a:ea typeface="標楷體" pitchFamily="65" charset="-12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tx1"/>
            </a:solidFill>
            <a:effectLst/>
            <a:latin typeface="Courier New" pitchFamily="49" charset="0"/>
            <a:ea typeface="標楷體" pitchFamily="65" charset="-120"/>
            <a:cs typeface="Times New Roman" pitchFamily="18" charset="0"/>
          </a:defRPr>
        </a:defPPr>
      </a:lstStyle>
    </a:lnDef>
  </a:objectDefaults>
  <a:extraClrSchemeLst>
    <a:extraClrScheme>
      <a:clrScheme name="ppt_template_07-25-20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template_07-25-20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template_07-25-20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template_07-25-20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template_07-25-20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template_07-25-20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template_07-25-20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Settings\audrey\Application Data\Microsoft\Templates\ppt_template_07-25-2002.pot</Template>
  <TotalTime>6416</TotalTime>
  <Words>16224</Words>
  <Application>Microsoft Office PowerPoint</Application>
  <PresentationFormat>如螢幕大小 (4:3)</PresentationFormat>
  <Paragraphs>6275</Paragraphs>
  <Slides>180</Slides>
  <Notes>0</Notes>
  <HiddenSlides>0</HiddenSlides>
  <MMClips>0</MMClips>
  <ScaleCrop>false</ScaleCrop>
  <HeadingPairs>
    <vt:vector size="4" baseType="variant">
      <vt:variant>
        <vt:lpstr>佈景主題</vt:lpstr>
      </vt:variant>
      <vt:variant>
        <vt:i4>1</vt:i4>
      </vt:variant>
      <vt:variant>
        <vt:lpstr>投影片標題</vt:lpstr>
      </vt:variant>
      <vt:variant>
        <vt:i4>180</vt:i4>
      </vt:variant>
    </vt:vector>
  </HeadingPairs>
  <TitlesOfParts>
    <vt:vector size="181" baseType="lpstr">
      <vt:lpstr>ppt_template_07-25-2002</vt:lpstr>
      <vt:lpstr>Pointer-Based String Processing</vt:lpstr>
      <vt:lpstr>Pointer-Based String Processing</vt:lpstr>
      <vt:lpstr>Pointer-Based String Processing</vt:lpstr>
      <vt:lpstr>Pointer-Based String Processing</vt:lpstr>
      <vt:lpstr>PowerPoint 簡報</vt:lpstr>
      <vt:lpstr>PowerPoint 簡報</vt:lpstr>
      <vt:lpstr>PowerPoint 簡報</vt:lpstr>
      <vt:lpstr>PowerPoint 簡報</vt:lpstr>
      <vt:lpstr>Fig. 8.10</vt:lpstr>
      <vt:lpstr>Fig. 8.10</vt:lpstr>
      <vt:lpstr>Fig. 8.10</vt:lpstr>
      <vt:lpstr>Fig. 8.10</vt:lpstr>
      <vt:lpstr>Fig. 8.10</vt:lpstr>
      <vt:lpstr>Fig. 8.10</vt:lpstr>
      <vt:lpstr>Fig. 8.10</vt:lpstr>
      <vt:lpstr>Fig. 8.10</vt:lpstr>
      <vt:lpstr>PowerPoint 簡報</vt:lpstr>
      <vt:lpstr>PowerPoint 簡報</vt:lpstr>
      <vt:lpstr>PowerPoint 簡報</vt:lpstr>
      <vt:lpstr>PowerPoint 簡報</vt:lpstr>
      <vt:lpstr>Fig. 8.11</vt:lpstr>
      <vt:lpstr>Fig. 8.11</vt:lpstr>
      <vt:lpstr>Fig. 8.11</vt:lpstr>
      <vt:lpstr>Fig. 8.11</vt:lpstr>
      <vt:lpstr>Fig. 8.11</vt:lpstr>
      <vt:lpstr>PowerPoint 簡報</vt:lpstr>
      <vt:lpstr>PowerPoint 簡報</vt:lpstr>
      <vt:lpstr>PowerPoint 簡報</vt:lpstr>
      <vt:lpstr>PowerPoint 簡報</vt:lpstr>
      <vt:lpstr>Fig. 8.21</vt:lpstr>
      <vt:lpstr>Fig. 8.21</vt:lpstr>
      <vt:lpstr>PowerPoint 簡報</vt:lpstr>
      <vt:lpstr>Fig. 8.11</vt:lpstr>
      <vt:lpstr>Fig. 8.11</vt:lpstr>
      <vt:lpstr>Fig. 8.11</vt:lpstr>
      <vt:lpstr>Fig. 8.11</vt:lpstr>
      <vt:lpstr>國立中正大學103學年度碩士班招生考試試題</vt:lpstr>
      <vt:lpstr>國立中正大學103學年度碩士班招生考試試題</vt:lpstr>
      <vt:lpstr>Sec. 22.10  Pointer-Based String Manipulation Functions</vt:lpstr>
      <vt:lpstr>PowerPoint 簡報</vt:lpstr>
      <vt:lpstr>PowerPoint 簡報</vt:lpstr>
      <vt:lpstr>Pointer-Based String Manipulation Functions</vt:lpstr>
      <vt:lpstr>PowerPoint 簡報</vt:lpstr>
      <vt:lpstr>PowerPoint 簡報</vt:lpstr>
      <vt:lpstr>PowerPoint 簡報</vt:lpstr>
      <vt:lpstr>PowerPoint 簡報</vt:lpstr>
      <vt:lpstr>PowerPoint 簡報</vt:lpstr>
      <vt:lpstr>PowerPoint 簡報</vt:lpstr>
      <vt:lpstr>Pointer-Based String Manipulation Functions</vt:lpstr>
      <vt:lpstr>PowerPoint 簡報</vt:lpstr>
      <vt:lpstr>PowerPoint 簡報</vt:lpstr>
      <vt:lpstr>PowerPoint 簡報</vt:lpstr>
      <vt:lpstr>PowerPoint 簡報</vt:lpstr>
      <vt:lpstr>PowerPoint 簡報</vt:lpstr>
      <vt:lpstr>PowerPoint 簡報</vt:lpstr>
      <vt:lpstr>Pointer-Based String Manipulation Functions</vt:lpstr>
      <vt:lpstr>Pointer-Based String Manipulation Functions</vt:lpstr>
      <vt:lpstr>PowerPoint 簡報</vt:lpstr>
      <vt:lpstr>PowerPoint 簡報</vt:lpstr>
      <vt:lpstr>22.10  Pointer-Based String Manipulation Functions</vt:lpstr>
      <vt:lpstr>PowerPoint 簡報</vt:lpstr>
      <vt:lpstr>PowerPoint 簡報</vt:lpstr>
      <vt:lpstr>PowerPoint 簡報</vt:lpstr>
      <vt:lpstr>Pointer-Based String Manipulation Functions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Deitel &amp; Associates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 Pointers and Strings</dc:title>
  <dc:creator>Audrey Lee</dc:creator>
  <cp:lastModifiedBy>jclin</cp:lastModifiedBy>
  <cp:revision>569</cp:revision>
  <dcterms:created xsi:type="dcterms:W3CDTF">2002-07-31T13:16:45Z</dcterms:created>
  <dcterms:modified xsi:type="dcterms:W3CDTF">2015-11-22T22:22:39Z</dcterms:modified>
</cp:coreProperties>
</file>