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416" r:id="rId2"/>
    <p:sldId id="393" r:id="rId3"/>
    <p:sldId id="376" r:id="rId4"/>
    <p:sldId id="404" r:id="rId5"/>
    <p:sldId id="402" r:id="rId6"/>
    <p:sldId id="406" r:id="rId7"/>
    <p:sldId id="408" r:id="rId8"/>
    <p:sldId id="407" r:id="rId9"/>
    <p:sldId id="417" r:id="rId10"/>
    <p:sldId id="418" r:id="rId11"/>
    <p:sldId id="420" r:id="rId12"/>
    <p:sldId id="423" r:id="rId13"/>
    <p:sldId id="424" r:id="rId14"/>
    <p:sldId id="422" r:id="rId15"/>
    <p:sldId id="425" r:id="rId16"/>
    <p:sldId id="421" r:id="rId17"/>
    <p:sldId id="428" r:id="rId18"/>
    <p:sldId id="427" r:id="rId19"/>
    <p:sldId id="426" r:id="rId20"/>
    <p:sldId id="419" r:id="rId21"/>
    <p:sldId id="391" r:id="rId22"/>
    <p:sldId id="394" r:id="rId23"/>
    <p:sldId id="380" r:id="rId24"/>
    <p:sldId id="379" r:id="rId25"/>
    <p:sldId id="381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396" r:id="rId34"/>
    <p:sldId id="397" r:id="rId35"/>
    <p:sldId id="400" r:id="rId36"/>
    <p:sldId id="398" r:id="rId37"/>
    <p:sldId id="399" r:id="rId38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0" autoAdjust="0"/>
    <p:restoredTop sz="94660"/>
  </p:normalViewPr>
  <p:slideViewPr>
    <p:cSldViewPr showGuides="1">
      <p:cViewPr varScale="1">
        <p:scale>
          <a:sx n="83" d="100"/>
          <a:sy n="83" d="100"/>
        </p:scale>
        <p:origin x="-193" y="-73"/>
      </p:cViewPr>
      <p:guideLst>
        <p:guide orient="horz" pos="3861"/>
        <p:guide pos="4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90"/>
    </p:cViewPr>
  </p:sorterViewPr>
  <p:notesViewPr>
    <p:cSldViewPr>
      <p:cViewPr varScale="1">
        <p:scale>
          <a:sx n="59" d="100"/>
          <a:sy n="59" d="100"/>
        </p:scale>
        <p:origin x="-1488" y="-72"/>
      </p:cViewPr>
      <p:guideLst>
        <p:guide orient="horz" pos="2908"/>
        <p:guide pos="2188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77439E74-1D17-4335-B797-22AC3F4BFF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688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27DD27A8-61D8-4E85-A182-FCBFDFAE1A7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92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2888931"/>
            <a:ext cx="8641103" cy="1080137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94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8641103" cy="648082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722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4140529" cy="648082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751388" y="188913"/>
            <a:ext cx="4141787" cy="6480175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873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04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11493" y="1989138"/>
            <a:ext cx="2520323" cy="3600450"/>
          </a:xfrm>
        </p:spPr>
        <p:txBody>
          <a:bodyPr/>
          <a:lstStyle>
            <a:lvl1pPr marL="0" indent="0"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82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3" cy="108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448747"/>
            <a:ext cx="8641103" cy="504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4" r:id="rId2"/>
    <p:sldLayoutId id="2147483671" r:id="rId3"/>
    <p:sldLayoutId id="2147483669" r:id="rId4"/>
    <p:sldLayoutId id="214748367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defRPr sz="1600" b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Calculate Semester Grade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8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88586"/>
            <a:ext cx="8281057" cy="6480828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 add( Vector u2 );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x;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y;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v1, v2, v3;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v1.x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v1.y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v2.x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v2.y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v3 = v1.add( v2 );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v1.x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v1.y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("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v2.x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v2.y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==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("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v3.x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v3.y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")\n\n"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Vector::add( Vector u2 )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 u3;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u3.x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x + u2.x;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u3.y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y + u2.y;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u3;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28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4572000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572000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流程圖: 程序 4"/>
          <p:cNvSpPr/>
          <p:nvPr/>
        </p:nvSpPr>
        <p:spPr>
          <a:xfrm>
            <a:off x="4860036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4860036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405000"/>
            <a:ext cx="2879820" cy="259265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 main()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v1, v2, v3;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v3 = v1.add( v2 );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99741"/>
              </p:ext>
            </p:extLst>
          </p:nvPr>
        </p:nvGraphicFramePr>
        <p:xfrm>
          <a:off x="4860036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04889"/>
              </p:ext>
            </p:extLst>
          </p:nvPr>
        </p:nvGraphicFramePr>
        <p:xfrm>
          <a:off x="5724180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250824" y="4725162"/>
            <a:ext cx="4033140" cy="1872234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Vector::add( Vector 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&amp;u2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u3.x = x + u2.x;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u3.y = y + u2.y;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0825" y="3285743"/>
            <a:ext cx="3601086" cy="115209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Vector::length()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x*x + y*y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876288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v2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6876288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流程圖: 程序 17"/>
          <p:cNvSpPr/>
          <p:nvPr/>
        </p:nvSpPr>
        <p:spPr>
          <a:xfrm>
            <a:off x="7164324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7164324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10407"/>
              </p:ext>
            </p:extLst>
          </p:nvPr>
        </p:nvGraphicFramePr>
        <p:xfrm>
          <a:off x="7164324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79736"/>
              </p:ext>
            </p:extLst>
          </p:nvPr>
        </p:nvGraphicFramePr>
        <p:xfrm>
          <a:off x="8028468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流程圖: 程序 27"/>
          <p:cNvSpPr/>
          <p:nvPr/>
        </p:nvSpPr>
        <p:spPr>
          <a:xfrm>
            <a:off x="6876288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876288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164324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164324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93386"/>
              </p:ext>
            </p:extLst>
          </p:nvPr>
        </p:nvGraphicFramePr>
        <p:xfrm>
          <a:off x="7164324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60692"/>
              </p:ext>
            </p:extLst>
          </p:nvPr>
        </p:nvGraphicFramePr>
        <p:xfrm>
          <a:off x="8028468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5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4572000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572000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流程圖: 程序 4"/>
          <p:cNvSpPr/>
          <p:nvPr/>
        </p:nvSpPr>
        <p:spPr>
          <a:xfrm>
            <a:off x="4860036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4860036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405000"/>
            <a:ext cx="2879820" cy="259265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 main()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v1, v2, v3;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v3 = v1.add( v2 );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57479"/>
              </p:ext>
            </p:extLst>
          </p:nvPr>
        </p:nvGraphicFramePr>
        <p:xfrm>
          <a:off x="4860036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23549"/>
              </p:ext>
            </p:extLst>
          </p:nvPr>
        </p:nvGraphicFramePr>
        <p:xfrm>
          <a:off x="5724180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250824" y="4725162"/>
            <a:ext cx="4033140" cy="1872234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Vector::add( Vector 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&amp;u2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u3.x = x + u2.x;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u3.y = y + u2.y;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0825" y="3285743"/>
            <a:ext cx="3601086" cy="115209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Vector::length()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x*x + y*y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876288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v2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6876288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流程圖: 程序 17"/>
          <p:cNvSpPr/>
          <p:nvPr/>
        </p:nvSpPr>
        <p:spPr>
          <a:xfrm>
            <a:off x="7164324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7164324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90858"/>
              </p:ext>
            </p:extLst>
          </p:nvPr>
        </p:nvGraphicFramePr>
        <p:xfrm>
          <a:off x="7164324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26358"/>
              </p:ext>
            </p:extLst>
          </p:nvPr>
        </p:nvGraphicFramePr>
        <p:xfrm>
          <a:off x="8028468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流程圖: 程序 27"/>
          <p:cNvSpPr/>
          <p:nvPr/>
        </p:nvSpPr>
        <p:spPr>
          <a:xfrm>
            <a:off x="6876288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876288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164324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164324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47620"/>
              </p:ext>
            </p:extLst>
          </p:nvPr>
        </p:nvGraphicFramePr>
        <p:xfrm>
          <a:off x="7164324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63547"/>
              </p:ext>
            </p:extLst>
          </p:nvPr>
        </p:nvGraphicFramePr>
        <p:xfrm>
          <a:off x="8028468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40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4572000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572000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流程圖: 程序 4"/>
          <p:cNvSpPr/>
          <p:nvPr/>
        </p:nvSpPr>
        <p:spPr>
          <a:xfrm>
            <a:off x="4860036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4860036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405000"/>
            <a:ext cx="2879820" cy="259265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 main()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v1, v2, v3;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v3 = v1.add( v2 );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15949"/>
              </p:ext>
            </p:extLst>
          </p:nvPr>
        </p:nvGraphicFramePr>
        <p:xfrm>
          <a:off x="4860036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87224"/>
              </p:ext>
            </p:extLst>
          </p:nvPr>
        </p:nvGraphicFramePr>
        <p:xfrm>
          <a:off x="5724180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250824" y="4725162"/>
            <a:ext cx="4033140" cy="1872234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Vector::add( Vector 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&amp;u2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u3.x = x + u2.x;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u3.y = y + u2.y;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0825" y="3285743"/>
            <a:ext cx="3601086" cy="115209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Vector::length()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x*x + y*y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876288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v2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6876288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流程圖: 程序 17"/>
          <p:cNvSpPr/>
          <p:nvPr/>
        </p:nvSpPr>
        <p:spPr>
          <a:xfrm>
            <a:off x="7164324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7164324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84950"/>
              </p:ext>
            </p:extLst>
          </p:nvPr>
        </p:nvGraphicFramePr>
        <p:xfrm>
          <a:off x="7164324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94443"/>
              </p:ext>
            </p:extLst>
          </p:nvPr>
        </p:nvGraphicFramePr>
        <p:xfrm>
          <a:off x="8028468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流程圖: 程序 27"/>
          <p:cNvSpPr/>
          <p:nvPr/>
        </p:nvSpPr>
        <p:spPr>
          <a:xfrm>
            <a:off x="6876288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876288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164324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164324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28485"/>
              </p:ext>
            </p:extLst>
          </p:nvPr>
        </p:nvGraphicFramePr>
        <p:xfrm>
          <a:off x="7164324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92819"/>
              </p:ext>
            </p:extLst>
          </p:nvPr>
        </p:nvGraphicFramePr>
        <p:xfrm>
          <a:off x="8028468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7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4572000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572000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流程圖: 程序 4"/>
          <p:cNvSpPr/>
          <p:nvPr/>
        </p:nvSpPr>
        <p:spPr>
          <a:xfrm>
            <a:off x="4860036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4860036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405000"/>
            <a:ext cx="2879820" cy="259265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 main()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v1, v2, v3;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v3 = v1.add( v2 );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64106"/>
              </p:ext>
            </p:extLst>
          </p:nvPr>
        </p:nvGraphicFramePr>
        <p:xfrm>
          <a:off x="4860036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11860"/>
              </p:ext>
            </p:extLst>
          </p:nvPr>
        </p:nvGraphicFramePr>
        <p:xfrm>
          <a:off x="5724180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250824" y="4725162"/>
            <a:ext cx="4033140" cy="1872234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Vector::add( Vector 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&amp;u2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u3.x = x + u2.x;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u3.y = y + u2.y;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0825" y="3285743"/>
            <a:ext cx="3601086" cy="115209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Vector::length()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x*x + y*y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876288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v2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6876288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流程圖: 程序 17"/>
          <p:cNvSpPr/>
          <p:nvPr/>
        </p:nvSpPr>
        <p:spPr>
          <a:xfrm>
            <a:off x="7164324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7164324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59126"/>
              </p:ext>
            </p:extLst>
          </p:nvPr>
        </p:nvGraphicFramePr>
        <p:xfrm>
          <a:off x="7164324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42616"/>
              </p:ext>
            </p:extLst>
          </p:nvPr>
        </p:nvGraphicFramePr>
        <p:xfrm>
          <a:off x="8028468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流程圖: 程序 27"/>
          <p:cNvSpPr/>
          <p:nvPr/>
        </p:nvSpPr>
        <p:spPr>
          <a:xfrm>
            <a:off x="6876288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876288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164324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164324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63215"/>
              </p:ext>
            </p:extLst>
          </p:nvPr>
        </p:nvGraphicFramePr>
        <p:xfrm>
          <a:off x="7164324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34804"/>
              </p:ext>
            </p:extLst>
          </p:nvPr>
        </p:nvGraphicFramePr>
        <p:xfrm>
          <a:off x="8028468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26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4572000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572000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流程圖: 程序 4"/>
          <p:cNvSpPr/>
          <p:nvPr/>
        </p:nvSpPr>
        <p:spPr>
          <a:xfrm>
            <a:off x="4860036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4860036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405000"/>
            <a:ext cx="2879820" cy="259265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 main()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v1, v2, v3;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v3 = v1.add( v2 );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57434"/>
              </p:ext>
            </p:extLst>
          </p:nvPr>
        </p:nvGraphicFramePr>
        <p:xfrm>
          <a:off x="4860036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6087"/>
              </p:ext>
            </p:extLst>
          </p:nvPr>
        </p:nvGraphicFramePr>
        <p:xfrm>
          <a:off x="5724180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250824" y="4725162"/>
            <a:ext cx="4033140" cy="1872234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Vector::add( Vector 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&amp;u2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u3.x = x + u2.x;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u3.y = y + u2.y;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0825" y="3285743"/>
            <a:ext cx="3601086" cy="115209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Vector::length()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x*x + y*y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876288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v2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6876288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流程圖: 程序 17"/>
          <p:cNvSpPr/>
          <p:nvPr/>
        </p:nvSpPr>
        <p:spPr>
          <a:xfrm>
            <a:off x="7164324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7164324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09448"/>
              </p:ext>
            </p:extLst>
          </p:nvPr>
        </p:nvGraphicFramePr>
        <p:xfrm>
          <a:off x="7164324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70718"/>
              </p:ext>
            </p:extLst>
          </p:nvPr>
        </p:nvGraphicFramePr>
        <p:xfrm>
          <a:off x="8028468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流程圖: 程序 27"/>
          <p:cNvSpPr/>
          <p:nvPr/>
        </p:nvSpPr>
        <p:spPr>
          <a:xfrm>
            <a:off x="6876288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876288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164324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164324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29813"/>
              </p:ext>
            </p:extLst>
          </p:nvPr>
        </p:nvGraphicFramePr>
        <p:xfrm>
          <a:off x="7164324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59434"/>
              </p:ext>
            </p:extLst>
          </p:nvPr>
        </p:nvGraphicFramePr>
        <p:xfrm>
          <a:off x="8028468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4572000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572000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流程圖: 程序 4"/>
          <p:cNvSpPr/>
          <p:nvPr/>
        </p:nvSpPr>
        <p:spPr>
          <a:xfrm>
            <a:off x="4860036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4860036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405000"/>
            <a:ext cx="2879820" cy="259265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 main()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v1, v2, v3;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v3 = v1.add( v2 );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83567"/>
              </p:ext>
            </p:extLst>
          </p:nvPr>
        </p:nvGraphicFramePr>
        <p:xfrm>
          <a:off x="4860036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54949"/>
              </p:ext>
            </p:extLst>
          </p:nvPr>
        </p:nvGraphicFramePr>
        <p:xfrm>
          <a:off x="5724180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250824" y="4725162"/>
            <a:ext cx="4033140" cy="1872234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Vector::add( Vector 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&amp;u2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u3.x = x + u2.x;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u3.y = y + u2.y;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0825" y="3285743"/>
            <a:ext cx="3601086" cy="115209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Vector::length()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x*x + y*y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876288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v2</a:t>
            </a:r>
            <a:r>
              <a:rPr kumimoji="0" lang="en-US" altLang="zh-TW" sz="32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 u2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6876288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流程圖: 程序 17"/>
          <p:cNvSpPr/>
          <p:nvPr/>
        </p:nvSpPr>
        <p:spPr>
          <a:xfrm>
            <a:off x="7164324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7164324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82749"/>
              </p:ext>
            </p:extLst>
          </p:nvPr>
        </p:nvGraphicFramePr>
        <p:xfrm>
          <a:off x="7164324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76521"/>
              </p:ext>
            </p:extLst>
          </p:nvPr>
        </p:nvGraphicFramePr>
        <p:xfrm>
          <a:off x="8028468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2" name="流程圖: 程序 21"/>
          <p:cNvSpPr/>
          <p:nvPr/>
        </p:nvSpPr>
        <p:spPr>
          <a:xfrm>
            <a:off x="4572000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u3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4572000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4" name="流程圖: 程序 23"/>
          <p:cNvSpPr/>
          <p:nvPr/>
        </p:nvSpPr>
        <p:spPr>
          <a:xfrm>
            <a:off x="4860036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25" name="流程圖: 程序 24"/>
          <p:cNvSpPr/>
          <p:nvPr/>
        </p:nvSpPr>
        <p:spPr>
          <a:xfrm>
            <a:off x="4860036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53419"/>
              </p:ext>
            </p:extLst>
          </p:nvPr>
        </p:nvGraphicFramePr>
        <p:xfrm>
          <a:off x="4860036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96344"/>
              </p:ext>
            </p:extLst>
          </p:nvPr>
        </p:nvGraphicFramePr>
        <p:xfrm>
          <a:off x="5724180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流程圖: 程序 27"/>
          <p:cNvSpPr/>
          <p:nvPr/>
        </p:nvSpPr>
        <p:spPr>
          <a:xfrm>
            <a:off x="6876288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876288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164324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164324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68550"/>
              </p:ext>
            </p:extLst>
          </p:nvPr>
        </p:nvGraphicFramePr>
        <p:xfrm>
          <a:off x="7164324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20836"/>
              </p:ext>
            </p:extLst>
          </p:nvPr>
        </p:nvGraphicFramePr>
        <p:xfrm>
          <a:off x="8028468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1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4572000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572000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流程圖: 程序 4"/>
          <p:cNvSpPr/>
          <p:nvPr/>
        </p:nvSpPr>
        <p:spPr>
          <a:xfrm>
            <a:off x="4860036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4860036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405000"/>
            <a:ext cx="2879820" cy="259265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 main()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v1, v2, v3;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v3 = v1.add( v2 );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26309"/>
              </p:ext>
            </p:extLst>
          </p:nvPr>
        </p:nvGraphicFramePr>
        <p:xfrm>
          <a:off x="4860036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49810"/>
              </p:ext>
            </p:extLst>
          </p:nvPr>
        </p:nvGraphicFramePr>
        <p:xfrm>
          <a:off x="5724180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250824" y="4725162"/>
            <a:ext cx="4033140" cy="1872234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Vector::add( Vector 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&amp;u2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u3.x = x + u2.x;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u3.y = y + u2.y;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0825" y="3285743"/>
            <a:ext cx="3601086" cy="115209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Vector::length()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x*x + y*y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876288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v2</a:t>
            </a:r>
            <a:r>
              <a:rPr kumimoji="0" lang="en-US" altLang="zh-TW" sz="32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 u2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6876288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流程圖: 程序 17"/>
          <p:cNvSpPr/>
          <p:nvPr/>
        </p:nvSpPr>
        <p:spPr>
          <a:xfrm>
            <a:off x="7164324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7164324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59028"/>
              </p:ext>
            </p:extLst>
          </p:nvPr>
        </p:nvGraphicFramePr>
        <p:xfrm>
          <a:off x="7164324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88716"/>
              </p:ext>
            </p:extLst>
          </p:nvPr>
        </p:nvGraphicFramePr>
        <p:xfrm>
          <a:off x="8028468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2" name="流程圖: 程序 21"/>
          <p:cNvSpPr/>
          <p:nvPr/>
        </p:nvSpPr>
        <p:spPr>
          <a:xfrm>
            <a:off x="4572000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u3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4572000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4" name="流程圖: 程序 23"/>
          <p:cNvSpPr/>
          <p:nvPr/>
        </p:nvSpPr>
        <p:spPr>
          <a:xfrm>
            <a:off x="4860036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25" name="流程圖: 程序 24"/>
          <p:cNvSpPr/>
          <p:nvPr/>
        </p:nvSpPr>
        <p:spPr>
          <a:xfrm>
            <a:off x="4860036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78799"/>
              </p:ext>
            </p:extLst>
          </p:nvPr>
        </p:nvGraphicFramePr>
        <p:xfrm>
          <a:off x="4860036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02561"/>
              </p:ext>
            </p:extLst>
          </p:nvPr>
        </p:nvGraphicFramePr>
        <p:xfrm>
          <a:off x="5724180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流程圖: 程序 27"/>
          <p:cNvSpPr/>
          <p:nvPr/>
        </p:nvSpPr>
        <p:spPr>
          <a:xfrm>
            <a:off x="6876288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876288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164324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164324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87687"/>
              </p:ext>
            </p:extLst>
          </p:nvPr>
        </p:nvGraphicFramePr>
        <p:xfrm>
          <a:off x="7164324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15577"/>
              </p:ext>
            </p:extLst>
          </p:nvPr>
        </p:nvGraphicFramePr>
        <p:xfrm>
          <a:off x="8028468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33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4572000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572000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流程圖: 程序 4"/>
          <p:cNvSpPr/>
          <p:nvPr/>
        </p:nvSpPr>
        <p:spPr>
          <a:xfrm>
            <a:off x="4860036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4860036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405000"/>
            <a:ext cx="2879820" cy="259265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 main()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v1, v2, v3;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v3 = v1.add( v2 );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26398"/>
              </p:ext>
            </p:extLst>
          </p:nvPr>
        </p:nvGraphicFramePr>
        <p:xfrm>
          <a:off x="4860036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79601"/>
              </p:ext>
            </p:extLst>
          </p:nvPr>
        </p:nvGraphicFramePr>
        <p:xfrm>
          <a:off x="5724180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250824" y="4725162"/>
            <a:ext cx="4033140" cy="1872234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Vector::add( Vector 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&amp;u2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u3.x = x + u2.x;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u3.y = y + u2.y;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0825" y="3285743"/>
            <a:ext cx="3601086" cy="115209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Vector::length()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x*x + y*y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876288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v2</a:t>
            </a:r>
            <a:r>
              <a:rPr kumimoji="0" lang="en-US" altLang="zh-TW" sz="32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 u2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6876288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流程圖: 程序 17"/>
          <p:cNvSpPr/>
          <p:nvPr/>
        </p:nvSpPr>
        <p:spPr>
          <a:xfrm>
            <a:off x="7164324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7164324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2808"/>
              </p:ext>
            </p:extLst>
          </p:nvPr>
        </p:nvGraphicFramePr>
        <p:xfrm>
          <a:off x="7164324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2653"/>
              </p:ext>
            </p:extLst>
          </p:nvPr>
        </p:nvGraphicFramePr>
        <p:xfrm>
          <a:off x="8028468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2" name="流程圖: 程序 21"/>
          <p:cNvSpPr/>
          <p:nvPr/>
        </p:nvSpPr>
        <p:spPr>
          <a:xfrm>
            <a:off x="4572000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u3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4572000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4" name="流程圖: 程序 23"/>
          <p:cNvSpPr/>
          <p:nvPr/>
        </p:nvSpPr>
        <p:spPr>
          <a:xfrm>
            <a:off x="4860036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25" name="流程圖: 程序 24"/>
          <p:cNvSpPr/>
          <p:nvPr/>
        </p:nvSpPr>
        <p:spPr>
          <a:xfrm>
            <a:off x="4860036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25230"/>
              </p:ext>
            </p:extLst>
          </p:nvPr>
        </p:nvGraphicFramePr>
        <p:xfrm>
          <a:off x="4860036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04281"/>
              </p:ext>
            </p:extLst>
          </p:nvPr>
        </p:nvGraphicFramePr>
        <p:xfrm>
          <a:off x="5724180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流程圖: 程序 27"/>
          <p:cNvSpPr/>
          <p:nvPr/>
        </p:nvSpPr>
        <p:spPr>
          <a:xfrm>
            <a:off x="6876288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876288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164324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164324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93558"/>
              </p:ext>
            </p:extLst>
          </p:nvPr>
        </p:nvGraphicFramePr>
        <p:xfrm>
          <a:off x="7164324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68482"/>
              </p:ext>
            </p:extLst>
          </p:nvPr>
        </p:nvGraphicFramePr>
        <p:xfrm>
          <a:off x="8028468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47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4572000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572000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流程圖: 程序 4"/>
          <p:cNvSpPr/>
          <p:nvPr/>
        </p:nvSpPr>
        <p:spPr>
          <a:xfrm>
            <a:off x="4860036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4860036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405000"/>
            <a:ext cx="2879820" cy="259265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 main()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v1, v2, v3;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v1.y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v2.x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v2.y = rand() % 10;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v3 = v1.add( v2 );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20760"/>
              </p:ext>
            </p:extLst>
          </p:nvPr>
        </p:nvGraphicFramePr>
        <p:xfrm>
          <a:off x="4860036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50237"/>
              </p:ext>
            </p:extLst>
          </p:nvPr>
        </p:nvGraphicFramePr>
        <p:xfrm>
          <a:off x="5724180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250824" y="4725162"/>
            <a:ext cx="4033140" cy="1872234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Vector::add( Vector 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&amp;u2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Vector 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u3.x = x + u2.x;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u3.y = y + u2.y;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u3;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0825" y="3285743"/>
            <a:ext cx="3601086" cy="115209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90000" bIns="900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Vector::length()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x*x + y*y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876288" y="404622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v2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6876288" y="978761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流程圖: 程序 17"/>
          <p:cNvSpPr/>
          <p:nvPr/>
        </p:nvSpPr>
        <p:spPr>
          <a:xfrm>
            <a:off x="7164324" y="1700784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7164324" y="1124712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06299"/>
              </p:ext>
            </p:extLst>
          </p:nvPr>
        </p:nvGraphicFramePr>
        <p:xfrm>
          <a:off x="7164324" y="2276856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79019"/>
              </p:ext>
            </p:extLst>
          </p:nvPr>
        </p:nvGraphicFramePr>
        <p:xfrm>
          <a:off x="8028468" y="2275319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流程圖: 程序 27"/>
          <p:cNvSpPr/>
          <p:nvPr/>
        </p:nvSpPr>
        <p:spPr>
          <a:xfrm>
            <a:off x="6876288" y="3573018"/>
            <a:ext cx="2016252" cy="288036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v3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876288" y="4147157"/>
            <a:ext cx="2016252" cy="12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7164324" y="4869180"/>
            <a:ext cx="1440000" cy="432000"/>
          </a:xfrm>
          <a:prstGeom prst="flowChartProcess">
            <a:avLst/>
          </a:prstGeom>
          <a:solidFill>
            <a:srgbClr val="FFC000"/>
          </a:solidFill>
          <a:ln w="28575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164324" y="4293108"/>
            <a:ext cx="1440000" cy="432000"/>
          </a:xfrm>
          <a:prstGeom prst="flowChartProcess">
            <a:avLst/>
          </a:prstGeom>
          <a:solidFill>
            <a:srgbClr val="FFC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29610"/>
              </p:ext>
            </p:extLst>
          </p:nvPr>
        </p:nvGraphicFramePr>
        <p:xfrm>
          <a:off x="7164324" y="5445252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x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48279"/>
              </p:ext>
            </p:extLst>
          </p:nvPr>
        </p:nvGraphicFramePr>
        <p:xfrm>
          <a:off x="8028468" y="5443715"/>
          <a:ext cx="576000" cy="864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0" anchor="ctr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26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Five Individual Arrays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71540" y="2528885"/>
            <a:ext cx="2160276" cy="1440184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 id[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 smtClean="0">
                <a:ea typeface="新細明體" pitchFamily="18" charset="-120"/>
              </a:rPr>
              <a:t>][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 smtClean="0">
                <a:ea typeface="新細明體" pitchFamily="18" charset="-120"/>
              </a:rPr>
              <a:t>];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 name[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 smtClean="0">
                <a:ea typeface="新細明體" pitchFamily="18" charset="-120"/>
              </a:rPr>
              <a:t>][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 smtClean="0">
                <a:ea typeface="新細明體" pitchFamily="18" charset="-120"/>
              </a:rPr>
              <a:t>];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</a:rPr>
              <a:t>homework</a:t>
            </a:r>
            <a:r>
              <a:rPr lang="en-US" altLang="zh-TW" dirty="0" smtClean="0">
                <a:ea typeface="新細明體" pitchFamily="18" charset="-120"/>
              </a:rPr>
              <a:t>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 smtClean="0">
                <a:ea typeface="新細明體" pitchFamily="18" charset="-120"/>
              </a:rPr>
              <a:t>];</a:t>
            </a:r>
            <a:endParaRPr lang="en-US" altLang="zh-TW" dirty="0"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midterm[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 smtClean="0">
                <a:ea typeface="新細明體" pitchFamily="18" charset="-120"/>
              </a:rPr>
              <a:t>];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final[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 smtClean="0">
                <a:ea typeface="新細明體" pitchFamily="18" charset="-120"/>
              </a:rPr>
              <a:t>];</a:t>
            </a:r>
          </a:p>
        </p:txBody>
      </p:sp>
      <p:graphicFrame>
        <p:nvGraphicFramePr>
          <p:cNvPr id="377034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92643"/>
              </p:ext>
            </p:extLst>
          </p:nvPr>
        </p:nvGraphicFramePr>
        <p:xfrm>
          <a:off x="1511609" y="4689161"/>
          <a:ext cx="6660000" cy="1440000"/>
        </p:xfrm>
        <a:graphic>
          <a:graphicData uri="http://schemas.openxmlformats.org/drawingml/2006/table">
            <a:tbl>
              <a:tblPr/>
              <a:tblGrid>
                <a:gridCol w="1800000"/>
                <a:gridCol w="540000"/>
                <a:gridCol w="1800000"/>
                <a:gridCol w="540000"/>
                <a:gridCol w="14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homework[0]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midterm[0]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final[0]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homework[1]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midterm[1]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final[1]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homework[2]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midterm[2]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final[2]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homework[3]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midterm[3]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final[3]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7040" name="Group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10298"/>
              </p:ext>
            </p:extLst>
          </p:nvPr>
        </p:nvGraphicFramePr>
        <p:xfrm>
          <a:off x="4031931" y="2528885"/>
          <a:ext cx="4140000" cy="1440000"/>
        </p:xfrm>
        <a:graphic>
          <a:graphicData uri="http://schemas.openxmlformats.org/drawingml/2006/table">
            <a:tbl>
              <a:tblPr/>
              <a:tblGrid>
                <a:gridCol w="900000"/>
                <a:gridCol w="1080000"/>
                <a:gridCol w="1440000"/>
                <a:gridCol w="72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id[0]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Chen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id[1]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Lee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id[2]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Lin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id[3]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Wu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7" y="188586"/>
            <a:ext cx="4500575" cy="6480828"/>
          </a:xfrm>
          <a:ln w="12700">
            <a:solidFill>
              <a:schemeClr val="accent6"/>
            </a:solidFill>
          </a:ln>
        </p:spPr>
        <p:txBody>
          <a:bodyPr rIns="72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</a:p>
          <a:p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add( Vector u1, Vector u2 );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length( Vector u );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 v1, v2, v3;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v1.x = rand() 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v1.y = rand() 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v2.x = rand() 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v2.y = rand() % 10;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v3 = add( v1, v2 );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length( v3 );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add( Vector u1, Vector u2 )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 u3;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u3.x = u1.x + u2.x;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u3.y = u2.y + u2.y;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u3;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932047" y="188913"/>
            <a:ext cx="3960506" cy="6480175"/>
          </a:xfrm>
          <a:ln w="12700">
            <a:solidFill>
              <a:schemeClr val="accent6"/>
            </a:solidFill>
          </a:ln>
        </p:spPr>
        <p:txBody>
          <a:bodyPr rIns="72000"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 add( Vector u2 );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length();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x;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 v1, v2, v3;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v1.x = rand() 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v1.y = rand() 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v2.x = rand() 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v2.y = rand() % 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v3 = v1.add( v2 );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v3.length();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Vector::add( Vector u2 )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 u3;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u3.x = x + u2.x;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u3.y = y + u2.y;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u3;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5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Card shuffling</a:t>
            </a:r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3" cy="6120782"/>
          </a:xfrm>
        </p:spPr>
        <p:txBody>
          <a:bodyPr/>
          <a:lstStyle/>
          <a:p>
            <a:pPr marL="358775" eaLnBrk="1" hangingPunct="1"/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struct</a:t>
            </a:r>
            <a:r>
              <a:rPr lang="en-US" altLang="zh-TW" dirty="0" smtClean="0">
                <a:ea typeface="新細明體" pitchFamily="18" charset="-120"/>
              </a:rPr>
              <a:t> card</a:t>
            </a:r>
          </a:p>
          <a:p>
            <a:pPr marL="358775" eaLnBrk="1" hangingPunct="1"/>
            <a:r>
              <a:rPr lang="en-US" altLang="zh-TW" dirty="0" smtClean="0">
                <a:ea typeface="新細明體" pitchFamily="18" charset="-120"/>
              </a:rPr>
              <a:t>{</a:t>
            </a:r>
          </a:p>
          <a:p>
            <a:pPr marL="358775" eaLnBrk="1" hangingPunct="1"/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 *face;</a:t>
            </a:r>
          </a:p>
          <a:p>
            <a:pPr marL="358775" eaLnBrk="1" hangingPunct="1"/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 *suit;</a:t>
            </a:r>
          </a:p>
          <a:p>
            <a:pPr marL="358775" eaLnBrk="1" hangingPunct="1"/>
            <a:r>
              <a:rPr lang="en-US" altLang="zh-TW" dirty="0" smtClean="0">
                <a:ea typeface="新細明體" pitchFamily="18" charset="-120"/>
              </a:rPr>
              <a:t>};</a:t>
            </a:r>
          </a:p>
          <a:p>
            <a:pPr marL="358775" eaLnBrk="1" hangingPunct="1"/>
            <a:endParaRPr lang="en-US" altLang="zh-TW" dirty="0" smtClean="0">
              <a:ea typeface="新細明體" pitchFamily="18" charset="-120"/>
            </a:endParaRPr>
          </a:p>
          <a:p>
            <a:pPr marL="358775" eaLnBrk="1" hangingPunct="1"/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void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fillDeck</a:t>
            </a:r>
            <a:r>
              <a:rPr lang="en-US" altLang="zh-TW" dirty="0" smtClean="0">
                <a:ea typeface="新細明體" pitchFamily="18" charset="-120"/>
              </a:rPr>
              <a:t>( card </a:t>
            </a:r>
            <a:r>
              <a:rPr lang="en-US" altLang="zh-TW" dirty="0" err="1" smtClean="0">
                <a:ea typeface="新細明體" pitchFamily="18" charset="-120"/>
              </a:rPr>
              <a:t>wDeck</a:t>
            </a:r>
            <a:r>
              <a:rPr lang="en-US" altLang="zh-TW" dirty="0" smtClean="0">
                <a:ea typeface="新細明體" pitchFamily="18" charset="-120"/>
              </a:rPr>
              <a:t>[], </a:t>
            </a: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 *</a:t>
            </a:r>
            <a:r>
              <a:rPr lang="en-US" altLang="zh-TW" dirty="0" err="1" smtClean="0">
                <a:ea typeface="新細明體" pitchFamily="18" charset="-120"/>
              </a:rPr>
              <a:t>wFace</a:t>
            </a:r>
            <a:r>
              <a:rPr lang="en-US" altLang="zh-TW" dirty="0" smtClean="0">
                <a:ea typeface="新細明體" pitchFamily="18" charset="-120"/>
              </a:rPr>
              <a:t>[], </a:t>
            </a: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 *</a:t>
            </a:r>
            <a:r>
              <a:rPr lang="en-US" altLang="zh-TW" dirty="0" err="1" smtClean="0">
                <a:ea typeface="新細明體" pitchFamily="18" charset="-120"/>
              </a:rPr>
              <a:t>wSuit</a:t>
            </a:r>
            <a:r>
              <a:rPr lang="en-US" altLang="zh-TW" dirty="0" smtClean="0">
                <a:ea typeface="新細明體" pitchFamily="18" charset="-120"/>
              </a:rPr>
              <a:t>[] );</a:t>
            </a:r>
          </a:p>
          <a:p>
            <a:pPr marL="358775" eaLnBrk="1" hangingPunct="1"/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void</a:t>
            </a:r>
            <a:r>
              <a:rPr lang="en-US" altLang="zh-TW" dirty="0" smtClean="0">
                <a:ea typeface="新細明體" pitchFamily="18" charset="-120"/>
              </a:rPr>
              <a:t> shuffle( card </a:t>
            </a:r>
            <a:r>
              <a:rPr lang="en-US" altLang="zh-TW" dirty="0" err="1" smtClean="0">
                <a:ea typeface="新細明體" pitchFamily="18" charset="-120"/>
              </a:rPr>
              <a:t>wDeck</a:t>
            </a:r>
            <a:r>
              <a:rPr lang="en-US" altLang="zh-TW" dirty="0" smtClean="0">
                <a:ea typeface="新細明體" pitchFamily="18" charset="-120"/>
              </a:rPr>
              <a:t>[] );</a:t>
            </a:r>
          </a:p>
          <a:p>
            <a:pPr marL="358775" eaLnBrk="1" hangingPunct="1"/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void</a:t>
            </a:r>
            <a:r>
              <a:rPr lang="en-US" altLang="zh-TW" dirty="0" smtClean="0">
                <a:ea typeface="新細明體" pitchFamily="18" charset="-120"/>
              </a:rPr>
              <a:t> deal( card </a:t>
            </a:r>
            <a:r>
              <a:rPr lang="en-US" altLang="zh-TW" dirty="0" err="1" smtClean="0">
                <a:ea typeface="新細明體" pitchFamily="18" charset="-120"/>
              </a:rPr>
              <a:t>wDeck</a:t>
            </a:r>
            <a:r>
              <a:rPr lang="en-US" altLang="zh-TW" dirty="0" smtClean="0">
                <a:ea typeface="新細明體" pitchFamily="18" charset="-120"/>
              </a:rPr>
              <a:t>[] );</a:t>
            </a:r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368608"/>
            <a:ext cx="8281058" cy="6300805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card deck[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52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*face[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13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{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"Ace"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"Deuce"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"Three"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"Four"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"Five"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"Six"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"Seven"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"Eight"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"Nine"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"Ten"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"Jack"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"Queen"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"King"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};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*suit[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{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"Hearts"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"Diamonds"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"Clubs"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"Spades"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};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srand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time(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fillDeck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deck, face, suit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shuffle( deck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deal( deck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fillDeck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card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wFace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wSuit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51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].face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wFace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[i%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13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].suit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wSuit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13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938" name="Group 5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7752"/>
              </p:ext>
            </p:extLst>
          </p:nvPr>
        </p:nvGraphicFramePr>
        <p:xfrm>
          <a:off x="25144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992" name="Group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89893"/>
              </p:ext>
            </p:extLst>
          </p:nvPr>
        </p:nvGraphicFramePr>
        <p:xfrm>
          <a:off x="3131816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071" name="Group 6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86586"/>
              </p:ext>
            </p:extLst>
          </p:nvPr>
        </p:nvGraphicFramePr>
        <p:xfrm>
          <a:off x="6012184" y="188586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611495" y="548632"/>
            <a:ext cx="7921012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shuffle cards in deck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shuffle( card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card temp;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51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j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52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[j];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[j] = temp;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deal cards in deck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deal( card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51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5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right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].face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of 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left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].suit</a:t>
            </a:r>
          </a:p>
          <a:p>
            <a:pPr lvl="0"/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          &lt;&lt; ( i %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?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'\t'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938" name="Group 5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03097"/>
              </p:ext>
            </p:extLst>
          </p:nvPr>
        </p:nvGraphicFramePr>
        <p:xfrm>
          <a:off x="25144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992" name="Group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09286"/>
              </p:ext>
            </p:extLst>
          </p:nvPr>
        </p:nvGraphicFramePr>
        <p:xfrm>
          <a:off x="3131816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071" name="Group 6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22218"/>
              </p:ext>
            </p:extLst>
          </p:nvPr>
        </p:nvGraphicFramePr>
        <p:xfrm>
          <a:off x="6012184" y="188586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90934"/>
              </p:ext>
            </p:extLst>
          </p:nvPr>
        </p:nvGraphicFramePr>
        <p:xfrm>
          <a:off x="7812414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23867"/>
              </p:ext>
            </p:extLst>
          </p:nvPr>
        </p:nvGraphicFramePr>
        <p:xfrm>
          <a:off x="6552253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8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938" name="Group 5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59446"/>
              </p:ext>
            </p:extLst>
          </p:nvPr>
        </p:nvGraphicFramePr>
        <p:xfrm>
          <a:off x="25144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992" name="Group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39926"/>
              </p:ext>
            </p:extLst>
          </p:nvPr>
        </p:nvGraphicFramePr>
        <p:xfrm>
          <a:off x="3131816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071" name="Group 6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49253"/>
              </p:ext>
            </p:extLst>
          </p:nvPr>
        </p:nvGraphicFramePr>
        <p:xfrm>
          <a:off x="6012184" y="188586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24623"/>
              </p:ext>
            </p:extLst>
          </p:nvPr>
        </p:nvGraphicFramePr>
        <p:xfrm>
          <a:off x="7812414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25249"/>
              </p:ext>
            </p:extLst>
          </p:nvPr>
        </p:nvGraphicFramePr>
        <p:xfrm>
          <a:off x="6552253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2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938" name="Group 5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56870"/>
              </p:ext>
            </p:extLst>
          </p:nvPr>
        </p:nvGraphicFramePr>
        <p:xfrm>
          <a:off x="25144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992" name="Group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6015"/>
              </p:ext>
            </p:extLst>
          </p:nvPr>
        </p:nvGraphicFramePr>
        <p:xfrm>
          <a:off x="3131816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071" name="Group 6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94383"/>
              </p:ext>
            </p:extLst>
          </p:nvPr>
        </p:nvGraphicFramePr>
        <p:xfrm>
          <a:off x="6012184" y="188586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31627"/>
              </p:ext>
            </p:extLst>
          </p:nvPr>
        </p:nvGraphicFramePr>
        <p:xfrm>
          <a:off x="7812414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43998"/>
              </p:ext>
            </p:extLst>
          </p:nvPr>
        </p:nvGraphicFramePr>
        <p:xfrm>
          <a:off x="6552253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938" name="Group 5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58013"/>
              </p:ext>
            </p:extLst>
          </p:nvPr>
        </p:nvGraphicFramePr>
        <p:xfrm>
          <a:off x="25144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992" name="Group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86261"/>
              </p:ext>
            </p:extLst>
          </p:nvPr>
        </p:nvGraphicFramePr>
        <p:xfrm>
          <a:off x="3131816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071" name="Group 6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70014"/>
              </p:ext>
            </p:extLst>
          </p:nvPr>
        </p:nvGraphicFramePr>
        <p:xfrm>
          <a:off x="6012184" y="188586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51756"/>
              </p:ext>
            </p:extLst>
          </p:nvPr>
        </p:nvGraphicFramePr>
        <p:xfrm>
          <a:off x="7812414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42369"/>
              </p:ext>
            </p:extLst>
          </p:nvPr>
        </p:nvGraphicFramePr>
        <p:xfrm>
          <a:off x="6552253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6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smtClean="0">
                <a:ea typeface="新細明體" pitchFamily="18" charset="-120"/>
              </a:rPr>
              <a:t>Array of struct</a:t>
            </a:r>
            <a:endParaRPr lang="zh-TW" altLang="en-US" sz="440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31471" y="2168839"/>
            <a:ext cx="2520322" cy="288036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struct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Grade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id[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name[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final;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homework;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pPr eaLnBrk="1" hangingPunct="1">
              <a:spcBef>
                <a:spcPts val="300"/>
              </a:spcBef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ea typeface="新細明體" pitchFamily="18" charset="-120"/>
              </a:rPr>
              <a:t>Grade </a:t>
            </a:r>
            <a:r>
              <a:rPr lang="en-US" altLang="zh-TW" dirty="0" smtClean="0">
                <a:ea typeface="新細明體" pitchFamily="18" charset="-120"/>
              </a:rPr>
              <a:t>grades[4];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35644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2449"/>
              </p:ext>
            </p:extLst>
          </p:nvPr>
        </p:nvGraphicFramePr>
        <p:xfrm>
          <a:off x="3491862" y="2168839"/>
          <a:ext cx="5220000" cy="2880000"/>
        </p:xfrm>
        <a:graphic>
          <a:graphicData uri="http://schemas.openxmlformats.org/drawingml/2006/table">
            <a:tbl>
              <a:tblPr/>
              <a:tblGrid>
                <a:gridCol w="1440000"/>
                <a:gridCol w="3780000"/>
              </a:tblGrid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grades[0]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grades[1]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grades[2]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grades[3]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644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1463"/>
              </p:ext>
            </p:extLst>
          </p:nvPr>
        </p:nvGraphicFramePr>
        <p:xfrm>
          <a:off x="5112069" y="2348862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720000"/>
                <a:gridCol w="54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Chen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6445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85022"/>
              </p:ext>
            </p:extLst>
          </p:nvPr>
        </p:nvGraphicFramePr>
        <p:xfrm>
          <a:off x="5112069" y="4509138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720000"/>
                <a:gridCol w="54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Wu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644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53908"/>
              </p:ext>
            </p:extLst>
          </p:nvPr>
        </p:nvGraphicFramePr>
        <p:xfrm>
          <a:off x="5112069" y="3789046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720000"/>
                <a:gridCol w="54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Lin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6443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94533"/>
              </p:ext>
            </p:extLst>
          </p:nvPr>
        </p:nvGraphicFramePr>
        <p:xfrm>
          <a:off x="5112069" y="3068954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720000"/>
                <a:gridCol w="54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Lee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91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938" name="Group 5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59829"/>
              </p:ext>
            </p:extLst>
          </p:nvPr>
        </p:nvGraphicFramePr>
        <p:xfrm>
          <a:off x="25144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992" name="Group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98838"/>
              </p:ext>
            </p:extLst>
          </p:nvPr>
        </p:nvGraphicFramePr>
        <p:xfrm>
          <a:off x="3131816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071" name="Group 6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86957"/>
              </p:ext>
            </p:extLst>
          </p:nvPr>
        </p:nvGraphicFramePr>
        <p:xfrm>
          <a:off x="6012184" y="188586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56681"/>
              </p:ext>
            </p:extLst>
          </p:nvPr>
        </p:nvGraphicFramePr>
        <p:xfrm>
          <a:off x="7812414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91971"/>
              </p:ext>
            </p:extLst>
          </p:nvPr>
        </p:nvGraphicFramePr>
        <p:xfrm>
          <a:off x="6552253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5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938" name="Group 5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03368"/>
              </p:ext>
            </p:extLst>
          </p:nvPr>
        </p:nvGraphicFramePr>
        <p:xfrm>
          <a:off x="25144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992" name="Group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95020"/>
              </p:ext>
            </p:extLst>
          </p:nvPr>
        </p:nvGraphicFramePr>
        <p:xfrm>
          <a:off x="3131816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071" name="Group 6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78299"/>
              </p:ext>
            </p:extLst>
          </p:nvPr>
        </p:nvGraphicFramePr>
        <p:xfrm>
          <a:off x="6012184" y="188586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76877"/>
              </p:ext>
            </p:extLst>
          </p:nvPr>
        </p:nvGraphicFramePr>
        <p:xfrm>
          <a:off x="7812414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79292"/>
              </p:ext>
            </p:extLst>
          </p:nvPr>
        </p:nvGraphicFramePr>
        <p:xfrm>
          <a:off x="6552253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938" name="Group 5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63660"/>
              </p:ext>
            </p:extLst>
          </p:nvPr>
        </p:nvGraphicFramePr>
        <p:xfrm>
          <a:off x="25144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Diamonds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992" name="Group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96069"/>
              </p:ext>
            </p:extLst>
          </p:nvPr>
        </p:nvGraphicFramePr>
        <p:xfrm>
          <a:off x="3131816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Diamonds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071" name="Group 6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75491"/>
              </p:ext>
            </p:extLst>
          </p:nvPr>
        </p:nvGraphicFramePr>
        <p:xfrm>
          <a:off x="6012184" y="188586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/>
                <a:gridCol w="90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Clubs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Deuce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Four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Five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Seven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Eight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Nine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Three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Hearts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Jack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Queen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King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Spades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99690"/>
              </p:ext>
            </p:extLst>
          </p:nvPr>
        </p:nvGraphicFramePr>
        <p:xfrm>
          <a:off x="7812414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62200"/>
              </p:ext>
            </p:extLst>
          </p:nvPr>
        </p:nvGraphicFramePr>
        <p:xfrm>
          <a:off x="6552253" y="6309368"/>
          <a:ext cx="9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540000"/>
              </a:tblGrid>
              <a:tr h="36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Courier New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1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188586"/>
            <a:ext cx="8281057" cy="64808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card deck[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52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*face[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13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{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"Ace"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"Deuce"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"Three"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"Four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"Five"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"Six"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"Seven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"Eight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"Nine"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"Ten"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"Jack"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"Queen"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"King"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};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*suit[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{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"Hearts"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"Diamonds"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"Clubs"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"Spades"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};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srand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time(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fillDeck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deck, face, suit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shuffle( deck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deal( deck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fillDeck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card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wFace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wSuit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51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].face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wFace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[i%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13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].suit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wSuit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13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611495" y="548632"/>
            <a:ext cx="7921012" cy="5760736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shuffle cards in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</a:rPr>
              <a:t>deck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shuffle( card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card temp;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51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j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52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[j];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[j] = temp;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deal cards in deck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deal( card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51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5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right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].face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of 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left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].suit</a:t>
            </a:r>
          </a:p>
          <a:p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          &lt;&lt; ( i %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?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'\t'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Shuffling without struct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368608"/>
            <a:ext cx="8281058" cy="6300805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*deck[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52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*face[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13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{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"Ace"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"Deuce"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"Three"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"Four"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"Five"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"Six"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"Seven"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"Eight"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"Nine"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"Ten"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"Jack"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"Queen"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"King"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};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*suit[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{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"Hearts"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"Diamonds"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"Clubs"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"Spades"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};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srand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static_cast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unsigned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&gt;( time(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fillDeck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deck, face, suit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shuffle( deck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deal( deck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fillDeck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wFace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wSuit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51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wFace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[i%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13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wSuit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13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611495" y="188586"/>
            <a:ext cx="7921012" cy="6480828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shuffle cards in deck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shuffle(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*temp;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51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j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52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[j][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[j][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[j][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[j][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deal cards in deck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deal(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51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5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right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of 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left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wDeck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</a:t>
            </a:r>
          </a:p>
          <a:p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          &lt;&lt; ( i %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?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'\t'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pt-BR" altLang="zh-TW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188586"/>
            <a:ext cx="8821127" cy="6480828"/>
          </a:xfrm>
        </p:spPr>
        <p:txBody>
          <a:bodyPr rIns="36000"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id[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name[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homework[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final[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"ID: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id[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"name: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name[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"homework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homework[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"midterm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"final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final[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nn-NO" altLang="zh-TW" dirty="0" smtClean="0"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"The semester grade of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name[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is 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&lt;&lt;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+ homework[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 *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0.2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+ final[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*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0.6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Grade grades[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"ID: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].id;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"name: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].name;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"midterm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"final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].final;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"homework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].homework;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en-US" altLang="zh-TW" dirty="0" smtClean="0">
                <a:latin typeface="Lucida Console"/>
              </a:rPr>
              <a:t>      </a:t>
            </a:r>
            <a:r>
              <a:rPr lang="en-US" altLang="zh-TW" dirty="0" err="1">
                <a:latin typeface="Lucida Console"/>
              </a:rPr>
              <a:t>cout</a:t>
            </a:r>
            <a:r>
              <a:rPr lang="en-US" altLang="zh-TW" dirty="0"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"The semester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grade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of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].name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is 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(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].homework +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*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0.2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+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].final *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0.6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1426" y="548632"/>
            <a:ext cx="9001150" cy="5760736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{</a:t>
            </a:r>
          </a:p>
          <a:p>
            <a:r>
              <a:rPr lang="en-US" altLang="zh-TW" dirty="0" smtClean="0">
                <a:latin typeface="Lucida Console"/>
              </a:rPr>
              <a:t>   </a:t>
            </a:r>
            <a:r>
              <a:rPr lang="en-US" altLang="zh-TW" dirty="0" err="1">
                <a:latin typeface="Lucida Console"/>
              </a:rPr>
              <a:t>srand</a:t>
            </a:r>
            <a:r>
              <a:rPr lang="en-US" altLang="zh-TW" dirty="0"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static_cast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unsigned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&gt;( time(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v1_x, v1_y, v2_x, v2_y, v3_x, v3_y;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v1_x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v1_y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v2_x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v2_y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endParaRPr lang="en-US" altLang="zh-TW" sz="900" dirty="0" smtClean="0">
              <a:ea typeface="新細明體" pitchFamily="18" charset="-120"/>
            </a:endParaRPr>
          </a:p>
          <a:p>
            <a:r>
              <a:rPr lang="es-ES" altLang="zh-TW" dirty="0" smtClean="0">
                <a:latin typeface="Lucida Console"/>
              </a:rPr>
              <a:t>   </a:t>
            </a:r>
            <a:r>
              <a:rPr lang="es-ES" altLang="zh-TW" dirty="0">
                <a:latin typeface="Lucida Console"/>
              </a:rPr>
              <a:t>add( v1_x, v1_y, v2_x, v2_y, v3_x, v3_y );</a:t>
            </a:r>
          </a:p>
          <a:p>
            <a:r>
              <a:rPr lang="en-US" altLang="zh-TW" dirty="0">
                <a:latin typeface="Lucida Console"/>
              </a:rPr>
              <a:t>   </a:t>
            </a:r>
            <a:r>
              <a:rPr lang="en-US" altLang="zh-TW" dirty="0" err="1">
                <a:latin typeface="Lucida Console"/>
              </a:rPr>
              <a:t>cout</a:t>
            </a:r>
            <a:r>
              <a:rPr lang="en-US" altLang="zh-TW" dirty="0">
                <a:latin typeface="Lucida Console"/>
              </a:rPr>
              <a:t>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v1_x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",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v1_y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("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v2_x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",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v2_y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==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("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v3_x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",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v3_y &lt;&lt;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")\n\n"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endParaRPr lang="en-US" altLang="zh-TW" dirty="0" smtClean="0">
              <a:ea typeface="新細明體" pitchFamily="18" charset="-120"/>
            </a:endParaRPr>
          </a:p>
          <a:p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add(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u1_x,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u1_y,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u2_x,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u2_y,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&amp;u3_x,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&amp;u3_y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u3_x = u1_x + u2_x;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u3_y = u1_y + u2_y 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11495" y="188586"/>
            <a:ext cx="7921012" cy="6480828"/>
          </a:xfrm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struct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Vector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x;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y;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};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Vector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v1, v2, v3;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v1.x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v1.y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v2.x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v2.y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add( v1, v2, v3 );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v1.x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v1.y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("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v2.x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v2.y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==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("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v3.x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v3.y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")\n\n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add( </a:t>
            </a:r>
            <a:r>
              <a:rPr lang="es-ES" altLang="zh-TW" dirty="0" smtClean="0">
                <a:solidFill>
                  <a:prstClr val="black"/>
                </a:solidFill>
                <a:latin typeface="Lucida Console"/>
              </a:rPr>
              <a:t>Vector 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u1, </a:t>
            </a:r>
            <a:r>
              <a:rPr lang="es-ES" altLang="zh-TW" dirty="0" smtClean="0">
                <a:solidFill>
                  <a:prstClr val="black"/>
                </a:solidFill>
                <a:latin typeface="Lucida Console"/>
              </a:rPr>
              <a:t>Vector 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u2, </a:t>
            </a:r>
            <a:r>
              <a:rPr lang="es-ES" altLang="zh-TW" dirty="0" smtClean="0">
                <a:solidFill>
                  <a:prstClr val="black"/>
                </a:solidFill>
                <a:latin typeface="Lucida Console"/>
              </a:rPr>
              <a:t>Vector 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&amp;u3 )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u3.x = u1.x + u2.x;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u3.y = u1.y + u2.y 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188586"/>
            <a:ext cx="7921012" cy="64808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Vector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x;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v1, v2, v3;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v1.x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v1.y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v2.x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v2.y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v3 = add( v1, v2 );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v1.x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v1.y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("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v2.x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v2.y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==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("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v3.x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v3.y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")\n\n"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add( Vector u1, Vector u2 )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 u3;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u3.x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u1.x + u2.x;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u3.y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u2.y + u2.y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u3;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01532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2722</TotalTime>
  <Words>4631</Words>
  <Application>Microsoft Office PowerPoint</Application>
  <PresentationFormat>如螢幕大小 (4:3)</PresentationFormat>
  <Paragraphs>2077</Paragraphs>
  <Slides>37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ppt_template_07-25-2002</vt:lpstr>
      <vt:lpstr>Calculate Semester Grade</vt:lpstr>
      <vt:lpstr>Five Individual Arrays</vt:lpstr>
      <vt:lpstr>Array of struct</vt:lpstr>
      <vt:lpstr>PowerPoint 簡報</vt:lpstr>
      <vt:lpstr>PowerPoint 簡報</vt:lpstr>
      <vt:lpstr>Vectors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Card shuffling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Shuffling without struct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Pointers and Strings</dc:title>
  <dc:creator>Audrey Lee</dc:creator>
  <cp:lastModifiedBy>jclin</cp:lastModifiedBy>
  <cp:revision>315</cp:revision>
  <dcterms:created xsi:type="dcterms:W3CDTF">2002-07-31T13:16:45Z</dcterms:created>
  <dcterms:modified xsi:type="dcterms:W3CDTF">2015-10-25T16:27:21Z</dcterms:modified>
</cp:coreProperties>
</file>