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3" r:id="rId18"/>
    <p:sldId id="272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6CE6-D3C1-40E4-91B9-B2EEDA800E07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9ED8-8D48-4BEF-8612-5FEA7421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9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8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927E-6B83-4442-A2E2-95976D715E69}" type="datetime1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431-DABC-4A18-9C64-A7FA72B42188}" type="datetime1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4E-9F92-41FF-A0F7-CF4314E6D2EB}" type="datetime1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BBF-C29A-44CD-8935-BAF84C6B2977}" type="datetime1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D558-4429-4FD0-B98E-6B56693765D1}" type="datetime1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6CB-6568-40FB-B0C7-7BECCC7A6F96}" type="datetime1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EC50CFD-B63A-49B8-BD51-B22FBEB6A3A1}" type="datetime1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opendata.epa.gov.tw/ws/Data/AQX/?format=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gov.tw/node/732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deitel.com/images/thumbs/iw3htp5.jpg" TargetMode="External"/><Relationship Id="rId7" Type="http://schemas.openxmlformats.org/officeDocument/2006/relationships/hyperlink" Target="http://test.deitel.com/images/thumbs/javafp.jpg" TargetMode="External"/><Relationship Id="rId2" Type="http://schemas.openxmlformats.org/officeDocument/2006/relationships/hyperlink" Target="http://test.deitel.com/images/thumbs/cpphtp8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.deitel.com/images/thumbs/vcsharp2010htp.jpg" TargetMode="External"/><Relationship Id="rId5" Type="http://schemas.openxmlformats.org/officeDocument/2006/relationships/hyperlink" Target="http://test.deitel.com/images/thumbs/vb2010htp.jpg" TargetMode="External"/><Relationship Id="rId4" Type="http://schemas.openxmlformats.org/officeDocument/2006/relationships/hyperlink" Target="http://test.deitel.com/images/thumbs/jhtp9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2015.12.28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</a:t>
            </a:r>
            <a:r>
              <a:rPr lang="en-US" altLang="zh-TW" dirty="0" smtClean="0"/>
              <a:t>19 Ajax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 </a:t>
            </a:r>
          </a:p>
          <a:p>
            <a:pPr lvl="1"/>
            <a:r>
              <a:rPr lang="en-US" altLang="zh-TW" dirty="0"/>
              <a:t>Resides on the client</a:t>
            </a:r>
          </a:p>
          <a:p>
            <a:pPr lvl="1"/>
            <a:r>
              <a:rPr lang="en-US" altLang="zh-TW" dirty="0" smtClean="0"/>
              <a:t>Is the </a:t>
            </a:r>
            <a:r>
              <a:rPr lang="en-US" altLang="zh-TW" dirty="0"/>
              <a:t>layer between the client and the server that manages asynchronous requests in Ajax applications</a:t>
            </a:r>
          </a:p>
          <a:p>
            <a:pPr lvl="1"/>
            <a:r>
              <a:rPr lang="en-US" altLang="zh-TW" dirty="0"/>
              <a:t>Supported on most browsers, though they may implement it differently</a:t>
            </a:r>
          </a:p>
          <a:p>
            <a:r>
              <a:rPr lang="en-US" altLang="zh-TW" dirty="0"/>
              <a:t>To initiate an asynchronous request</a:t>
            </a:r>
          </a:p>
          <a:p>
            <a:pPr lvl="1"/>
            <a:r>
              <a:rPr lang="en-US" altLang="zh-TW" dirty="0"/>
              <a:t>Create an instance of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pPr lvl="1"/>
            <a:r>
              <a:rPr lang="en-US" altLang="zh-TW" dirty="0"/>
              <a:t>Use its </a:t>
            </a:r>
            <a:r>
              <a:rPr lang="en-US" altLang="zh-TW" dirty="0">
                <a:solidFill>
                  <a:srgbClr val="FF0000"/>
                </a:solidFill>
              </a:rPr>
              <a:t>open</a:t>
            </a:r>
            <a:r>
              <a:rPr lang="en-US" altLang="zh-TW" dirty="0"/>
              <a:t> method to set up the request, and its send method to initiate the request</a:t>
            </a:r>
          </a:p>
          <a:p>
            <a:r>
              <a:rPr lang="en-US" altLang="zh-TW" dirty="0"/>
              <a:t>When an Ajax application requests a file from a server, the browser typically caches that file</a:t>
            </a:r>
          </a:p>
          <a:p>
            <a:pPr lvl="1"/>
            <a:r>
              <a:rPr lang="en-US" altLang="zh-TW" dirty="0"/>
              <a:t>Subsequent requests for the same file can load it from the browser’s cache</a:t>
            </a:r>
          </a:p>
          <a:p>
            <a:r>
              <a:rPr lang="en-US" altLang="zh-TW" dirty="0"/>
              <a:t>When the third argument to </a:t>
            </a:r>
            <a:r>
              <a:rPr lang="en-US" altLang="zh-TW" dirty="0" err="1"/>
              <a:t>XMLHttpRequest</a:t>
            </a:r>
            <a:r>
              <a:rPr lang="en-US" altLang="zh-TW" dirty="0"/>
              <a:t> method open is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/>
              <a:t>, the request is asynchronous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91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  <a:r>
              <a:rPr lang="en-US" altLang="zh-TW" dirty="0" smtClean="0"/>
              <a:t>object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open</a:t>
            </a:r>
            <a:r>
              <a:rPr lang="en-US" altLang="zh-TW" dirty="0" smtClean="0"/>
              <a:t> function </a:t>
            </a:r>
          </a:p>
          <a:p>
            <a:pPr lvl="2"/>
            <a:r>
              <a:rPr lang="en-US" altLang="zh-TW" dirty="0"/>
              <a:t>Specifies the type of request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Parameter</a:t>
            </a:r>
          </a:p>
          <a:p>
            <a:pPr lvl="3"/>
            <a:r>
              <a:rPr lang="en-US" altLang="zh-TW" dirty="0"/>
              <a:t>method: the type of request: GET or POST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url: </a:t>
            </a:r>
            <a:r>
              <a:rPr lang="en-US" altLang="zh-TW" dirty="0"/>
              <a:t>the server (file) location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async</a:t>
            </a:r>
            <a:r>
              <a:rPr lang="en-US" altLang="zh-TW" dirty="0" smtClean="0"/>
              <a:t>: </a:t>
            </a:r>
            <a:r>
              <a:rPr lang="en-US" altLang="zh-TW" dirty="0"/>
              <a:t>true (asynchronous) or false (synchronous)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send</a:t>
            </a:r>
            <a:r>
              <a:rPr lang="en-US" altLang="zh-TW" dirty="0" smtClean="0"/>
              <a:t> function</a:t>
            </a:r>
            <a:endParaRPr lang="en-US" altLang="zh-TW" dirty="0"/>
          </a:p>
          <a:p>
            <a:pPr lvl="2"/>
            <a:r>
              <a:rPr lang="en-US" altLang="zh-TW" dirty="0"/>
              <a:t>Sends the request to the server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31556" y="4871901"/>
            <a:ext cx="72122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Example :</a:t>
            </a:r>
          </a:p>
          <a:p>
            <a:r>
              <a:rPr lang="zh-TW" altLang="en-US" dirty="0" smtClean="0"/>
              <a:t>xhttp</a:t>
            </a:r>
            <a:r>
              <a:rPr lang="zh-TW" altLang="en-US" dirty="0"/>
              <a:t>.open("GET", "demo_get2</a:t>
            </a:r>
            <a:r>
              <a:rPr lang="zh-TW" altLang="en-US" dirty="0" smtClean="0"/>
              <a:t>.p</a:t>
            </a:r>
            <a:r>
              <a:rPr lang="en-US" altLang="zh-TW" dirty="0" err="1" smtClean="0"/>
              <a:t>hp</a:t>
            </a:r>
            <a:r>
              <a:rPr lang="zh-TW" altLang="en-US" dirty="0" smtClean="0"/>
              <a:t>?fname</a:t>
            </a:r>
            <a:r>
              <a:rPr lang="zh-TW" altLang="en-US" dirty="0"/>
              <a:t>=Henry&amp;lname=Ford", true);</a:t>
            </a:r>
          </a:p>
          <a:p>
            <a:r>
              <a:rPr lang="zh-TW" altLang="en-US" dirty="0"/>
              <a:t>xhttp.send()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r>
              <a:rPr lang="en-US" altLang="zh-TW" dirty="0" err="1"/>
              <a:t>xhttp.open</a:t>
            </a:r>
            <a:r>
              <a:rPr lang="en-US" altLang="zh-TW" dirty="0"/>
              <a:t>("POST", "</a:t>
            </a:r>
            <a:r>
              <a:rPr lang="en-US" altLang="zh-TW" dirty="0" err="1" smtClean="0"/>
              <a:t>ajax_test.php</a:t>
            </a:r>
            <a:r>
              <a:rPr lang="en-US" altLang="zh-TW" dirty="0" smtClean="0"/>
              <a:t>", </a:t>
            </a:r>
            <a:r>
              <a:rPr lang="en-US" altLang="zh-TW" dirty="0"/>
              <a:t>true);</a:t>
            </a:r>
          </a:p>
          <a:p>
            <a:r>
              <a:rPr lang="en-US" altLang="zh-TW" dirty="0" err="1"/>
              <a:t>xhttp.send</a:t>
            </a:r>
            <a:r>
              <a:rPr lang="en-US" altLang="zh-TW" dirty="0"/>
              <a:t>("</a:t>
            </a:r>
            <a:r>
              <a:rPr lang="en-US" altLang="zh-TW" dirty="0" err="1"/>
              <a:t>fname</a:t>
            </a:r>
            <a:r>
              <a:rPr lang="en-US" altLang="zh-TW" dirty="0"/>
              <a:t>=</a:t>
            </a:r>
            <a:r>
              <a:rPr lang="en-US" altLang="zh-TW" dirty="0" err="1"/>
              <a:t>Henry&amp;lname</a:t>
            </a:r>
            <a:r>
              <a:rPr lang="en-US" altLang="zh-TW" dirty="0"/>
              <a:t>=Ford");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" y="6352143"/>
            <a:ext cx="7191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zh-TW" altLang="en-US" dirty="0" smtClean="0"/>
              <a:t>http</a:t>
            </a:r>
            <a:r>
              <a:rPr lang="zh-TW" altLang="en-US" dirty="0"/>
              <a:t>://www.w3schools.com/ajax/ajax_xmlhttprequest_send.asp</a:t>
            </a:r>
          </a:p>
        </p:txBody>
      </p:sp>
    </p:spTree>
    <p:extLst>
      <p:ext uri="{BB962C8B-B14F-4D97-AF65-F5344CB8AC3E}">
        <p14:creationId xmlns:p14="http://schemas.microsoft.com/office/powerpoint/2010/main" val="101349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  <a:r>
              <a:rPr lang="en-US" altLang="zh-TW" dirty="0" smtClean="0"/>
              <a:t>object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readyState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Holds the status of the </a:t>
            </a:r>
            <a:r>
              <a:rPr lang="en-US" altLang="zh-TW" dirty="0" err="1"/>
              <a:t>XMLHttpRequest</a:t>
            </a:r>
            <a:r>
              <a:rPr lang="en-US" altLang="zh-TW" dirty="0"/>
              <a:t>. Changes from 0 to </a:t>
            </a:r>
            <a:r>
              <a:rPr lang="en-US" altLang="zh-TW" dirty="0" smtClean="0"/>
              <a:t>4</a:t>
            </a:r>
            <a:endParaRPr lang="en-US" altLang="zh-TW" dirty="0"/>
          </a:p>
          <a:p>
            <a:pPr lvl="3"/>
            <a:r>
              <a:rPr lang="en-US" altLang="zh-TW" dirty="0"/>
              <a:t>0: request not </a:t>
            </a:r>
            <a:r>
              <a:rPr lang="en-US" altLang="zh-TW" dirty="0" smtClean="0"/>
              <a:t>initialized </a:t>
            </a:r>
          </a:p>
          <a:p>
            <a:pPr lvl="3"/>
            <a:r>
              <a:rPr lang="en-US" altLang="zh-TW" dirty="0" smtClean="0"/>
              <a:t>1</a:t>
            </a:r>
            <a:r>
              <a:rPr lang="en-US" altLang="zh-TW" dirty="0"/>
              <a:t>: server connection </a:t>
            </a:r>
            <a:r>
              <a:rPr lang="en-US" altLang="zh-TW" dirty="0" smtClean="0"/>
              <a:t>established</a:t>
            </a:r>
          </a:p>
          <a:p>
            <a:pPr lvl="3"/>
            <a:r>
              <a:rPr lang="en-US" altLang="zh-TW" dirty="0" smtClean="0"/>
              <a:t>2</a:t>
            </a:r>
            <a:r>
              <a:rPr lang="en-US" altLang="zh-TW" dirty="0"/>
              <a:t>: request received 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3</a:t>
            </a:r>
            <a:r>
              <a:rPr lang="en-US" altLang="zh-TW" dirty="0"/>
              <a:t>: processing request 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4</a:t>
            </a:r>
            <a:r>
              <a:rPr lang="en-US" altLang="zh-TW" dirty="0"/>
              <a:t>: request finished and response is </a:t>
            </a:r>
            <a:r>
              <a:rPr lang="en-US" altLang="zh-TW" dirty="0" smtClean="0"/>
              <a:t>ready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Status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HTTP status code</a:t>
            </a:r>
          </a:p>
          <a:p>
            <a:pPr lvl="3"/>
            <a:r>
              <a:rPr lang="en-US" altLang="zh-TW" dirty="0"/>
              <a:t>200: "OK"</a:t>
            </a:r>
            <a:br>
              <a:rPr lang="en-US" altLang="zh-TW" dirty="0"/>
            </a:br>
            <a:r>
              <a:rPr lang="en-US" altLang="zh-TW" dirty="0"/>
              <a:t>404: Page not found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3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7200" y="6126163"/>
            <a:ext cx="830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zh-TW" altLang="en-US" dirty="0" smtClean="0"/>
              <a:t>http</a:t>
            </a:r>
            <a:r>
              <a:rPr lang="zh-TW" altLang="en-US" dirty="0"/>
              <a:t>://www.w3schools.com/ajax/ajax_xmlhttprequest_onreadystatechange.asp</a:t>
            </a:r>
          </a:p>
        </p:txBody>
      </p:sp>
    </p:spTree>
    <p:extLst>
      <p:ext uri="{BB962C8B-B14F-4D97-AF65-F5344CB8AC3E}">
        <p14:creationId xmlns:p14="http://schemas.microsoft.com/office/powerpoint/2010/main" val="63548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/>
              <a:t> Object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2624706"/>
            <a:ext cx="8096163" cy="23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0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Picture 1" descr="iw3htp5_16_slides_Page_1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20" b="16487"/>
          <a:stretch/>
        </p:blipFill>
        <p:spPr bwMode="auto">
          <a:xfrm>
            <a:off x="947351" y="1608997"/>
            <a:ext cx="7249297" cy="46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44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1" descr="iw3htp5_16_slides_Page_2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0" b="38449"/>
          <a:stretch/>
        </p:blipFill>
        <p:spPr bwMode="auto">
          <a:xfrm>
            <a:off x="910281" y="1871664"/>
            <a:ext cx="7323438" cy="341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51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Picture 1" descr="iw3htp5_16_slides_Page_21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3" b="3725"/>
          <a:stretch/>
        </p:blipFill>
        <p:spPr bwMode="auto">
          <a:xfrm>
            <a:off x="1025611" y="1376792"/>
            <a:ext cx="7092778" cy="534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2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jQuery Ajax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1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jQuery is a fast, small, and feature-rich JavaScript library. It makes things like HTML document traversal and manipulation, event handling, animation, and Ajax much simpler with an easy-to-use API that works across a multitude of browsers.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74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Ajax + 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19" y="893181"/>
            <a:ext cx="7418173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jQuery Ajax and PHP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id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"Please enter your ID"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name: id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output;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8411" y="5901795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&lt;p&gt;Hello,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46567" y="594715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9730" y="2800865"/>
            <a:ext cx="5371070" cy="2520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0768" y="1860481"/>
            <a:ext cx="5729416" cy="1717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68546" y="2129940"/>
            <a:ext cx="33074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url:將資料傳到哪個位置</a:t>
            </a:r>
          </a:p>
          <a:p>
            <a:r>
              <a:rPr lang="zh-TW" altLang="en-US" dirty="0"/>
              <a:t>data:傳送的變數</a:t>
            </a:r>
          </a:p>
          <a:p>
            <a:r>
              <a:rPr lang="zh-TW" altLang="en-US" dirty="0"/>
              <a:t>type:傳送的方式 (GET/POST)</a:t>
            </a:r>
          </a:p>
          <a:p>
            <a:r>
              <a:rPr lang="zh-TW" altLang="en-US" dirty="0"/>
              <a:t>dataType:資料回傳的格式(html/script/json/xml)</a:t>
            </a:r>
          </a:p>
          <a:p>
            <a:r>
              <a:rPr lang="zh-TW" altLang="en-US" dirty="0"/>
              <a:t>success: 抓取資料成功後做的事</a:t>
            </a:r>
          </a:p>
          <a:p>
            <a:r>
              <a:rPr lang="zh-TW" altLang="en-US" dirty="0"/>
              <a:t>error: 抓取資料失敗後做的事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76" y="840030"/>
            <a:ext cx="1152525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39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“Raw” Ajax Example Using the </a:t>
            </a:r>
            <a:r>
              <a:rPr lang="en-US" altLang="zh-TW" dirty="0" err="1" smtClean="0"/>
              <a:t>XMLhttpRequest</a:t>
            </a:r>
            <a:r>
              <a:rPr lang="en-US" altLang="zh-TW" dirty="0" smtClean="0"/>
              <a:t> Object</a:t>
            </a:r>
          </a:p>
          <a:p>
            <a:r>
              <a:rPr lang="en-US" altLang="zh-TW" dirty="0" smtClean="0"/>
              <a:t>jQuery Ajax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50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314000"/>
            <a:ext cx="7871254" cy="5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jQuery Ajax and PHP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id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"Please enter your ID"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name: id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8411" y="5901795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&lt;p&gt;Hello,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46567" y="594715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4886" y="2603157"/>
            <a:ext cx="1425146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86929" y="4444314"/>
            <a:ext cx="2417805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96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Get comic </a:t>
            </a:r>
            <a:r>
              <a:rPr lang="en-US" altLang="zh-TW" dirty="0" smtClean="0"/>
              <a:t>automatically</a:t>
            </a:r>
          </a:p>
          <a:p>
            <a:pPr lvl="1"/>
            <a:r>
              <a:rPr lang="en-US" altLang="zh-TW" dirty="0" smtClean="0"/>
              <a:t>jQuery Ajax + PHP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815" y="35344"/>
            <a:ext cx="2752725" cy="6524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2" y="2769018"/>
            <a:ext cx="2771775" cy="1228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338" y="2683293"/>
            <a:ext cx="2619375" cy="1314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0691" y="4792350"/>
            <a:ext cx="576781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function urlexist ($url)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	$headers = @get_headers($url);</a:t>
            </a:r>
          </a:p>
          <a:p>
            <a:r>
              <a:rPr lang="zh-TW" altLang="en-US" dirty="0"/>
              <a:t>	if(strpos($headers[0],'404') === false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</a:t>
            </a:r>
            <a:r>
              <a:rPr lang="zh-TW" altLang="en-US" dirty="0" smtClean="0"/>
              <a:t>{ </a:t>
            </a:r>
            <a:r>
              <a:rPr lang="zh-TW" altLang="en-US" dirty="0"/>
              <a:t>return true;}</a:t>
            </a:r>
          </a:p>
          <a:p>
            <a:r>
              <a:rPr lang="zh-TW" altLang="en-US" dirty="0"/>
              <a:t>	else { return false;}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30691" y="4023333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var cid = $("#cid").val();</a:t>
            </a:r>
          </a:p>
          <a:p>
            <a:r>
              <a:rPr lang="zh-TW" altLang="en-US" dirty="0"/>
              <a:t>var vol = $("#vol").val();</a:t>
            </a:r>
          </a:p>
        </p:txBody>
      </p:sp>
    </p:spTree>
    <p:extLst>
      <p:ext uri="{BB962C8B-B14F-4D97-AF65-F5344CB8AC3E}">
        <p14:creationId xmlns:p14="http://schemas.microsoft.com/office/powerpoint/2010/main" val="4101248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</a:t>
            </a:r>
            <a:r>
              <a:rPr lang="en-US" altLang="zh-TW" dirty="0" smtClean="0"/>
              <a:t>PHP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35857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Database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"#select"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select: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0" y="1843380"/>
            <a:ext cx="4333103" cy="2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1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942817"/>
            <a:ext cx="91440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Querying a MySQL database.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field to display: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"select"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Category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ISBN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16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3442" y="2218440"/>
            <a:ext cx="7797115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31027" y="212070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database.php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5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 : ch19.v1.pptx p37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31203"/>
            <a:ext cx="59436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簽到系統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Hint : </a:t>
            </a:r>
          </a:p>
          <a:p>
            <a:pPr lvl="2"/>
            <a:r>
              <a:rPr lang="en-US" altLang="zh-TW" dirty="0" smtClean="0"/>
              <a:t>$</a:t>
            </a:r>
            <a:r>
              <a:rPr lang="en-US" altLang="zh-TW" dirty="0"/>
              <a:t>today = date("</a:t>
            </a:r>
            <a:r>
              <a:rPr lang="en-US" altLang="zh-TW" dirty="0" err="1"/>
              <a:t>Ymd</a:t>
            </a:r>
            <a:r>
              <a:rPr lang="en-US" altLang="zh-TW" dirty="0" smtClean="0"/>
              <a:t>");</a:t>
            </a:r>
          </a:p>
          <a:p>
            <a:pPr lvl="2"/>
            <a:r>
              <a:rPr lang="en-US" altLang="zh-TW" dirty="0" smtClean="0"/>
              <a:t>$</a:t>
            </a:r>
            <a:r>
              <a:rPr lang="en-US" altLang="zh-TW" dirty="0" err="1" smtClean="0"/>
              <a:t>ip</a:t>
            </a:r>
            <a:r>
              <a:rPr lang="en-US" altLang="zh-TW" dirty="0"/>
              <a:t>=</a:t>
            </a:r>
            <a:r>
              <a:rPr lang="en-US" altLang="zh-TW" dirty="0" smtClean="0"/>
              <a:t>$_</a:t>
            </a:r>
            <a:r>
              <a:rPr lang="en-US" altLang="zh-TW" dirty="0"/>
              <a:t>SERVER['REMOTE_ADDR']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91" y="3440726"/>
            <a:ext cx="3705225" cy="132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34" y="4883763"/>
            <a:ext cx="7147741" cy="9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7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</a:t>
            </a:r>
            <a:r>
              <a:rPr lang="en-US" altLang="zh-TW" dirty="0" smtClean="0"/>
              <a:t>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784" y="302359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</a:t>
            </a:r>
            <a:r>
              <a:rPr lang="en-US" altLang="zh-TW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6068"/>
            <a:ext cx="3924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8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PSI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5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918000"/>
            <a:ext cx="7970106" cy="59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http://opendata.epa.gov.tw/</a:t>
            </a:r>
            <a:r>
              <a:rPr lang="en-US" altLang="zh-TW" sz="1200" kern="0" dirty="0" err="1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ws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/Data/AQX/?format=csv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explode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str_getcsv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16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PSI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33704"/>
            <a:ext cx="7517027" cy="1441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595" y="3331380"/>
            <a:ext cx="7517027" cy="1824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46" y="179054"/>
            <a:ext cx="6603270" cy="902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409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Ajax applications separate </a:t>
            </a:r>
            <a:r>
              <a:rPr lang="en-US" altLang="zh-TW" dirty="0">
                <a:solidFill>
                  <a:srgbClr val="FF0000"/>
                </a:solidFill>
              </a:rPr>
              <a:t>client-side user interaction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server communication</a:t>
            </a:r>
            <a:r>
              <a:rPr lang="en-US" altLang="zh-TW" dirty="0"/>
              <a:t>, and run them in parallel, making the delays of server-side processing more transparent to the user</a:t>
            </a:r>
          </a:p>
          <a:p>
            <a:r>
              <a:rPr lang="en-US" altLang="zh-TW" dirty="0"/>
              <a:t>“Raw” Ajax uses JavaScript to send asynchronous requests to the server, then updates the page using the DOM</a:t>
            </a:r>
          </a:p>
          <a:p>
            <a:r>
              <a:rPr lang="en-US" altLang="zh-TW" dirty="0"/>
              <a:t>When writing “raw” Ajax you need to deal directly with cross-browser portability issues, making it impractical for developing large-scale applications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94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Open Data</a:t>
            </a:r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data.gov.tw/node/6074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" y="2452478"/>
            <a:ext cx="5795859" cy="25972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72060" y="4324809"/>
            <a:ext cx="631097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520" y="4236866"/>
            <a:ext cx="5057280" cy="24846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43566" y="6277062"/>
            <a:ext cx="3188043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30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依使用者選擇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列出該縣市</a:t>
            </a:r>
            <a:r>
              <a:rPr lang="zh-TW" altLang="en-US" dirty="0"/>
              <a:t>測速執法設置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r>
              <a:rPr lang="en-US" altLang="zh-TW" dirty="0" smtClean="0"/>
              <a:t>Data: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data.gov.tw/node/7320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323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72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Client-side of Ajax applications </a:t>
            </a:r>
          </a:p>
          <a:p>
            <a:pPr lvl="1"/>
            <a:r>
              <a:rPr lang="en-US" altLang="zh-TW" dirty="0"/>
              <a:t>Written in HTML5 and CSS3</a:t>
            </a:r>
          </a:p>
          <a:p>
            <a:pPr lvl="1"/>
            <a:r>
              <a:rPr lang="en-US" altLang="zh-TW" dirty="0"/>
              <a:t>Uses JavaScript to add functionality to the user interface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JSON</a:t>
            </a:r>
            <a:r>
              <a:rPr lang="en-US" altLang="zh-TW" dirty="0"/>
              <a:t> are used to structure the data passed between the server and the client</a:t>
            </a:r>
          </a:p>
          <a:p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The Ajax component that manages interaction with the server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62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Traditional web applications</a:t>
            </a:r>
          </a:p>
          <a:p>
            <a:pPr lvl="1"/>
            <a:r>
              <a:rPr lang="en-US" altLang="zh-TW" dirty="0"/>
              <a:t>While a synchronous request is being processed on the server, the user cannot interact with the client web </a:t>
            </a:r>
            <a:r>
              <a:rPr lang="en-US" altLang="zh-TW" dirty="0" smtClean="0"/>
              <a:t>browser</a:t>
            </a:r>
          </a:p>
          <a:p>
            <a:pPr lvl="2"/>
            <a:r>
              <a:rPr lang="en-US" altLang="zh-TW" dirty="0"/>
              <a:t>Client </a:t>
            </a:r>
            <a:r>
              <a:rPr lang="en-US" altLang="zh-TW" i="1" dirty="0"/>
              <a:t>waits</a:t>
            </a:r>
            <a:r>
              <a:rPr lang="en-US" altLang="zh-TW" dirty="0"/>
              <a:t> for the server to respond and </a:t>
            </a:r>
            <a:r>
              <a:rPr lang="en-US" altLang="zh-TW" i="1" dirty="0"/>
              <a:t>reloads the </a:t>
            </a:r>
            <a:r>
              <a:rPr lang="en-US" altLang="zh-TW" i="1" dirty="0">
                <a:solidFill>
                  <a:srgbClr val="00B050"/>
                </a:solidFill>
              </a:rPr>
              <a:t>entire page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the data from the response</a:t>
            </a: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1" descr="iw3htp5_16_slides_Page_05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8" r="22253" b="19158"/>
          <a:stretch/>
        </p:blipFill>
        <p:spPr bwMode="auto">
          <a:xfrm>
            <a:off x="1816444" y="3938699"/>
            <a:ext cx="4736756" cy="278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57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Ajax Web </a:t>
            </a:r>
            <a:r>
              <a:rPr lang="en-US" altLang="zh-TW" dirty="0" smtClean="0"/>
              <a:t>Applications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Callback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function updates only a designated part of the page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Partial page </a:t>
            </a:r>
            <a:r>
              <a:rPr lang="en-US" altLang="zh-TW" dirty="0"/>
              <a:t>updates help make web applications more responsive, making them feel more like desktop applications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Picture 1" descr="iw3htp5_16_slides_Page_06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t="5015" r="22523" b="13073"/>
          <a:stretch/>
        </p:blipFill>
        <p:spPr bwMode="auto">
          <a:xfrm>
            <a:off x="2911584" y="3690551"/>
            <a:ext cx="4453043" cy="303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7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  <a:r>
              <a:rPr lang="en-US" altLang="zh-TW" dirty="0" smtClean="0"/>
              <a:t>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856357"/>
            <a:ext cx="914400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.box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 Content Asynchronously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variable to hold 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object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vbhtp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"vbhtp.html"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"vcshtp.html"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javafp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"javafp.html"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5438" y="1219200"/>
            <a:ext cx="371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http://140.138.77.210/course/ch16.zip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52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314000"/>
            <a:ext cx="9144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create request object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register event handler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stateChange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prepare the request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send the request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stateChange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asyncRequest.status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584" y="2026508"/>
            <a:ext cx="6557319" cy="98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9092" y="4403124"/>
            <a:ext cx="6557319" cy="98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28303" y="2644346"/>
            <a:ext cx="436605" cy="172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1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" y="2372498"/>
            <a:ext cx="9143999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 over a book for more information.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http://test.deitel.com/images/thumbs/cpphtp8.jpg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"Internet &amp; WWW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http://test.deitel.com/images/thumbs/iw3htp5.jpg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http://test.deitel.com/images/thumbs/jhtp9.jpg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vbhtp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Basic 2010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http://test.deitel.com/images/thumbs/vb2010htp.jpg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C# 2010 How to Program book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6"/>
              </a:rPr>
              <a:t>http://test.deitel.com/images/thumbs/vcsharp2010htp.jpg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javafp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for Programmers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7"/>
              </a:rPr>
              <a:t>http://test.deitel.com/images/thumbs/javafp.jpg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659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4.v4</Template>
  <TotalTime>29708</TotalTime>
  <Words>2327</Words>
  <Application>Microsoft Office PowerPoint</Application>
  <PresentationFormat>如螢幕大小 (4:3)</PresentationFormat>
  <Paragraphs>463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細明體</vt:lpstr>
      <vt:lpstr>新細明體</vt:lpstr>
      <vt:lpstr>Calibri</vt:lpstr>
      <vt:lpstr>Corbel</vt:lpstr>
      <vt:lpstr>Courier New</vt:lpstr>
      <vt:lpstr>Times New Roman</vt:lpstr>
      <vt:lpstr>Custom Theme</vt:lpstr>
      <vt:lpstr>Chapter 19 Ajax</vt:lpstr>
      <vt:lpstr>Outline</vt:lpstr>
      <vt:lpstr>Introduction</vt:lpstr>
      <vt:lpstr>Introduction</vt:lpstr>
      <vt:lpstr>Introduction</vt:lpstr>
      <vt:lpstr>Introduction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XMLHttpRequest object</vt:lpstr>
      <vt:lpstr>XMLHttpRequest object</vt:lpstr>
      <vt:lpstr>XMLHttpRequest object</vt:lpstr>
      <vt:lpstr>jQuery Ajax</vt:lpstr>
      <vt:lpstr>Introduction</vt:lpstr>
      <vt:lpstr>jQuery Ajax + PHP</vt:lpstr>
      <vt:lpstr>jQuery Ajax + PHP</vt:lpstr>
      <vt:lpstr>Exercise</vt:lpstr>
      <vt:lpstr>jQuery Ajax + PHP + MySQL</vt:lpstr>
      <vt:lpstr>jQuery Ajax + PHP + MySQL</vt:lpstr>
      <vt:lpstr>jQuery Ajax + PHP + MySQL</vt:lpstr>
      <vt:lpstr>Exercise</vt:lpstr>
      <vt:lpstr>Exercise</vt:lpstr>
      <vt:lpstr>jQuery Ajax + PHP + CSV</vt:lpstr>
      <vt:lpstr>jQuery Ajax + PHP + CSV</vt:lpstr>
      <vt:lpstr>jQuery Ajax + PHP + CSV</vt:lpstr>
      <vt:lpstr>jQuery Ajax + PHP + CSV</vt:lpstr>
      <vt:lpstr>Exercise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Introduction to Cascading Style Sheets (CSS)</dc:title>
  <dc:creator>tinin</dc:creator>
  <cp:lastModifiedBy>tinin</cp:lastModifiedBy>
  <cp:revision>1243</cp:revision>
  <dcterms:created xsi:type="dcterms:W3CDTF">2014-10-23T01:43:03Z</dcterms:created>
  <dcterms:modified xsi:type="dcterms:W3CDTF">2015-12-27T12:29:14Z</dcterms:modified>
</cp:coreProperties>
</file>