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3" r:id="rId18"/>
    <p:sldId id="272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9" r:id="rId33"/>
    <p:sldId id="290" r:id="rId34"/>
    <p:sldId id="291" r:id="rId35"/>
    <p:sldId id="292" r:id="rId36"/>
    <p:sldId id="295" r:id="rId37"/>
    <p:sldId id="294" r:id="rId38"/>
    <p:sldId id="293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2" r:id="rId50"/>
    <p:sldId id="307" r:id="rId51"/>
    <p:sldId id="308" r:id="rId52"/>
    <p:sldId id="309" r:id="rId53"/>
    <p:sldId id="310" r:id="rId54"/>
    <p:sldId id="311" r:id="rId55"/>
    <p:sldId id="312" r:id="rId56"/>
    <p:sldId id="314" r:id="rId57"/>
    <p:sldId id="313" r:id="rId58"/>
    <p:sldId id="315" r:id="rId59"/>
    <p:sldId id="316" r:id="rId60"/>
    <p:sldId id="318" r:id="rId61"/>
    <p:sldId id="319" r:id="rId62"/>
    <p:sldId id="320" r:id="rId63"/>
    <p:sldId id="321" r:id="rId64"/>
    <p:sldId id="322" r:id="rId65"/>
    <p:sldId id="288" r:id="rId6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6CE6-D3C1-40E4-91B9-B2EEDA800E07}" type="datetimeFigureOut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9ED8-8D48-4BEF-8612-5FEA7421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9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98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927E-6B83-4442-A2E2-95976D715E69}" type="datetime1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4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E431-DABC-4A18-9C64-A7FA72B42188}" type="datetime1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9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84E-9F92-41FF-A0F7-CF4314E6D2EB}" type="datetime1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BBF-C29A-44CD-8935-BAF84C6B2977}" type="datetime1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D558-4429-4FD0-B98E-6B56693765D1}" type="datetime1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7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6CB-6568-40FB-B0C7-7BECCC7A6F96}" type="datetime1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4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EC50CFD-B63A-49B8-BD51-B22FBEB6A3A1}" type="datetime1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opendata.epa.gov.tw/ws/Data/AQX/?format=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gov.tw/node/732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opendata.epa.gov.tw/ws/Data/AQX/?format=x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data.taipei/opendata/datalist/apiAccess?scope=resourceAquire&amp;rid=190796c8-7c56-42e0-8068-39242b8ec927&amp;format=x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opendata.epa.gov.tw/ws/Data/AQX/?format=json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deitel.com/images/thumbs/iw3htp5.jpg" TargetMode="External"/><Relationship Id="rId7" Type="http://schemas.openxmlformats.org/officeDocument/2006/relationships/hyperlink" Target="http://test.deitel.com/images/thumbs/javafp.jpg" TargetMode="External"/><Relationship Id="rId2" Type="http://schemas.openxmlformats.org/officeDocument/2006/relationships/hyperlink" Target="http://test.deitel.com/images/thumbs/cpphtp8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.deitel.com/images/thumbs/vcsharp2010htp.jpg" TargetMode="External"/><Relationship Id="rId5" Type="http://schemas.openxmlformats.org/officeDocument/2006/relationships/hyperlink" Target="http://test.deitel.com/images/thumbs/vb2010htp.jpg" TargetMode="External"/><Relationship Id="rId4" Type="http://schemas.openxmlformats.org/officeDocument/2006/relationships/hyperlink" Target="http://test.deitel.com/images/thumbs/jhtp9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2015.12.28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</a:t>
            </a:r>
            <a:r>
              <a:rPr lang="en-US" altLang="zh-TW" dirty="0" smtClean="0"/>
              <a:t>16 </a:t>
            </a:r>
            <a:r>
              <a:rPr lang="en-US" altLang="zh-TW" dirty="0" smtClean="0"/>
              <a:t>Ajax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 </a:t>
            </a:r>
          </a:p>
          <a:p>
            <a:pPr lvl="1"/>
            <a:r>
              <a:rPr lang="en-US" altLang="zh-TW" dirty="0"/>
              <a:t>Resides on the client</a:t>
            </a:r>
          </a:p>
          <a:p>
            <a:pPr lvl="1"/>
            <a:r>
              <a:rPr lang="en-US" altLang="zh-TW" dirty="0" smtClean="0"/>
              <a:t>Is the </a:t>
            </a:r>
            <a:r>
              <a:rPr lang="en-US" altLang="zh-TW" dirty="0"/>
              <a:t>layer between the client and the server that manages asynchronous requests in Ajax applications</a:t>
            </a:r>
          </a:p>
          <a:p>
            <a:pPr lvl="1"/>
            <a:r>
              <a:rPr lang="en-US" altLang="zh-TW" dirty="0"/>
              <a:t>Supported on most browsers, though they may implement it differently</a:t>
            </a:r>
          </a:p>
          <a:p>
            <a:r>
              <a:rPr lang="en-US" altLang="zh-TW" dirty="0"/>
              <a:t>To initiate an asynchronous request</a:t>
            </a:r>
          </a:p>
          <a:p>
            <a:pPr lvl="1"/>
            <a:r>
              <a:rPr lang="en-US" altLang="zh-TW" dirty="0"/>
              <a:t>Create an instance of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pPr lvl="1"/>
            <a:r>
              <a:rPr lang="en-US" altLang="zh-TW" dirty="0"/>
              <a:t>Use its </a:t>
            </a:r>
            <a:r>
              <a:rPr lang="en-US" altLang="zh-TW" dirty="0">
                <a:solidFill>
                  <a:srgbClr val="FF0000"/>
                </a:solidFill>
              </a:rPr>
              <a:t>open</a:t>
            </a:r>
            <a:r>
              <a:rPr lang="en-US" altLang="zh-TW" dirty="0"/>
              <a:t> method to set up the request, and its send method to initiate the request</a:t>
            </a:r>
          </a:p>
          <a:p>
            <a:r>
              <a:rPr lang="en-US" altLang="zh-TW" dirty="0"/>
              <a:t>When an Ajax application requests a file from a server, the browser typically caches that file</a:t>
            </a:r>
          </a:p>
          <a:p>
            <a:pPr lvl="1"/>
            <a:r>
              <a:rPr lang="en-US" altLang="zh-TW" dirty="0"/>
              <a:t>Subsequent requests for the same file can load it from the browser’s cache</a:t>
            </a:r>
          </a:p>
          <a:p>
            <a:r>
              <a:rPr lang="en-US" altLang="zh-TW" dirty="0"/>
              <a:t>When the third argument to </a:t>
            </a:r>
            <a:r>
              <a:rPr lang="en-US" altLang="zh-TW" dirty="0" err="1"/>
              <a:t>XMLHttpRequest</a:t>
            </a:r>
            <a:r>
              <a:rPr lang="en-US" altLang="zh-TW" dirty="0"/>
              <a:t> method open is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en-US" altLang="zh-TW" dirty="0"/>
              <a:t>, the request is asynchronous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91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</a:t>
            </a:r>
            <a:r>
              <a:rPr lang="en-US" altLang="zh-TW" dirty="0" smtClean="0"/>
              <a:t>object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open</a:t>
            </a:r>
            <a:r>
              <a:rPr lang="en-US" altLang="zh-TW" dirty="0" smtClean="0"/>
              <a:t> function </a:t>
            </a:r>
          </a:p>
          <a:p>
            <a:pPr lvl="2"/>
            <a:r>
              <a:rPr lang="en-US" altLang="zh-TW" dirty="0"/>
              <a:t>Specifies the type of request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Parameter</a:t>
            </a:r>
          </a:p>
          <a:p>
            <a:pPr lvl="3"/>
            <a:r>
              <a:rPr lang="en-US" altLang="zh-TW" dirty="0"/>
              <a:t>method: the type of request: GET or POST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url: </a:t>
            </a:r>
            <a:r>
              <a:rPr lang="en-US" altLang="zh-TW" dirty="0"/>
              <a:t>the server (file) location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async</a:t>
            </a:r>
            <a:r>
              <a:rPr lang="en-US" altLang="zh-TW" dirty="0" smtClean="0"/>
              <a:t>: </a:t>
            </a:r>
            <a:r>
              <a:rPr lang="en-US" altLang="zh-TW" dirty="0"/>
              <a:t>true (asynchronous) or false (synchronous)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send</a:t>
            </a:r>
            <a:r>
              <a:rPr lang="en-US" altLang="zh-TW" dirty="0" smtClean="0"/>
              <a:t> function</a:t>
            </a:r>
            <a:endParaRPr lang="en-US" altLang="zh-TW" dirty="0"/>
          </a:p>
          <a:p>
            <a:pPr lvl="2"/>
            <a:r>
              <a:rPr lang="en-US" altLang="zh-TW" dirty="0"/>
              <a:t>Sends the request to the server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31556" y="4871901"/>
            <a:ext cx="721222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Example :</a:t>
            </a:r>
          </a:p>
          <a:p>
            <a:r>
              <a:rPr lang="zh-TW" altLang="en-US" dirty="0" smtClean="0"/>
              <a:t>xhttp</a:t>
            </a:r>
            <a:r>
              <a:rPr lang="zh-TW" altLang="en-US" dirty="0"/>
              <a:t>.open("GET", "demo_get2</a:t>
            </a:r>
            <a:r>
              <a:rPr lang="zh-TW" altLang="en-US" dirty="0" smtClean="0"/>
              <a:t>.p</a:t>
            </a:r>
            <a:r>
              <a:rPr lang="en-US" altLang="zh-TW" dirty="0" err="1" smtClean="0"/>
              <a:t>hp</a:t>
            </a:r>
            <a:r>
              <a:rPr lang="zh-TW" altLang="en-US" dirty="0" smtClean="0"/>
              <a:t>?fname</a:t>
            </a:r>
            <a:r>
              <a:rPr lang="zh-TW" altLang="en-US" dirty="0"/>
              <a:t>=Henry&amp;lname=Ford", true);</a:t>
            </a:r>
          </a:p>
          <a:p>
            <a:r>
              <a:rPr lang="zh-TW" altLang="en-US" dirty="0"/>
              <a:t>xhttp.send()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r>
              <a:rPr lang="en-US" altLang="zh-TW" dirty="0" err="1"/>
              <a:t>xhttp.open</a:t>
            </a:r>
            <a:r>
              <a:rPr lang="en-US" altLang="zh-TW" dirty="0"/>
              <a:t>("POST", "</a:t>
            </a:r>
            <a:r>
              <a:rPr lang="en-US" altLang="zh-TW" dirty="0" err="1" smtClean="0"/>
              <a:t>ajax_test.php</a:t>
            </a:r>
            <a:r>
              <a:rPr lang="en-US" altLang="zh-TW" dirty="0" smtClean="0"/>
              <a:t>", </a:t>
            </a:r>
            <a:r>
              <a:rPr lang="en-US" altLang="zh-TW" dirty="0"/>
              <a:t>true);</a:t>
            </a:r>
          </a:p>
          <a:p>
            <a:r>
              <a:rPr lang="en-US" altLang="zh-TW" dirty="0" err="1"/>
              <a:t>xhttp.send</a:t>
            </a:r>
            <a:r>
              <a:rPr lang="en-US" altLang="zh-TW" dirty="0"/>
              <a:t>("</a:t>
            </a:r>
            <a:r>
              <a:rPr lang="en-US" altLang="zh-TW" dirty="0" err="1"/>
              <a:t>fname</a:t>
            </a:r>
            <a:r>
              <a:rPr lang="en-US" altLang="zh-TW" dirty="0"/>
              <a:t>=</a:t>
            </a:r>
            <a:r>
              <a:rPr lang="en-US" altLang="zh-TW" dirty="0" err="1"/>
              <a:t>Henry&amp;lname</a:t>
            </a:r>
            <a:r>
              <a:rPr lang="en-US" altLang="zh-TW" dirty="0"/>
              <a:t>=Ford");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" y="6352143"/>
            <a:ext cx="7191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zh-TW" altLang="en-US" dirty="0" smtClean="0"/>
              <a:t>http</a:t>
            </a:r>
            <a:r>
              <a:rPr lang="zh-TW" altLang="en-US" dirty="0"/>
              <a:t>://www.w3schools.com/ajax/ajax_xmlhttprequest_send.asp</a:t>
            </a:r>
          </a:p>
        </p:txBody>
      </p:sp>
    </p:spTree>
    <p:extLst>
      <p:ext uri="{BB962C8B-B14F-4D97-AF65-F5344CB8AC3E}">
        <p14:creationId xmlns:p14="http://schemas.microsoft.com/office/powerpoint/2010/main" val="101349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</a:t>
            </a:r>
            <a:r>
              <a:rPr lang="en-US" altLang="zh-TW" dirty="0" smtClean="0"/>
              <a:t>object</a:t>
            </a: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readyState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/>
              <a:t>Holds the status of the </a:t>
            </a:r>
            <a:r>
              <a:rPr lang="en-US" altLang="zh-TW" dirty="0" err="1"/>
              <a:t>XMLHttpRequest</a:t>
            </a:r>
            <a:r>
              <a:rPr lang="en-US" altLang="zh-TW" dirty="0"/>
              <a:t>. Changes from 0 to </a:t>
            </a:r>
            <a:r>
              <a:rPr lang="en-US" altLang="zh-TW" dirty="0" smtClean="0"/>
              <a:t>4</a:t>
            </a:r>
            <a:endParaRPr lang="en-US" altLang="zh-TW" dirty="0"/>
          </a:p>
          <a:p>
            <a:pPr lvl="3"/>
            <a:r>
              <a:rPr lang="en-US" altLang="zh-TW" dirty="0"/>
              <a:t>0: request not </a:t>
            </a:r>
            <a:r>
              <a:rPr lang="en-US" altLang="zh-TW" dirty="0" smtClean="0"/>
              <a:t>initialized </a:t>
            </a:r>
          </a:p>
          <a:p>
            <a:pPr lvl="3"/>
            <a:r>
              <a:rPr lang="en-US" altLang="zh-TW" dirty="0" smtClean="0"/>
              <a:t>1</a:t>
            </a:r>
            <a:r>
              <a:rPr lang="en-US" altLang="zh-TW" dirty="0"/>
              <a:t>: server connection </a:t>
            </a:r>
            <a:r>
              <a:rPr lang="en-US" altLang="zh-TW" dirty="0" smtClean="0"/>
              <a:t>established</a:t>
            </a:r>
          </a:p>
          <a:p>
            <a:pPr lvl="3"/>
            <a:r>
              <a:rPr lang="en-US" altLang="zh-TW" dirty="0" smtClean="0"/>
              <a:t>2</a:t>
            </a:r>
            <a:r>
              <a:rPr lang="en-US" altLang="zh-TW" dirty="0"/>
              <a:t>: request received 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3</a:t>
            </a:r>
            <a:r>
              <a:rPr lang="en-US" altLang="zh-TW" dirty="0"/>
              <a:t>: processing request 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4</a:t>
            </a:r>
            <a:r>
              <a:rPr lang="en-US" altLang="zh-TW" dirty="0"/>
              <a:t>: request finished and response is </a:t>
            </a:r>
            <a:r>
              <a:rPr lang="en-US" altLang="zh-TW" dirty="0" smtClean="0"/>
              <a:t>ready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Status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HTTP status code</a:t>
            </a:r>
          </a:p>
          <a:p>
            <a:pPr lvl="3"/>
            <a:r>
              <a:rPr lang="en-US" altLang="zh-TW" dirty="0"/>
              <a:t>200: "OK"</a:t>
            </a:r>
            <a:br>
              <a:rPr lang="en-US" altLang="zh-TW" dirty="0"/>
            </a:br>
            <a:r>
              <a:rPr lang="en-US" altLang="zh-TW" dirty="0"/>
              <a:t>404: Page not found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3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7200" y="6126163"/>
            <a:ext cx="830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zh-TW" altLang="en-US" dirty="0" smtClean="0"/>
              <a:t>http</a:t>
            </a:r>
            <a:r>
              <a:rPr lang="zh-TW" altLang="en-US" dirty="0"/>
              <a:t>://www.w3schools.com/ajax/ajax_xmlhttprequest_onreadystatechange.asp</a:t>
            </a:r>
          </a:p>
        </p:txBody>
      </p:sp>
    </p:spTree>
    <p:extLst>
      <p:ext uri="{BB962C8B-B14F-4D97-AF65-F5344CB8AC3E}">
        <p14:creationId xmlns:p14="http://schemas.microsoft.com/office/powerpoint/2010/main" val="63548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/>
              <a:t> Object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5" y="2624706"/>
            <a:ext cx="8096163" cy="23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0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</a:t>
            </a:r>
            <a:r>
              <a:rPr lang="en-US" altLang="zh-TW" dirty="0" smtClean="0"/>
              <a:t>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Picture 1" descr="iw3htp5_16_slides_Page_1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20" b="16487"/>
          <a:stretch/>
        </p:blipFill>
        <p:spPr bwMode="auto">
          <a:xfrm>
            <a:off x="947351" y="1608997"/>
            <a:ext cx="7249297" cy="463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44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Picture 1" descr="iw3htp5_16_slides_Page_2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0" b="38449"/>
          <a:stretch/>
        </p:blipFill>
        <p:spPr bwMode="auto">
          <a:xfrm>
            <a:off x="910281" y="1871664"/>
            <a:ext cx="7323438" cy="341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51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Picture 1" descr="iw3htp5_16_slides_Page_21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33" b="3725"/>
          <a:stretch/>
        </p:blipFill>
        <p:spPr bwMode="auto">
          <a:xfrm>
            <a:off x="1025611" y="1376792"/>
            <a:ext cx="7092778" cy="534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2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jQuery Ajax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71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jQuery is a fast, small, and feature-rich JavaScript library. It makes things like HTML document traversal and manipulation, event handling, animation, and Ajax much simpler with an easy-to-use API that works across a multitude of browsers.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74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Ajax + 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19" y="893181"/>
            <a:ext cx="7418173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jQuery Ajax and PHP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start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id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prompt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"Please enter your ID"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name: id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output;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8411" y="5901795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&lt;p&gt;Hello,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46567" y="594715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9730" y="2800865"/>
            <a:ext cx="5371070" cy="2520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0768" y="1860481"/>
            <a:ext cx="5729416" cy="1717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768546" y="2129940"/>
            <a:ext cx="330749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url:將資料傳到哪個位置</a:t>
            </a:r>
          </a:p>
          <a:p>
            <a:r>
              <a:rPr lang="zh-TW" altLang="en-US" dirty="0"/>
              <a:t>data:傳送的變數</a:t>
            </a:r>
          </a:p>
          <a:p>
            <a:r>
              <a:rPr lang="zh-TW" altLang="en-US" dirty="0"/>
              <a:t>type:傳送的方式 (GET/POST)</a:t>
            </a:r>
          </a:p>
          <a:p>
            <a:r>
              <a:rPr lang="zh-TW" altLang="en-US" dirty="0"/>
              <a:t>dataType:資料回傳的格式(html/script/json/xml)</a:t>
            </a:r>
          </a:p>
          <a:p>
            <a:r>
              <a:rPr lang="zh-TW" altLang="en-US" dirty="0"/>
              <a:t>success: 抓取資料成功後做的事</a:t>
            </a:r>
          </a:p>
          <a:p>
            <a:r>
              <a:rPr lang="zh-TW" altLang="en-US" dirty="0"/>
              <a:t>error: 抓取資料失敗後做的事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76" y="840030"/>
            <a:ext cx="1152525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639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“Raw” Ajax Example Using the </a:t>
            </a:r>
            <a:r>
              <a:rPr lang="en-US" altLang="zh-TW" dirty="0" err="1" smtClean="0"/>
              <a:t>XMLhttpRequest</a:t>
            </a:r>
            <a:r>
              <a:rPr lang="en-US" altLang="zh-TW" dirty="0" smtClean="0"/>
              <a:t> Object</a:t>
            </a:r>
          </a:p>
          <a:p>
            <a:r>
              <a:rPr lang="en-US" altLang="zh-TW" dirty="0" smtClean="0"/>
              <a:t>jQuery Ajax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50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314000"/>
            <a:ext cx="7871254" cy="5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jQuery Ajax and PHP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id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prompt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"Please enter your ID"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name: id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8411" y="5901795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&lt;p&gt;Hello,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46567" y="594715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4886" y="2603157"/>
            <a:ext cx="1425146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86929" y="4444314"/>
            <a:ext cx="2417805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969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Get comic </a:t>
            </a:r>
            <a:r>
              <a:rPr lang="en-US" altLang="zh-TW" dirty="0" smtClean="0"/>
              <a:t>automatically</a:t>
            </a:r>
          </a:p>
          <a:p>
            <a:pPr lvl="1"/>
            <a:r>
              <a:rPr lang="en-US" altLang="zh-TW" dirty="0" smtClean="0"/>
              <a:t>jQuery Ajax + PHP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815" y="35344"/>
            <a:ext cx="2752725" cy="6524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2" y="2769018"/>
            <a:ext cx="2771775" cy="1228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338" y="2683293"/>
            <a:ext cx="2619375" cy="1314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0691" y="4792350"/>
            <a:ext cx="576781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function urlexist ($url)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	$headers = @get_headers($url);</a:t>
            </a:r>
          </a:p>
          <a:p>
            <a:r>
              <a:rPr lang="zh-TW" altLang="en-US" dirty="0"/>
              <a:t>	if(strpos($headers[0],'404') === false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</a:t>
            </a:r>
            <a:r>
              <a:rPr lang="zh-TW" altLang="en-US" dirty="0" smtClean="0"/>
              <a:t>{ </a:t>
            </a:r>
            <a:r>
              <a:rPr lang="zh-TW" altLang="en-US" dirty="0"/>
              <a:t>return true;}</a:t>
            </a:r>
          </a:p>
          <a:p>
            <a:r>
              <a:rPr lang="zh-TW" altLang="en-US" dirty="0"/>
              <a:t>	else { return false;}</a:t>
            </a:r>
          </a:p>
          <a:p>
            <a:r>
              <a:rPr lang="zh-TW" altLang="en-US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130691" y="4023333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var cid = $("#cid").val();</a:t>
            </a:r>
          </a:p>
          <a:p>
            <a:r>
              <a:rPr lang="zh-TW" altLang="en-US" dirty="0"/>
              <a:t>var vol = $("#vol").val();</a:t>
            </a:r>
          </a:p>
        </p:txBody>
      </p:sp>
    </p:spTree>
    <p:extLst>
      <p:ext uri="{BB962C8B-B14F-4D97-AF65-F5344CB8AC3E}">
        <p14:creationId xmlns:p14="http://schemas.microsoft.com/office/powerpoint/2010/main" val="4101248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</a:t>
            </a:r>
            <a:r>
              <a:rPr lang="en-US" altLang="zh-TW" dirty="0" smtClean="0"/>
              <a:t>PHP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35857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Database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"#select"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select: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0" y="1843380"/>
            <a:ext cx="4333103" cy="23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1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942817"/>
            <a:ext cx="91440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Querying a MySQL database.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field to display: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"select"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Category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ISBN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16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3442" y="2218440"/>
            <a:ext cx="7797115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mysql_fetch_row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31027" y="212070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database.php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5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 : ch19.v1.pptx p37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31203"/>
            <a:ext cx="59436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1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簽到系統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Hint : </a:t>
            </a:r>
          </a:p>
          <a:p>
            <a:pPr lvl="2"/>
            <a:r>
              <a:rPr lang="en-US" altLang="zh-TW" dirty="0" smtClean="0"/>
              <a:t>$</a:t>
            </a:r>
            <a:r>
              <a:rPr lang="en-US" altLang="zh-TW" dirty="0"/>
              <a:t>today = date("</a:t>
            </a:r>
            <a:r>
              <a:rPr lang="en-US" altLang="zh-TW" dirty="0" err="1"/>
              <a:t>Ymd</a:t>
            </a:r>
            <a:r>
              <a:rPr lang="en-US" altLang="zh-TW" dirty="0" smtClean="0"/>
              <a:t>");</a:t>
            </a:r>
          </a:p>
          <a:p>
            <a:pPr lvl="2"/>
            <a:r>
              <a:rPr lang="en-US" altLang="zh-TW" dirty="0" smtClean="0"/>
              <a:t>$</a:t>
            </a:r>
            <a:r>
              <a:rPr lang="en-US" altLang="zh-TW" dirty="0" err="1" smtClean="0"/>
              <a:t>ip</a:t>
            </a:r>
            <a:r>
              <a:rPr lang="en-US" altLang="zh-TW" dirty="0"/>
              <a:t>=</a:t>
            </a:r>
            <a:r>
              <a:rPr lang="en-US" altLang="zh-TW" dirty="0" smtClean="0"/>
              <a:t>$_</a:t>
            </a:r>
            <a:r>
              <a:rPr lang="en-US" altLang="zh-TW" dirty="0"/>
              <a:t>SERVER['REMOTE_ADDR']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91" y="3440726"/>
            <a:ext cx="3705225" cy="13239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34" y="4883763"/>
            <a:ext cx="7147741" cy="9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7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</a:t>
            </a:r>
            <a:r>
              <a:rPr lang="en-US" altLang="zh-TW" dirty="0" smtClean="0"/>
              <a:t>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784" y="302359"/>
            <a:ext cx="7558216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</a:t>
            </a:r>
            <a:r>
              <a:rPr lang="en-US" altLang="zh-TW" sz="1200" kern="0" dirty="0" smtClean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CSV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csv.php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6068"/>
            <a:ext cx="3924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8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043" y="2547983"/>
            <a:ext cx="886391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PSI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5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918000"/>
            <a:ext cx="7970106" cy="59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http://opendata.epa.gov.tw/</a:t>
            </a:r>
            <a:r>
              <a:rPr lang="en-US" altLang="zh-TW" sz="1200" kern="0" dirty="0" err="1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ws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/Data/AQX/?format=csv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explode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str_getcsv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16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&lt;p&gt;Update Time: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; 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空汙指標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PSI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測值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33704"/>
            <a:ext cx="7517027" cy="1441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595" y="3331380"/>
            <a:ext cx="7517027" cy="1824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546" y="179054"/>
            <a:ext cx="6603270" cy="902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409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Ajax applications separate </a:t>
            </a:r>
            <a:r>
              <a:rPr lang="en-US" altLang="zh-TW" dirty="0">
                <a:solidFill>
                  <a:srgbClr val="FF0000"/>
                </a:solidFill>
              </a:rPr>
              <a:t>client-side user interaction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server communication</a:t>
            </a:r>
            <a:r>
              <a:rPr lang="en-US" altLang="zh-TW" dirty="0"/>
              <a:t>, and run them in parallel, making the delays of server-side processing more transparent to the user</a:t>
            </a:r>
          </a:p>
          <a:p>
            <a:r>
              <a:rPr lang="en-US" altLang="zh-TW" dirty="0"/>
              <a:t>“Raw” Ajax uses JavaScript to send asynchronous requests to the server, then updates the page using the DOM</a:t>
            </a:r>
          </a:p>
          <a:p>
            <a:r>
              <a:rPr lang="en-US" altLang="zh-TW" dirty="0"/>
              <a:t>When writing “raw” Ajax you need to deal directly with cross-browser portability issues, making it impractical for developing large-scale applications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94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Open Data</a:t>
            </a:r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data.gov.tw/node/6074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" y="2452478"/>
            <a:ext cx="5795859" cy="25972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72060" y="4324809"/>
            <a:ext cx="631097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520" y="4236866"/>
            <a:ext cx="5057280" cy="24846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43566" y="6277062"/>
            <a:ext cx="3188043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30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依使用者選擇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列出該縣市</a:t>
            </a:r>
            <a:r>
              <a:rPr lang="zh-TW" altLang="en-US" dirty="0"/>
              <a:t>測速執法設置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r>
              <a:rPr lang="en-US" altLang="zh-TW" dirty="0" smtClean="0"/>
              <a:t>Data: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data.gov.tw/node/7320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323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XML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11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XML stands for </a:t>
            </a:r>
            <a:r>
              <a:rPr lang="en-US" altLang="zh-TW" dirty="0" err="1"/>
              <a:t>EXtensible</a:t>
            </a:r>
            <a:r>
              <a:rPr lang="en-US" altLang="zh-TW" dirty="0"/>
              <a:t> Markup Language</a:t>
            </a:r>
          </a:p>
          <a:p>
            <a:r>
              <a:rPr lang="en-US" altLang="zh-TW" dirty="0"/>
              <a:t>XML is a markup language much like HTML</a:t>
            </a:r>
          </a:p>
          <a:p>
            <a:r>
              <a:rPr lang="en-US" altLang="zh-TW" dirty="0"/>
              <a:t>XML </a:t>
            </a:r>
            <a:r>
              <a:rPr lang="en-US" altLang="zh-TW" dirty="0" smtClean="0"/>
              <a:t>was </a:t>
            </a:r>
            <a:r>
              <a:rPr lang="en-US" altLang="zh-TW" dirty="0"/>
              <a:t>designed to store and transport </a:t>
            </a:r>
            <a:r>
              <a:rPr lang="en-US" altLang="zh-TW" dirty="0" smtClean="0"/>
              <a:t>data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Ajax applications often use XML because it consumes little bandwidth and is easy to parse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495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Tag</a:t>
            </a:r>
          </a:p>
          <a:p>
            <a:r>
              <a:rPr lang="en-US" altLang="zh-TW" dirty="0" smtClean="0">
                <a:solidFill>
                  <a:srgbClr val="7030A0"/>
                </a:solidFill>
              </a:rPr>
              <a:t>Element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Attribute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206" y="759645"/>
            <a:ext cx="3190875" cy="27717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47299"/>
            <a:ext cx="8649137" cy="319005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2000" y="690155"/>
            <a:ext cx="535459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38913" y="1315539"/>
            <a:ext cx="535459" cy="1977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140940" y="3810811"/>
            <a:ext cx="3431060" cy="1927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609071" y="3355095"/>
            <a:ext cx="535459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1979" y="4405420"/>
            <a:ext cx="4044778" cy="18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81311" y="39761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tart tag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609071" y="34498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end tag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736757" y="4312282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empty-element </a:t>
            </a:r>
            <a:r>
              <a:rPr lang="en-US" altLang="zh-TW" dirty="0" smtClean="0"/>
              <a:t>tag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4082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7200" y="1766076"/>
            <a:ext cx="8316097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Pulling Images onto the Page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display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inline-block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readystatechange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asyncRequest.send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exception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57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584994"/>
            <a:ext cx="4714875" cy="5600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3210848"/>
            <a:ext cx="9144000" cy="3647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function</a:t>
            </a:r>
            <a:r>
              <a:rPr lang="en-US" altLang="zh-TW" sz="105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asyncRequest.readyState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asyncRequest.status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covers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asyncRequest.responseXML.getElementsByTagName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"cover"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asyncRequest.responseXML.getElementsByTagName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.item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firstChild.nodeValue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covers.length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++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covers.item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cover.getElementsByTagName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.item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firstChild.nodeValue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imageTag.setAttribute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escape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imageLI.appendChild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imagesUL.appendChild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en-US" sz="1050" dirty="0"/>
          </a:p>
        </p:txBody>
      </p:sp>
      <p:sp>
        <p:nvSpPr>
          <p:cNvPr id="6" name="矩形 5"/>
          <p:cNvSpPr/>
          <p:nvPr/>
        </p:nvSpPr>
        <p:spPr>
          <a:xfrm>
            <a:off x="5863281" y="3418338"/>
            <a:ext cx="2034746" cy="43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12259" y="3970638"/>
            <a:ext cx="708455" cy="2471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5123935" y="1147119"/>
            <a:ext cx="443813" cy="29812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5256770" y="1709954"/>
            <a:ext cx="509717" cy="23842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85897" y="4199155"/>
            <a:ext cx="708455" cy="247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0"/>
          </p:cNvCxnSpPr>
          <p:nvPr/>
        </p:nvCxnSpPr>
        <p:spPr>
          <a:xfrm flipH="1" flipV="1">
            <a:off x="5256770" y="994772"/>
            <a:ext cx="683355" cy="32043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397324" y="4199155"/>
            <a:ext cx="2565444" cy="247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7041163" y="994771"/>
            <a:ext cx="683355" cy="32043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955391" y="4547286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098267" y="5336724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157218" y="5499664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032847" y="5807917"/>
            <a:ext cx="2473733" cy="1591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32847" y="5967040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02867" y="6289103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870160" y="92676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item(0)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869799" y="154332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item(1)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869799" y="214064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item(2)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869798" y="2728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item(3)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160108" y="5135830"/>
            <a:ext cx="708454" cy="2008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34" idx="0"/>
          </p:cNvCxnSpPr>
          <p:nvPr/>
        </p:nvCxnSpPr>
        <p:spPr>
          <a:xfrm flipV="1">
            <a:off x="4514335" y="1296098"/>
            <a:ext cx="742435" cy="38397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902543" y="5140332"/>
            <a:ext cx="2626134" cy="2008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37" idx="0"/>
          </p:cNvCxnSpPr>
          <p:nvPr/>
        </p:nvCxnSpPr>
        <p:spPr>
          <a:xfrm flipH="1" flipV="1">
            <a:off x="6120714" y="1296098"/>
            <a:ext cx="94896" cy="38442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53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5330" y="2155845"/>
            <a:ext cx="891334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endParaRPr lang="en-US" altLang="zh-TW" sz="1200" b="1" kern="0" dirty="0" smtClean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endParaRPr lang="en-US" altLang="zh-TW" sz="1200" b="1" kern="0" dirty="0" smtClean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endParaRPr lang="en-US" altLang="zh-TW" sz="1200" b="1" kern="0" dirty="0" smtClean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"howto.xml"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endParaRPr lang="en-US" altLang="zh-TW" sz="1200" b="1" kern="0" dirty="0" smtClean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"dotnet.xml"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endParaRPr lang="en-US" altLang="zh-TW" sz="1200" b="1" kern="0" dirty="0" smtClean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"javaccpp.xml"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6764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043" y="1828437"/>
            <a:ext cx="8863913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All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Simply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How to Program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.NET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Java/C/C++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None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3" y="4368671"/>
            <a:ext cx="8858893" cy="18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06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firstChild</a:t>
            </a:r>
            <a:r>
              <a:rPr lang="en-US" altLang="zh-TW" dirty="0"/>
              <a:t> </a:t>
            </a:r>
            <a:r>
              <a:rPr lang="en-US" altLang="zh-TW" dirty="0" smtClean="0"/>
              <a:t>Property</a:t>
            </a:r>
          </a:p>
          <a:p>
            <a:pPr lvl="1"/>
            <a:r>
              <a:rPr lang="en-US" altLang="zh-TW" dirty="0"/>
              <a:t>returns the first child node of the selected </a:t>
            </a:r>
            <a:r>
              <a:rPr lang="en-US" altLang="zh-TW" dirty="0" smtClean="0"/>
              <a:t>element</a:t>
            </a:r>
          </a:p>
          <a:p>
            <a:r>
              <a:rPr lang="en-US" altLang="zh-TW" dirty="0" err="1" smtClean="0"/>
              <a:t>childNodes</a:t>
            </a:r>
            <a:r>
              <a:rPr lang="en-US" altLang="zh-TW" dirty="0" smtClean="0"/>
              <a:t> Property</a:t>
            </a:r>
          </a:p>
          <a:p>
            <a:pPr lvl="1"/>
            <a:r>
              <a:rPr lang="en-US" altLang="zh-TW" dirty="0"/>
              <a:t>Returns a </a:t>
            </a:r>
            <a:r>
              <a:rPr lang="en-US" altLang="zh-TW" dirty="0" err="1"/>
              <a:t>NodeList</a:t>
            </a:r>
            <a:r>
              <a:rPr lang="en-US" altLang="zh-TW" dirty="0"/>
              <a:t> of child nodes for the element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58172"/>
          <a:stretch/>
        </p:blipFill>
        <p:spPr>
          <a:xfrm>
            <a:off x="4294205" y="4539047"/>
            <a:ext cx="4517990" cy="22448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9745" y="3261423"/>
            <a:ext cx="8686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covers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asyncRequest.responseXML.getElementsByTagName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covers.length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++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cover.getElementsByTagName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firstChild.nodeValue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14507" y="488414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covers.item</a:t>
            </a:r>
            <a:r>
              <a:rPr lang="en-US" altLang="zh-TW" dirty="0" smtClean="0"/>
              <a:t>(0)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814507" y="547678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covers.item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814507" y="604589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covers.item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58064" y="1092997"/>
            <a:ext cx="5795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zh-TW" altLang="en-US" dirty="0" smtClean="0"/>
              <a:t>http</a:t>
            </a:r>
            <a:r>
              <a:rPr lang="zh-TW" altLang="en-US" dirty="0"/>
              <a:t>://www.w3schools.com/xml/dom_element.asp</a:t>
            </a:r>
          </a:p>
        </p:txBody>
      </p:sp>
      <p:sp>
        <p:nvSpPr>
          <p:cNvPr id="14" name="矩形 13"/>
          <p:cNvSpPr/>
          <p:nvPr/>
        </p:nvSpPr>
        <p:spPr>
          <a:xfrm>
            <a:off x="5696465" y="3786271"/>
            <a:ext cx="1713470" cy="1901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clildNodes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[0]</a:t>
            </a:r>
            <a:endParaRPr lang="zh-TW" altLang="en-US" sz="1200" b="1" kern="0" dirty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5272216" y="4095135"/>
            <a:ext cx="107092" cy="110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964195" y="4121076"/>
            <a:ext cx="1293340" cy="1132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3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Client-side of Ajax applications </a:t>
            </a:r>
          </a:p>
          <a:p>
            <a:pPr lvl="1"/>
            <a:r>
              <a:rPr lang="en-US" altLang="zh-TW" dirty="0"/>
              <a:t>Written in HTML5 and CSS3</a:t>
            </a:r>
          </a:p>
          <a:p>
            <a:pPr lvl="1"/>
            <a:r>
              <a:rPr lang="en-US" altLang="zh-TW" dirty="0"/>
              <a:t>Uses JavaScript to add functionality to the user interface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XML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JSON</a:t>
            </a:r>
            <a:r>
              <a:rPr lang="en-US" altLang="zh-TW" dirty="0"/>
              <a:t> are used to structure the data passed between the server and the client</a:t>
            </a:r>
          </a:p>
          <a:p>
            <a:r>
              <a:rPr lang="en-US" altLang="zh-TW" dirty="0" err="1"/>
              <a:t>XMLHttpRequest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The Ajax component that manages interaction with the server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626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88075" y="436511"/>
            <a:ext cx="6367849" cy="635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Pulling Images onto the Page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display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inline-block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120px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en-US" altLang="zh-TW" sz="11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100" dirty="0" smtClean="0">
                <a:solidFill>
                  <a:srgbClr val="0087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$.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ajax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type: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datatype: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"xml"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success: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xml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"cover"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.each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= $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.children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'image'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1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en-US" altLang="zh-TW" sz="11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100" dirty="0">
                <a:solidFill>
                  <a:srgbClr val="0087A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kern="100" dirty="0" smtClean="0">
                <a:solidFill>
                  <a:srgbClr val="0087A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kern="0" dirty="0" err="1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imageTag.setAttribute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escape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imageLI.appendChild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imagesUL.appendChild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error :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77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5330" y="2155845"/>
            <a:ext cx="891334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endParaRPr lang="en-US" altLang="zh-TW" sz="1200" b="1" kern="0" dirty="0" smtClean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endParaRPr lang="en-US" altLang="zh-TW" sz="1200" b="1" kern="0" dirty="0" smtClean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endParaRPr lang="en-US" altLang="zh-TW" sz="1200" b="1" kern="0" dirty="0" smtClean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"howto.xml"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endParaRPr lang="en-US" altLang="zh-TW" sz="1200" b="1" kern="0" dirty="0" smtClean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"dotnet.xml"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endParaRPr lang="en-US" altLang="zh-TW" sz="1200" b="1" kern="0" dirty="0" smtClean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"javaccpp.xml"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5789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043" y="1828437"/>
            <a:ext cx="8863913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All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Simply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How to Program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.NET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Java/C/C++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None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3" y="4368671"/>
            <a:ext cx="8858893" cy="18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1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302359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CSV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"AQX.xml"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xml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"Data"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station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.children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.children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c1.appendChild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c2.appendChild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4486" y="1968843"/>
            <a:ext cx="7636476" cy="3509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81" y="3968750"/>
            <a:ext cx="342900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2410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5627" y="1458496"/>
            <a:ext cx="889274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PSI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125" y="1621527"/>
            <a:ext cx="3396888" cy="33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1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No 'Access-Control-Allow-Origin' header is present on the requested resource</a:t>
            </a:r>
            <a:r>
              <a:rPr lang="en-US" altLang="zh-TW" dirty="0" smtClean="0"/>
              <a:t>. </a:t>
            </a:r>
            <a:r>
              <a:rPr lang="en-US" altLang="zh-TW" dirty="0" smtClean="0">
                <a:solidFill>
                  <a:srgbClr val="FF0000"/>
                </a:solidFill>
              </a:rPr>
              <a:t>ERROR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Same-origin </a:t>
            </a:r>
            <a:r>
              <a:rPr lang="en-US" altLang="zh-TW" dirty="0" smtClean="0">
                <a:solidFill>
                  <a:srgbClr val="FF0000"/>
                </a:solidFill>
              </a:rPr>
              <a:t>policy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a security measure implemented in browsers to restrict interaction between documents (or scripts) that have different </a:t>
            </a:r>
            <a:r>
              <a:rPr lang="en-US" altLang="zh-TW" dirty="0" smtClean="0">
                <a:solidFill>
                  <a:srgbClr val="FF0000"/>
                </a:solidFill>
              </a:rPr>
              <a:t>origins</a:t>
            </a:r>
          </a:p>
          <a:p>
            <a:pPr lvl="1"/>
            <a:r>
              <a:rPr lang="en-US" altLang="zh-TW" dirty="0" smtClean="0"/>
              <a:t>Solution</a:t>
            </a:r>
          </a:p>
          <a:p>
            <a:pPr lvl="2"/>
            <a:r>
              <a:rPr lang="en-US" altLang="zh-TW" dirty="0" smtClean="0"/>
              <a:t>Cross-origin </a:t>
            </a:r>
            <a:r>
              <a:rPr lang="en-US" altLang="zh-TW" dirty="0"/>
              <a:t>resource sharing (CORS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Cross-origin resource sharing (CORS)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698" y="1728572"/>
            <a:ext cx="611257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url: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AQX.xml"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 to</a:t>
            </a:r>
          </a:p>
          <a:p>
            <a:r>
              <a:rPr lang="en-US" altLang="zh-TW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url: </a:t>
            </a:r>
            <a:r>
              <a:rPr lang="en-US" altLang="zh-TW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"http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://</a:t>
            </a:r>
            <a:r>
              <a:rPr lang="en-US" altLang="zh-TW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opendata2.epa.gov.tw/AQX.xml"</a:t>
            </a:r>
            <a:endParaRPr lang="en-US" altLang="zh-TW" b="1" kern="0" dirty="0" smtClean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74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Method 1 :</a:t>
            </a:r>
          </a:p>
          <a:p>
            <a:pPr lvl="1"/>
            <a:r>
              <a:rPr lang="en-US" altLang="zh-TW" dirty="0" smtClean="0"/>
              <a:t>Apache</a:t>
            </a:r>
          </a:p>
          <a:p>
            <a:pPr lvl="2"/>
            <a:r>
              <a:rPr lang="en-US" altLang="zh-TW" dirty="0"/>
              <a:t>Header set Access-Control-Allow-Origin "*"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Method 2 :</a:t>
            </a:r>
          </a:p>
          <a:p>
            <a:pPr lvl="1"/>
            <a:r>
              <a:rPr lang="en-US" altLang="zh-TW" dirty="0" err="1"/>
              <a:t>p</a:t>
            </a:r>
            <a:r>
              <a:rPr lang="en-US" altLang="zh-TW" dirty="0" err="1" smtClean="0"/>
              <a:t>hp</a:t>
            </a:r>
            <a:endParaRPr lang="en-US" altLang="zh-TW" dirty="0" smtClean="0"/>
          </a:p>
          <a:p>
            <a:pPr lvl="2"/>
            <a:r>
              <a:rPr lang="en-US" altLang="zh-TW" dirty="0"/>
              <a:t>header("Access-Control-Allow-Origin: *");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Cross-origin resource sharing (CORS)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56194" y="4908377"/>
            <a:ext cx="3849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 : </a:t>
            </a:r>
            <a:r>
              <a:rPr lang="zh-TW" altLang="en-US" dirty="0" smtClean="0"/>
              <a:t>http</a:t>
            </a:r>
            <a:r>
              <a:rPr lang="zh-TW" altLang="en-US" dirty="0"/>
              <a:t>://enable-cors.org/server.html</a:t>
            </a:r>
          </a:p>
        </p:txBody>
      </p:sp>
    </p:spTree>
    <p:extLst>
      <p:ext uri="{BB962C8B-B14F-4D97-AF65-F5344CB8AC3E}">
        <p14:creationId xmlns:p14="http://schemas.microsoft.com/office/powerpoint/2010/main" val="75203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784" y="302359"/>
            <a:ext cx="7558216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</a:t>
            </a:r>
            <a:r>
              <a:rPr lang="en-US" altLang="zh-TW" sz="1200" kern="0" dirty="0" smtClean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 </a:t>
            </a:r>
            <a:r>
              <a:rPr lang="en-US" altLang="zh-TW" sz="1200" kern="0" dirty="0" smtClean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08" y="1748610"/>
            <a:ext cx="3752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76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</a:t>
            </a:r>
            <a:r>
              <a:rPr lang="en-US" altLang="zh-TW" dirty="0" smtClean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043" y="2547983"/>
            <a:ext cx="886391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PSI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6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</a:t>
            </a:r>
            <a:r>
              <a:rPr lang="en-US" altLang="zh-TW" dirty="0" smtClean="0"/>
              <a:t>PHP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8281" y="2439347"/>
            <a:ext cx="8538519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&lt;?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php</a:t>
            </a:r>
            <a:endParaRPr lang="en-US" altLang="zh-TW" sz="1200" b="1" kern="0" dirty="0" smtClean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Access-Control-Allow-Origin: 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context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stream_context_create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http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Accept: application/xml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  <a:hlinkClick r:id="rId2"/>
              </a:rPr>
              <a:t>http://opendata.epa.gov.tw/</a:t>
            </a:r>
            <a:r>
              <a:rPr lang="en-US" altLang="zh-TW" sz="1200" kern="0" dirty="0" err="1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  <a:hlinkClick r:id="rId2"/>
              </a:rPr>
              <a:t>ws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  <a:hlinkClick r:id="rId2"/>
              </a:rPr>
              <a:t>/Data/AQX/?format=xml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 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context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simplexml_load_string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PublishTime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&lt;p&gt;Update Time: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; 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空汙指標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&lt;table&gt;&lt;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測站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測值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SiteName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708" y="2866768"/>
            <a:ext cx="7216346" cy="107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97243" y="4816903"/>
            <a:ext cx="2434281" cy="4234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81" y="3968750"/>
            <a:ext cx="342900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/>
          <p:cNvCxnSpPr/>
          <p:nvPr/>
        </p:nvCxnSpPr>
        <p:spPr>
          <a:xfrm>
            <a:off x="2586681" y="4934465"/>
            <a:ext cx="3583460" cy="9473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1713470" y="4036541"/>
            <a:ext cx="4258962" cy="5684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96778" y="4497859"/>
            <a:ext cx="1046206" cy="1729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93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Traditional web applications</a:t>
            </a:r>
          </a:p>
          <a:p>
            <a:pPr lvl="1"/>
            <a:r>
              <a:rPr lang="en-US" altLang="zh-TW" dirty="0"/>
              <a:t>While a synchronous request is being processed on the server, the user cannot interact with the client web </a:t>
            </a:r>
            <a:r>
              <a:rPr lang="en-US" altLang="zh-TW" dirty="0" smtClean="0"/>
              <a:t>browser</a:t>
            </a:r>
          </a:p>
          <a:p>
            <a:pPr lvl="2"/>
            <a:r>
              <a:rPr lang="en-US" altLang="zh-TW" dirty="0"/>
              <a:t>Client </a:t>
            </a:r>
            <a:r>
              <a:rPr lang="en-US" altLang="zh-TW" i="1" dirty="0"/>
              <a:t>waits</a:t>
            </a:r>
            <a:r>
              <a:rPr lang="en-US" altLang="zh-TW" dirty="0"/>
              <a:t> for the server to respond and </a:t>
            </a:r>
            <a:r>
              <a:rPr lang="en-US" altLang="zh-TW" i="1" dirty="0"/>
              <a:t>reloads the </a:t>
            </a:r>
            <a:r>
              <a:rPr lang="en-US" altLang="zh-TW" i="1" dirty="0">
                <a:solidFill>
                  <a:srgbClr val="00B050"/>
                </a:solidFill>
              </a:rPr>
              <a:t>entire page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with the data from the response</a:t>
            </a:r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1" descr="iw3htp5_16_slides_Page_05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8" r="22253" b="19158"/>
          <a:stretch/>
        </p:blipFill>
        <p:spPr bwMode="auto">
          <a:xfrm>
            <a:off x="1816444" y="3938699"/>
            <a:ext cx="4736756" cy="278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575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zh-TW" altLang="en-US" dirty="0"/>
              <a:t>臺北市水質監測資訊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data.taipei/opendata/datalist/apiAccess?scope=resourceAquire&amp;rid=190796c8-7c56-42e0-8068-39242b8ec927&amp;format=xml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欄位說明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1.update_date </a:t>
            </a:r>
            <a:r>
              <a:rPr lang="en-US" altLang="zh-TW" dirty="0"/>
              <a:t>: </a:t>
            </a:r>
            <a:r>
              <a:rPr lang="zh-TW" altLang="en-US" dirty="0"/>
              <a:t>日期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2.update_time </a:t>
            </a:r>
            <a:r>
              <a:rPr lang="en-US" altLang="zh-TW" dirty="0"/>
              <a:t>: </a:t>
            </a:r>
            <a:r>
              <a:rPr lang="zh-TW" altLang="en-US" dirty="0"/>
              <a:t>時間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3.qua_id </a:t>
            </a:r>
            <a:r>
              <a:rPr lang="en-US" altLang="zh-TW" dirty="0"/>
              <a:t>: </a:t>
            </a:r>
            <a:r>
              <a:rPr lang="zh-TW" altLang="en-US" dirty="0"/>
              <a:t>監控站</a:t>
            </a:r>
            <a:r>
              <a:rPr lang="en-US" altLang="zh-TW" dirty="0"/>
              <a:t>ID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4.code_name </a:t>
            </a:r>
            <a:r>
              <a:rPr lang="en-US" altLang="zh-TW" dirty="0"/>
              <a:t>: </a:t>
            </a:r>
            <a:r>
              <a:rPr lang="zh-TW" altLang="en-US" dirty="0"/>
              <a:t>監控站名稱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5.longitude </a:t>
            </a:r>
            <a:r>
              <a:rPr lang="en-US" altLang="zh-TW" dirty="0"/>
              <a:t>: </a:t>
            </a:r>
            <a:r>
              <a:rPr lang="zh-TW" altLang="en-US" dirty="0"/>
              <a:t>經度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6.latitude</a:t>
            </a:r>
            <a:r>
              <a:rPr lang="en-US" altLang="zh-TW" dirty="0"/>
              <a:t>: </a:t>
            </a:r>
            <a:r>
              <a:rPr lang="zh-TW" altLang="en-US" dirty="0"/>
              <a:t>緯度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7.qua_cntu</a:t>
            </a:r>
            <a:r>
              <a:rPr lang="en-US" altLang="zh-TW" dirty="0"/>
              <a:t>: </a:t>
            </a:r>
            <a:r>
              <a:rPr lang="zh-TW" altLang="en-US" dirty="0"/>
              <a:t>濁度</a:t>
            </a:r>
            <a:r>
              <a:rPr lang="en-US" altLang="zh-TW" dirty="0"/>
              <a:t>(NTU)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8.qua_cl</a:t>
            </a:r>
            <a:r>
              <a:rPr lang="en-US" altLang="zh-TW" dirty="0"/>
              <a:t>: </a:t>
            </a:r>
            <a:r>
              <a:rPr lang="zh-TW" altLang="en-US" dirty="0"/>
              <a:t>餘氯</a:t>
            </a:r>
            <a:r>
              <a:rPr lang="en-US" altLang="zh-TW" dirty="0"/>
              <a:t>(mg/L)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9.qua_ph</a:t>
            </a:r>
            <a:r>
              <a:rPr lang="en-US" altLang="zh-TW" dirty="0"/>
              <a:t>: </a:t>
            </a:r>
            <a:r>
              <a:rPr lang="zh-TW" altLang="en-US" dirty="0"/>
              <a:t>酸度</a:t>
            </a:r>
            <a:r>
              <a:rPr lang="en-US" altLang="zh-TW" dirty="0"/>
              <a:t>(pH)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10</a:t>
            </a:r>
            <a:r>
              <a:rPr lang="en-US" altLang="zh-TW" dirty="0"/>
              <a:t>.</a:t>
            </a:r>
            <a:r>
              <a:rPr lang="zh-TW" altLang="en-US" dirty="0"/>
              <a:t>偵測值</a:t>
            </a:r>
            <a:r>
              <a:rPr lang="en-US" altLang="zh-TW" dirty="0"/>
              <a:t>-9</a:t>
            </a:r>
            <a:r>
              <a:rPr lang="zh-TW" altLang="en-US" dirty="0"/>
              <a:t>係維修中，暫停偵測。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678" y="2719645"/>
            <a:ext cx="2971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63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Taipei Open 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325" y="180292"/>
            <a:ext cx="4916845" cy="22514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358" y="2622730"/>
            <a:ext cx="5123918" cy="19754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259" y="4629696"/>
            <a:ext cx="5255741" cy="146498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8324" y="6126162"/>
            <a:ext cx="87268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http://data.taipei/opendata/datalist/apiAccess?scope=resourceAquire&amp;rid=190796c8-7c56-42e0-8068-39242b8ec927&amp;format=xml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2001795" y="4199075"/>
            <a:ext cx="2718486" cy="238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3739978" y="5881816"/>
            <a:ext cx="2813222" cy="70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62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355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JSON (JavaScript Object Notation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Simple </a:t>
            </a:r>
            <a:r>
              <a:rPr lang="en-US" altLang="zh-TW" dirty="0"/>
              <a:t>way to represent JavaScript objects as </a:t>
            </a:r>
            <a:r>
              <a:rPr lang="en-US" altLang="zh-TW" dirty="0" smtClean="0"/>
              <a:t>strings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simpler alternative to XML for passing data between the client and the </a:t>
            </a:r>
            <a:r>
              <a:rPr lang="en-US" altLang="zh-TW" dirty="0" smtClean="0"/>
              <a:t>server</a:t>
            </a:r>
          </a:p>
          <a:p>
            <a:r>
              <a:rPr lang="en-US" altLang="zh-TW" dirty="0"/>
              <a:t>JSON </a:t>
            </a:r>
            <a:r>
              <a:rPr lang="en-US" altLang="zh-TW" dirty="0" smtClean="0"/>
              <a:t>object</a:t>
            </a:r>
          </a:p>
          <a:p>
            <a:pPr lvl="1"/>
            <a:r>
              <a:rPr lang="en-US" altLang="zh-TW" dirty="0" smtClean="0"/>
              <a:t>Represented </a:t>
            </a:r>
            <a:r>
              <a:rPr lang="en-US" altLang="zh-TW" dirty="0"/>
              <a:t>as a list of property names and values contained in curly </a:t>
            </a:r>
            <a:r>
              <a:rPr lang="en-US" altLang="zh-TW" dirty="0" smtClean="0"/>
              <a:t>braces</a:t>
            </a:r>
          </a:p>
          <a:p>
            <a:r>
              <a:rPr lang="en-US" altLang="zh-TW" dirty="0" smtClean="0"/>
              <a:t>Array </a:t>
            </a:r>
          </a:p>
          <a:p>
            <a:pPr lvl="1"/>
            <a:r>
              <a:rPr lang="en-US" altLang="zh-TW" dirty="0" smtClean="0"/>
              <a:t>Represented </a:t>
            </a:r>
            <a:r>
              <a:rPr lang="en-US" altLang="zh-TW" dirty="0"/>
              <a:t>in JSON with square brackets containing a comma-separated list of </a:t>
            </a:r>
            <a:r>
              <a:rPr lang="en-US" altLang="zh-TW" dirty="0" smtClean="0"/>
              <a:t>values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value in a JSON array can be a string, a number, a JSON representation of an object, true, false or </a:t>
            </a:r>
            <a:r>
              <a:rPr lang="en-US" altLang="zh-TW" dirty="0" smtClean="0"/>
              <a:t>null</a:t>
            </a:r>
          </a:p>
          <a:p>
            <a:r>
              <a:rPr lang="en-US" altLang="zh-TW" dirty="0" smtClean="0"/>
              <a:t>JSON </a:t>
            </a:r>
            <a:r>
              <a:rPr lang="en-US" altLang="zh-TW" dirty="0"/>
              <a:t>strings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Easier </a:t>
            </a:r>
            <a:r>
              <a:rPr lang="en-US" altLang="zh-TW" dirty="0"/>
              <a:t>to create and parse than XML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Require </a:t>
            </a:r>
            <a:r>
              <a:rPr lang="en-US" altLang="zh-TW" dirty="0"/>
              <a:t>fewer </a:t>
            </a:r>
            <a:r>
              <a:rPr lang="en-US" altLang="zh-TW" dirty="0" smtClean="0"/>
              <a:t>bytes</a:t>
            </a:r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these reasons, JSON is commonly used to communicate in client/server interaction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87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JSON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XML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38" y="432512"/>
            <a:ext cx="5921588" cy="30315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4" y="3863181"/>
            <a:ext cx="7880811" cy="28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06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8143" y="1621527"/>
            <a:ext cx="8787713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</a:t>
            </a:r>
            <a:r>
              <a:rPr lang="en-US" altLang="zh-TW" sz="1200" kern="0" dirty="0" smtClean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JSON 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readystatechange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AQX.json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asyncRequest.send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exception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427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518350"/>
            <a:ext cx="8582297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asyncRequest.readyState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status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data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JSON.parse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.value;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;i&lt;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data.length;i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station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c1.appendChild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c2.appendChild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387366" y="4246179"/>
            <a:ext cx="5728137" cy="367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851" y="85865"/>
            <a:ext cx="2676646" cy="27905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/>
          <p:cNvCxnSpPr/>
          <p:nvPr/>
        </p:nvCxnSpPr>
        <p:spPr>
          <a:xfrm flipV="1">
            <a:off x="5885793" y="2133601"/>
            <a:ext cx="777766" cy="2363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22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410355"/>
            <a:ext cx="9144000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PSI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125" y="1621527"/>
            <a:ext cx="3396888" cy="33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28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Ajax+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6407" y="487025"/>
            <a:ext cx="8571186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CSV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AQX.json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data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$.each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data,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i,item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station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c1.appendChild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c2.appendChild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0940" y="2396358"/>
            <a:ext cx="1692164" cy="525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7629" y="3284482"/>
            <a:ext cx="5365529" cy="730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78318" y="4424226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紀錄迴圈次數</a:t>
            </a:r>
            <a:endParaRPr lang="en-US" altLang="zh-TW" dirty="0" smtClean="0"/>
          </a:p>
          <a:p>
            <a:r>
              <a:rPr lang="en-US" altLang="zh-TW" dirty="0" smtClean="0"/>
              <a:t>item : </a:t>
            </a:r>
            <a:r>
              <a:rPr lang="zh-TW" altLang="en-US" dirty="0" smtClean="0"/>
              <a:t>存放指標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099034" y="3368620"/>
            <a:ext cx="3174124" cy="137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814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</a:t>
            </a:r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5627" y="1458496"/>
            <a:ext cx="889274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PSI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125" y="1621527"/>
            <a:ext cx="3396888" cy="33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Ajax Web </a:t>
            </a:r>
            <a:r>
              <a:rPr lang="en-US" altLang="zh-TW" dirty="0" smtClean="0"/>
              <a:t>Applications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Callback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function updates only a designated part of the page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Partial page </a:t>
            </a:r>
            <a:r>
              <a:rPr lang="en-US" altLang="zh-TW" dirty="0"/>
              <a:t>updates help make web applications more responsive, making them feel more like desktop applications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Picture 1" descr="iw3htp5_16_slides_Page_06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 t="5015" r="22523" b="13073"/>
          <a:stretch/>
        </p:blipFill>
        <p:spPr bwMode="auto">
          <a:xfrm>
            <a:off x="2911584" y="3690551"/>
            <a:ext cx="4453043" cy="303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744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0742" y="288937"/>
            <a:ext cx="7558216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</a:t>
            </a:r>
            <a:r>
              <a:rPr lang="en-US" altLang="zh-TW" sz="1200" kern="0" dirty="0" smtClean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SON</a:t>
            </a:r>
            <a:r>
              <a:rPr lang="en-US" altLang="zh-TW" sz="1200" kern="0" dirty="0" smtClean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smtClean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json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08" y="1748610"/>
            <a:ext cx="3752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95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</a:t>
            </a:r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043" y="2547983"/>
            <a:ext cx="886391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PSI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46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</a:t>
            </a:r>
            <a:r>
              <a:rPr lang="en-US" altLang="zh-TW" dirty="0" smtClean="0"/>
              <a:t>PHP + JSON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9523" y="1857364"/>
            <a:ext cx="7526117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Access-Control-Allow-Origin: 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stream_context_create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Accept: application/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http://opendata.epa.gov.tw/</a:t>
            </a:r>
            <a:r>
              <a:rPr lang="en-US" altLang="zh-TW" sz="1200" kern="0" dirty="0" err="1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ws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/Data/AQX/?format=</a:t>
            </a:r>
            <a:r>
              <a:rPr lang="en-US" altLang="zh-TW" sz="1200" kern="0" dirty="0" err="1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json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json_decode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PublishTime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&lt;p&gt;Update Time: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; 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空汙指標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測值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09523" y="2425822"/>
            <a:ext cx="7216346" cy="1127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4020" y="4259323"/>
            <a:ext cx="2797456" cy="4234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70424" y="3917479"/>
            <a:ext cx="1257466" cy="1985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511" y="4016729"/>
            <a:ext cx="2676646" cy="2790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88884" y="3174123"/>
            <a:ext cx="2375338" cy="2207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217683" y="4036541"/>
            <a:ext cx="3779043" cy="642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886030" y="4450667"/>
            <a:ext cx="3502191" cy="16556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09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列出台北市某行政區施工</a:t>
            </a:r>
            <a:r>
              <a:rPr lang="zh-TW" altLang="en-US" dirty="0"/>
              <a:t>地址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臺北市</a:t>
            </a:r>
            <a:r>
              <a:rPr lang="zh-TW" altLang="en-US" dirty="0"/>
              <a:t>今日施工資訊</a:t>
            </a:r>
          </a:p>
          <a:p>
            <a:pPr lvl="2"/>
            <a:r>
              <a:rPr lang="en-US" altLang="zh-TW" dirty="0"/>
              <a:t>http://data.taipei/opendata/datalist/apiAccess?scope=resourceAquire&amp;rid=201d8ae8-dffc-4d17-ae1f-e58d8a95b162&amp;format=json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主要</a:t>
            </a:r>
            <a:r>
              <a:rPr lang="zh-TW" altLang="en-US" dirty="0"/>
              <a:t>欄位說明： 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核</a:t>
            </a:r>
            <a:r>
              <a:rPr lang="zh-TW" altLang="en-US" dirty="0"/>
              <a:t>備文號</a:t>
            </a:r>
            <a:r>
              <a:rPr lang="en-US" altLang="zh-TW" dirty="0"/>
              <a:t>(</a:t>
            </a:r>
            <a:r>
              <a:rPr lang="en-US" altLang="zh-TW" dirty="0" err="1"/>
              <a:t>Ac_no</a:t>
            </a:r>
            <a:r>
              <a:rPr lang="en-US" altLang="zh-TW" dirty="0" smtClean="0"/>
              <a:t>),</a:t>
            </a:r>
            <a:r>
              <a:rPr lang="zh-TW" altLang="en-US" dirty="0" smtClean="0"/>
              <a:t>期</a:t>
            </a:r>
            <a:r>
              <a:rPr lang="zh-TW" altLang="en-US" dirty="0"/>
              <a:t>數</a:t>
            </a:r>
            <a:r>
              <a:rPr lang="en-US" altLang="zh-TW" dirty="0"/>
              <a:t>(</a:t>
            </a:r>
            <a:r>
              <a:rPr lang="en-US" altLang="zh-TW" dirty="0" err="1"/>
              <a:t>St_no</a:t>
            </a:r>
            <a:r>
              <a:rPr lang="en-US" altLang="zh-TW" dirty="0" smtClean="0"/>
              <a:t>),</a:t>
            </a:r>
            <a:r>
              <a:rPr lang="zh-TW" altLang="en-US" dirty="0" smtClean="0"/>
              <a:t>序號</a:t>
            </a:r>
            <a:r>
              <a:rPr lang="en-US" altLang="zh-TW" dirty="0"/>
              <a:t>(</a:t>
            </a:r>
            <a:r>
              <a:rPr lang="en-US" altLang="zh-TW" dirty="0" err="1"/>
              <a:t>sno</a:t>
            </a:r>
            <a:r>
              <a:rPr lang="en-US" altLang="zh-TW" dirty="0" smtClean="0"/>
              <a:t>),</a:t>
            </a:r>
            <a:r>
              <a:rPr lang="zh-TW" altLang="en-US" dirty="0" smtClean="0"/>
              <a:t>通報</a:t>
            </a:r>
            <a:r>
              <a:rPr lang="zh-TW" altLang="en-US" dirty="0"/>
              <a:t>類別</a:t>
            </a:r>
            <a:r>
              <a:rPr lang="en-US" altLang="zh-TW" dirty="0"/>
              <a:t>(</a:t>
            </a:r>
            <a:r>
              <a:rPr lang="en-US" altLang="zh-TW" dirty="0" err="1"/>
              <a:t>AppMode</a:t>
            </a:r>
            <a:r>
              <a:rPr lang="en-US" altLang="zh-TW" dirty="0" smtClean="0"/>
              <a:t>),X</a:t>
            </a:r>
            <a:r>
              <a:rPr lang="zh-TW" altLang="en-US" dirty="0"/>
              <a:t>座標</a:t>
            </a:r>
            <a:r>
              <a:rPr lang="en-US" altLang="zh-TW" dirty="0"/>
              <a:t>(X</a:t>
            </a:r>
            <a:r>
              <a:rPr lang="en-US" altLang="zh-TW" dirty="0" smtClean="0"/>
              <a:t>),Y</a:t>
            </a:r>
            <a:r>
              <a:rPr lang="zh-TW" altLang="en-US" dirty="0"/>
              <a:t>座標</a:t>
            </a:r>
            <a:r>
              <a:rPr lang="en-US" altLang="zh-TW" dirty="0"/>
              <a:t>(Y</a:t>
            </a:r>
            <a:r>
              <a:rPr lang="en-US" altLang="zh-TW" dirty="0" smtClean="0"/>
              <a:t>),</a:t>
            </a:r>
            <a:r>
              <a:rPr lang="zh-TW" altLang="en-US" dirty="0" smtClean="0"/>
              <a:t>通報</a:t>
            </a:r>
            <a:r>
              <a:rPr lang="zh-TW" altLang="en-US" dirty="0"/>
              <a:t>時間</a:t>
            </a:r>
            <a:r>
              <a:rPr lang="en-US" altLang="zh-TW" dirty="0"/>
              <a:t>(</a:t>
            </a:r>
            <a:r>
              <a:rPr lang="en-US" altLang="zh-TW" dirty="0" err="1"/>
              <a:t>AppTime</a:t>
            </a:r>
            <a:r>
              <a:rPr lang="en-US" altLang="zh-TW" dirty="0" smtClean="0"/>
              <a:t>),</a:t>
            </a:r>
            <a:r>
              <a:rPr lang="zh-TW" altLang="en-US" dirty="0" smtClean="0"/>
              <a:t>施工</a:t>
            </a:r>
            <a:r>
              <a:rPr lang="zh-TW" altLang="en-US" dirty="0"/>
              <a:t>單位</a:t>
            </a:r>
            <a:r>
              <a:rPr lang="en-US" altLang="zh-TW" dirty="0"/>
              <a:t>(</a:t>
            </a:r>
            <a:r>
              <a:rPr lang="en-US" altLang="zh-TW" dirty="0" err="1"/>
              <a:t>App_Name</a:t>
            </a:r>
            <a:r>
              <a:rPr lang="en-US" altLang="zh-TW" dirty="0" smtClean="0"/>
              <a:t>),</a:t>
            </a:r>
            <a:r>
              <a:rPr lang="zh-TW" altLang="en-US" dirty="0" smtClean="0"/>
              <a:t>行政區</a:t>
            </a:r>
            <a:r>
              <a:rPr lang="en-US" altLang="zh-TW" dirty="0"/>
              <a:t>(</a:t>
            </a:r>
            <a:r>
              <a:rPr lang="en-US" altLang="zh-TW" dirty="0" err="1"/>
              <a:t>C_Name</a:t>
            </a:r>
            <a:r>
              <a:rPr lang="en-US" altLang="zh-TW" dirty="0" smtClean="0"/>
              <a:t>),</a:t>
            </a:r>
            <a:r>
              <a:rPr lang="zh-TW" altLang="en-US" dirty="0" smtClean="0"/>
              <a:t>施工</a:t>
            </a:r>
            <a:r>
              <a:rPr lang="zh-TW" altLang="en-US" dirty="0"/>
              <a:t>位置</a:t>
            </a:r>
            <a:r>
              <a:rPr lang="en-US" altLang="zh-TW" dirty="0"/>
              <a:t>(</a:t>
            </a:r>
            <a:r>
              <a:rPr lang="en-US" altLang="zh-TW" dirty="0" err="1"/>
              <a:t>Addr</a:t>
            </a:r>
            <a:r>
              <a:rPr lang="en-US" altLang="zh-TW" dirty="0" smtClean="0"/>
              <a:t>),</a:t>
            </a:r>
            <a:r>
              <a:rPr lang="zh-TW" altLang="en-US" dirty="0" smtClean="0"/>
              <a:t>核准</a:t>
            </a:r>
            <a:r>
              <a:rPr lang="zh-TW" altLang="en-US" dirty="0"/>
              <a:t>施工起日</a:t>
            </a:r>
            <a:r>
              <a:rPr lang="en-US" altLang="zh-TW" dirty="0"/>
              <a:t>(</a:t>
            </a:r>
            <a:r>
              <a:rPr lang="en-US" altLang="zh-TW" dirty="0" err="1"/>
              <a:t>Cb_Da</a:t>
            </a:r>
            <a:r>
              <a:rPr lang="en-US" altLang="zh-TW" dirty="0" smtClean="0"/>
              <a:t>),</a:t>
            </a:r>
            <a:r>
              <a:rPr lang="zh-TW" altLang="en-US" dirty="0" smtClean="0"/>
              <a:t>核准</a:t>
            </a:r>
            <a:r>
              <a:rPr lang="zh-TW" altLang="en-US" dirty="0"/>
              <a:t>施工迄日</a:t>
            </a:r>
            <a:r>
              <a:rPr lang="en-US" altLang="zh-TW" dirty="0"/>
              <a:t>(</a:t>
            </a:r>
            <a:r>
              <a:rPr lang="en-US" altLang="zh-TW" dirty="0" err="1"/>
              <a:t>Ce_Da</a:t>
            </a:r>
            <a:r>
              <a:rPr lang="en-US" altLang="zh-TW" dirty="0" smtClean="0"/>
              <a:t>),</a:t>
            </a:r>
            <a:r>
              <a:rPr lang="zh-TW" altLang="en-US" dirty="0" smtClean="0"/>
              <a:t>施工</a:t>
            </a:r>
            <a:r>
              <a:rPr lang="zh-TW" altLang="en-US" dirty="0"/>
              <a:t>時段</a:t>
            </a:r>
            <a:r>
              <a:rPr lang="en-US" altLang="zh-TW" dirty="0"/>
              <a:t>(</a:t>
            </a:r>
            <a:r>
              <a:rPr lang="en-US" altLang="zh-TW" dirty="0" err="1"/>
              <a:t>Co_Ti</a:t>
            </a:r>
            <a:r>
              <a:rPr lang="en-US" altLang="zh-TW" dirty="0" smtClean="0"/>
              <a:t>),</a:t>
            </a:r>
            <a:r>
              <a:rPr lang="zh-TW" altLang="en-US" dirty="0" smtClean="0"/>
              <a:t>監工</a:t>
            </a:r>
            <a:r>
              <a:rPr lang="en-US" altLang="zh-TW" dirty="0"/>
              <a:t>(</a:t>
            </a:r>
            <a:r>
              <a:rPr lang="en-US" altLang="zh-TW" dirty="0" err="1"/>
              <a:t>Tc_Ma</a:t>
            </a:r>
            <a:r>
              <a:rPr lang="en-US" altLang="zh-TW" dirty="0" smtClean="0"/>
              <a:t>),</a:t>
            </a:r>
            <a:r>
              <a:rPr lang="zh-TW" altLang="en-US" dirty="0" smtClean="0"/>
              <a:t>監工</a:t>
            </a:r>
            <a:r>
              <a:rPr lang="zh-TW" altLang="en-US" dirty="0"/>
              <a:t>電話</a:t>
            </a:r>
            <a:r>
              <a:rPr lang="en-US" altLang="zh-TW" dirty="0"/>
              <a:t>(</a:t>
            </a:r>
            <a:r>
              <a:rPr lang="en-US" altLang="zh-TW" dirty="0" err="1"/>
              <a:t>Tc_Tl</a:t>
            </a:r>
            <a:r>
              <a:rPr lang="en-US" altLang="zh-TW" dirty="0" smtClean="0"/>
              <a:t>),</a:t>
            </a:r>
            <a:r>
              <a:rPr lang="zh-TW" altLang="en-US" dirty="0" smtClean="0"/>
              <a:t>廠商</a:t>
            </a:r>
            <a:r>
              <a:rPr lang="zh-TW" altLang="en-US" dirty="0"/>
              <a:t>現場施工人員</a:t>
            </a:r>
            <a:r>
              <a:rPr lang="en-US" altLang="zh-TW" dirty="0"/>
              <a:t>(Tc_Ma3</a:t>
            </a:r>
            <a:r>
              <a:rPr lang="en-US" altLang="zh-TW" dirty="0" smtClean="0"/>
              <a:t>),</a:t>
            </a:r>
            <a:r>
              <a:rPr lang="zh-TW" altLang="en-US" dirty="0" smtClean="0"/>
              <a:t>現場</a:t>
            </a:r>
            <a:r>
              <a:rPr lang="zh-TW" altLang="en-US" dirty="0"/>
              <a:t>施工人員手機</a:t>
            </a:r>
            <a:r>
              <a:rPr lang="en-US" altLang="zh-TW" dirty="0"/>
              <a:t>(Tc_Tl3</a:t>
            </a:r>
            <a:r>
              <a:rPr lang="en-US" altLang="zh-TW" dirty="0" smtClean="0"/>
              <a:t>),</a:t>
            </a:r>
            <a:r>
              <a:rPr lang="zh-TW" altLang="en-US" dirty="0" smtClean="0"/>
              <a:t>挖掘</a:t>
            </a:r>
            <a:r>
              <a:rPr lang="zh-TW" altLang="en-US" dirty="0"/>
              <a:t>目的</a:t>
            </a:r>
            <a:r>
              <a:rPr lang="en-US" altLang="zh-TW" dirty="0"/>
              <a:t>(</a:t>
            </a:r>
            <a:r>
              <a:rPr lang="en-US" altLang="zh-TW" dirty="0" err="1"/>
              <a:t>NPurp</a:t>
            </a:r>
            <a:r>
              <a:rPr lang="en-US" altLang="zh-TW" dirty="0" smtClean="0"/>
              <a:t>),</a:t>
            </a:r>
            <a:r>
              <a:rPr lang="zh-TW" altLang="en-US" dirty="0" smtClean="0"/>
              <a:t>逾</a:t>
            </a:r>
            <a:r>
              <a:rPr lang="zh-TW" altLang="en-US" dirty="0"/>
              <a:t>時原因</a:t>
            </a:r>
            <a:r>
              <a:rPr lang="en-US" altLang="zh-TW" dirty="0"/>
              <a:t>(</a:t>
            </a:r>
            <a:r>
              <a:rPr lang="en-US" altLang="zh-TW" dirty="0" err="1"/>
              <a:t>DType</a:t>
            </a:r>
            <a:r>
              <a:rPr lang="en-US" altLang="zh-TW" dirty="0"/>
              <a:t>) 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756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Hint : data-&gt;result-&gt;results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38" y="4122136"/>
            <a:ext cx="6585160" cy="27358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9" y="2357545"/>
            <a:ext cx="8872322" cy="16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85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Q&amp;A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72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</a:t>
            </a:r>
            <a:r>
              <a:rPr lang="en-US" altLang="zh-TW" dirty="0" smtClean="0"/>
              <a:t>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856357"/>
            <a:ext cx="9144000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.box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 Content Asynchronously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variable to hold 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object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vbhtp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"vbhtp.html"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"vcshtp.html"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javafp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"javafp.html"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smtClean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smtClean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5438" y="1219200"/>
            <a:ext cx="371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http://140.138.77.210/course/ch16.zip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52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314000"/>
            <a:ext cx="91440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create request object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register event handler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asyncRequest.addEventListener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readystatechange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stateChange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prepare the request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asyncRequest.send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send the request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exception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stateChange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asyncRequest.readyState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asyncRequest.status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8584" y="2026508"/>
            <a:ext cx="6557319" cy="980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9092" y="4403124"/>
            <a:ext cx="6557319" cy="980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28303" y="2644346"/>
            <a:ext cx="436605" cy="1729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1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" y="2372498"/>
            <a:ext cx="9143999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 over a book for more information.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http://test.deitel.com/images/thumbs/cpphtp8.jpg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"Internet &amp; WWW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http://test.deitel.com/images/thumbs/iw3htp5.jpg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http://test.deitel.com/images/thumbs/jhtp9.jpg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vbhtp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"Visual Basic 2010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http://test.deitel.com/images/thumbs/vb2010htp.jpg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"Visual C# 2010 How to Program book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6"/>
              </a:rPr>
              <a:t>http://test.deitel.com/images/thumbs/vcsharp2010htp.jpg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javafp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for Programmers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7"/>
              </a:rPr>
              <a:t>http://test.deitel.com/images/thumbs/javafp.jpg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659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4.v4</Template>
  <TotalTime>31543</TotalTime>
  <Words>5478</Words>
  <Application>Microsoft Office PowerPoint</Application>
  <PresentationFormat>如螢幕大小 (4:3)</PresentationFormat>
  <Paragraphs>1101</Paragraphs>
  <Slides>65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3" baseType="lpstr">
      <vt:lpstr>細明體</vt:lpstr>
      <vt:lpstr>新細明體</vt:lpstr>
      <vt:lpstr>Arial</vt:lpstr>
      <vt:lpstr>Calibri</vt:lpstr>
      <vt:lpstr>Corbel</vt:lpstr>
      <vt:lpstr>Courier New</vt:lpstr>
      <vt:lpstr>Times New Roman</vt:lpstr>
      <vt:lpstr>Custom Theme</vt:lpstr>
      <vt:lpstr>Chapter 16 Ajax</vt:lpstr>
      <vt:lpstr>Outline</vt:lpstr>
      <vt:lpstr>Introduction</vt:lpstr>
      <vt:lpstr>Introduction</vt:lpstr>
      <vt:lpstr>Introduction</vt:lpstr>
      <vt:lpstr>Introduction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XMLHttpRequest object</vt:lpstr>
      <vt:lpstr>XMLHttpRequest object</vt:lpstr>
      <vt:lpstr>XMLHttpRequest object</vt:lpstr>
      <vt:lpstr>jQuery Ajax</vt:lpstr>
      <vt:lpstr>Introduction</vt:lpstr>
      <vt:lpstr>jQuery Ajax + PHP</vt:lpstr>
      <vt:lpstr>jQuery Ajax + PHP</vt:lpstr>
      <vt:lpstr>Exercise</vt:lpstr>
      <vt:lpstr>jQuery Ajax + PHP + MySQL</vt:lpstr>
      <vt:lpstr>jQuery Ajax + PHP + MySQL</vt:lpstr>
      <vt:lpstr>jQuery Ajax + PHP + MySQL</vt:lpstr>
      <vt:lpstr>Exercise</vt:lpstr>
      <vt:lpstr>Exercise</vt:lpstr>
      <vt:lpstr>jQuery Ajax + PHP + CSV</vt:lpstr>
      <vt:lpstr>jQuery Ajax + PHP + CSV</vt:lpstr>
      <vt:lpstr>jQuery Ajax + PHP + CSV</vt:lpstr>
      <vt:lpstr>jQuery Ajax + PHP + CSV</vt:lpstr>
      <vt:lpstr>Exercise</vt:lpstr>
      <vt:lpstr>XML </vt:lpstr>
      <vt:lpstr>Introduction</vt:lpstr>
      <vt:lpstr>Introduction</vt:lpstr>
      <vt:lpstr>XML</vt:lpstr>
      <vt:lpstr>XML</vt:lpstr>
      <vt:lpstr>XML</vt:lpstr>
      <vt:lpstr>XML</vt:lpstr>
      <vt:lpstr>XML</vt:lpstr>
      <vt:lpstr>jQuery Ajax + XML</vt:lpstr>
      <vt:lpstr>jQuery Ajax + XML</vt:lpstr>
      <vt:lpstr>jQuery Ajax + XML</vt:lpstr>
      <vt:lpstr>jQuery Ajax + XML</vt:lpstr>
      <vt:lpstr>jQuery Ajax + XML</vt:lpstr>
      <vt:lpstr>Cross-origin resource sharing (CORS)</vt:lpstr>
      <vt:lpstr>Cross-origin resource sharing (CORS)</vt:lpstr>
      <vt:lpstr>jQuery Ajax + PHP + XML</vt:lpstr>
      <vt:lpstr>jQuery Ajax + PHP + XML</vt:lpstr>
      <vt:lpstr>jQuery Ajax + PHP + XML</vt:lpstr>
      <vt:lpstr>Exercise</vt:lpstr>
      <vt:lpstr>Taipei Open Data</vt:lpstr>
      <vt:lpstr>JSON</vt:lpstr>
      <vt:lpstr>Introduction</vt:lpstr>
      <vt:lpstr>Introduction</vt:lpstr>
      <vt:lpstr>JSON</vt:lpstr>
      <vt:lpstr>JSON</vt:lpstr>
      <vt:lpstr>JSON</vt:lpstr>
      <vt:lpstr>JQuery Ajax+ JSON</vt:lpstr>
      <vt:lpstr>jQuery Ajax + JSON</vt:lpstr>
      <vt:lpstr>jQuery Ajax + PHP + JSON</vt:lpstr>
      <vt:lpstr>jQuery Ajax + PHP + JSON</vt:lpstr>
      <vt:lpstr>jQuery Ajax + PHP + JSON</vt:lpstr>
      <vt:lpstr>Exercise</vt:lpstr>
      <vt:lpstr>Exercise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Introduction to Cascading Style Sheets (CSS)</dc:title>
  <dc:creator>tinin</dc:creator>
  <cp:lastModifiedBy>tinin</cp:lastModifiedBy>
  <cp:revision>1330</cp:revision>
  <dcterms:created xsi:type="dcterms:W3CDTF">2014-10-23T01:43:03Z</dcterms:created>
  <dcterms:modified xsi:type="dcterms:W3CDTF">2015-12-31T02:58:14Z</dcterms:modified>
</cp:coreProperties>
</file>