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9" r:id="rId9"/>
    <p:sldId id="280" r:id="rId10"/>
    <p:sldId id="281" r:id="rId11"/>
    <p:sldId id="277" r:id="rId12"/>
    <p:sldId id="278" r:id="rId13"/>
    <p:sldId id="282" r:id="rId14"/>
    <p:sldId id="283" r:id="rId15"/>
    <p:sldId id="284" r:id="rId16"/>
    <p:sldId id="285" r:id="rId17"/>
    <p:sldId id="286" r:id="rId18"/>
    <p:sldId id="289" r:id="rId19"/>
    <p:sldId id="290" r:id="rId20"/>
    <p:sldId id="287" r:id="rId21"/>
    <p:sldId id="288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13" r:id="rId30"/>
    <p:sldId id="298" r:id="rId31"/>
    <p:sldId id="299" r:id="rId32"/>
    <p:sldId id="300" r:id="rId33"/>
    <p:sldId id="314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2" r:id="rId45"/>
    <p:sldId id="311" r:id="rId46"/>
    <p:sldId id="315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6CE6-D3C1-40E4-91B9-B2EEDA800E07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9ED8-8D48-4BEF-8612-5FEA7421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927E-6B83-4442-A2E2-95976D715E69}" type="datetime1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431-DABC-4A18-9C64-A7FA72B42188}" type="datetime1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4E-9F92-41FF-A0F7-CF4314E6D2EB}" type="datetime1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BBF-C29A-44CD-8935-BAF84C6B2977}" type="datetime1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D558-4429-4FD0-B98E-6B56693765D1}" type="datetime1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6CB-6568-40FB-B0C7-7BECCC7A6F96}" type="datetime1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EC50CFD-B63A-49B8-BD51-B22FBEB6A3A1}" type="datetime1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2015.12.14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Chapter </a:t>
            </a:r>
            <a:r>
              <a:rPr lang="en-US" altLang="zh-TW" smtClean="0"/>
              <a:t>18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Titles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06625"/>
            <a:ext cx="6515100" cy="2381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826000"/>
            <a:ext cx="6858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combined columns of the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AuthorISBN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table represent the table’s </a:t>
            </a:r>
            <a:r>
              <a:rPr lang="en-US" altLang="zh-TW" dirty="0">
                <a:solidFill>
                  <a:srgbClr val="FF0000"/>
                </a:solidFill>
              </a:rPr>
              <a:t>primary key</a:t>
            </a:r>
            <a:r>
              <a:rPr lang="en-US" altLang="zh-TW" dirty="0"/>
              <a:t>—thus, each row in this table must be a </a:t>
            </a:r>
            <a:r>
              <a:rPr lang="en-US" altLang="zh-TW" dirty="0">
                <a:solidFill>
                  <a:srgbClr val="FF0000"/>
                </a:solidFill>
              </a:rPr>
              <a:t>unique</a:t>
            </a:r>
            <a:r>
              <a:rPr lang="en-US" altLang="zh-TW" dirty="0"/>
              <a:t> combination of an </a:t>
            </a:r>
            <a:r>
              <a:rPr lang="en-US" altLang="zh-TW" dirty="0" err="1"/>
              <a:t>AuthorID</a:t>
            </a:r>
            <a:r>
              <a:rPr lang="en-US" altLang="zh-TW" dirty="0"/>
              <a:t> and an ISBN. 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one-to-many relationship between tables indicates that a row in one table can have many related rows in a separate table.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06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foreign key </a:t>
            </a:r>
            <a:r>
              <a:rPr lang="en-US" altLang="zh-TW" dirty="0"/>
              <a:t>is a column in a table that matches the primary-key column in another table. </a:t>
            </a:r>
          </a:p>
          <a:p>
            <a:r>
              <a:rPr lang="en-US" altLang="zh-TW" dirty="0"/>
              <a:t>The foreign key helps maintain the Rule of Referential Integrity: Every foreign-key value must appear as another table’s primary-key </a:t>
            </a:r>
            <a:r>
              <a:rPr lang="en-US" altLang="zh-TW" dirty="0" smtClean="0"/>
              <a:t>value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Foreign </a:t>
            </a:r>
            <a:r>
              <a:rPr lang="en-US" altLang="zh-TW" dirty="0">
                <a:ea typeface="新細明體" panose="02020500000000000000" pitchFamily="18" charset="-120"/>
              </a:rPr>
              <a:t>keys also allow related data in multiple tables to be selected from those tables for analytic purposes—this is known as joining the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6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entity-relationship (ER) diagram </a:t>
            </a:r>
            <a:r>
              <a:rPr lang="en-US" altLang="zh-TW" dirty="0"/>
              <a:t>shows the database tables and the relationships among them.</a:t>
            </a:r>
          </a:p>
          <a:p>
            <a:r>
              <a:rPr lang="en-US" altLang="zh-TW" dirty="0"/>
              <a:t>Every row must have a primary-key value, and that value must be unique in the table. This is known as the Rule of Entity Integrity.</a:t>
            </a:r>
          </a:p>
          <a:p>
            <a:r>
              <a:rPr lang="en-US" altLang="zh-TW" dirty="0"/>
              <a:t>An infinity symbol (∞) indicates a one-to-many relationship, in which an entry from a table can have an arbitrary number of entries in another table.</a:t>
            </a:r>
          </a:p>
          <a:p>
            <a:r>
              <a:rPr lang="en-US" altLang="zh-TW" dirty="0"/>
              <a:t>A many-to-many relationship indicates that multiple entries can be related between tables.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62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33662"/>
            <a:ext cx="65532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9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962943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basic form of a SELECT query is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SELECT * FROM </a:t>
            </a:r>
            <a:r>
              <a:rPr lang="en-US" altLang="zh-TW" dirty="0" err="1">
                <a:solidFill>
                  <a:srgbClr val="FF0000"/>
                </a:solidFill>
              </a:rPr>
              <a:t>tableName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in which the asterisk (*) wildcard character </a:t>
            </a:r>
            <a:r>
              <a:rPr lang="en-US" altLang="zh-TW" dirty="0" smtClean="0"/>
              <a:t>	indicates </a:t>
            </a:r>
            <a:r>
              <a:rPr lang="en-US" altLang="zh-TW" dirty="0"/>
              <a:t>that all columns from the </a:t>
            </a:r>
            <a:r>
              <a:rPr lang="en-US" altLang="zh-TW" dirty="0" err="1"/>
              <a:t>tableName</a:t>
            </a:r>
            <a:r>
              <a:rPr lang="en-US" altLang="zh-TW" dirty="0"/>
              <a:t> </a:t>
            </a:r>
            <a:r>
              <a:rPr lang="en-US" altLang="zh-TW" dirty="0" smtClean="0"/>
              <a:t>	should </a:t>
            </a:r>
            <a:r>
              <a:rPr lang="en-US" altLang="zh-TW" dirty="0"/>
              <a:t>be retrieved. </a:t>
            </a:r>
          </a:p>
          <a:p>
            <a:r>
              <a:rPr lang="en-US" altLang="zh-TW" dirty="0"/>
              <a:t>To retrieve specific columns, replace the * with a comma-separated list of column names.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SELECT Query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22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SELECT Query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73390" y="1835086"/>
            <a:ext cx="24545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SELECT * FROM `titles`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90" y="2265943"/>
            <a:ext cx="6829425" cy="1847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3390" y="4211528"/>
            <a:ext cx="36615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SELECT `</a:t>
            </a:r>
            <a:r>
              <a:rPr lang="en-US" altLang="zh-TW" dirty="0" err="1"/>
              <a:t>ISBN`,`Title</a:t>
            </a:r>
            <a:r>
              <a:rPr lang="en-US" altLang="zh-TW" dirty="0"/>
              <a:t>` FROM `titles` 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0" y="4779536"/>
            <a:ext cx="4981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SELECT Query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93" y="2123197"/>
            <a:ext cx="7746013" cy="37587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60822" y="2710249"/>
            <a:ext cx="1458097" cy="40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81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SELECT Query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600200"/>
            <a:ext cx="6486525" cy="4791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51438" y="1543654"/>
            <a:ext cx="774358" cy="40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12476" y="327865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96769" y="588938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Download XAMPP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://www.apachefriends.org/zh_tw/index.html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14" y="2892253"/>
            <a:ext cx="4259208" cy="35910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14" y="2892253"/>
            <a:ext cx="4291914" cy="35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SQL uses the optional WHERE clause in a query to specify the selection criteria for the query. The basic form of a query with selection criteria </a:t>
            </a:r>
            <a:r>
              <a:rPr lang="en-US" altLang="zh-TW" dirty="0" smtClean="0"/>
              <a:t>is</a:t>
            </a: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SELECT columnName1, columnName2, … </a:t>
            </a:r>
            <a:r>
              <a:rPr lang="en-US" altLang="zh-TW" dirty="0" smtClean="0">
                <a:solidFill>
                  <a:srgbClr val="FF0000"/>
                </a:solidFill>
              </a:rPr>
              <a:t>	FROM </a:t>
            </a:r>
            <a:r>
              <a:rPr lang="en-US" altLang="zh-TW" dirty="0" err="1" smtClean="0">
                <a:solidFill>
                  <a:srgbClr val="FF0000"/>
                </a:solidFill>
              </a:rPr>
              <a:t>tableName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WHERE criteria</a:t>
            </a:r>
          </a:p>
          <a:p>
            <a:r>
              <a:rPr lang="en-US" altLang="zh-TW" dirty="0"/>
              <a:t>Strings in SQL are delimited by single (') rather than double (") quotes.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05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13254" y="2043154"/>
            <a:ext cx="538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`titles` WHERE `Copyright` &gt; </a:t>
            </a:r>
            <a:r>
              <a:rPr lang="zh-TW" altLang="en-US" dirty="0" smtClean="0"/>
              <a:t>2004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2649691"/>
            <a:ext cx="6372225" cy="1419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3739" y="4306121"/>
            <a:ext cx="8064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`titles` WHERE `EditionNumber` &gt; 4 AND `Copyright` &gt; 2004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082" y="4838176"/>
            <a:ext cx="5619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7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59" y="1902748"/>
            <a:ext cx="6892882" cy="38794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18485" y="1804820"/>
            <a:ext cx="774358" cy="40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32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WHERE clause can contain operators &lt;, &gt;, &lt;=, &gt;=, =, &lt;&gt; and LIKE. Operator </a:t>
            </a:r>
            <a:r>
              <a:rPr lang="en-US" altLang="zh-TW" dirty="0">
                <a:solidFill>
                  <a:srgbClr val="FF0000"/>
                </a:solidFill>
              </a:rPr>
              <a:t>LIKE</a:t>
            </a:r>
            <a:r>
              <a:rPr lang="en-US" altLang="zh-TW" dirty="0"/>
              <a:t> is used for string pattern matching with wildcard characters percent (%) and underscore (_). </a:t>
            </a:r>
          </a:p>
          <a:p>
            <a:r>
              <a:rPr lang="en-US" altLang="zh-TW" dirty="0"/>
              <a:t>A percent character (</a:t>
            </a:r>
            <a:r>
              <a:rPr lang="en-US" altLang="zh-TW" dirty="0">
                <a:solidFill>
                  <a:srgbClr val="FF0000"/>
                </a:solidFill>
              </a:rPr>
              <a:t>%</a:t>
            </a:r>
            <a:r>
              <a:rPr lang="en-US" altLang="zh-TW" dirty="0"/>
              <a:t>) in a pattern indicates that a string matching the pattern can have zero or more characters at the percent character’s location in the pattern. </a:t>
            </a:r>
          </a:p>
          <a:p>
            <a:r>
              <a:rPr lang="en-US" altLang="zh-TW" dirty="0"/>
              <a:t>An underscore (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/>
              <a:t>) in the pattern string indicates a single character at that position in the pattern.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10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5861" y="3825062"/>
            <a:ext cx="6001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`authors` WHERE `LastName` LIKE '_o%'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08" y="4411663"/>
            <a:ext cx="4067175" cy="52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907" y="2260496"/>
            <a:ext cx="4067175" cy="11906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02474" y="1623274"/>
            <a:ext cx="2722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</a:t>
            </a:r>
            <a:r>
              <a:rPr lang="zh-TW" altLang="en-US" dirty="0" smtClean="0"/>
              <a:t>`authors</a:t>
            </a:r>
            <a:r>
              <a:rPr lang="en-US" altLang="zh-TW" dirty="0" smtClean="0"/>
              <a:t>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580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result of a query can be sorted in ascending or descending order using the optional ORDER BY clause. The simplest form of an ORDER BY clause </a:t>
            </a:r>
            <a:r>
              <a:rPr lang="en-US" altLang="zh-TW" dirty="0" smtClean="0"/>
              <a:t>is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where </a:t>
            </a:r>
            <a:r>
              <a:rPr lang="en-US" altLang="zh-TW" dirty="0"/>
              <a:t>ASC specifies ascending order, DESC specifies </a:t>
            </a:r>
            <a:r>
              <a:rPr lang="zh-TW" altLang="en-US" dirty="0" smtClean="0"/>
              <a:t> 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descending </a:t>
            </a:r>
            <a:r>
              <a:rPr lang="en-US" altLang="zh-TW" dirty="0"/>
              <a:t>order and column specifies the column 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on which </a:t>
            </a:r>
            <a:r>
              <a:rPr lang="en-US" altLang="zh-TW" dirty="0"/>
              <a:t>the sort is based. The default sorting order 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is ascending</a:t>
            </a:r>
            <a:r>
              <a:rPr lang="en-US" altLang="zh-TW" dirty="0"/>
              <a:t>, so ASC is optional.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BY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42303" y="2881351"/>
            <a:ext cx="66355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SELECT </a:t>
            </a:r>
            <a:r>
              <a:rPr lang="en-US" altLang="zh-TW" dirty="0"/>
              <a:t>columnName1, columnName2, … FROM </a:t>
            </a:r>
            <a:r>
              <a:rPr lang="en-US" altLang="zh-TW" dirty="0" err="1" smtClean="0"/>
              <a:t>tableName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ORDER BY column ASC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/>
              <a:t>columnName1, columnName2, … FROM </a:t>
            </a:r>
            <a:r>
              <a:rPr lang="en-US" altLang="zh-TW" dirty="0" err="1" smtClean="0"/>
              <a:t>tableName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ORDER BY column DESC</a:t>
            </a:r>
          </a:p>
        </p:txBody>
      </p:sp>
    </p:spTree>
    <p:extLst>
      <p:ext uri="{BB962C8B-B14F-4D97-AF65-F5344CB8AC3E}">
        <p14:creationId xmlns:p14="http://schemas.microsoft.com/office/powerpoint/2010/main" val="238941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Multiple columns can be used for ordering purposes with an ORDER BY clause of the </a:t>
            </a:r>
            <a:r>
              <a:rPr lang="en-US" altLang="zh-TW" dirty="0" smtClean="0"/>
              <a:t>form</a:t>
            </a: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ORDER BY column1 </a:t>
            </a:r>
            <a:r>
              <a:rPr lang="en-US" altLang="zh-TW" dirty="0" err="1">
                <a:solidFill>
                  <a:srgbClr val="FF0000"/>
                </a:solidFill>
              </a:rPr>
              <a:t>sortingOrder</a:t>
            </a:r>
            <a:r>
              <a:rPr lang="en-US" altLang="zh-TW" dirty="0">
                <a:solidFill>
                  <a:srgbClr val="FF0000"/>
                </a:solidFill>
              </a:rPr>
              <a:t>, column2 	</a:t>
            </a:r>
            <a:r>
              <a:rPr lang="en-US" altLang="zh-TW" dirty="0" err="1">
                <a:solidFill>
                  <a:srgbClr val="FF0000"/>
                </a:solidFill>
              </a:rPr>
              <a:t>sortingOrder</a:t>
            </a:r>
            <a:r>
              <a:rPr lang="en-US" altLang="zh-TW" dirty="0">
                <a:solidFill>
                  <a:srgbClr val="FF0000"/>
                </a:solidFill>
              </a:rPr>
              <a:t>, …</a:t>
            </a:r>
          </a:p>
          <a:p>
            <a:r>
              <a:rPr lang="en-US" altLang="zh-TW" dirty="0"/>
              <a:t>The WHERE and ORDER BY clauses can be combined in one query. If used, ORDER BY must be the last clause in the query.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BY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5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BY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25826" y="1755378"/>
            <a:ext cx="489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`titles` ORDER BY `ISBN` ASC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79887"/>
            <a:ext cx="6934200" cy="1828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6292" y="4227749"/>
            <a:ext cx="6652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`titles` ORDER BY `Copyright` DESC, `ISBN` ASC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20" y="4788374"/>
            <a:ext cx="719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2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BY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77" y="2247128"/>
            <a:ext cx="72485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76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group values from a </a:t>
            </a:r>
            <a:r>
              <a:rPr lang="en-US" altLang="zh-TW" dirty="0" smtClean="0"/>
              <a:t>column</a:t>
            </a:r>
          </a:p>
          <a:p>
            <a:r>
              <a:rPr lang="en-US" altLang="zh-TW" dirty="0" smtClean="0"/>
              <a:t>perform </a:t>
            </a:r>
            <a:r>
              <a:rPr lang="en-US" altLang="zh-TW" dirty="0"/>
              <a:t>calculations on that column.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 BY Clause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77329" y="2759764"/>
            <a:ext cx="6652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SELECT `</a:t>
            </a:r>
            <a:r>
              <a:rPr lang="en-US" altLang="zh-TW" dirty="0" err="1"/>
              <a:t>Copyright`,count</a:t>
            </a:r>
            <a:r>
              <a:rPr lang="en-US" altLang="zh-TW" dirty="0"/>
              <a:t>(*) FROM `titles` GROUP BY `Copyright`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42" y="3477521"/>
            <a:ext cx="2083658" cy="16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7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server by </a:t>
            </a:r>
            <a:r>
              <a:rPr lang="en-US" altLang="zh-TW" dirty="0" err="1" smtClean="0"/>
              <a:t>phpmyadmin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673225"/>
            <a:ext cx="4095750" cy="481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782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INNER JOIN </a:t>
            </a:r>
            <a:r>
              <a:rPr lang="en-US" altLang="zh-TW" dirty="0"/>
              <a:t>operator merges rows from two tables by matching values in columns that are common to the tables. The basic form for the INNER JOIN operator is: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clause of the INNER JOIN specifies the columns from each table that are compared to determine which rows are merged.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Merging Data from Multiple Tables: INNER JOIN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42984" y="3343850"/>
            <a:ext cx="43248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columnName1, columnName2, … </a:t>
            </a:r>
          </a:p>
          <a:p>
            <a:r>
              <a:rPr lang="zh-TW" altLang="en-US" dirty="0" smtClean="0"/>
              <a:t>FROM </a:t>
            </a:r>
            <a:r>
              <a:rPr lang="zh-TW" altLang="en-US" dirty="0"/>
              <a:t>table</a:t>
            </a:r>
            <a:r>
              <a:rPr lang="zh-TW" altLang="en-US" dirty="0" smtClean="0"/>
              <a:t>1 INNER </a:t>
            </a:r>
            <a:r>
              <a:rPr lang="zh-TW" altLang="en-US" dirty="0"/>
              <a:t>JOIN table2 </a:t>
            </a:r>
            <a:r>
              <a:rPr lang="zh-TW" altLang="en-US" dirty="0" smtClean="0"/>
              <a:t>ON </a:t>
            </a:r>
            <a:endParaRPr lang="en-US" altLang="zh-TW" dirty="0" smtClean="0"/>
          </a:p>
          <a:p>
            <a:r>
              <a:rPr lang="zh-TW" altLang="en-US" dirty="0" smtClean="0"/>
              <a:t>t</a:t>
            </a:r>
            <a:r>
              <a:rPr lang="zh-TW" altLang="en-US" dirty="0"/>
              <a:t>able1.columnName = table2.columnName</a:t>
            </a:r>
          </a:p>
        </p:txBody>
      </p:sp>
    </p:spTree>
    <p:extLst>
      <p:ext uri="{BB962C8B-B14F-4D97-AF65-F5344CB8AC3E}">
        <p14:creationId xmlns:p14="http://schemas.microsoft.com/office/powerpoint/2010/main" val="2273043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Merging Data from Multiple Tables: INNER JOIN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0064" y="1998357"/>
            <a:ext cx="87238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`FirstName`, `LastName`, `ISBN` FROM `</a:t>
            </a:r>
            <a:r>
              <a:rPr lang="zh-TW" altLang="en-US" dirty="0">
                <a:solidFill>
                  <a:schemeClr val="accent6"/>
                </a:solidFill>
              </a:rPr>
              <a:t>authors</a:t>
            </a:r>
            <a:r>
              <a:rPr lang="zh-TW" altLang="en-US" dirty="0"/>
              <a:t>` </a:t>
            </a:r>
            <a:r>
              <a:rPr lang="zh-TW" altLang="en-US" dirty="0">
                <a:solidFill>
                  <a:srgbClr val="FF0000"/>
                </a:solidFill>
              </a:rPr>
              <a:t>INNER JOIN </a:t>
            </a:r>
            <a:r>
              <a:rPr lang="zh-TW" altLang="en-US" dirty="0">
                <a:solidFill>
                  <a:schemeClr val="accent6"/>
                </a:solidFill>
              </a:rPr>
              <a:t>`authorisbn`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ON</a:t>
            </a:r>
            <a:r>
              <a:rPr lang="zh-TW" altLang="en-US" dirty="0"/>
              <a:t> `authors`.`AuthorID` = `authorISBN`.`AuthorID` </a:t>
            </a:r>
            <a:r>
              <a:rPr lang="zh-TW" altLang="en-US" dirty="0">
                <a:solidFill>
                  <a:srgbClr val="FF0000"/>
                </a:solidFill>
              </a:rPr>
              <a:t>ORDER BY </a:t>
            </a:r>
            <a:r>
              <a:rPr lang="en-US" altLang="zh-TW" dirty="0">
                <a:solidFill>
                  <a:schemeClr val="tx1"/>
                </a:solidFill>
              </a:rPr>
              <a:t>`</a:t>
            </a:r>
            <a:r>
              <a:rPr lang="zh-TW" altLang="en-US" dirty="0" smtClean="0"/>
              <a:t>LastName</a:t>
            </a:r>
            <a:r>
              <a:rPr lang="en-US" altLang="zh-TW" dirty="0" smtClean="0"/>
              <a:t>`</a:t>
            </a:r>
            <a:r>
              <a:rPr lang="zh-TW" altLang="en-US" dirty="0" smtClean="0"/>
              <a:t>, </a:t>
            </a:r>
            <a:r>
              <a:rPr lang="en-US" altLang="zh-TW" dirty="0" smtClean="0"/>
              <a:t>`</a:t>
            </a:r>
            <a:r>
              <a:rPr lang="zh-TW" altLang="en-US" dirty="0" smtClean="0"/>
              <a:t>FirstName</a:t>
            </a:r>
            <a:r>
              <a:rPr lang="en-US" altLang="zh-TW" dirty="0" smtClean="0"/>
              <a:t>`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60" y="2897401"/>
            <a:ext cx="2971800" cy="34575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720" y="3680810"/>
            <a:ext cx="3743839" cy="11079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275" y="2909072"/>
            <a:ext cx="1364277" cy="307176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3560" y="3336324"/>
            <a:ext cx="2971800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270422" y="3220995"/>
            <a:ext cx="5478162" cy="23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059460" y="3451382"/>
            <a:ext cx="4943797" cy="57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72065" y="3451382"/>
            <a:ext cx="5270157" cy="6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371070" y="3912734"/>
            <a:ext cx="638433" cy="2308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699275" y="3043712"/>
            <a:ext cx="638433" cy="2308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endCxn id="17" idx="1"/>
          </p:cNvCxnSpPr>
          <p:nvPr/>
        </p:nvCxnSpPr>
        <p:spPr>
          <a:xfrm flipV="1">
            <a:off x="6009503" y="3159161"/>
            <a:ext cx="1689772" cy="8685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77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Merging Data from Multiple Tables: INNER JOIN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21043" y="2057566"/>
            <a:ext cx="810191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SELECT * FROM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`authors`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INNER JOIN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`authorisbn`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ON</a:t>
            </a:r>
            <a:r>
              <a:rPr lang="zh-TW" altLang="en-US" dirty="0"/>
              <a:t> `authors`.`AuthorID` </a:t>
            </a:r>
            <a:r>
              <a:rPr lang="zh-TW" altLang="en-US" dirty="0" smtClean="0"/>
              <a:t>= `authorISBN`</a:t>
            </a:r>
            <a:r>
              <a:rPr lang="zh-TW" altLang="en-US" dirty="0"/>
              <a:t>.`AuthorID`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INNER JOIN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`titles`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ON</a:t>
            </a:r>
            <a:r>
              <a:rPr lang="zh-TW" altLang="en-US" dirty="0"/>
              <a:t> `authorisbn`.`ISBN` = `titles`.`ISBN`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7" y="3254375"/>
            <a:ext cx="8753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Upload ch18.sql</a:t>
            </a:r>
          </a:p>
          <a:p>
            <a:pPr lvl="1"/>
            <a:r>
              <a:rPr lang="en-US" altLang="zh-TW" dirty="0" smtClean="0"/>
              <a:t>1. Merge table (Summary, </a:t>
            </a:r>
            <a:r>
              <a:rPr lang="en-US" altLang="zh-TW" dirty="0" err="1" smtClean="0"/>
              <a:t>Dist_info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Type_info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2. </a:t>
            </a:r>
            <a:r>
              <a:rPr lang="zh-TW" altLang="en-US" dirty="0" smtClean="0"/>
              <a:t>列出所有中壢區房子的交易價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3. </a:t>
            </a:r>
            <a:r>
              <a:rPr lang="zh-TW" altLang="en-US" dirty="0" smtClean="0"/>
              <a:t>計算各區房子的平均交易價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Hint: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655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INSERT</a:t>
            </a:r>
            <a:r>
              <a:rPr lang="en-US" altLang="zh-TW" dirty="0"/>
              <a:t> statement inserts a new row into a table. The basic form of this statement is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where </a:t>
            </a:r>
            <a:r>
              <a:rPr lang="en-US" altLang="zh-TW" dirty="0" err="1"/>
              <a:t>tableName</a:t>
            </a:r>
            <a:r>
              <a:rPr lang="en-US" altLang="zh-TW" dirty="0"/>
              <a:t> is the table in which to insert the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row</a:t>
            </a:r>
            <a:r>
              <a:rPr lang="en-US" altLang="zh-TW" dirty="0"/>
              <a:t>. The </a:t>
            </a:r>
            <a:r>
              <a:rPr lang="en-US" altLang="zh-TW" dirty="0" err="1"/>
              <a:t>tableName</a:t>
            </a:r>
            <a:r>
              <a:rPr lang="en-US" altLang="zh-TW" dirty="0"/>
              <a:t> is followed by a comma-separated 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list </a:t>
            </a:r>
            <a:r>
              <a:rPr lang="en-US" altLang="zh-TW" dirty="0"/>
              <a:t>of column names in parentheses. The list of column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names </a:t>
            </a:r>
            <a:r>
              <a:rPr lang="en-US" altLang="zh-TW" dirty="0"/>
              <a:t>is followed by the SQL keyword VALUES and a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comma-separated </a:t>
            </a:r>
            <a:r>
              <a:rPr lang="en-US" altLang="zh-TW" dirty="0"/>
              <a:t>list of values in parentheses.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74357" y="2621346"/>
            <a:ext cx="79124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INSERT INTO </a:t>
            </a:r>
            <a:r>
              <a:rPr lang="zh-TW" altLang="en-US" dirty="0"/>
              <a:t>tableName ( columnName1, columnName2, …, columnNameN ) </a:t>
            </a:r>
            <a:r>
              <a:rPr lang="zh-TW" altLang="en-US" dirty="0">
                <a:solidFill>
                  <a:srgbClr val="FF0000"/>
                </a:solidFill>
              </a:rPr>
              <a:t>VALUES</a:t>
            </a:r>
            <a:r>
              <a:rPr lang="zh-TW" altLang="en-US" dirty="0"/>
              <a:t> ( value1, value2, …, valueN )</a:t>
            </a:r>
          </a:p>
        </p:txBody>
      </p:sp>
    </p:spTree>
    <p:extLst>
      <p:ext uri="{BB962C8B-B14F-4D97-AF65-F5344CB8AC3E}">
        <p14:creationId xmlns:p14="http://schemas.microsoft.com/office/powerpoint/2010/main" val="2268755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88541" y="1886635"/>
            <a:ext cx="75170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INSERT INTO `authors` ( `FirstName`, `LastName` ) VALUES ( 'Sue', 'Red' 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719387"/>
            <a:ext cx="40957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86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do not specify an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 in this example because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 is an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autoincremented</a:t>
            </a:r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column.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 every row added to this table, the DBMS assigns a unique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 value that is the next value in the </a:t>
            </a:r>
            <a:r>
              <a:rPr lang="en-US" altLang="zh-TW" dirty="0" err="1">
                <a:ea typeface="新細明體" panose="02020500000000000000" pitchFamily="18" charset="-120"/>
              </a:rPr>
              <a:t>autoincremented</a:t>
            </a:r>
            <a:r>
              <a:rPr lang="en-US" altLang="zh-TW" dirty="0">
                <a:ea typeface="新細明體" panose="02020500000000000000" pitchFamily="18" charset="-120"/>
              </a:rPr>
              <a:t> sequence (i.e., 1, 2, 3 and so on). In this case, Sue Red would be assigned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 number </a:t>
            </a:r>
            <a:r>
              <a:rPr lang="en-US" altLang="zh-TW" dirty="0" smtClean="0">
                <a:ea typeface="新細明體" panose="02020500000000000000" pitchFamily="18" charset="-120"/>
              </a:rPr>
              <a:t>5. 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69541" y="4810549"/>
            <a:ext cx="640491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CREATE TABLE Authors</a:t>
            </a:r>
          </a:p>
          <a:p>
            <a:r>
              <a:rPr lang="zh-TW" altLang="en-US" dirty="0"/>
              <a:t>(</a:t>
            </a:r>
          </a:p>
          <a:p>
            <a:r>
              <a:rPr lang="zh-TW" altLang="en-US" dirty="0"/>
              <a:t>   AuthorID int NOT NULL </a:t>
            </a:r>
            <a:r>
              <a:rPr lang="zh-TW" altLang="en-US" dirty="0">
                <a:solidFill>
                  <a:srgbClr val="FF0000"/>
                </a:solidFill>
              </a:rPr>
              <a:t>AUTO_INCREMENT </a:t>
            </a:r>
            <a:r>
              <a:rPr lang="zh-TW" altLang="en-US" dirty="0"/>
              <a:t>PRIMARY KEY,</a:t>
            </a:r>
          </a:p>
          <a:p>
            <a:r>
              <a:rPr lang="zh-TW" altLang="en-US" dirty="0"/>
              <a:t>   FirstName varchar(30) NOT NULL,</a:t>
            </a:r>
          </a:p>
          <a:p>
            <a:r>
              <a:rPr lang="zh-TW" altLang="en-US" dirty="0"/>
              <a:t>   LastName varchar(30) NOT NULL</a:t>
            </a:r>
          </a:p>
          <a:p>
            <a:r>
              <a:rPr lang="zh-TW" alt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56759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7" y="1897063"/>
            <a:ext cx="8134350" cy="4229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99935" y="1897063"/>
            <a:ext cx="691979" cy="32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552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An UPDATE statement modifies data in a table. Its basic form </a:t>
            </a:r>
            <a:r>
              <a:rPr lang="en-US" altLang="zh-TW" dirty="0" smtClean="0"/>
              <a:t>is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where </a:t>
            </a:r>
            <a:r>
              <a:rPr lang="en-US" altLang="zh-TW" dirty="0" err="1"/>
              <a:t>tableName</a:t>
            </a:r>
            <a:r>
              <a:rPr lang="en-US" altLang="zh-TW" dirty="0"/>
              <a:t> is the table in which to update </a:t>
            </a:r>
            <a:r>
              <a:rPr lang="en-US" altLang="zh-TW" dirty="0" smtClean="0"/>
              <a:t>	data</a:t>
            </a:r>
            <a:r>
              <a:rPr lang="en-US" altLang="zh-TW" dirty="0"/>
              <a:t>. The </a:t>
            </a:r>
            <a:r>
              <a:rPr lang="en-US" altLang="zh-TW" dirty="0" err="1"/>
              <a:t>tableName</a:t>
            </a:r>
            <a:r>
              <a:rPr lang="en-US" altLang="zh-TW" dirty="0"/>
              <a:t> is followed by keyword </a:t>
            </a:r>
            <a:r>
              <a:rPr lang="en-US" altLang="zh-TW" dirty="0" smtClean="0"/>
              <a:t>	SET </a:t>
            </a:r>
            <a:r>
              <a:rPr lang="en-US" altLang="zh-TW" dirty="0"/>
              <a:t>and a comma-separated list of column </a:t>
            </a:r>
            <a:r>
              <a:rPr lang="en-US" altLang="zh-TW" dirty="0" smtClean="0"/>
              <a:t>	name/value </a:t>
            </a:r>
            <a:r>
              <a:rPr lang="en-US" altLang="zh-TW" dirty="0"/>
              <a:t>pairs in the format </a:t>
            </a:r>
            <a:r>
              <a:rPr lang="en-US" altLang="zh-TW" dirty="0" err="1"/>
              <a:t>columnName</a:t>
            </a:r>
            <a:r>
              <a:rPr lang="en-US" altLang="zh-TW" dirty="0"/>
              <a:t> = </a:t>
            </a:r>
            <a:r>
              <a:rPr lang="en-US" altLang="zh-TW" dirty="0" smtClean="0"/>
              <a:t>	value</a:t>
            </a:r>
            <a:r>
              <a:rPr lang="en-US" altLang="zh-TW" dirty="0"/>
              <a:t>. The optional WHERE clause criteria </a:t>
            </a:r>
            <a:r>
              <a:rPr lang="en-US" altLang="zh-TW" dirty="0" smtClean="0"/>
              <a:t>	determines </a:t>
            </a:r>
            <a:r>
              <a:rPr lang="en-US" altLang="zh-TW" dirty="0"/>
              <a:t>which rows to update.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2573" y="2499836"/>
            <a:ext cx="76529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UPDATE</a:t>
            </a:r>
            <a:r>
              <a:rPr lang="zh-TW" altLang="en-US" dirty="0"/>
              <a:t> tableName </a:t>
            </a:r>
            <a:r>
              <a:rPr lang="zh-TW" altLang="en-US" dirty="0" smtClean="0">
                <a:solidFill>
                  <a:srgbClr val="FF0000"/>
                </a:solidFill>
              </a:rPr>
              <a:t>SET</a:t>
            </a:r>
            <a:r>
              <a:rPr lang="zh-TW" altLang="en-US" dirty="0" smtClean="0"/>
              <a:t> </a:t>
            </a:r>
            <a:r>
              <a:rPr lang="zh-TW" altLang="en-US" dirty="0"/>
              <a:t>columnName1 = value1, </a:t>
            </a:r>
            <a:r>
              <a:rPr lang="zh-TW" altLang="en-US" dirty="0" smtClean="0"/>
              <a:t>c</a:t>
            </a:r>
            <a:r>
              <a:rPr lang="zh-TW" altLang="en-US" dirty="0"/>
              <a:t>olumnName2 = value2, …, </a:t>
            </a:r>
            <a:r>
              <a:rPr lang="zh-TW" altLang="en-US" dirty="0" smtClean="0"/>
              <a:t>columnNameN </a:t>
            </a:r>
            <a:r>
              <a:rPr lang="zh-TW" altLang="en-US" dirty="0"/>
              <a:t>= </a:t>
            </a:r>
            <a:r>
              <a:rPr lang="zh-TW" altLang="en-US" dirty="0" smtClean="0"/>
              <a:t>valueN </a:t>
            </a:r>
            <a:r>
              <a:rPr lang="zh-TW" altLang="en-US" dirty="0" smtClean="0">
                <a:solidFill>
                  <a:srgbClr val="FF0000"/>
                </a:solidFill>
              </a:rPr>
              <a:t>WHERE</a:t>
            </a:r>
            <a:r>
              <a:rPr lang="zh-TW" altLang="en-US" dirty="0" smtClean="0"/>
              <a:t> </a:t>
            </a:r>
            <a:r>
              <a:rPr lang="zh-TW" altLang="en-US" dirty="0"/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1860305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7454" y="2192218"/>
            <a:ext cx="84890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UPDATE</a:t>
            </a:r>
            <a:r>
              <a:rPr lang="zh-TW" altLang="en-US" dirty="0"/>
              <a:t> `books`.`authors` </a:t>
            </a:r>
            <a:r>
              <a:rPr lang="zh-TW" altLang="en-US" dirty="0">
                <a:solidFill>
                  <a:srgbClr val="FF0000"/>
                </a:solidFill>
              </a:rPr>
              <a:t>SET</a:t>
            </a:r>
            <a:r>
              <a:rPr lang="zh-TW" altLang="en-US" dirty="0"/>
              <a:t> `LastName` = 'Black' </a:t>
            </a:r>
            <a:r>
              <a:rPr lang="zh-TW" altLang="en-US" dirty="0">
                <a:solidFill>
                  <a:srgbClr val="FF0000"/>
                </a:solidFill>
              </a:rPr>
              <a:t>WHERE</a:t>
            </a:r>
            <a:r>
              <a:rPr lang="zh-TW" altLang="en-US" dirty="0"/>
              <a:t> `authors`.`AuthorID` = </a:t>
            </a:r>
            <a:r>
              <a:rPr lang="zh-TW" altLang="en-US" dirty="0" smtClean="0"/>
              <a:t>5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35" y="3153568"/>
            <a:ext cx="40195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首頁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匯入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選擇檔案 </a:t>
            </a:r>
            <a:r>
              <a:rPr lang="en-US" altLang="zh-TW" dirty="0" smtClean="0"/>
              <a:t>-&gt; </a:t>
            </a:r>
            <a:r>
              <a:rPr lang="en-US" altLang="zh-TW" dirty="0" err="1" smtClean="0"/>
              <a:t>book.sql</a:t>
            </a:r>
            <a:r>
              <a:rPr lang="en-US" altLang="zh-TW" dirty="0" smtClean="0"/>
              <a:t> -&gt;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52" y="2188975"/>
            <a:ext cx="5559896" cy="42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65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35" y="3153568"/>
            <a:ext cx="4019550" cy="1419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26043" y="4245640"/>
            <a:ext cx="691979" cy="32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937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SQL DELETE statement removes rows from a table. Its basic form is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where </a:t>
            </a:r>
            <a:r>
              <a:rPr lang="en-US" altLang="zh-TW" dirty="0" err="1"/>
              <a:t>tableName</a:t>
            </a:r>
            <a:r>
              <a:rPr lang="en-US" altLang="zh-TW" dirty="0"/>
              <a:t> is the table from which to </a:t>
            </a:r>
            <a:r>
              <a:rPr lang="en-US" altLang="zh-TW" dirty="0" smtClean="0"/>
              <a:t>	delete </a:t>
            </a:r>
            <a:r>
              <a:rPr lang="en-US" altLang="zh-TW" dirty="0"/>
              <a:t>a row (or rows). The optional WHERE </a:t>
            </a:r>
            <a:r>
              <a:rPr lang="en-US" altLang="zh-TW" dirty="0" smtClean="0"/>
              <a:t>	criteria </a:t>
            </a:r>
            <a:r>
              <a:rPr lang="en-US" altLang="zh-TW" dirty="0"/>
              <a:t>determines which rows to delete. If this </a:t>
            </a:r>
            <a:r>
              <a:rPr lang="en-US" altLang="zh-TW" dirty="0" smtClean="0"/>
              <a:t>	clause </a:t>
            </a:r>
            <a:r>
              <a:rPr lang="en-US" altLang="zh-TW" dirty="0"/>
              <a:t>is omitted, all the table’s rows are deleted.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2710419"/>
            <a:ext cx="457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DELETE </a:t>
            </a:r>
            <a:r>
              <a:rPr lang="zh-TW" altLang="en-US" dirty="0">
                <a:solidFill>
                  <a:srgbClr val="FF0000"/>
                </a:solidFill>
              </a:rPr>
              <a:t>FROM</a:t>
            </a:r>
            <a:r>
              <a:rPr lang="zh-TW" altLang="en-US" dirty="0"/>
              <a:t> tableName </a:t>
            </a:r>
            <a:r>
              <a:rPr lang="zh-TW" altLang="en-US" dirty="0">
                <a:solidFill>
                  <a:srgbClr val="FF0000"/>
                </a:solidFill>
              </a:rPr>
              <a:t>WHERE</a:t>
            </a:r>
            <a:r>
              <a:rPr lang="zh-TW" altLang="en-US" dirty="0"/>
              <a:t> criteria</a:t>
            </a:r>
          </a:p>
        </p:txBody>
      </p:sp>
    </p:spTree>
    <p:extLst>
      <p:ext uri="{BB962C8B-B14F-4D97-AF65-F5344CB8AC3E}">
        <p14:creationId xmlns:p14="http://schemas.microsoft.com/office/powerpoint/2010/main" val="2759670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3449" y="1956657"/>
            <a:ext cx="4819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DELETE FROM </a:t>
            </a:r>
            <a:r>
              <a:rPr lang="zh-TW" altLang="en-US" dirty="0"/>
              <a:t>`authors` </a:t>
            </a:r>
            <a:r>
              <a:rPr lang="zh-TW" altLang="en-US" dirty="0">
                <a:solidFill>
                  <a:srgbClr val="FF0000"/>
                </a:solidFill>
              </a:rPr>
              <a:t>WHERE</a:t>
            </a:r>
            <a:r>
              <a:rPr lang="zh-TW" altLang="en-US" dirty="0"/>
              <a:t> `AuthorID` =5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60" y="2826289"/>
            <a:ext cx="4086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58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Statement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72" y="2807579"/>
            <a:ext cx="4019550" cy="1419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0507" y="3899651"/>
            <a:ext cx="691979" cy="32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185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34017" y="1908245"/>
            <a:ext cx="30650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CREATE DATABASE </a:t>
            </a:r>
            <a:r>
              <a:rPr lang="en-US" altLang="zh-TW" dirty="0" smtClean="0"/>
              <a:t>DBNAME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9" y="2503557"/>
            <a:ext cx="8073081" cy="42179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7838" y="3031524"/>
            <a:ext cx="642551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12741" y="3747851"/>
            <a:ext cx="642551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35146" y="3781896"/>
            <a:ext cx="642551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47652" y="3378519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DBNAME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997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8" y="2763301"/>
            <a:ext cx="8837036" cy="2689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0660" y="3253946"/>
            <a:ext cx="642551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34530" y="2998573"/>
            <a:ext cx="1869989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608541" y="5166172"/>
            <a:ext cx="465438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503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07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database is an organized collection of data. </a:t>
            </a:r>
          </a:p>
          <a:p>
            <a:r>
              <a:rPr lang="en-US" altLang="zh-TW" dirty="0"/>
              <a:t>A database management system (</a:t>
            </a:r>
            <a:r>
              <a:rPr lang="en-US" altLang="zh-TW" dirty="0">
                <a:solidFill>
                  <a:srgbClr val="FF0000"/>
                </a:solidFill>
              </a:rPr>
              <a:t>DBMS</a:t>
            </a:r>
            <a:r>
              <a:rPr lang="en-US" altLang="zh-TW" dirty="0"/>
              <a:t>) provides mechanisms for storing, organizing, retrieving and modifying data for many users.</a:t>
            </a:r>
          </a:p>
          <a:p>
            <a:r>
              <a:rPr lang="en-US" altLang="zh-TW" dirty="0"/>
              <a:t>Today’s most popular database management systems are </a:t>
            </a:r>
            <a:r>
              <a:rPr lang="en-US" altLang="zh-TW" dirty="0">
                <a:solidFill>
                  <a:srgbClr val="FF0000"/>
                </a:solidFill>
              </a:rPr>
              <a:t>relational databases</a:t>
            </a:r>
            <a:r>
              <a:rPr lang="en-US" altLang="zh-TW" dirty="0"/>
              <a:t>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95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relational database </a:t>
            </a:r>
            <a:r>
              <a:rPr lang="en-US" altLang="zh-TW" dirty="0"/>
              <a:t>stores data in tables. Tables are composed of rows, and rows are composed of columns in which values are stored. 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primary key </a:t>
            </a:r>
            <a:r>
              <a:rPr lang="en-US" altLang="zh-TW" dirty="0"/>
              <a:t>provides unique values that cannot be duplicated in other rows of the same table.</a:t>
            </a:r>
          </a:p>
          <a:p>
            <a:r>
              <a:rPr lang="en-US" altLang="zh-TW" dirty="0"/>
              <a:t>Each column of a table represents a different attribute in a row of data. </a:t>
            </a:r>
          </a:p>
          <a:p>
            <a:r>
              <a:rPr lang="en-US" altLang="zh-TW" dirty="0"/>
              <a:t>The primary key is a column (or group of columns) with a unique value that cannot be duplicated in other rows.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Databases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4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books -&gt; title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Databases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54" y="3259908"/>
            <a:ext cx="68770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9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Authors table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21684"/>
            <a:ext cx="6553200" cy="2124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4735616"/>
            <a:ext cx="3990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6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AuthorISMB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Relational Database Overview: A books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33524"/>
            <a:ext cx="6553200" cy="122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77" y="3649706"/>
            <a:ext cx="1364277" cy="30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484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4.v4</Template>
  <TotalTime>21300</TotalTime>
  <Words>1345</Words>
  <Application>Microsoft Office PowerPoint</Application>
  <PresentationFormat>如螢幕大小 (4:3)</PresentationFormat>
  <Paragraphs>205</Paragraphs>
  <Slides>46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1" baseType="lpstr">
      <vt:lpstr>新細明體</vt:lpstr>
      <vt:lpstr>Calibri</vt:lpstr>
      <vt:lpstr>Corbel</vt:lpstr>
      <vt:lpstr>Lucida Console</vt:lpstr>
      <vt:lpstr>Custom Theme</vt:lpstr>
      <vt:lpstr>Chapter 18 Database</vt:lpstr>
      <vt:lpstr>Install server</vt:lpstr>
      <vt:lpstr>Login mysql server by phpmyadmin</vt:lpstr>
      <vt:lpstr>Upload example</vt:lpstr>
      <vt:lpstr>Introduction</vt:lpstr>
      <vt:lpstr>Relational Databases</vt:lpstr>
      <vt:lpstr>Relational Databases</vt:lpstr>
      <vt:lpstr>Relational Database Overview: A books Database</vt:lpstr>
      <vt:lpstr>Relational Database Overview: A books Database</vt:lpstr>
      <vt:lpstr>Relational Database Overview: A books Database</vt:lpstr>
      <vt:lpstr>Relational Database Overview: A books Database</vt:lpstr>
      <vt:lpstr>Relational Database Overview: A books Database</vt:lpstr>
      <vt:lpstr>Relational Database Overview: A books Database</vt:lpstr>
      <vt:lpstr>Relational Database Overview: A books Database</vt:lpstr>
      <vt:lpstr>SQL</vt:lpstr>
      <vt:lpstr>Basic SELECT Query</vt:lpstr>
      <vt:lpstr>Basic SELECT Query</vt:lpstr>
      <vt:lpstr>Basic SELECT Query</vt:lpstr>
      <vt:lpstr>Basic SELECT Query</vt:lpstr>
      <vt:lpstr>WHERE Clause</vt:lpstr>
      <vt:lpstr>WHERE Clause</vt:lpstr>
      <vt:lpstr>WHERE Clause</vt:lpstr>
      <vt:lpstr>WHERE Clause</vt:lpstr>
      <vt:lpstr>WHERE Clause</vt:lpstr>
      <vt:lpstr>ORDER BY Clause</vt:lpstr>
      <vt:lpstr>ORDER BY Clause</vt:lpstr>
      <vt:lpstr>ORDER BY Clause</vt:lpstr>
      <vt:lpstr>ORDER BY Clause</vt:lpstr>
      <vt:lpstr>GROUP BY Clause</vt:lpstr>
      <vt:lpstr>Merging Data from Multiple Tables: INNER JOIN</vt:lpstr>
      <vt:lpstr>Merging Data from Multiple Tables: INNER JOIN</vt:lpstr>
      <vt:lpstr>Merging Data from Multiple Tables: INNER JOIN</vt:lpstr>
      <vt:lpstr>Exercise</vt:lpstr>
      <vt:lpstr>INSERT Statement</vt:lpstr>
      <vt:lpstr>INSERT Statement</vt:lpstr>
      <vt:lpstr>INSERT Statement</vt:lpstr>
      <vt:lpstr>INSERT Statement</vt:lpstr>
      <vt:lpstr>UPDATE Statement</vt:lpstr>
      <vt:lpstr>UPDATE Statement</vt:lpstr>
      <vt:lpstr>UPDATE Statement</vt:lpstr>
      <vt:lpstr>DELETE Statement</vt:lpstr>
      <vt:lpstr>DELETE Statement</vt:lpstr>
      <vt:lpstr>DELETE Statement</vt:lpstr>
      <vt:lpstr>Create Database</vt:lpstr>
      <vt:lpstr>Create Table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Introduction to Cascading Style Sheets (CSS)</dc:title>
  <dc:creator>tinin</dc:creator>
  <cp:lastModifiedBy>tinin</cp:lastModifiedBy>
  <cp:revision>1049</cp:revision>
  <dcterms:created xsi:type="dcterms:W3CDTF">2014-10-23T01:43:03Z</dcterms:created>
  <dcterms:modified xsi:type="dcterms:W3CDTF">2015-12-13T03:59:58Z</dcterms:modified>
</cp:coreProperties>
</file>