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23" r:id="rId65"/>
    <p:sldId id="324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2015.09.14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2545778"/>
            <a:ext cx="6096000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24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579" y="46179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987304"/>
            <a:ext cx="8886825" cy="1866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4637" y="4896951"/>
            <a:ext cx="1132661" cy="45968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376487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1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97093" y="2409467"/>
            <a:ext cx="3987113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093" y="2813688"/>
            <a:ext cx="3987113" cy="6299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97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16476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Document Type </a:t>
            </a:r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HTML 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https://hackpad.com/DOCTYPE-mURIXolf493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5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806825" y="4330495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EN"</a:t>
            </a:r>
          </a:p>
          <a:p>
            <a:pPr latinLnBrk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5957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5956" y="4002878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81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– which </a:t>
            </a:r>
            <a:r>
              <a:rPr lang="en-US" altLang="zh-TW" sz="2800" dirty="0"/>
              <a:t>helps the browser determine how to render the </a:t>
            </a:r>
            <a:r>
              <a:rPr lang="en-US" altLang="zh-TW" sz="2800" dirty="0" smtClean="0"/>
              <a:t>content- and </a:t>
            </a: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0266" y="4464043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7" y="4157684"/>
            <a:ext cx="3657600" cy="11430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739279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 smtClean="0"/>
              <a:t>Titles </a:t>
            </a:r>
            <a:r>
              <a:rPr lang="en-US" altLang="zh-TW" dirty="0"/>
              <a:t>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1231557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1268627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 smtClean="0"/>
              <a:t>First HTML5 Example</a:t>
            </a:r>
          </a:p>
          <a:p>
            <a:r>
              <a:rPr lang="en-US" altLang="zh-TW" dirty="0" smtClean="0"/>
              <a:t>Heading</a:t>
            </a:r>
          </a:p>
          <a:p>
            <a:r>
              <a:rPr lang="en-US" altLang="zh-TW" dirty="0" smtClean="0"/>
              <a:t>Linking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3239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51" y="4963888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005914" y="3607308"/>
            <a:ext cx="3492843" cy="1718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</a:t>
            </a:r>
            <a:r>
              <a:rPr lang="en-US" altLang="zh-TW" dirty="0" smtClean="0"/>
              <a:t>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7030A0"/>
                </a:solidFill>
              </a:rPr>
              <a:t>void </a:t>
            </a:r>
            <a:r>
              <a:rPr lang="en-US" altLang="zh-TW" dirty="0">
                <a:solidFill>
                  <a:srgbClr val="7030A0"/>
                </a:solidFill>
              </a:rPr>
              <a:t>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291" y="4715830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2093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2005914" y="4363617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47351" y="5271944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1289221" y="4832822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097" y="1907600"/>
            <a:ext cx="4572000" cy="427809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1289221" y="2379856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070" y="2751157"/>
            <a:ext cx="62149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318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12108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</a:t>
            </a:r>
            <a:r>
              <a:rPr lang="en-US" altLang="zh-TW" dirty="0" smtClean="0"/>
              <a:t>Hyperlinks</a:t>
            </a:r>
          </a:p>
          <a:p>
            <a:r>
              <a:rPr lang="en-US" altLang="zh-TW" dirty="0" smtClean="0"/>
              <a:t>Special Characters and Horizontal Rules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Form</a:t>
            </a:r>
          </a:p>
          <a:p>
            <a:r>
              <a:rPr lang="en-US" altLang="zh-TW" dirty="0" smtClean="0"/>
              <a:t>Internal linking</a:t>
            </a:r>
          </a:p>
          <a:p>
            <a:r>
              <a:rPr lang="en-US" altLang="zh-TW" smtClean="0"/>
              <a:t>meta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the content has high </a:t>
            </a:r>
            <a:r>
              <a:rPr lang="en-US" altLang="zh-TW" dirty="0" smtClean="0"/>
              <a:t>importance</a:t>
            </a:r>
          </a:p>
          <a:p>
            <a:pPr lvl="1"/>
            <a:r>
              <a:rPr lang="en-US" altLang="zh-TW" dirty="0"/>
              <a:t>Browsers typically render such text in a bold </a:t>
            </a:r>
            <a:r>
              <a:rPr lang="en-US" altLang="zh-TW" dirty="0" smtClean="0"/>
              <a:t>font</a:t>
            </a:r>
          </a:p>
          <a:p>
            <a:pPr lvl="2"/>
            <a:r>
              <a:rPr lang="en-US" altLang="zh-TW" dirty="0" smtClean="0"/>
              <a:t>Note : </a:t>
            </a:r>
          </a:p>
          <a:p>
            <a:pPr lvl="3"/>
            <a:r>
              <a:rPr lang="en-US" altLang="zh-TW" dirty="0" smtClean="0"/>
              <a:t>&lt;strong&gt; </a:t>
            </a:r>
            <a:r>
              <a:rPr lang="en-US" altLang="zh-TW" dirty="0"/>
              <a:t>: </a:t>
            </a:r>
            <a:r>
              <a:rPr lang="en-US" altLang="zh-TW" dirty="0" smtClean="0"/>
              <a:t>emphasize </a:t>
            </a:r>
          </a:p>
          <a:p>
            <a:pPr lvl="3"/>
            <a:r>
              <a:rPr lang="en-US" altLang="zh-TW" dirty="0" smtClean="0"/>
              <a:t>&lt;b&gt;</a:t>
            </a:r>
            <a:r>
              <a:rPr lang="en-US" altLang="zh-TW" dirty="0"/>
              <a:t> </a:t>
            </a:r>
            <a:r>
              <a:rPr lang="en-US" altLang="zh-TW" dirty="0" smtClean="0"/>
              <a:t>: bold font</a:t>
            </a:r>
            <a:endParaRPr lang="en-US" altLang="zh-TW" dirty="0"/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/apache2/mods-enabled/</a:t>
            </a:r>
            <a:r>
              <a:rPr lang="en-US" altLang="zh-TW" dirty="0" err="1" smtClean="0"/>
              <a:t>dir.conf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INSTALL DIR/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384757"/>
            <a:ext cx="6505575" cy="552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863181"/>
            <a:ext cx="4362450" cy="18097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562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Add subject : mailto:EMail?subject=TITLE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2511001"/>
            <a:ext cx="797010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31" y="1783234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911179" y="1902941"/>
            <a:ext cx="2514986" cy="3295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50" y="691689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487827" y="1989437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4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372356"/>
            <a:ext cx="6880693" cy="4185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566379" y="1721708"/>
            <a:ext cx="4239375" cy="3996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Width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1297460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1322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  <a:endParaRPr lang="en-US" altLang="zh-TW" dirty="0" smtClean="0"/>
          </a:p>
          <a:p>
            <a:pPr lvl="1"/>
            <a:r>
              <a:rPr lang="en-US" altLang="zh-TW" dirty="0"/>
              <a:t>HTML5 </a:t>
            </a:r>
            <a:r>
              <a:rPr lang="en-US" altLang="zh-TW" dirty="0" smtClean="0"/>
              <a:t>is a markup </a:t>
            </a:r>
            <a:r>
              <a:rPr lang="en-US" altLang="zh-TW" dirty="0"/>
              <a:t>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989" y="4435215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</a:t>
            </a:r>
            <a:r>
              <a:rPr lang="en-US" altLang="zh-TW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3438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20617"/>
            <a:ext cx="8279027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98" y="1851014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20451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939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8505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4945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83178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1668162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54659" y="4621427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1664043" y="2759310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538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3" y="1346218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963258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258962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336048" y="2333871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121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830499" y="2709758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002915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865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11259" y="5266054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水平線</a:t>
            </a:r>
            <a:endParaRPr lang="en-US" altLang="zh-TW" dirty="0" smtClean="0"/>
          </a:p>
          <a:p>
            <a:r>
              <a:rPr lang="en-US" altLang="zh-TW" dirty="0" smtClean="0"/>
              <a:t>&lt;del&gt;</a:t>
            </a:r>
            <a:r>
              <a:rPr lang="zh-TW" altLang="en-US" dirty="0" smtClean="0"/>
              <a:t> 刪除線</a:t>
            </a:r>
            <a:endParaRPr lang="en-US" altLang="zh-TW" dirty="0" smtClean="0"/>
          </a:p>
          <a:p>
            <a:r>
              <a:rPr lang="en-US" altLang="zh-TW" dirty="0" smtClean="0"/>
              <a:t>&lt;sup&gt; </a:t>
            </a:r>
            <a:r>
              <a:rPr lang="zh-TW" altLang="en-US" dirty="0" smtClean="0"/>
              <a:t>上標</a:t>
            </a:r>
            <a:endParaRPr lang="en-US" altLang="zh-TW" dirty="0" smtClean="0"/>
          </a:p>
          <a:p>
            <a:r>
              <a:rPr lang="en-US" altLang="zh-TW" dirty="0" smtClean="0"/>
              <a:t>&lt;sub&gt; </a:t>
            </a:r>
            <a:r>
              <a:rPr lang="zh-TW" altLang="en-US" dirty="0" smtClean="0"/>
              <a:t>下標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45947" y="1932299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Free</a:t>
            </a:r>
          </a:p>
          <a:p>
            <a:pPr lvl="2"/>
            <a:r>
              <a:rPr lang="en-US" altLang="zh-TW" dirty="0" smtClean="0"/>
              <a:t>notepad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otepad++</a:t>
            </a:r>
          </a:p>
          <a:p>
            <a:pPr lvl="2"/>
            <a:r>
              <a:rPr lang="en-US" altLang="zh-TW" dirty="0" smtClean="0"/>
              <a:t>vim</a:t>
            </a:r>
          </a:p>
          <a:p>
            <a:pPr lvl="2"/>
            <a:r>
              <a:rPr lang="en-US" altLang="zh-TW" dirty="0" err="1" smtClean="0"/>
              <a:t>emacs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err="1" smtClean="0"/>
              <a:t>KompoZer</a:t>
            </a:r>
            <a:endParaRPr lang="en-US" altLang="zh-TW" dirty="0" smtClean="0"/>
          </a:p>
          <a:p>
            <a:pPr lvl="2"/>
            <a:r>
              <a:rPr lang="en-US" altLang="zh-TW" dirty="0"/>
              <a:t>Google Web </a:t>
            </a:r>
            <a:r>
              <a:rPr lang="en-US" altLang="zh-TW" dirty="0" smtClean="0"/>
              <a:t>Designer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Commercial </a:t>
            </a:r>
            <a:r>
              <a:rPr lang="en-US" altLang="zh-TW" dirty="0"/>
              <a:t>software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Dreamweaver</a:t>
            </a:r>
          </a:p>
          <a:p>
            <a:pPr lvl="2"/>
            <a:r>
              <a:rPr lang="en-US" altLang="zh-TW" dirty="0" err="1" smtClean="0"/>
              <a:t>Ultraedit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58496"/>
            <a:ext cx="838611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351005" y="2858530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8005" y="140777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8053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0607" y="2284950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12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1444709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1412255" y="2762406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1411703" y="4250816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1242257" y="2688652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1223890" y="4109486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930764" y="2316289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772750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524379" y="1527269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11614" y="2840444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175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21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5462768" y="4628055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86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975" y="54000"/>
            <a:ext cx="8636730" cy="680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1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2776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1405" y="2468477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2776151" y="2968304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1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2776151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1405" y="1403262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4526692" y="1565189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 Element 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 header </a:t>
            </a:r>
            <a:r>
              <a:rPr lang="en-US" altLang="zh-TW" dirty="0" smtClean="0"/>
              <a:t>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</a:t>
            </a:r>
            <a:r>
              <a:rPr lang="en-US" altLang="zh-TW" dirty="0" smtClean="0"/>
              <a:t>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You </a:t>
            </a:r>
            <a:r>
              <a:rPr lang="en-US" altLang="zh-TW" dirty="0">
                <a:solidFill>
                  <a:srgbClr val="00B050"/>
                </a:solidFill>
              </a:rPr>
              <a:t>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</a:t>
            </a:r>
            <a:r>
              <a:rPr lang="en-US" altLang="zh-TW" dirty="0" smtClean="0"/>
              <a:t>browsers - any </a:t>
            </a:r>
            <a:r>
              <a:rPr lang="en-US" altLang="zh-TW" dirty="0"/>
              <a:t>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</a:t>
            </a:r>
            <a:r>
              <a:rPr lang="en-US" altLang="zh-TW" dirty="0" smtClean="0"/>
              <a:t>using</a:t>
            </a:r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/>
              <a:t>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" y="256193"/>
            <a:ext cx="5894174" cy="66018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37" y="3482975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2215978" y="2019496"/>
            <a:ext cx="578693" cy="28737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215978" y="2557301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2946315" y="4267200"/>
            <a:ext cx="45719" cy="16440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43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6830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61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Saving </a:t>
            </a:r>
            <a:r>
              <a:rPr lang="en-US" altLang="zh-TW" dirty="0">
                <a:ea typeface="新細明體" panose="02020500000000000000" pitchFamily="18" charset="-120"/>
              </a:rPr>
              <a:t>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</a:t>
            </a:r>
            <a:r>
              <a:rPr lang="en-US" altLang="zh-TW" dirty="0" smtClean="0">
                <a:ea typeface="新細明體" panose="02020500000000000000" pitchFamily="18" charset="-120"/>
              </a:rPr>
              <a:t>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5590492" y="5648928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002383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存檔類型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要改成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所有檔案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0593" y="989317"/>
            <a:ext cx="4572000" cy="55080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4, 8 </a:t>
            </a:r>
          </a:p>
          <a:p>
            <a:pPr lvl="1"/>
            <a:r>
              <a:rPr lang="en-US" altLang="zh-TW" dirty="0" smtClean="0"/>
              <a:t>6, 7, 10, 11</a:t>
            </a:r>
          </a:p>
          <a:p>
            <a:pPr lvl="1"/>
            <a:r>
              <a:rPr lang="en-US" altLang="zh-TW" dirty="0" smtClean="0"/>
              <a:t>12 , 16, 20</a:t>
            </a:r>
          </a:p>
          <a:p>
            <a:pPr lvl="1"/>
            <a:r>
              <a:rPr lang="en-US" altLang="zh-TW" dirty="0" smtClean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350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366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92027" y="312905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84770" y="17750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按順序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79487" y="4531476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72239" y="256324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777681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碰到合併的就設定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err="1" smtClean="0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8" y="4502937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4572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/>
                <a:gridCol w="803189"/>
                <a:gridCol w="803189"/>
                <a:gridCol w="803189"/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744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03" y="2251540"/>
            <a:ext cx="4878859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fix 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54" y="4166928"/>
            <a:ext cx="3857625" cy="19812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2103" y="2251540"/>
            <a:ext cx="487885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46" y="4481384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9208" y="5394097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9" y="3879424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2561454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044" y="2079182"/>
            <a:ext cx="776004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39345" y="3769570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9114" y="3956963"/>
            <a:ext cx="2191264" cy="5244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5208" y="4654650"/>
            <a:ext cx="4381597" cy="3708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3656007" y="2674846"/>
            <a:ext cx="1986913" cy="1979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19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純粹傳值</a:t>
            </a:r>
            <a:r>
              <a:rPr lang="en-US" altLang="zh-TW" dirty="0" smtClean="0">
                <a:solidFill>
                  <a:srgbClr val="00B0F0"/>
                </a:solidFill>
              </a:rPr>
              <a:t>,</a:t>
            </a:r>
            <a:r>
              <a:rPr lang="zh-TW" altLang="en-US" dirty="0" smtClean="0">
                <a:solidFill>
                  <a:srgbClr val="00B0F0"/>
                </a:solidFill>
              </a:rPr>
              <a:t> 網頁上不顯示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3913" y="5362308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43913" y="5576491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658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傳值方式及接收位置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1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送出表格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61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80242"/>
              </p:ext>
            </p:extLst>
          </p:nvPr>
        </p:nvGraphicFramePr>
        <p:xfrm>
          <a:off x="823783" y="2842150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/>
                <a:gridCol w="3401227"/>
                <a:gridCol w="3093679"/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79837" y="3454677"/>
            <a:ext cx="689918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</a:t>
            </a:r>
            <a:r>
              <a:rPr lang="en-US" altLang="zh-TW" sz="1200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File upload</a:t>
            </a:r>
          </a:p>
          <a:p>
            <a:pPr lvl="1"/>
            <a:r>
              <a:rPr lang="en-US" altLang="zh-TW" dirty="0" smtClean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1427" y="5291605"/>
            <a:ext cx="752114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400" kern="0" dirty="0" smtClean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25"</a:t>
            </a:r>
            <a:r>
              <a:rPr lang="en-US" altLang="zh-TW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87843" y="4286933"/>
            <a:ext cx="59683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736" y="1757232"/>
            <a:ext cx="8954529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161535" y="5468062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631092" y="889687"/>
            <a:ext cx="4234249" cy="468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95351" y="980303"/>
            <a:ext cx="1400433" cy="46049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082746" y="1169773"/>
            <a:ext cx="1239795" cy="4406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5804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總共幾列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2253" y="6183636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149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輸入的字變</a:t>
            </a:r>
            <a:r>
              <a:rPr lang="en-US" altLang="zh-TW" dirty="0" smtClean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4056037" y="1370482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476" y="1401018"/>
            <a:ext cx="826667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91" y="9097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268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19135" y="1750289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68627" y="4769708"/>
            <a:ext cx="3064476" cy="1639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333103" y="2051222"/>
            <a:ext cx="2627870" cy="35340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6063050" y="2051223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16079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預設值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07332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heckbox:</a:t>
            </a:r>
            <a:r>
              <a:rPr lang="zh-TW" altLang="en-US" dirty="0" smtClean="0">
                <a:solidFill>
                  <a:srgbClr val="FF0000"/>
                </a:solidFill>
              </a:rPr>
              <a:t>多選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adio :</a:t>
            </a:r>
            <a:r>
              <a:rPr lang="zh-TW" altLang="en-US" dirty="0" smtClean="0">
                <a:solidFill>
                  <a:srgbClr val="FF0000"/>
                </a:solidFill>
              </a:rPr>
              <a:t>單選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nam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298" y="1964353"/>
            <a:ext cx="645530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en-US" sz="120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458096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68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</a:t>
            </a:r>
            <a:r>
              <a:rPr lang="en-US" altLang="zh-TW" dirty="0" smtClean="0"/>
              <a:t>“masking</a:t>
            </a:r>
            <a:r>
              <a:rPr lang="en-US" altLang="zh-TW" dirty="0"/>
              <a:t>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45943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://YOURIP:PORT/test.html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3171052"/>
            <a:ext cx="8886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640" y="2836194"/>
            <a:ext cx="715746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Internal 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The Best Features of the Internet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"#bugs"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Go to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Favorite Bugs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around the world.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games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 Business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 Pleasure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12323" y="4374292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83955" y="4151871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9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951" y="1410355"/>
            <a:ext cx="6520249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1200" kern="0" dirty="0">
                <a:solidFill>
                  <a:srgbClr val="A8A8A8"/>
                </a:solidFill>
                <a:latin typeface="Calibri" panose="020F0502020204030204" pitchFamily="34" charset="0"/>
                <a:ea typeface="Courier New" panose="020703090202050204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Around the clock news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Search Engines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Shopping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Java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Dynamic 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languages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Keeping in touch with old friends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It is the technology of the future!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"bugs"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 3 Favorite Bugs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Go to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Favorite Features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Fire Fly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Gal Ant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Roman Tic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2194" y="4736757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2323" y="5102675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854" y="2077475"/>
            <a:ext cx="6637638" cy="4644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5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837037" y="3029298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45274" y="3563119"/>
            <a:ext cx="1334531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HTML5 </a:t>
            </a:r>
            <a:r>
              <a:rPr lang="en-US" altLang="zh-TW" dirty="0">
                <a:ea typeface="新細明體" panose="02020500000000000000" pitchFamily="18" charset="-120"/>
              </a:rPr>
              <a:t>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457200" y="3047635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10034</TotalTime>
  <Words>5843</Words>
  <Application>Microsoft Office PowerPoint</Application>
  <PresentationFormat>如螢幕大小 (4:3)</PresentationFormat>
  <Paragraphs>1142</Paragraphs>
  <Slides>83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1" baseType="lpstr">
      <vt:lpstr>細明體</vt:lpstr>
      <vt:lpstr>新細明體</vt:lpstr>
      <vt:lpstr>Calibri</vt:lpstr>
      <vt:lpstr>Corbel</vt:lpstr>
      <vt:lpstr>Courier New</vt:lpstr>
      <vt:lpstr>Lucida Console</vt:lpstr>
      <vt:lpstr>Times New Roman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Internal Linking</vt:lpstr>
      <vt:lpstr>Internal Linking</vt:lpstr>
      <vt:lpstr>Internal Linking</vt:lpstr>
      <vt:lpstr>meta Elements</vt:lpstr>
      <vt:lpstr>meta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tinin</cp:lastModifiedBy>
  <cp:revision>273</cp:revision>
  <dcterms:created xsi:type="dcterms:W3CDTF">2014-09-18T07:24:36Z</dcterms:created>
  <dcterms:modified xsi:type="dcterms:W3CDTF">2015-09-12T14:41:06Z</dcterms:modified>
</cp:coreProperties>
</file>