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345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46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25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49" r:id="rId63"/>
    <p:sldId id="350" r:id="rId64"/>
    <p:sldId id="323" r:id="rId65"/>
    <p:sldId id="324" r:id="rId66"/>
    <p:sldId id="326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343F-1CE4-41FB-AFCC-A04AEDCA6A8F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027C-2D08-4B08-AA92-BFDDE518F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9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027C-2D08-4B08-AA92-BFDDE518F83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14EA-8FC5-426F-8B73-AFC8246D7EAD}" type="datetime1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993E-D1C0-4C73-9F32-21E5F0D9CE49}" type="datetime1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4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81DF-C332-48BE-B4CA-E6DFD75D9567}" type="datetime1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C19-6F82-4524-95E0-12B16376F3B0}" type="datetime1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E71-69BA-403E-8F1D-B7E64B70FB3F}" type="datetime1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5876-3B13-4455-8FD7-F773D5209AC6}" type="datetime1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79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0BF1-1550-46FF-B429-0743CF118BAC}" type="datetime1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EDFD0F9-FFB3-4BBC-ADBE-85E414EAEF11}" type="datetime1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89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loose.dt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fourquar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www.linkedin.com/" TargetMode="External"/><Relationship Id="rId4" Type="http://schemas.openxmlformats.org/officeDocument/2006/relationships/hyperlink" Target="http://www.amazon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OURIP:PORT/test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2015.09.14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2 Introduction to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9293" y="217644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24000" y="2545778"/>
            <a:ext cx="6096000" cy="3970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24579" y="20939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4579" y="461797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987304"/>
            <a:ext cx="8886825" cy="18669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94637" y="4896951"/>
            <a:ext cx="1132661" cy="45968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376487"/>
            <a:ext cx="7058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1152" y="196477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058" y="232558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997093" y="2409467"/>
            <a:ext cx="3987113" cy="3539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093" y="2813688"/>
            <a:ext cx="3987113" cy="6299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97093" y="2410988"/>
            <a:ext cx="2161588" cy="2836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16476" y="2794227"/>
            <a:ext cx="4353698" cy="2339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&lt;head&gt;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&lt;meta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&lt;title&gt;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&lt;/title&gt;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&lt;/head&gt;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&lt;body&gt;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World!!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Document Type </a:t>
            </a:r>
            <a:r>
              <a:rPr lang="en-US" altLang="zh-TW" dirty="0" smtClean="0"/>
              <a:t>Declaration</a:t>
            </a:r>
          </a:p>
          <a:p>
            <a:pPr lvl="1"/>
            <a:r>
              <a:rPr lang="en-US" altLang="zh-TW" dirty="0"/>
              <a:t>The document type declaration (DOCTYPE) is required in HTML5 documents so that browsers render the page in standards mode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HTML 5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HTML4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Others</a:t>
            </a:r>
          </a:p>
          <a:p>
            <a:pPr lvl="2"/>
            <a:r>
              <a:rPr lang="en-US" altLang="zh-TW" dirty="0"/>
              <a:t>https://hackpad.com/DOCTYPE-mURIXolf493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5697" y="3493849"/>
            <a:ext cx="2252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</p:txBody>
      </p:sp>
      <p:sp>
        <p:nvSpPr>
          <p:cNvPr id="5" name="矩形 4"/>
          <p:cNvSpPr/>
          <p:nvPr/>
        </p:nvSpPr>
        <p:spPr>
          <a:xfrm>
            <a:off x="806825" y="4330495"/>
            <a:ext cx="8180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atinLnBrk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"-W3CDTD HTML 4.01 Transitional//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EN"</a:t>
            </a:r>
          </a:p>
          <a:p>
            <a:pPr latinLnBrk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http://www.w3.org/TR/html4/loose.dtd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Insert comments in your HTML5 markup to improve readability and describe the content of a document. </a:t>
            </a:r>
          </a:p>
          <a:p>
            <a:r>
              <a:rPr lang="en-US" altLang="zh-TW" dirty="0"/>
              <a:t>The browser ignores comments when your document is rendered. </a:t>
            </a:r>
          </a:p>
          <a:p>
            <a:r>
              <a:rPr lang="en-US" altLang="zh-TW" dirty="0"/>
              <a:t>Comments start with &lt;!-- and end with --&gt;.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25957" y="3747676"/>
            <a:ext cx="398711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25956" y="4002878"/>
            <a:ext cx="3987114" cy="4949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9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html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 encloses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 and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html, head and body </a:t>
            </a:r>
            <a:r>
              <a:rPr lang="en-US" altLang="zh-TW" dirty="0" smtClean="0"/>
              <a:t>Elements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04681" y="3176910"/>
            <a:ext cx="439404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0335" y="3978164"/>
            <a:ext cx="4234250" cy="2169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6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contains information about the HTML5 document, such as the character set (UTF-8, the most popular character-encoding scheme for the web) that the page </a:t>
            </a:r>
            <a:r>
              <a:rPr lang="en-US" altLang="zh-TW" sz="2800" dirty="0" smtClean="0"/>
              <a:t>use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– which </a:t>
            </a:r>
            <a:r>
              <a:rPr lang="en-US" altLang="zh-TW" sz="2800" dirty="0"/>
              <a:t>helps the browser determine how to render the </a:t>
            </a:r>
            <a:r>
              <a:rPr lang="en-US" altLang="zh-TW" sz="2800" dirty="0" smtClean="0"/>
              <a:t>content- and </a:t>
            </a: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title</a:t>
            </a:r>
            <a:r>
              <a:rPr lang="en-US" altLang="zh-TW" sz="2800" dirty="0"/>
              <a:t>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0266" y="4464043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300" y="5251442"/>
            <a:ext cx="3481518" cy="7335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227" y="4157684"/>
            <a:ext cx="3657600" cy="114300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1739279" y="4407243"/>
            <a:ext cx="3656505" cy="1210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called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i="1" dirty="0">
                <a:solidFill>
                  <a:schemeClr val="tx1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also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html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describes the web page.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 smtClean="0"/>
              <a:t>Titles </a:t>
            </a:r>
            <a:r>
              <a:rPr lang="en-US" altLang="zh-TW" dirty="0"/>
              <a:t>usually appear in the title bar at the top of the browser window, in the browser tab on which the page is displayed, and also as the text identifying a page when users add the page to their list of Favorites or Bookmarks, enabling them to return to their favorite sites. </a:t>
            </a:r>
          </a:p>
          <a:p>
            <a:pPr lvl="1"/>
            <a:r>
              <a:rPr lang="en-US" altLang="zh-TW" dirty="0"/>
              <a:t>Search engines use the title for indexing purposes and when displaying results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4734483"/>
            <a:ext cx="3171825" cy="15811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6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Picture 1" descr="iw3htp5_02_HTML5_pt1_Page_06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4570" r="21892" b="69462"/>
          <a:stretch/>
        </p:blipFill>
        <p:spPr bwMode="auto">
          <a:xfrm>
            <a:off x="1231557" y="1820563"/>
            <a:ext cx="6680887" cy="14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07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5461" r="22793" b="70500"/>
          <a:stretch/>
        </p:blipFill>
        <p:spPr bwMode="auto">
          <a:xfrm>
            <a:off x="1268627" y="4026909"/>
            <a:ext cx="6606747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Editing HTML5</a:t>
            </a:r>
          </a:p>
          <a:p>
            <a:r>
              <a:rPr lang="en-US" altLang="zh-TW" dirty="0"/>
              <a:t>W3C HTML5 Validation Service</a:t>
            </a:r>
          </a:p>
          <a:p>
            <a:r>
              <a:rPr lang="en-US" altLang="zh-TW" dirty="0" smtClean="0"/>
              <a:t>First HTML5 Example</a:t>
            </a:r>
          </a:p>
          <a:p>
            <a:r>
              <a:rPr lang="en-US" altLang="zh-TW" dirty="0" smtClean="0"/>
              <a:t>Heading</a:t>
            </a:r>
          </a:p>
          <a:p>
            <a:r>
              <a:rPr lang="en-US" altLang="zh-TW" dirty="0" smtClean="0"/>
              <a:t>Linking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also can contain special document-formatting instructions called CSS3 style sheets and client-side programs called scripts for creating dynamic web pages.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784" y="3608108"/>
            <a:ext cx="902043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"stylesheet"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600" kern="0" dirty="0" err="1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media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"test.css"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/&gt;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600" kern="0" dirty="0" err="1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"test.js"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i="1" dirty="0"/>
              <a:t> section </a:t>
            </a:r>
            <a:r>
              <a:rPr lang="en-US" altLang="zh-TW" sz="2800" dirty="0"/>
              <a:t>contains the page’s content, which the browser displays when the user visits the web page.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3239" y="3664108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9451" y="4963888"/>
            <a:ext cx="3481518" cy="7335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357749"/>
            <a:ext cx="3657600" cy="1143000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V="1">
            <a:off x="2005914" y="3607308"/>
            <a:ext cx="3492843" cy="1718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documents delimit most elements with a </a:t>
            </a:r>
            <a:r>
              <a:rPr lang="en-US" altLang="zh-TW" dirty="0">
                <a:solidFill>
                  <a:srgbClr val="7030A0"/>
                </a:solidFill>
              </a:rPr>
              <a:t>start tag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7030A0"/>
                </a:solidFill>
              </a:rPr>
              <a:t>end tag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A start tag consists of the element name in angle brackets</a:t>
            </a:r>
          </a:p>
          <a:p>
            <a:pPr lvl="2"/>
            <a:r>
              <a:rPr lang="en-US" altLang="zh-TW" dirty="0"/>
              <a:t>For example,  &lt;html&gt; </a:t>
            </a:r>
          </a:p>
          <a:p>
            <a:pPr lvl="1"/>
            <a:r>
              <a:rPr lang="en-US" altLang="zh-TW" dirty="0"/>
              <a:t>An end tag consists of the element name preceded by a forward slash (/) in angle brackets</a:t>
            </a:r>
          </a:p>
          <a:p>
            <a:pPr lvl="2"/>
            <a:r>
              <a:rPr lang="en-US" altLang="zh-TW" dirty="0"/>
              <a:t>For example, &lt;/html&gt;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Tags and End </a:t>
            </a:r>
            <a:r>
              <a:rPr lang="en-US" altLang="zh-TW" dirty="0" smtClean="0"/>
              <a:t>Tags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4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are several so-called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7030A0"/>
                </a:solidFill>
              </a:rPr>
              <a:t>void </a:t>
            </a:r>
            <a:r>
              <a:rPr lang="en-US" altLang="zh-TW" dirty="0">
                <a:solidFill>
                  <a:srgbClr val="7030A0"/>
                </a:solidFill>
              </a:rPr>
              <a:t>elements</a:t>
            </a:r>
            <a:r>
              <a:rPr lang="en-US" altLang="zh-TW" dirty="0"/>
              <a:t>” that do not have end tags.</a:t>
            </a:r>
          </a:p>
          <a:p>
            <a:pPr lvl="1"/>
            <a:r>
              <a:rPr lang="en-US" altLang="zh-TW" dirty="0"/>
              <a:t>Many start tags have attributes that provide additional information about an element, which browsers use to determine how to process the element. </a:t>
            </a:r>
          </a:p>
          <a:p>
            <a:pPr lvl="1"/>
            <a:r>
              <a:rPr lang="en-US" altLang="zh-TW" dirty="0"/>
              <a:t>Each attribute has a name and a value separated by an equals sign (=).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Tags and End Tags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4291" y="4715830"/>
            <a:ext cx="80154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"buttons/links.jpg"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Paragraph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(&lt;p&gt;...&lt;/p&gt;)</a:t>
            </a:r>
          </a:p>
          <a:p>
            <a:pPr lvl="1"/>
            <a:r>
              <a:rPr lang="en-US" altLang="zh-TW" dirty="0"/>
              <a:t>All text placed between the &lt;p&gt; and &lt;/p&gt; tags forms one paragraph.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Paragraph Element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2093" y="3607308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357749"/>
            <a:ext cx="3657600" cy="1143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2005914" y="4363617"/>
            <a:ext cx="3760572" cy="962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47351" y="5271944"/>
            <a:ext cx="2306595" cy="2049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six </a:t>
            </a:r>
            <a:r>
              <a:rPr lang="en-US" altLang="zh-TW" i="1" dirty="0">
                <a:solidFill>
                  <a:srgbClr val="FF0000"/>
                </a:solidFill>
              </a:rPr>
              <a:t>heading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elements (h1 through h6) for specifying the relative importance of information</a:t>
            </a:r>
          </a:p>
          <a:p>
            <a:pPr lvl="1"/>
            <a:r>
              <a:rPr lang="en-US" altLang="zh-TW" dirty="0"/>
              <a:t>Heading element h1 is considered the most significant heading and is rendered in the largest font.</a:t>
            </a:r>
          </a:p>
          <a:p>
            <a:pPr lvl="1"/>
            <a:r>
              <a:rPr lang="en-US" altLang="zh-TW" dirty="0"/>
              <a:t>Each successive heading element (i.e., h2, h3, etc.) is rendered in a progressively smaller font.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0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5609" r="23153" b="71094"/>
          <a:stretch/>
        </p:blipFill>
        <p:spPr bwMode="auto">
          <a:xfrm>
            <a:off x="1289221" y="4832822"/>
            <a:ext cx="6565558" cy="129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18" y="2375676"/>
            <a:ext cx="2305050" cy="26098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6097" y="1907600"/>
            <a:ext cx="4572000" cy="427809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2.2: heading.html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Heading elements h1 through h6.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Headings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1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2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3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4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5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6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1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5312" r="23063" b="65752"/>
          <a:stretch/>
        </p:blipFill>
        <p:spPr bwMode="auto">
          <a:xfrm>
            <a:off x="1289221" y="2379856"/>
            <a:ext cx="6565558" cy="160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hyperlink references or links to other resources, such as HTML5 documents and images.</a:t>
            </a:r>
          </a:p>
          <a:p>
            <a:r>
              <a:rPr lang="en-US" altLang="zh-TW" dirty="0"/>
              <a:t>Web browsers typically </a:t>
            </a:r>
            <a:r>
              <a:rPr lang="en-US" altLang="zh-TW" i="1" dirty="0"/>
              <a:t>underline</a:t>
            </a:r>
            <a:r>
              <a:rPr lang="en-US" altLang="zh-TW" dirty="0"/>
              <a:t> text hyperlinks and color them blue by default.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05" y="2994989"/>
            <a:ext cx="3189974" cy="37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1070" y="2751157"/>
            <a:ext cx="621493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2.3: links.html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other web pages.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sites: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a name to visit that site.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four text hyperlinks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http://www.facebook.com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Facebook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http://www.twitter.com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Twitter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http://www.fourquare.com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Foursquare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http://www.google.com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0" y="1011257"/>
            <a:ext cx="4381500" cy="375285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1318054" y="1351006"/>
            <a:ext cx="3641124" cy="3510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112108" y="2240692"/>
            <a:ext cx="3995351" cy="33857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</a:p>
          <a:p>
            <a:pPr lvl="1"/>
            <a:r>
              <a:rPr lang="en-US" altLang="zh-TW" dirty="0"/>
              <a:t>alt Attribute</a:t>
            </a:r>
          </a:p>
          <a:p>
            <a:pPr lvl="1"/>
            <a:r>
              <a:rPr lang="en-US" altLang="zh-TW" dirty="0"/>
              <a:t>Void Element</a:t>
            </a:r>
          </a:p>
          <a:p>
            <a:pPr lvl="1"/>
            <a:r>
              <a:rPr lang="en-US" altLang="zh-TW" dirty="0"/>
              <a:t>Using Images as </a:t>
            </a:r>
            <a:r>
              <a:rPr lang="en-US" altLang="zh-TW" dirty="0" smtClean="0"/>
              <a:t>Hyperlinks</a:t>
            </a:r>
          </a:p>
          <a:p>
            <a:r>
              <a:rPr lang="en-US" altLang="zh-TW" dirty="0" smtClean="0"/>
              <a:t>Special Characters and Horizontal Rules</a:t>
            </a:r>
          </a:p>
          <a:p>
            <a:r>
              <a:rPr lang="en-US" altLang="zh-TW" dirty="0" smtClean="0"/>
              <a:t>Lists</a:t>
            </a:r>
          </a:p>
          <a:p>
            <a:r>
              <a:rPr lang="en-US" altLang="zh-TW" dirty="0" smtClean="0"/>
              <a:t>Tables</a:t>
            </a:r>
          </a:p>
          <a:p>
            <a:r>
              <a:rPr lang="en-US" altLang="zh-TW" dirty="0" smtClean="0"/>
              <a:t>Form</a:t>
            </a:r>
          </a:p>
          <a:p>
            <a:r>
              <a:rPr lang="en-US" altLang="zh-TW" dirty="0" smtClean="0"/>
              <a:t>Internal linking</a:t>
            </a:r>
          </a:p>
          <a:p>
            <a:r>
              <a:rPr lang="en-US" altLang="zh-TW" smtClean="0"/>
              <a:t>meta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8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strong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/>
              <a:t>the content has high </a:t>
            </a:r>
            <a:r>
              <a:rPr lang="en-US" altLang="zh-TW" dirty="0" smtClean="0"/>
              <a:t>importance</a:t>
            </a:r>
          </a:p>
          <a:p>
            <a:pPr lvl="1"/>
            <a:r>
              <a:rPr lang="en-US" altLang="zh-TW" dirty="0"/>
              <a:t>Browsers typically render such text in a bold </a:t>
            </a:r>
            <a:r>
              <a:rPr lang="en-US" altLang="zh-TW" dirty="0" smtClean="0"/>
              <a:t>font</a:t>
            </a:r>
          </a:p>
          <a:p>
            <a:pPr lvl="2"/>
            <a:r>
              <a:rPr lang="en-US" altLang="zh-TW" dirty="0" smtClean="0"/>
              <a:t>Note : </a:t>
            </a:r>
          </a:p>
          <a:p>
            <a:pPr lvl="3"/>
            <a:r>
              <a:rPr lang="en-US" altLang="zh-TW" dirty="0" smtClean="0"/>
              <a:t>&lt;strong&gt; </a:t>
            </a:r>
            <a:r>
              <a:rPr lang="en-US" altLang="zh-TW" dirty="0"/>
              <a:t>: </a:t>
            </a:r>
            <a:r>
              <a:rPr lang="en-US" altLang="zh-TW" dirty="0" smtClean="0"/>
              <a:t>emphasize </a:t>
            </a:r>
          </a:p>
          <a:p>
            <a:pPr lvl="3"/>
            <a:r>
              <a:rPr lang="en-US" altLang="zh-TW" dirty="0" smtClean="0"/>
              <a:t>&lt;b&gt;</a:t>
            </a:r>
            <a:r>
              <a:rPr lang="en-US" altLang="zh-TW" dirty="0"/>
              <a:t> </a:t>
            </a:r>
            <a:r>
              <a:rPr lang="en-US" altLang="zh-TW" dirty="0" smtClean="0"/>
              <a:t>: bold font</a:t>
            </a:r>
            <a:endParaRPr lang="en-US" altLang="zh-TW" dirty="0"/>
          </a:p>
          <a:p>
            <a:r>
              <a:rPr lang="en-US" altLang="zh-TW" i="1" dirty="0">
                <a:solidFill>
                  <a:srgbClr val="FF0000"/>
                </a:solidFill>
              </a:rPr>
              <a:t>a (anchor)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dirty="0" err="1"/>
              <a:t>href</a:t>
            </a:r>
            <a:r>
              <a:rPr lang="en-US" altLang="zh-TW" dirty="0"/>
              <a:t> (hypertext reference) specifies a resource’s location, such as </a:t>
            </a:r>
          </a:p>
          <a:p>
            <a:pPr lvl="2"/>
            <a:r>
              <a:rPr lang="en-US" altLang="zh-TW" dirty="0"/>
              <a:t>a web page or location within a web page</a:t>
            </a:r>
          </a:p>
          <a:p>
            <a:pPr lvl="2"/>
            <a:r>
              <a:rPr lang="en-US" altLang="zh-TW" dirty="0"/>
              <a:t>a file</a:t>
            </a:r>
          </a:p>
          <a:p>
            <a:pPr lvl="2"/>
            <a:r>
              <a:rPr lang="en-US" altLang="zh-TW" dirty="0"/>
              <a:t>an e-mail address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a URL does not indicate a specific document on the website, the web server returns a default web page. This page is often called index.html, but most web servers can be configured to use any file as the default web page for the site.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Linux</a:t>
            </a:r>
          </a:p>
          <a:p>
            <a:pPr lvl="2"/>
            <a:r>
              <a:rPr lang="en-US" altLang="zh-TW" dirty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/apache2/mods-enabled/</a:t>
            </a:r>
            <a:r>
              <a:rPr lang="en-US" altLang="zh-TW" dirty="0" err="1" smtClean="0"/>
              <a:t>dir.conf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Windows</a:t>
            </a:r>
          </a:p>
          <a:p>
            <a:pPr lvl="2"/>
            <a:r>
              <a:rPr lang="en-US" altLang="zh-TW" dirty="0" smtClean="0"/>
              <a:t>INSTALL DIR/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httpd.conf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5384757"/>
            <a:ext cx="6505575" cy="5524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the web server cannot locate a requested document, it returns an error indication to the web browser (known as a 404 error), and the browser displays a web page containing an error message.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3863181"/>
            <a:ext cx="4362450" cy="18097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0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Setup 404 Error </a:t>
            </a:r>
          </a:p>
          <a:p>
            <a:pPr lvl="1"/>
            <a:r>
              <a:rPr lang="en-US" altLang="zh-TW" dirty="0" smtClean="0"/>
              <a:t>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Xampp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/>
              <a:t>INSTALL DIR/apache/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r>
              <a:rPr lang="en-US" altLang="zh-TW" dirty="0" smtClean="0"/>
              <a:t>Add file : INSTALL DIR/</a:t>
            </a:r>
            <a:r>
              <a:rPr lang="en-US" altLang="zh-TW" dirty="0" err="1" smtClean="0"/>
              <a:t>htdocs</a:t>
            </a:r>
            <a:r>
              <a:rPr lang="en-US" altLang="zh-TW" dirty="0" smtClean="0"/>
              <a:t>/missing.html</a:t>
            </a:r>
            <a:endParaRPr lang="en-US" altLang="zh-TW" dirty="0"/>
          </a:p>
          <a:p>
            <a:pPr lvl="1"/>
            <a:r>
              <a:rPr lang="en-US" altLang="zh-TW" dirty="0" smtClean="0"/>
              <a:t>Linux (apache)</a:t>
            </a:r>
            <a:endParaRPr lang="en-US" altLang="zh-TW" dirty="0"/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</a:t>
            </a:r>
            <a:r>
              <a:rPr lang="en-US" altLang="zh-TW" dirty="0" err="1"/>
              <a:t>conf</a:t>
            </a:r>
            <a:r>
              <a:rPr lang="en-US" altLang="zh-TW" dirty="0"/>
              <a:t>-available/localized-error-</a:t>
            </a:r>
            <a:r>
              <a:rPr lang="en-US" altLang="zh-TW" dirty="0" err="1"/>
              <a:t>pages.conf</a:t>
            </a:r>
            <a:endParaRPr lang="en-US" altLang="zh-TW" dirty="0"/>
          </a:p>
          <a:p>
            <a:pPr lvl="2"/>
            <a:r>
              <a:rPr lang="en-US" altLang="zh-TW" dirty="0"/>
              <a:t>Add file : /</a:t>
            </a:r>
            <a:r>
              <a:rPr lang="en-US" altLang="zh-TW" dirty="0" err="1"/>
              <a:t>var</a:t>
            </a:r>
            <a:r>
              <a:rPr lang="en-US" altLang="zh-TW" dirty="0"/>
              <a:t>/www/html/missing.html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8562" y="4556503"/>
            <a:ext cx="70268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(For XAMPP)</a:t>
            </a:r>
          </a:p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TW" sz="16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5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Hyperlinking to an E-Mail </a:t>
            </a:r>
            <a:r>
              <a:rPr lang="en-US" altLang="zh-TW" dirty="0" smtClean="0"/>
              <a:t>Address</a:t>
            </a:r>
          </a:p>
          <a:p>
            <a:pPr lvl="1"/>
            <a:r>
              <a:rPr lang="en-US" altLang="zh-TW" dirty="0"/>
              <a:t>Anchors can link to an e-mail address using a </a:t>
            </a:r>
            <a:r>
              <a:rPr lang="en-US" altLang="zh-TW" dirty="0">
                <a:solidFill>
                  <a:srgbClr val="FF0000"/>
                </a:solidFill>
              </a:rPr>
              <a:t>mailto: URL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Add subject : mailto:EMail?subject=TITLE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When a user clicks this type of anchored link, most browsers launch the default e-mail program (e.g., Mozilla Thunderbird, Microsoft Outlook  or Apple Mail) to enable the user to write an e-mail message to the linked address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2511001"/>
            <a:ext cx="7970108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2.4: contact.html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an e-mail address.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To write to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"mailto:deitel@deitel.com?subject=TEST"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click the link and your default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email client will open an email message and address it to us.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31" y="1783234"/>
            <a:ext cx="3838575" cy="581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 flipH="1" flipV="1">
            <a:off x="1911179" y="1902941"/>
            <a:ext cx="2514986" cy="3295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50" y="691689"/>
            <a:ext cx="3579020" cy="3155381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2487827" y="1989437"/>
            <a:ext cx="3789405" cy="1441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most popular image formats used by web developers today are PNG (Portable Network Graphics) and JPEG (Joint Photographic Experts Group).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6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50" y="4765119"/>
            <a:ext cx="1457528" cy="19052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24130" y="4395787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cpphtp.png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2372356"/>
            <a:ext cx="6880693" cy="41857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2.6: picture.html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Including images in HTML5 files.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"cpphtp.png"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book cover"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60" y="930965"/>
            <a:ext cx="2815318" cy="1963856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V="1">
            <a:off x="3566379" y="1721708"/>
            <a:ext cx="4239375" cy="3996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</a:t>
            </a:r>
            <a:r>
              <a:rPr lang="en-US" altLang="zh-TW" i="1" dirty="0" err="1">
                <a:solidFill>
                  <a:srgbClr val="00B05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 specifies an image’s location</a:t>
            </a:r>
          </a:p>
          <a:p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attribute, which contains text that is displayed if the client cannot render the image</a:t>
            </a:r>
          </a:p>
          <a:p>
            <a:r>
              <a:rPr lang="en-US" altLang="zh-TW" i="1" dirty="0" smtClean="0">
                <a:solidFill>
                  <a:srgbClr val="00B050"/>
                </a:solidFill>
              </a:rPr>
              <a:t>Width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00B050"/>
                </a:solidFill>
              </a:rPr>
              <a:t>height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optional attributes</a:t>
            </a:r>
          </a:p>
          <a:p>
            <a:pPr lvl="1"/>
            <a:r>
              <a:rPr lang="en-US" altLang="zh-TW" dirty="0"/>
              <a:t>If omitted, the browser uses the image’s actual width and height</a:t>
            </a:r>
          </a:p>
          <a:p>
            <a:pPr lvl="1"/>
            <a:r>
              <a:rPr lang="en-US" altLang="zh-TW" dirty="0"/>
              <a:t>Images are measured in pixels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0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4" name="Picture 1" descr="iw3htp5_02_HTML5_pt1_Page_22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t="5609" r="23063" b="51641"/>
          <a:stretch/>
        </p:blipFill>
        <p:spPr bwMode="auto">
          <a:xfrm>
            <a:off x="1297460" y="1600200"/>
            <a:ext cx="6549081" cy="23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23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t="5905" r="23333" b="56255"/>
          <a:stretch/>
        </p:blipFill>
        <p:spPr bwMode="auto">
          <a:xfrm>
            <a:off x="1322172" y="4407244"/>
            <a:ext cx="6524368" cy="21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(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 5) </a:t>
            </a:r>
            <a:endParaRPr lang="en-US" altLang="zh-TW" dirty="0" smtClean="0"/>
          </a:p>
          <a:p>
            <a:pPr lvl="1"/>
            <a:r>
              <a:rPr lang="en-US" altLang="zh-TW" dirty="0"/>
              <a:t>HTML5 </a:t>
            </a:r>
            <a:r>
              <a:rPr lang="en-US" altLang="zh-TW" dirty="0" smtClean="0"/>
              <a:t>is a markup </a:t>
            </a:r>
            <a:r>
              <a:rPr lang="en-US" altLang="zh-TW" dirty="0"/>
              <a:t>language that specifies the </a:t>
            </a:r>
            <a:r>
              <a:rPr lang="en-US" altLang="zh-TW" i="1" dirty="0"/>
              <a:t>structure</a:t>
            </a:r>
            <a:r>
              <a:rPr lang="en-US" altLang="zh-TW" dirty="0"/>
              <a:t> and </a:t>
            </a:r>
            <a:r>
              <a:rPr lang="en-US" altLang="zh-TW" i="1" dirty="0"/>
              <a:t>content</a:t>
            </a:r>
            <a:r>
              <a:rPr lang="en-US" altLang="zh-TW" dirty="0"/>
              <a:t> of documents that are displayed in web browsers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</a:t>
            </a:r>
          </a:p>
          <a:p>
            <a:pPr lvl="1"/>
            <a:r>
              <a:rPr lang="en-US" altLang="zh-TW" dirty="0"/>
              <a:t>A browser may not be able to render an image.</a:t>
            </a:r>
          </a:p>
          <a:p>
            <a:pPr lvl="1"/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in an HTML5 document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attribute. </a:t>
            </a:r>
          </a:p>
          <a:p>
            <a:pPr lvl="1"/>
            <a:r>
              <a:rPr lang="en-US" altLang="zh-TW" dirty="0"/>
              <a:t>If a browser cannot render an image, the browser displays 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attribute’s value.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 is also important for accessibility—speech synthesizer software can speak the alt attribute’s value so that a visually impaired user can understand what the browser is displaying. For this reason, the alt attribute should describe the image’s contents.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7030A0"/>
                </a:solidFill>
              </a:rPr>
              <a:t>Void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Elements</a:t>
            </a:r>
          </a:p>
          <a:p>
            <a:pPr lvl="1"/>
            <a:r>
              <a:rPr lang="en-US" altLang="zh-TW" dirty="0"/>
              <a:t>Some HTML5 elements (called void elements) contain only attributes and do not mark up text (i.e., text is not placed between a start and an end tag). </a:t>
            </a:r>
          </a:p>
          <a:p>
            <a:pPr lvl="1"/>
            <a:r>
              <a:rPr lang="en-US" altLang="zh-TW" dirty="0"/>
              <a:t>You can terminate void elements (such as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element) by using the forward slash character (/) inside the closing right angle bracket (&gt;) of the start tag.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5989" y="4435215"/>
            <a:ext cx="80071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</a:t>
            </a:r>
            <a:r>
              <a:rPr lang="en-US" altLang="zh-TW" kern="0" dirty="0" smtClean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cover"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3438" y="4758380"/>
            <a:ext cx="230659" cy="3231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Using Images as Hyperlinks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By using images as hyperlinks, you can create graphical web pages that link to other resources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820617"/>
            <a:ext cx="8279027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2.7: nav.html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Images as link anchors.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Navigation Bar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 of Features"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 Me"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"table1.html"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"Tables Page"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98" y="1851014"/>
            <a:ext cx="3419475" cy="676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55" y="620897"/>
            <a:ext cx="825500" cy="635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96" y="561314"/>
            <a:ext cx="825500" cy="635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52" y="662766"/>
            <a:ext cx="825500" cy="635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82" y="541730"/>
            <a:ext cx="825500" cy="635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39" y="533815"/>
            <a:ext cx="825500" cy="635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20451" y="261730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links.jpg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85939" y="235084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li</a:t>
            </a:r>
            <a:r>
              <a:rPr lang="en-US" altLang="zh-TW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st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58505" y="260947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Courier New" panose="02070309020205020404" pitchFamily="49" charset="0"/>
              </a:rPr>
              <a:t>contact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4945" y="25600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Courier New" panose="02070309020205020404" pitchFamily="49" charset="0"/>
              </a:rPr>
              <a:t>table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83178" y="283698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Courier New" panose="02070309020205020404" pitchFamily="49" charset="0"/>
              </a:rPr>
              <a:t>form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1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character entity references (in the form &amp;code;) for representing special characters that cannot be rendered otherwise</a:t>
            </a:r>
          </a:p>
          <a:p>
            <a:r>
              <a:rPr lang="en-US" altLang="zh-TW" dirty="0"/>
              <a:t>The code can be:</a:t>
            </a:r>
          </a:p>
          <a:p>
            <a:pPr lvl="1"/>
            <a:r>
              <a:rPr lang="en-US" altLang="zh-TW" dirty="0"/>
              <a:t>Word abbreviations</a:t>
            </a:r>
          </a:p>
          <a:p>
            <a:pPr lvl="1"/>
            <a:r>
              <a:rPr lang="en-US" altLang="zh-TW" dirty="0"/>
              <a:t>Numbers </a:t>
            </a:r>
          </a:p>
          <a:p>
            <a:pPr lvl="2"/>
            <a:r>
              <a:rPr lang="en-US" altLang="zh-TW" dirty="0"/>
              <a:t>Decimal</a:t>
            </a:r>
          </a:p>
          <a:p>
            <a:pPr lvl="2"/>
            <a:r>
              <a:rPr lang="en-US" altLang="zh-TW" dirty="0"/>
              <a:t>Hexadecimal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7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6054" r="27207" b="11441"/>
          <a:stretch/>
        </p:blipFill>
        <p:spPr bwMode="auto">
          <a:xfrm>
            <a:off x="1668162" y="1779373"/>
            <a:ext cx="5807677" cy="458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54659" y="4621427"/>
            <a:ext cx="4267200" cy="56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Ref:</a:t>
            </a:r>
          </a:p>
          <a:p>
            <a:pPr lvl="1"/>
            <a:r>
              <a:rPr lang="en-US" altLang="zh-TW" dirty="0"/>
              <a:t>http://www.w3.org/TR/REC-html40/sgml/entities.html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5758" r="26938" b="54476"/>
          <a:stretch/>
        </p:blipFill>
        <p:spPr bwMode="auto">
          <a:xfrm>
            <a:off x="1664043" y="2759310"/>
            <a:ext cx="5815914" cy="220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9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9538" y="2178967"/>
            <a:ext cx="6812691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Send an email to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&amp;amp;</a:t>
            </a:r>
            <a:r>
              <a:rPr lang="en-US" altLang="zh-TW" sz="1400" u="sng" kern="0" dirty="0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Associates, Inc.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All information on this site is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&amp;copy;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b="1" kern="0" dirty="0" err="1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b="1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 2012.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may download 3.14 x 10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characters worth of information from this site.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The first item in the series is x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Note: 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400" kern="0" dirty="0" err="1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lt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&amp;frac14;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of the information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presented here is updated daily.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83" y="1346218"/>
            <a:ext cx="6781800" cy="149542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963258" y="1664419"/>
            <a:ext cx="1738711" cy="297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4258962" y="2314832"/>
            <a:ext cx="464923" cy="2951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336048" y="2333871"/>
            <a:ext cx="1379608" cy="30142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121517" y="1454723"/>
            <a:ext cx="1840884" cy="27699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2830499" y="2709758"/>
            <a:ext cx="179457" cy="32401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002915" y="2374727"/>
            <a:ext cx="4067431" cy="33353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1865355" y="2660129"/>
            <a:ext cx="1029758" cy="326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111259" y="5266054"/>
            <a:ext cx="145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水平線</a:t>
            </a:r>
            <a:endParaRPr lang="en-US" altLang="zh-TW" dirty="0" smtClean="0"/>
          </a:p>
          <a:p>
            <a:r>
              <a:rPr lang="en-US" altLang="zh-TW" dirty="0" smtClean="0"/>
              <a:t>&lt;del&gt;</a:t>
            </a:r>
            <a:r>
              <a:rPr lang="zh-TW" altLang="en-US" dirty="0" smtClean="0"/>
              <a:t> 刪除線</a:t>
            </a:r>
            <a:endParaRPr lang="en-US" altLang="zh-TW" dirty="0" smtClean="0"/>
          </a:p>
          <a:p>
            <a:r>
              <a:rPr lang="en-US" altLang="zh-TW" dirty="0" smtClean="0"/>
              <a:t>&lt;sup&gt; </a:t>
            </a:r>
            <a:r>
              <a:rPr lang="zh-TW" altLang="en-US" dirty="0" smtClean="0"/>
              <a:t>上標</a:t>
            </a:r>
            <a:endParaRPr lang="en-US" altLang="zh-TW" dirty="0" smtClean="0"/>
          </a:p>
          <a:p>
            <a:r>
              <a:rPr lang="en-US" altLang="zh-TW" dirty="0" smtClean="0"/>
              <a:t>&lt;sub&gt; </a:t>
            </a:r>
            <a:r>
              <a:rPr lang="zh-TW" altLang="en-US" dirty="0" smtClean="0"/>
              <a:t>下標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4345947" y="1932299"/>
            <a:ext cx="1233129" cy="29891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投影片編號版面配置區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FF0000"/>
                </a:solidFill>
              </a:rPr>
              <a:t>horizontal rule</a:t>
            </a:r>
            <a:r>
              <a:rPr lang="en-US" altLang="zh-TW" dirty="0"/>
              <a:t>, indicated by the </a:t>
            </a:r>
            <a:r>
              <a:rPr lang="en-US" altLang="zh-TW" i="1" dirty="0">
                <a:solidFill>
                  <a:srgbClr val="FF0000"/>
                </a:solidFill>
              </a:rPr>
              <a:t>&lt;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i="1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tag renders a horizontal line with extra space above and below it in most browsers.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horizontal rule </a:t>
            </a:r>
            <a:r>
              <a:rPr lang="en-US" altLang="zh-TW" dirty="0"/>
              <a:t>element should be considered a legacy element and you should avoid using it. </a:t>
            </a:r>
          </a:p>
          <a:p>
            <a:r>
              <a:rPr lang="en-US" altLang="zh-TW" dirty="0"/>
              <a:t>CSS can be used to add horizontal rules and other formatting to documents.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Unordered list element </a:t>
            </a:r>
            <a:r>
              <a:rPr lang="en-US" altLang="zh-TW" i="1" dirty="0" err="1">
                <a:solidFill>
                  <a:srgbClr val="FF0000"/>
                </a:solidFill>
              </a:rPr>
              <a:t>ul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creates a list in which each item in the list begins with a bullet symbol (typically a disc)</a:t>
            </a:r>
          </a:p>
          <a:p>
            <a:pPr lvl="1"/>
            <a:r>
              <a:rPr lang="en-US" altLang="zh-TW" dirty="0"/>
              <a:t>Each entry is an </a:t>
            </a:r>
            <a:r>
              <a:rPr lang="en-US" altLang="zh-TW" i="1" dirty="0">
                <a:solidFill>
                  <a:srgbClr val="FF0000"/>
                </a:solidFill>
              </a:rPr>
              <a:t>li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(list item) element. Most web browsers render these elements with a line break and a bullet symbol at the beginning of the line.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Text Editor</a:t>
            </a:r>
          </a:p>
          <a:p>
            <a:pPr lvl="1"/>
            <a:r>
              <a:rPr lang="en-US" altLang="zh-TW" dirty="0" smtClean="0"/>
              <a:t>Free</a:t>
            </a:r>
          </a:p>
          <a:p>
            <a:pPr lvl="2"/>
            <a:r>
              <a:rPr lang="en-US" altLang="zh-TW" dirty="0" smtClean="0"/>
              <a:t>notepad</a:t>
            </a:r>
          </a:p>
          <a:p>
            <a:pPr lvl="2"/>
            <a:r>
              <a:rPr lang="en-US" altLang="zh-TW" dirty="0"/>
              <a:t>n</a:t>
            </a:r>
            <a:r>
              <a:rPr lang="en-US" altLang="zh-TW" dirty="0" smtClean="0"/>
              <a:t>otepad++</a:t>
            </a:r>
          </a:p>
          <a:p>
            <a:pPr lvl="2"/>
            <a:r>
              <a:rPr lang="en-US" altLang="zh-TW" dirty="0" smtClean="0"/>
              <a:t>vim</a:t>
            </a:r>
          </a:p>
          <a:p>
            <a:pPr lvl="2"/>
            <a:r>
              <a:rPr lang="en-US" altLang="zh-TW" dirty="0" err="1" smtClean="0"/>
              <a:t>emacs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eclipse</a:t>
            </a:r>
          </a:p>
          <a:p>
            <a:pPr lvl="2"/>
            <a:r>
              <a:rPr lang="en-US" altLang="zh-TW" dirty="0" err="1" smtClean="0"/>
              <a:t>KompoZer</a:t>
            </a:r>
            <a:endParaRPr lang="en-US" altLang="zh-TW" dirty="0" smtClean="0"/>
          </a:p>
          <a:p>
            <a:pPr lvl="2"/>
            <a:r>
              <a:rPr lang="en-US" altLang="zh-TW" dirty="0"/>
              <a:t>Google Web </a:t>
            </a:r>
            <a:r>
              <a:rPr lang="en-US" altLang="zh-TW" dirty="0" smtClean="0"/>
              <a:t>Designer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Commercial </a:t>
            </a:r>
            <a:r>
              <a:rPr lang="en-US" altLang="zh-TW" dirty="0"/>
              <a:t>software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Dreamweaver</a:t>
            </a:r>
          </a:p>
          <a:p>
            <a:pPr lvl="2"/>
            <a:r>
              <a:rPr lang="en-US" altLang="zh-TW" dirty="0" err="1" smtClean="0"/>
              <a:t>Ultraedit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58496"/>
            <a:ext cx="838611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2.10: links2.html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Unordered list containing hyperlinks.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on a name to go to that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an unordered list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the list contains four list items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http://www.youtube.com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YouTube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http://www.wikipedia.org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Wikipedia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http://www.amazon.com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Amazon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http://www.linkedin.com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LinkedIn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040" y="1860207"/>
            <a:ext cx="3448050" cy="16383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351005" y="2858530"/>
            <a:ext cx="4267200" cy="235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Nested Lists</a:t>
            </a:r>
          </a:p>
          <a:p>
            <a:pPr lvl="1"/>
            <a:r>
              <a:rPr lang="en-US" altLang="zh-TW" dirty="0"/>
              <a:t>Lists may be nested to represent hierarchical relationships, as in a multi-level outline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 ordered-list element </a:t>
            </a:r>
            <a:r>
              <a:rPr lang="en-US" altLang="zh-TW" i="1" dirty="0" err="1">
                <a:solidFill>
                  <a:srgbClr val="FF0000"/>
                </a:solidFill>
              </a:rPr>
              <a:t>ol</a:t>
            </a:r>
            <a:r>
              <a:rPr lang="en-US" altLang="zh-TW" i="1" dirty="0"/>
              <a:t> </a:t>
            </a:r>
            <a:r>
              <a:rPr lang="en-US" altLang="zh-TW" dirty="0"/>
              <a:t>creates a list in which each item begins with a number.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8005" y="140777"/>
            <a:ext cx="5146589" cy="67172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Lists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Best Features of the Internet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can meet new people from countries around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the world.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You have access to new media as it becomes public: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games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applications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business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pleasure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Around the clock news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Shopping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Programming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languages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Keeping in touch with old friends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It's the technology of the future!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23" y="2381186"/>
            <a:ext cx="4476750" cy="3752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8053" y="1491837"/>
            <a:ext cx="3852779" cy="495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70607" y="2284950"/>
            <a:ext cx="2872228" cy="33427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12779" y="2734667"/>
            <a:ext cx="1996540" cy="6757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flipV="1">
            <a:off x="1444709" y="4199685"/>
            <a:ext cx="2138749" cy="10890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/>
          <p:cNvSpPr/>
          <p:nvPr/>
        </p:nvSpPr>
        <p:spPr>
          <a:xfrm>
            <a:off x="1412255" y="2762406"/>
            <a:ext cx="45719" cy="570407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/>
          <p:cNvSpPr/>
          <p:nvPr/>
        </p:nvSpPr>
        <p:spPr>
          <a:xfrm>
            <a:off x="1411703" y="4250816"/>
            <a:ext cx="64670" cy="103787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左大括弧 24"/>
          <p:cNvSpPr/>
          <p:nvPr/>
        </p:nvSpPr>
        <p:spPr>
          <a:xfrm>
            <a:off x="1242257" y="2688652"/>
            <a:ext cx="115193" cy="79595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>
            <a:off x="1223890" y="4109486"/>
            <a:ext cx="75518" cy="130277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大括弧 26"/>
          <p:cNvSpPr/>
          <p:nvPr/>
        </p:nvSpPr>
        <p:spPr>
          <a:xfrm>
            <a:off x="930764" y="2316289"/>
            <a:ext cx="80430" cy="31950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/>
          <p:cNvSpPr/>
          <p:nvPr/>
        </p:nvSpPr>
        <p:spPr>
          <a:xfrm>
            <a:off x="772750" y="2001794"/>
            <a:ext cx="45719" cy="370702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大括弧 28"/>
          <p:cNvSpPr/>
          <p:nvPr/>
        </p:nvSpPr>
        <p:spPr>
          <a:xfrm>
            <a:off x="524379" y="1527269"/>
            <a:ext cx="45719" cy="480762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811614" y="2840444"/>
            <a:ext cx="3892177" cy="313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175937" y="3242918"/>
            <a:ext cx="2176334" cy="22683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21927" y="3581851"/>
            <a:ext cx="1155356" cy="3762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 flipV="1">
            <a:off x="5462768" y="4628055"/>
            <a:ext cx="1362796" cy="856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投影片編號版面配置區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8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5" grpId="0" animBg="1"/>
      <p:bldP spid="15" grpId="1" animBg="1"/>
      <p:bldP spid="18" grpId="0" animBg="1"/>
      <p:bldP spid="18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4" grpId="1" animBg="1"/>
      <p:bldP spid="39" grpId="0" animBg="1"/>
      <p:bldP spid="39" grpId="1" animBg="1"/>
      <p:bldP spid="40" grpId="0" animBg="1"/>
      <p:bldP spid="40" grpId="1" animBg="1"/>
      <p:bldP spid="47" grpId="0" animBg="1"/>
      <p:bldP spid="4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https://validator.w3.org/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86" y="2302396"/>
            <a:ext cx="3419025" cy="36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Tables are frequently used to organize data into rows and columns.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table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defines an HTML5 table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summary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summarizes the table’s contents and is used by speech devices to make the table more accessible to users with visual impairments.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caption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specifies a table’s title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975" y="54000"/>
            <a:ext cx="8636730" cy="68788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simple HTML5 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of Fruits (1st column) and Their Prices (2nd column)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Price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$3.75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$0.25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$0.50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$1.00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Pineapple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$2.00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33" y="2615513"/>
            <a:ext cx="1797136" cy="31380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1405" y="1565190"/>
            <a:ext cx="2034746" cy="895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3"/>
          </p:cNvCxnSpPr>
          <p:nvPr/>
        </p:nvCxnSpPr>
        <p:spPr>
          <a:xfrm>
            <a:off x="2776151" y="2012716"/>
            <a:ext cx="3674076" cy="17719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41405" y="2468477"/>
            <a:ext cx="2034746" cy="9996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1" idx="3"/>
          </p:cNvCxnSpPr>
          <p:nvPr/>
        </p:nvCxnSpPr>
        <p:spPr>
          <a:xfrm>
            <a:off x="2776151" y="2968304"/>
            <a:ext cx="3674076" cy="24631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41405" y="3469353"/>
            <a:ext cx="2034746" cy="28573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3"/>
          </p:cNvCxnSpPr>
          <p:nvPr/>
        </p:nvCxnSpPr>
        <p:spPr>
          <a:xfrm flipV="1">
            <a:off x="2776151" y="4326924"/>
            <a:ext cx="3608173" cy="5710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1405" y="1403262"/>
            <a:ext cx="7570573" cy="1619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7" idx="2"/>
          </p:cNvCxnSpPr>
          <p:nvPr/>
        </p:nvCxnSpPr>
        <p:spPr>
          <a:xfrm>
            <a:off x="4526692" y="1565189"/>
            <a:ext cx="2145957" cy="17114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table can be split into three distinct sections: </a:t>
            </a:r>
          </a:p>
          <a:p>
            <a:pPr lvl="1"/>
            <a:r>
              <a:rPr lang="en-US" altLang="zh-TW" dirty="0"/>
              <a:t>Head (</a:t>
            </a:r>
            <a:r>
              <a:rPr lang="en-US" altLang="zh-TW" i="1" dirty="0" err="1">
                <a:solidFill>
                  <a:srgbClr val="FF0000"/>
                </a:solidFill>
              </a:rPr>
              <a:t>thead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Table titles</a:t>
            </a:r>
          </a:p>
          <a:p>
            <a:pPr lvl="2"/>
            <a:r>
              <a:rPr lang="en-US" altLang="zh-TW" dirty="0"/>
              <a:t>Column headers</a:t>
            </a:r>
          </a:p>
          <a:p>
            <a:pPr lvl="1"/>
            <a:r>
              <a:rPr lang="en-US" altLang="zh-TW" dirty="0"/>
              <a:t>Body (</a:t>
            </a:r>
            <a:r>
              <a:rPr lang="en-US" altLang="zh-TW" i="1" dirty="0" err="1">
                <a:solidFill>
                  <a:srgbClr val="FF0000"/>
                </a:solidFill>
              </a:rPr>
              <a:t>tbody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Primary table data</a:t>
            </a:r>
          </a:p>
          <a:p>
            <a:pPr lvl="1"/>
            <a:r>
              <a:rPr lang="en-US" altLang="zh-TW" dirty="0"/>
              <a:t>Table Foot (</a:t>
            </a:r>
            <a:r>
              <a:rPr lang="en-US" altLang="zh-TW" i="1" dirty="0" err="1">
                <a:solidFill>
                  <a:srgbClr val="FF0000"/>
                </a:solidFill>
              </a:rPr>
              <a:t>tfoot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Calculation results</a:t>
            </a:r>
          </a:p>
          <a:p>
            <a:pPr lvl="2"/>
            <a:r>
              <a:rPr lang="en-US" altLang="zh-TW" dirty="0"/>
              <a:t>Footnotes</a:t>
            </a:r>
          </a:p>
          <a:p>
            <a:pPr lvl="2"/>
            <a:r>
              <a:rPr lang="en-US" altLang="zh-TW" dirty="0"/>
              <a:t>Above body section in the code, but displays at the bottom in the page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err="1">
                <a:solidFill>
                  <a:srgbClr val="FF0000"/>
                </a:solidFill>
              </a:rPr>
              <a:t>tr</a:t>
            </a:r>
            <a:r>
              <a:rPr lang="en-US" altLang="zh-TW" dirty="0"/>
              <a:t> Element </a:t>
            </a:r>
          </a:p>
          <a:p>
            <a:pPr lvl="1"/>
            <a:r>
              <a:rPr lang="en-US" altLang="zh-TW" dirty="0"/>
              <a:t>Defines individual table rows</a:t>
            </a:r>
          </a:p>
          <a:p>
            <a:r>
              <a:rPr lang="en-US" altLang="zh-TW" i="1" dirty="0" err="1">
                <a:solidFill>
                  <a:srgbClr val="FF0000"/>
                </a:solidFill>
              </a:rPr>
              <a:t>t</a:t>
            </a:r>
            <a:r>
              <a:rPr lang="en-US" altLang="zh-TW" i="1" dirty="0" err="1" smtClean="0">
                <a:solidFill>
                  <a:srgbClr val="FF0000"/>
                </a:solidFill>
              </a:rPr>
              <a:t>h</a:t>
            </a:r>
            <a:r>
              <a:rPr lang="en-US" altLang="zh-TW" dirty="0" smtClean="0"/>
              <a:t> Element </a:t>
            </a:r>
          </a:p>
          <a:p>
            <a:pPr lvl="1"/>
            <a:r>
              <a:rPr lang="en-US" altLang="zh-TW" dirty="0" smtClean="0"/>
              <a:t>Defines </a:t>
            </a:r>
            <a:r>
              <a:rPr lang="en-US" altLang="zh-TW" dirty="0"/>
              <a:t>a header </a:t>
            </a:r>
            <a:r>
              <a:rPr lang="en-US" altLang="zh-TW" dirty="0" smtClean="0"/>
              <a:t>cell</a:t>
            </a:r>
          </a:p>
          <a:p>
            <a:pPr lvl="1"/>
            <a:r>
              <a:rPr lang="en-US" altLang="zh-TW" dirty="0"/>
              <a:t>Most Web browsers change the font weight to bold and center the content in a </a:t>
            </a:r>
            <a:r>
              <a:rPr lang="en-US" altLang="zh-TW" i="1" dirty="0"/>
              <a:t>&lt;</a:t>
            </a:r>
            <a:r>
              <a:rPr lang="en-US" altLang="zh-TW" i="1" dirty="0" err="1"/>
              <a:t>th</a:t>
            </a:r>
            <a:r>
              <a:rPr lang="en-US" altLang="zh-TW" i="1" dirty="0"/>
              <a:t>&gt; </a:t>
            </a:r>
            <a:r>
              <a:rPr lang="en-US" altLang="zh-TW" dirty="0"/>
              <a:t>cell.</a:t>
            </a:r>
          </a:p>
          <a:p>
            <a:r>
              <a:rPr lang="en-US" altLang="zh-TW" i="1" dirty="0">
                <a:solidFill>
                  <a:srgbClr val="FF0000"/>
                </a:solidFill>
              </a:rPr>
              <a:t>t</a:t>
            </a:r>
            <a:r>
              <a:rPr lang="en-US" altLang="zh-TW" i="1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Contains table data </a:t>
            </a:r>
            <a:r>
              <a:rPr lang="en-US" altLang="zh-TW" dirty="0" smtClean="0"/>
              <a:t>elements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Using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with Tables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You </a:t>
            </a:r>
            <a:r>
              <a:rPr lang="en-US" altLang="zh-TW" dirty="0">
                <a:solidFill>
                  <a:srgbClr val="00B050"/>
                </a:solidFill>
              </a:rPr>
              <a:t>can merge data cells with the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attributes</a:t>
            </a:r>
          </a:p>
          <a:p>
            <a:pPr lvl="2"/>
            <a:r>
              <a:rPr lang="en-US" altLang="zh-TW" dirty="0"/>
              <a:t>The values of these attributes specify the number of rows or columns occupied by the cell.</a:t>
            </a:r>
          </a:p>
          <a:p>
            <a:pPr lvl="2"/>
            <a:r>
              <a:rPr lang="en-US" altLang="zh-TW" dirty="0"/>
              <a:t>Can be placed inside any data cell or table header cell.</a:t>
            </a:r>
          </a:p>
          <a:p>
            <a:pPr lvl="1"/>
            <a:r>
              <a:rPr lang="en-US" altLang="zh-TW" dirty="0"/>
              <a:t>The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 as a line break in most </a:t>
            </a:r>
            <a:r>
              <a:rPr lang="en-US" altLang="zh-TW" dirty="0" smtClean="0"/>
              <a:t>browsers - any </a:t>
            </a:r>
            <a:r>
              <a:rPr lang="en-US" altLang="zh-TW" dirty="0"/>
              <a:t>markup or text following a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rendered on the next line.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an example of a void element. 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dirty="0"/>
              <a:t> 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considered a legacy formatting element that you should avoid </a:t>
            </a:r>
            <a:r>
              <a:rPr lang="en-US" altLang="zh-TW" dirty="0" smtClean="0"/>
              <a:t>using</a:t>
            </a:r>
          </a:p>
          <a:p>
            <a:pPr lvl="3"/>
            <a:r>
              <a:rPr lang="en-US" altLang="zh-TW" dirty="0" smtClean="0"/>
              <a:t>in </a:t>
            </a:r>
            <a:r>
              <a:rPr lang="en-US" altLang="zh-TW" dirty="0"/>
              <a:t>general, formatting should be specified using CSS.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82071"/>
            <a:ext cx="6324312" cy="6601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9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Tables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 Example: Spanning Rows and Columns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9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"1"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caption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 more complex sample table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caption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thead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9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img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9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"camel.png"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9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width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"205"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9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height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"167"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9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alt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"Picture of a one-hump camel"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9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"4"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strong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Camelid comparison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strong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br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Approximate as of 6/2011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 of humps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Indigenous region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Spits?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Produces wool?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thead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tbody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Camels (</a:t>
            </a:r>
            <a:r>
              <a:rPr lang="en-US" altLang="zh-TW" sz="9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bactrian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Africa/Asia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Yes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Yes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Llamas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Andes Mountains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Yes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Yes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tbody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9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37" y="3482975"/>
            <a:ext cx="6086475" cy="3000375"/>
          </a:xfrm>
          <a:prstGeom prst="rect">
            <a:avLst/>
          </a:prstGeom>
        </p:spPr>
      </p:pic>
      <p:cxnSp>
        <p:nvCxnSpPr>
          <p:cNvPr id="8" name="直線單箭頭接點 7"/>
          <p:cNvCxnSpPr>
            <a:endCxn id="12" idx="0"/>
          </p:cNvCxnSpPr>
          <p:nvPr/>
        </p:nvCxnSpPr>
        <p:spPr>
          <a:xfrm>
            <a:off x="2215978" y="2019496"/>
            <a:ext cx="578693" cy="287371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215978" y="2557301"/>
            <a:ext cx="4445069" cy="1408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2946315" y="4267200"/>
            <a:ext cx="45719" cy="1644056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643027" y="48932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3" name="左大括弧 12"/>
          <p:cNvSpPr/>
          <p:nvPr/>
        </p:nvSpPr>
        <p:spPr>
          <a:xfrm rot="5400000">
            <a:off x="6830951" y="2372563"/>
            <a:ext cx="115888" cy="352579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661047" y="375926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Saving </a:t>
            </a:r>
            <a:r>
              <a:rPr lang="en-US" altLang="zh-TW" dirty="0">
                <a:ea typeface="新細明體" panose="02020500000000000000" pitchFamily="18" charset="-120"/>
              </a:rPr>
              <a:t>it with the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.html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htm</a:t>
            </a:r>
            <a:r>
              <a:rPr lang="en-US" altLang="zh-TW" dirty="0">
                <a:ea typeface="新細明體" panose="02020500000000000000" pitchFamily="18" charset="-120"/>
              </a:rPr>
              <a:t> filename </a:t>
            </a:r>
            <a:r>
              <a:rPr lang="en-US" altLang="zh-TW" dirty="0" smtClean="0">
                <a:ea typeface="新細明體" panose="02020500000000000000" pitchFamily="18" charset="-120"/>
              </a:rPr>
              <a:t>extension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6" y="2669059"/>
            <a:ext cx="5421611" cy="3793524"/>
          </a:xfrm>
          <a:prstGeom prst="rect">
            <a:avLst/>
          </a:prstGeom>
        </p:spPr>
      </p:pic>
      <p:cxnSp>
        <p:nvCxnSpPr>
          <p:cNvPr id="6" name="直線單箭頭接點 5"/>
          <p:cNvCxnSpPr>
            <a:stCxn id="8" idx="2"/>
          </p:cNvCxnSpPr>
          <p:nvPr/>
        </p:nvCxnSpPr>
        <p:spPr>
          <a:xfrm flipH="1">
            <a:off x="5590492" y="5648928"/>
            <a:ext cx="1952538" cy="191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002383" y="5279596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</a:rPr>
              <a:t>存檔類型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要改成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所有檔案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5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91681" y="836146"/>
            <a:ext cx="4572000" cy="5747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13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17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18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19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05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</a:p>
          <a:p>
            <a:pPr lvl="1"/>
            <a:r>
              <a:rPr lang="en-US" altLang="zh-TW" dirty="0" smtClean="0"/>
              <a:t>4, 8 </a:t>
            </a:r>
          </a:p>
          <a:p>
            <a:pPr lvl="1"/>
            <a:r>
              <a:rPr lang="en-US" altLang="zh-TW" dirty="0" smtClean="0"/>
              <a:t>6, 7, 10, 11</a:t>
            </a:r>
          </a:p>
          <a:p>
            <a:pPr lvl="1"/>
            <a:r>
              <a:rPr lang="en-US" altLang="zh-TW" dirty="0" smtClean="0"/>
              <a:t>12 , 16, 20</a:t>
            </a:r>
          </a:p>
          <a:p>
            <a:pPr lvl="1"/>
            <a:r>
              <a:rPr lang="en-US" altLang="zh-TW" dirty="0" smtClean="0"/>
              <a:t>13, 14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41113"/>
              </p:ext>
            </p:extLst>
          </p:nvPr>
        </p:nvGraphicFramePr>
        <p:xfrm>
          <a:off x="350108" y="3710010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04880"/>
              </p:ext>
            </p:extLst>
          </p:nvPr>
        </p:nvGraphicFramePr>
        <p:xfrm>
          <a:off x="366583" y="5197475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92027" y="312905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1: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將表格從左至右、上至下</a:t>
            </a:r>
            <a:r>
              <a:rPr lang="zh-TW" altLang="en-US" dirty="0">
                <a:solidFill>
                  <a:srgbClr val="FF0000"/>
                </a:solidFill>
              </a:rPr>
              <a:t>編號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784770" y="1775089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2: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紀錄合併的格子編號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按順序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79487" y="4531476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3: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合併的格子保留最小編號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72239" y="2563249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4: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開始編格</a:t>
            </a:r>
            <a:r>
              <a:rPr lang="zh-TW" altLang="en-US" dirty="0">
                <a:solidFill>
                  <a:srgbClr val="FF0000"/>
                </a:solidFill>
              </a:rPr>
              <a:t>子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777681" y="285205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5: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碰到合併的就設定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rowspan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err="1" smtClean="0">
                <a:solidFill>
                  <a:srgbClr val="FF0000"/>
                </a:solidFill>
              </a:rPr>
              <a:t>colspa</a:t>
            </a:r>
            <a:r>
              <a:rPr lang="en-US" altLang="zh-TW" dirty="0" err="1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98" y="4502937"/>
            <a:ext cx="1254908" cy="16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Hint :</a:t>
            </a:r>
          </a:p>
          <a:p>
            <a:pPr lvl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 = "1"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width=400 height= 250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85443"/>
              </p:ext>
            </p:extLst>
          </p:nvPr>
        </p:nvGraphicFramePr>
        <p:xfrm>
          <a:off x="4572000" y="3019899"/>
          <a:ext cx="3212756" cy="1307200"/>
        </p:xfrm>
        <a:graphic>
          <a:graphicData uri="http://schemas.openxmlformats.org/drawingml/2006/table">
            <a:tbl>
              <a:tblPr/>
              <a:tblGrid>
                <a:gridCol w="803189"/>
                <a:gridCol w="803189"/>
                <a:gridCol w="803189"/>
                <a:gridCol w="803189"/>
              </a:tblGrid>
              <a:tr h="261440">
                <a:tc grid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40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40"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56" y="4446161"/>
            <a:ext cx="3276000" cy="20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</a:t>
            </a:r>
            <a:r>
              <a:rPr lang="en-US" altLang="zh-TW" dirty="0" err="1" smtClean="0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478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/>
                <a:gridCol w="594772"/>
                <a:gridCol w="1189544"/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5107459" y="2066874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252829"/>
            <a:ext cx="3886200" cy="20193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744380" y="6223898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ERROR!! WHY?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436206"/>
            <a:ext cx="4921620" cy="372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8515" y="2251540"/>
            <a:ext cx="4836927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to fix ?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</a:t>
            </a:r>
            <a:r>
              <a:rPr lang="en-US" altLang="zh-TW" dirty="0" err="1" smtClean="0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78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/>
                <a:gridCol w="594772"/>
                <a:gridCol w="1189544"/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5107459" y="2066874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254" y="4166928"/>
            <a:ext cx="3857625" cy="19812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77446" y="4481384"/>
            <a:ext cx="993689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69208" y="5394097"/>
            <a:ext cx="993689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</a:t>
            </a:r>
            <a:r>
              <a:rPr lang="en-US" altLang="zh-TW" i="1" dirty="0"/>
              <a:t>forms</a:t>
            </a:r>
            <a:r>
              <a:rPr lang="en-US" altLang="zh-TW" dirty="0"/>
              <a:t> for collecting information from users.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9" y="3879424"/>
            <a:ext cx="8110800" cy="2225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9" y="2561454"/>
            <a:ext cx="8110800" cy="11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619" y="2071101"/>
            <a:ext cx="765949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65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38" y="1600200"/>
            <a:ext cx="331470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739345" y="3769570"/>
            <a:ext cx="5107460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39114" y="3956963"/>
            <a:ext cx="2191264" cy="5244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65208" y="4654650"/>
            <a:ext cx="4381597" cy="3708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>
          <a:xfrm flipV="1">
            <a:off x="3656007" y="2674846"/>
            <a:ext cx="1986913" cy="19798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319804" y="4515705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純粹傳值</a:t>
            </a:r>
            <a:r>
              <a:rPr lang="en-US" altLang="zh-TW" dirty="0" smtClean="0">
                <a:solidFill>
                  <a:srgbClr val="00B0F0"/>
                </a:solidFill>
              </a:rPr>
              <a:t>,</a:t>
            </a:r>
            <a:r>
              <a:rPr lang="zh-TW" altLang="en-US" dirty="0" smtClean="0">
                <a:solidFill>
                  <a:srgbClr val="00B0F0"/>
                </a:solidFill>
              </a:rPr>
              <a:t> 網頁上不顯示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3913" y="5362308"/>
            <a:ext cx="3772930" cy="2141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243913" y="5576491"/>
            <a:ext cx="3772930" cy="21418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658038" y="36122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傳值方式及接收位置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61235" y="518036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送出表格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61235" y="550778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清除表格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form is defined by a </a:t>
            </a:r>
            <a:r>
              <a:rPr lang="en-US" altLang="zh-TW" i="1" dirty="0">
                <a:solidFill>
                  <a:srgbClr val="FF0000"/>
                </a:solidFill>
              </a:rPr>
              <a:t>form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i="1" dirty="0">
                <a:solidFill>
                  <a:srgbClr val="00B050"/>
                </a:solidFill>
              </a:rPr>
              <a:t>method</a:t>
            </a:r>
            <a:r>
              <a:rPr lang="en-US" altLang="zh-TW" dirty="0"/>
              <a:t> specifies how the form’s data is sent to the web server.</a:t>
            </a:r>
          </a:p>
          <a:p>
            <a:pPr lvl="1"/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method = "post" </a:t>
            </a:r>
            <a:r>
              <a:rPr lang="en-US" altLang="zh-TW" dirty="0"/>
              <a:t>appends form data to the browser request, which contains the protocol (HTTP) and the requested resource’s URL. </a:t>
            </a:r>
          </a:p>
          <a:p>
            <a:pPr lvl="1"/>
            <a:r>
              <a:rPr lang="en-US" altLang="zh-TW" dirty="0"/>
              <a:t>The other possible value, </a:t>
            </a:r>
            <a:r>
              <a:rPr lang="en-US" altLang="zh-TW" dirty="0">
                <a:solidFill>
                  <a:srgbClr val="00B050"/>
                </a:solidFill>
              </a:rPr>
              <a:t>method = "get"</a:t>
            </a:r>
            <a:r>
              <a:rPr lang="en-US" altLang="zh-TW" dirty="0"/>
              <a:t>, appends the form data directly to the end of the URL of the script, where it’s visible in the browser’s Address field.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action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of the form element specifies the script to which the form data will be sent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Ref:</a:t>
            </a:r>
          </a:p>
          <a:p>
            <a:pPr lvl="1"/>
            <a:r>
              <a:rPr lang="en-US" altLang="zh-TW" dirty="0"/>
              <a:t>http://www.wibibi.com/info.php?tid=235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80242"/>
              </p:ext>
            </p:extLst>
          </p:nvPr>
        </p:nvGraphicFramePr>
        <p:xfrm>
          <a:off x="823783" y="2842150"/>
          <a:ext cx="7578812" cy="3284013"/>
        </p:xfrm>
        <a:graphic>
          <a:graphicData uri="http://schemas.openxmlformats.org/drawingml/2006/table">
            <a:tbl>
              <a:tblPr/>
              <a:tblGrid>
                <a:gridCol w="1083906"/>
                <a:gridCol w="3401227"/>
                <a:gridCol w="3093679"/>
              </a:tblGrid>
              <a:tr h="524255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GET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POST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網址差異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網址會帶有 </a:t>
                      </a:r>
                      <a:r>
                        <a:rPr lang="en-US" altLang="zh-TW" sz="1600" dirty="0">
                          <a:effectLst/>
                        </a:rPr>
                        <a:t>HTML Form </a:t>
                      </a:r>
                      <a:r>
                        <a:rPr lang="zh-TW" altLang="en-US" sz="1600" dirty="0">
                          <a:effectLst/>
                        </a:rPr>
                        <a:t>表單的參數與資料。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資料傳遞時，網址並不會改變。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資料傳遞量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由於是透過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帶資料，所以有長度限制。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由於不透過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帶參數，所以不受限於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1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安全性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表單參數與填寫內容可在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看到。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透過 </a:t>
                      </a:r>
                      <a:r>
                        <a:rPr lang="en-US" altLang="zh-TW" sz="1600" dirty="0">
                          <a:effectLst/>
                        </a:rPr>
                        <a:t>HTTP Request </a:t>
                      </a:r>
                      <a:r>
                        <a:rPr lang="zh-TW" altLang="en-US" sz="1600" dirty="0">
                          <a:effectLst/>
                        </a:rPr>
                        <a:t>方式，故參數與填寫內容不會顯示於 </a:t>
                      </a:r>
                      <a:r>
                        <a:rPr lang="en-US" altLang="zh-TW" sz="1600" dirty="0">
                          <a:effectLst/>
                        </a:rPr>
                        <a:t>URL</a:t>
                      </a:r>
                      <a:r>
                        <a:rPr lang="zh-TW" altLang="en-US" sz="1600" dirty="0">
                          <a:effectLst/>
                        </a:rPr>
                        <a:t>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663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 elements that specify data to provide to the script that processes the form (also called the form handler).</a:t>
            </a:r>
          </a:p>
          <a:p>
            <a:r>
              <a:rPr lang="en-US" altLang="zh-TW" dirty="0"/>
              <a:t>An input’s type is determined by its type attribute.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66812" y="3534996"/>
            <a:ext cx="681037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50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</a:t>
            </a:r>
          </a:p>
          <a:p>
            <a:pPr lvl="1"/>
            <a:r>
              <a:rPr lang="en-US" altLang="zh-TW" dirty="0"/>
              <a:t>Forms can contain visual and nonvisual components. </a:t>
            </a:r>
          </a:p>
          <a:p>
            <a:pPr lvl="1"/>
            <a:r>
              <a:rPr lang="en-US" altLang="zh-TW" dirty="0"/>
              <a:t>Visual components include clickable buttons and other graphical user interface components with which users interact. </a:t>
            </a:r>
          </a:p>
          <a:p>
            <a:pPr lvl="1"/>
            <a:r>
              <a:rPr lang="en-US" altLang="zh-TW" dirty="0"/>
              <a:t>Nonvisual components, called </a:t>
            </a:r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inputs, store any data that you specify, such as e-mail addresses and HTML5 document file names that act as links.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2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http://validator.w3.org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URL</a:t>
            </a:r>
          </a:p>
          <a:p>
            <a:pPr lvl="1"/>
            <a:r>
              <a:rPr lang="en-US" altLang="zh-TW" dirty="0" smtClean="0"/>
              <a:t>File upload</a:t>
            </a:r>
          </a:p>
          <a:p>
            <a:pPr lvl="1"/>
            <a:r>
              <a:rPr lang="en-US" altLang="zh-TW" dirty="0" smtClean="0"/>
              <a:t>Direct Input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W3C HTML5 Validation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text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text field into the form, which allows the user to input data.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label</a:t>
            </a:r>
            <a:r>
              <a:rPr lang="en-US" altLang="zh-TW" dirty="0"/>
              <a:t> element provides users with information about the input element’s purpose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size</a:t>
            </a:r>
            <a:r>
              <a:rPr lang="en-US" altLang="zh-TW" dirty="0"/>
              <a:t> attribute specifies the number of characters visible in the text field.</a:t>
            </a:r>
          </a:p>
          <a:p>
            <a:r>
              <a:rPr lang="en-US" altLang="zh-TW" dirty="0"/>
              <a:t>Optional attribute </a:t>
            </a:r>
            <a:r>
              <a:rPr lang="en-US" altLang="zh-TW" i="1" dirty="0" err="1">
                <a:solidFill>
                  <a:srgbClr val="00B050"/>
                </a:solidFill>
              </a:rPr>
              <a:t>maxlength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limits the number of characters input into a text field.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9700" y="5216198"/>
            <a:ext cx="66865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97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submit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is a button. </a:t>
            </a:r>
          </a:p>
          <a:p>
            <a:pPr lvl="1"/>
            <a:r>
              <a:rPr lang="en-US" altLang="zh-TW" dirty="0"/>
              <a:t>When the submit button is pressed, the form’s data is sent to the location specified in the form’s action attribute.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value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sets the text displayed on the button.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reset</a:t>
            </a:r>
            <a:r>
              <a:rPr lang="en-US" altLang="zh-TW" dirty="0"/>
              <a:t> input element allows a user to reset all form elements to their default values.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0700" y="4289792"/>
            <a:ext cx="57435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</a:t>
            </a:r>
            <a:r>
              <a:rPr lang="en-US" altLang="zh-TW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1244"/>
            <a:ext cx="9007634" cy="48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More 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Comments: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"36"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Enter comments here.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E-mail Address: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"password"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72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85" y="49780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161535" y="5468062"/>
            <a:ext cx="7718854" cy="181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631092" y="889687"/>
            <a:ext cx="4234249" cy="468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995351" y="980303"/>
            <a:ext cx="1400433" cy="46049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082746" y="1169773"/>
            <a:ext cx="1239795" cy="44061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15804" y="575304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總共幾列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一列幾個字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32253" y="6183636"/>
            <a:ext cx="1647568" cy="2119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149848" y="62344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輸入的字變</a:t>
            </a:r>
            <a:r>
              <a:rPr lang="en-US" altLang="zh-TW" dirty="0" smtClean="0">
                <a:solidFill>
                  <a:srgbClr val="00B0F0"/>
                </a:solidFill>
              </a:rPr>
              <a:t>•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21" name="直線單箭頭接點 20"/>
          <p:cNvCxnSpPr>
            <a:stCxn id="17" idx="0"/>
          </p:cNvCxnSpPr>
          <p:nvPr/>
        </p:nvCxnSpPr>
        <p:spPr>
          <a:xfrm flipV="1">
            <a:off x="4056037" y="1370482"/>
            <a:ext cx="2034746" cy="48131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7" grpId="0" animBg="1"/>
      <p:bldP spid="1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246" y="1368795"/>
            <a:ext cx="8823489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 you liked: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 design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"Design"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Ease of use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"Ease"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Source code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"Code"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 did you get to our site?: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"search engine"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 from another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Deitel.com Web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Reference in a book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491" y="90970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268627" y="2166551"/>
            <a:ext cx="3550508" cy="169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4819135" y="1750289"/>
            <a:ext cx="1126388" cy="126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68627" y="4687431"/>
            <a:ext cx="3179548" cy="178004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333103" y="2051222"/>
            <a:ext cx="2627870" cy="35340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6063050" y="2051223"/>
            <a:ext cx="897923" cy="27184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816079" y="49687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預設值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107332" y="3674674"/>
            <a:ext cx="17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heckbox:</a:t>
            </a:r>
            <a:r>
              <a:rPr lang="zh-TW" altLang="en-US" dirty="0" smtClean="0">
                <a:solidFill>
                  <a:srgbClr val="FF0000"/>
                </a:solidFill>
              </a:rPr>
              <a:t>多選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adio :</a:t>
            </a:r>
            <a:r>
              <a:rPr lang="zh-TW" altLang="en-US" dirty="0" smtClean="0">
                <a:solidFill>
                  <a:srgbClr val="FF0000"/>
                </a:solidFill>
              </a:rPr>
              <a:t>單選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同</a:t>
            </a:r>
            <a:r>
              <a:rPr lang="en-US" altLang="zh-TW" dirty="0" smtClean="0">
                <a:solidFill>
                  <a:srgbClr val="FF0000"/>
                </a:solidFill>
              </a:rPr>
              <a:t>group</a:t>
            </a:r>
            <a:r>
              <a:rPr lang="zh-TW" altLang="en-US" dirty="0" smtClean="0">
                <a:solidFill>
                  <a:srgbClr val="FF0000"/>
                </a:solidFill>
              </a:rPr>
              <a:t>同</a:t>
            </a:r>
            <a:r>
              <a:rPr lang="en-US" altLang="zh-TW" dirty="0" smtClean="0">
                <a:solidFill>
                  <a:srgbClr val="FF0000"/>
                </a:solidFill>
              </a:rPr>
              <a:t>nam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031" y="1942761"/>
            <a:ext cx="52197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 our site: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Awful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85" y="49780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458096" y="2364259"/>
            <a:ext cx="3410465" cy="254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4868561" y="2257169"/>
            <a:ext cx="1054444" cy="137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password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password box into a form.</a:t>
            </a:r>
          </a:p>
          <a:p>
            <a:pPr lvl="1"/>
            <a:r>
              <a:rPr lang="en-US" altLang="zh-TW" dirty="0"/>
              <a:t>Allows users to enter sensitive information, such as credit card numbers and passwords, by </a:t>
            </a:r>
            <a:r>
              <a:rPr lang="en-US" altLang="zh-TW" dirty="0" smtClean="0"/>
              <a:t>“masking</a:t>
            </a:r>
            <a:r>
              <a:rPr lang="en-US" altLang="zh-TW" dirty="0"/>
              <a:t>” the information input with another character, usually asterisks.</a:t>
            </a:r>
          </a:p>
          <a:p>
            <a:pPr lvl="1"/>
            <a:r>
              <a:rPr lang="en-US" altLang="zh-TW" dirty="0"/>
              <a:t>The actual value input is sent to the web server, not the asterisks that mask the input.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checkbox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enables users to select and option.</a:t>
            </a:r>
          </a:p>
          <a:p>
            <a:pPr lvl="1"/>
            <a:r>
              <a:rPr lang="en-US" altLang="zh-TW" dirty="0"/>
              <a:t>When the checkbox is selected, a check mark appears in the checkbox . Otherwise, the checkbox is empty</a:t>
            </a:r>
          </a:p>
          <a:p>
            <a:pPr lvl="1"/>
            <a:r>
              <a:rPr lang="en-US" altLang="zh-TW" dirty="0"/>
              <a:t>checkboxes can be used individually and in groups. checkboxes that are part of the same group have the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same name</a:t>
            </a:r>
          </a:p>
          <a:p>
            <a:r>
              <a:rPr lang="en-US" altLang="zh-TW" i="1" dirty="0">
                <a:solidFill>
                  <a:srgbClr val="7030A0"/>
                </a:solidFill>
              </a:rPr>
              <a:t>radio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buttons are similar to checkboxes, except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only one</a:t>
            </a:r>
            <a:r>
              <a:rPr lang="en-US" altLang="zh-TW" dirty="0"/>
              <a:t> radio button in a group can be selected at any time.</a:t>
            </a:r>
          </a:p>
          <a:p>
            <a:pPr lvl="1"/>
            <a:r>
              <a:rPr lang="en-US" altLang="zh-TW" dirty="0"/>
              <a:t>All radio buttons in a group have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the same name </a:t>
            </a:r>
            <a:r>
              <a:rPr lang="en-US" altLang="zh-TW" dirty="0"/>
              <a:t>attribute but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different value attributes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select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provides a drop-down list of items.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identifies the drop-down list.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option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 adds items to the drop-down list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045943"/>
            <a:ext cx="6534150" cy="12668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071765"/>
            <a:ext cx="6553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049463"/>
            <a:ext cx="5629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 tag can be used to link to another section of the same document by specifying the element’s id as the link’s </a:t>
            </a:r>
            <a:r>
              <a:rPr lang="en-US" altLang="zh-TW" dirty="0" err="1"/>
              <a:t>href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To link internally to an element with its id attribute set, use the syntax </a:t>
            </a:r>
            <a:r>
              <a:rPr lang="en-US" altLang="zh-TW" i="1" dirty="0">
                <a:solidFill>
                  <a:srgbClr val="7030A0"/>
                </a:solidFill>
              </a:rPr>
              <a:t>#id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</a:p>
          <a:p>
            <a:pPr lvl="1"/>
            <a:r>
              <a:rPr lang="en-US" altLang="zh-TW" dirty="0">
                <a:hlinkClick r:id="rId2"/>
              </a:rPr>
              <a:t>http</a:t>
            </a:r>
            <a:r>
              <a:rPr lang="en-US" altLang="zh-TW" dirty="0" smtClean="0">
                <a:hlinkClick r:id="rId2"/>
              </a:rPr>
              <a:t>://YOURIP:PORT/test.html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3171052"/>
            <a:ext cx="88868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87682"/>
            <a:ext cx="631842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Internal Links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"features"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Best Features of the Internet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"#bugs"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 to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Bugs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can meet people from countries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around the world.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have access to new media as it becomes public: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games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applications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Business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Pleasure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80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12323" y="4374292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83955" y="4151871"/>
            <a:ext cx="1136822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9" y="0"/>
            <a:ext cx="3317321" cy="4171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17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10355"/>
            <a:ext cx="7972941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Around the clock news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Shopping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Programming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Dynamic 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languages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Keeping in touch with old friends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 is the technology of the future!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"bugs"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 3 Favorite Bugs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"#features"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 to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Features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Fire Fly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Gal Ant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Roman Tic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92194" y="4736757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12323" y="5102675"/>
            <a:ext cx="1136822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One way that search engines catalog pages is by reading the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element’s contents.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/>
              <a:t> attribute identifies the type of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content</a:t>
            </a:r>
            <a:r>
              <a:rPr lang="en-US" altLang="zh-TW" dirty="0"/>
              <a:t> attribute 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keywords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meta element: provides search engines with a list of words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describe a page</a:t>
            </a:r>
            <a:r>
              <a:rPr lang="en-US" altLang="zh-TW" dirty="0"/>
              <a:t>, which are compared with words in search requests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description</a:t>
            </a:r>
            <a:r>
              <a:rPr lang="en-US" altLang="zh-TW" dirty="0"/>
              <a:t> meta element: provides a three- to four-line description of a site in sentence form, used by search engines to catalog your site. This text is sometimes displayed as part of the search result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4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8854" y="2113475"/>
            <a:ext cx="6591300" cy="46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"keywords"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"web page, design,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HTML5, tutorial, personal, help, index, form,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contact, feedback, list, links,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"description"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website will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help you learn the basics of HTML5 and web page design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through the use of interactive examples and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instruction."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 to Our Website!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 have designed this site to teach about the wonders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of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better equipped than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to represent complex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data on the Internet.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takes advantage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XML's strict syntax to ensure well-formedness. Soon you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will know about many of the great features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Have Fun With the Site!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83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95" y="1447262"/>
            <a:ext cx="5519351" cy="1582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856087" y="3057873"/>
            <a:ext cx="1136822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64324" y="3591694"/>
            <a:ext cx="1334531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0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HTML5 </a:t>
            </a:r>
            <a:r>
              <a:rPr lang="en-US" altLang="zh-TW" dirty="0">
                <a:ea typeface="新細明體" panose="02020500000000000000" pitchFamily="18" charset="-120"/>
              </a:rPr>
              <a:t>documents that contain syntax errors may not display properly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pic>
        <p:nvPicPr>
          <p:cNvPr id="4" name="Picture 1" descr="iw3htp5_02_HTML5_pt1_Page_0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0" b="60113"/>
          <a:stretch/>
        </p:blipFill>
        <p:spPr bwMode="auto">
          <a:xfrm>
            <a:off x="457200" y="3047635"/>
            <a:ext cx="7348152" cy="221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6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Install apache server.v1</Template>
  <TotalTime>11589</TotalTime>
  <Words>5841</Words>
  <Application>Microsoft Office PowerPoint</Application>
  <PresentationFormat>如螢幕大小 (4:3)</PresentationFormat>
  <Paragraphs>1142</Paragraphs>
  <Slides>83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91" baseType="lpstr">
      <vt:lpstr>細明體</vt:lpstr>
      <vt:lpstr>新細明體</vt:lpstr>
      <vt:lpstr>Calibri</vt:lpstr>
      <vt:lpstr>Corbel</vt:lpstr>
      <vt:lpstr>Courier New</vt:lpstr>
      <vt:lpstr>Lucida Console</vt:lpstr>
      <vt:lpstr>Times New Roman</vt:lpstr>
      <vt:lpstr>Custom Theme</vt:lpstr>
      <vt:lpstr>Chapter 2 Introduction to HTML5</vt:lpstr>
      <vt:lpstr>Outline</vt:lpstr>
      <vt:lpstr>Outline</vt:lpstr>
      <vt:lpstr>Introduction</vt:lpstr>
      <vt:lpstr>Editing HTML5</vt:lpstr>
      <vt:lpstr>Editing HTML5</vt:lpstr>
      <vt:lpstr>W3C HTML5 Validation Service</vt:lpstr>
      <vt:lpstr>W3C HTML5 Validation Service</vt:lpstr>
      <vt:lpstr>W3C HTML5 Validation Service</vt:lpstr>
      <vt:lpstr>Another example</vt:lpstr>
      <vt:lpstr>Another example</vt:lpstr>
      <vt:lpstr>Another example</vt:lpstr>
      <vt:lpstr>DOCTYPE</vt:lpstr>
      <vt:lpstr>Comments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Start Tags and End Tags</vt:lpstr>
      <vt:lpstr>Start Tags and End Tags</vt:lpstr>
      <vt:lpstr>Paragraph Element</vt:lpstr>
      <vt:lpstr>Headings</vt:lpstr>
      <vt:lpstr>Headings</vt:lpstr>
      <vt:lpstr>Headings</vt:lpstr>
      <vt:lpstr>Linking</vt:lpstr>
      <vt:lpstr>Linking</vt:lpstr>
      <vt:lpstr>Linking</vt:lpstr>
      <vt:lpstr>Linking</vt:lpstr>
      <vt:lpstr>Linking</vt:lpstr>
      <vt:lpstr>Linking</vt:lpstr>
      <vt:lpstr>Linking</vt:lpstr>
      <vt:lpstr>Linking</vt:lpstr>
      <vt:lpstr>Images</vt:lpstr>
      <vt:lpstr>Images</vt:lpstr>
      <vt:lpstr>Images</vt:lpstr>
      <vt:lpstr>Images</vt:lpstr>
      <vt:lpstr>Images</vt:lpstr>
      <vt:lpstr>Images</vt:lpstr>
      <vt:lpstr>Images</vt:lpstr>
      <vt:lpstr>Images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Lists</vt:lpstr>
      <vt:lpstr>Lists</vt:lpstr>
      <vt:lpstr>Lists</vt:lpstr>
      <vt:lpstr>Lists</vt:lpstr>
      <vt:lpstr>Exercises</vt:lpstr>
      <vt:lpstr>Tables</vt:lpstr>
      <vt:lpstr>PowerPoint 簡報</vt:lpstr>
      <vt:lpstr>Tables</vt:lpstr>
      <vt:lpstr>Tables</vt:lpstr>
      <vt:lpstr>Tables</vt:lpstr>
      <vt:lpstr>Tables</vt:lpstr>
      <vt:lpstr>Tables</vt:lpstr>
      <vt:lpstr>Exercises</vt:lpstr>
      <vt:lpstr>Table rowspan</vt:lpstr>
      <vt:lpstr>Table rowspan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Exercises</vt:lpstr>
      <vt:lpstr>Internal Linking</vt:lpstr>
      <vt:lpstr>Internal Linking</vt:lpstr>
      <vt:lpstr>Internal Linking</vt:lpstr>
      <vt:lpstr>meta Elements</vt:lpstr>
      <vt:lpstr>meta Elements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HTML5</dc:title>
  <dc:creator>tinin</dc:creator>
  <cp:lastModifiedBy>tinin</cp:lastModifiedBy>
  <cp:revision>280</cp:revision>
  <dcterms:created xsi:type="dcterms:W3CDTF">2014-09-18T07:24:36Z</dcterms:created>
  <dcterms:modified xsi:type="dcterms:W3CDTF">2015-10-04T16:11:49Z</dcterms:modified>
</cp:coreProperties>
</file>