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3"/>
  </p:notesMasterIdLst>
  <p:sldIdLst>
    <p:sldId id="256" r:id="rId2"/>
    <p:sldId id="257" r:id="rId3"/>
    <p:sldId id="258" r:id="rId4"/>
    <p:sldId id="295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04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2" r:id="rId46"/>
    <p:sldId id="303" r:id="rId47"/>
    <p:sldId id="300" r:id="rId48"/>
    <p:sldId id="305" r:id="rId49"/>
    <p:sldId id="307" r:id="rId50"/>
    <p:sldId id="306" r:id="rId51"/>
    <p:sldId id="308" r:id="rId52"/>
    <p:sldId id="309" r:id="rId53"/>
    <p:sldId id="310" r:id="rId54"/>
    <p:sldId id="311" r:id="rId55"/>
    <p:sldId id="313" r:id="rId56"/>
    <p:sldId id="314" r:id="rId57"/>
    <p:sldId id="312" r:id="rId58"/>
    <p:sldId id="315" r:id="rId59"/>
    <p:sldId id="316" r:id="rId60"/>
    <p:sldId id="317" r:id="rId61"/>
    <p:sldId id="337" r:id="rId62"/>
    <p:sldId id="321" r:id="rId63"/>
    <p:sldId id="322" r:id="rId64"/>
    <p:sldId id="323" r:id="rId65"/>
    <p:sldId id="324" r:id="rId66"/>
    <p:sldId id="318" r:id="rId67"/>
    <p:sldId id="319" r:id="rId68"/>
    <p:sldId id="320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8" r:id="rId80"/>
    <p:sldId id="335" r:id="rId81"/>
    <p:sldId id="336" r:id="rId8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6CE6-D3C1-40E4-91B9-B2EEDA800E07}" type="datetimeFigureOut">
              <a:rPr lang="zh-TW" altLang="en-US" smtClean="0"/>
              <a:t>2015/10/15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9ED8-8D48-4BEF-8612-5FEA7421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9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9ED8-8D48-4BEF-8612-5FEA7421703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98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927E-6B83-4442-A2E2-95976D715E69}" type="datetime1">
              <a:rPr lang="zh-TW" altLang="en-US" smtClean="0"/>
              <a:t>2015/10/15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9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0068-858F-4C1B-8F25-3874BDDC613D}" type="datetime1">
              <a:rPr lang="zh-TW" altLang="en-US" smtClean="0"/>
              <a:t>2015/10/15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14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E431-DABC-4A18-9C64-A7FA72B42188}" type="datetime1">
              <a:rPr lang="zh-TW" altLang="en-US" smtClean="0"/>
              <a:t>2015/10/15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9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84E-9F92-41FF-A0F7-CF4314E6D2EB}" type="datetime1">
              <a:rPr lang="zh-TW" altLang="en-US" smtClean="0"/>
              <a:t>2015/10/15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BBF-C29A-44CD-8935-BAF84C6B2977}" type="datetime1">
              <a:rPr lang="zh-TW" altLang="en-US" smtClean="0"/>
              <a:t>2015/10/15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D558-4429-4FD0-B98E-6B56693765D1}" type="datetime1">
              <a:rPr lang="zh-TW" altLang="en-US" smtClean="0"/>
              <a:t>2015/10/15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7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6CB-6568-40FB-B0C7-7BECCC7A6F96}" type="datetime1">
              <a:rPr lang="zh-TW" altLang="en-US" smtClean="0"/>
              <a:t>2015/10/15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4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EEC50CFD-B63A-49B8-BD51-B22FBEB6A3A1}" type="datetime1">
              <a:rPr lang="zh-TW" altLang="en-US" smtClean="0"/>
              <a:t>2015/10/15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tables.com/convert/color/rgb-to-hsl.htm" TargetMode="External"/><Relationship Id="rId2" Type="http://schemas.openxmlformats.org/officeDocument/2006/relationships/hyperlink" Target="http://www.rapidtables.com/convert/color/hsl-to-rgb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TR/2003/CR-css3-color-20030514/#hsl-colo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prefixmycss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stciv.com/tools/textStroke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38.151.27/course/logo.png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40.138.151.27/course/ocean.png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stciv.com/tools/gradients/index.html" TargetMode="External"/><Relationship Id="rId2" Type="http://schemas.openxmlformats.org/officeDocument/2006/relationships/hyperlink" Target="http://css3clickchar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s-infos.net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html-generator.weebly.com/css-webkit-reflections-generator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ools/Border-image_generator" TargetMode="External"/><Relationship Id="rId2" Type="http://schemas.openxmlformats.org/officeDocument/2006/relationships/hyperlink" Target="http://border-image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tryit.asp?filename=trycss3_keyframes" TargetMode="External"/><Relationship Id="rId2" Type="http://schemas.openxmlformats.org/officeDocument/2006/relationships/hyperlink" Target="http://www.w3schools.com/css/tryit.asp?filename=trycss3_animation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CSS/animation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3_pr_transform.asp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fonts.gstatic.com/s/calligraffitti/v7/vLVN2Y-z65rVu1R7lWdvyHgb5cXjTnFmJ5DL9C8eNek.woff2" TargetMode="External"/><Relationship Id="rId2" Type="http://schemas.openxmlformats.org/officeDocument/2006/relationships/hyperlink" Target="http://fonts.googleapis.com/css?family=Calligraffitt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fonts.googleapis.com/css?family=Rosario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portal.com/css3-rounded-corner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2015.10.19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</a:t>
            </a:r>
            <a:r>
              <a:rPr lang="en-US" altLang="zh-TW" dirty="0" smtClean="0"/>
              <a:t>5 </a:t>
            </a:r>
            <a:r>
              <a:rPr lang="en-US" altLang="zh-TW" dirty="0"/>
              <a:t>Introduction to Cascading Style Sheets (CSS)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CSS3 allows you to express color in several </a:t>
            </a:r>
            <a:r>
              <a:rPr lang="en-US" altLang="zh-TW" dirty="0" smtClean="0"/>
              <a:t>ways</a:t>
            </a:r>
          </a:p>
          <a:p>
            <a:pPr lvl="1"/>
            <a:r>
              <a:rPr lang="en-US" altLang="zh-TW" dirty="0" smtClean="0"/>
              <a:t>standard </a:t>
            </a:r>
            <a:r>
              <a:rPr lang="en-US" altLang="zh-TW" dirty="0"/>
              <a:t>color names (such as </a:t>
            </a:r>
            <a:r>
              <a:rPr lang="en-US" altLang="zh-TW" dirty="0" smtClean="0"/>
              <a:t>Aqua)</a:t>
            </a:r>
          </a:p>
          <a:p>
            <a:pPr lvl="1"/>
            <a:r>
              <a:rPr lang="en-US" altLang="zh-TW" dirty="0" smtClean="0"/>
              <a:t>hexadecimal </a:t>
            </a:r>
            <a:r>
              <a:rPr lang="en-US" altLang="zh-TW" dirty="0"/>
              <a:t>RGB values (such as #00FFFF for Aqua).  </a:t>
            </a:r>
          </a:p>
          <a:p>
            <a:pPr lvl="2"/>
            <a:r>
              <a:rPr lang="en-US" altLang="zh-TW" dirty="0"/>
              <a:t>RGB (Red, Green, Blue) </a:t>
            </a:r>
          </a:p>
          <a:p>
            <a:pPr lvl="2"/>
            <a:r>
              <a:rPr lang="en-US" altLang="zh-TW" dirty="0" smtClean="0"/>
              <a:t>RGBA </a:t>
            </a:r>
            <a:r>
              <a:rPr lang="en-US" altLang="zh-TW" dirty="0"/>
              <a:t>(Red, Green, Blue, Alpha)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The </a:t>
            </a:r>
            <a:r>
              <a:rPr lang="en-US" altLang="zh-TW" dirty="0"/>
              <a:t>value for each </a:t>
            </a:r>
            <a:r>
              <a:rPr lang="en-US" altLang="zh-TW" dirty="0" smtClean="0"/>
              <a:t>color - red</a:t>
            </a:r>
            <a:r>
              <a:rPr lang="en-US" altLang="zh-TW" dirty="0"/>
              <a:t>, green and </a:t>
            </a:r>
            <a:r>
              <a:rPr lang="en-US" altLang="zh-TW" dirty="0" smtClean="0"/>
              <a:t>blue - can </a:t>
            </a:r>
            <a:r>
              <a:rPr lang="en-US" altLang="zh-TW" dirty="0"/>
              <a:t>range from 0 to 255. </a:t>
            </a:r>
          </a:p>
          <a:p>
            <a:pPr lvl="3"/>
            <a:r>
              <a:rPr lang="en-US" altLang="zh-TW" dirty="0"/>
              <a:t>The alpha </a:t>
            </a:r>
            <a:r>
              <a:rPr lang="en-US" altLang="zh-TW" dirty="0" smtClean="0"/>
              <a:t>value - which </a:t>
            </a:r>
            <a:r>
              <a:rPr lang="en-US" altLang="zh-TW" dirty="0"/>
              <a:t>represents </a:t>
            </a:r>
            <a:r>
              <a:rPr lang="en-US" altLang="zh-TW" dirty="0" smtClean="0">
                <a:solidFill>
                  <a:srgbClr val="7030A0"/>
                </a:solidFill>
              </a:rPr>
              <a:t>opacity</a:t>
            </a:r>
            <a:r>
              <a:rPr lang="en-US" altLang="zh-TW" dirty="0" smtClean="0"/>
              <a:t> - can </a:t>
            </a:r>
            <a:r>
              <a:rPr lang="en-US" altLang="zh-TW" dirty="0"/>
              <a:t>be any value in the range 0.0 (fully transparent) through 1.0 (fully opaque).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6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7036" y="3027303"/>
            <a:ext cx="710565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 COLOR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</a:t>
            </a:r>
            <a:r>
              <a:rPr lang="en-US" altLang="zh-TW" sz="14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"color : </a:t>
            </a:r>
            <a:r>
              <a:rPr lang="en-US" altLang="zh-TW" sz="14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rgba</a:t>
            </a:r>
            <a:r>
              <a:rPr lang="en-US" altLang="zh-TW" sz="14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(255,0,0,0.2);"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TEST COLOR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</a:t>
            </a:r>
            <a:r>
              <a:rPr lang="en-US" altLang="zh-TW" sz="14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"color : </a:t>
            </a:r>
            <a:r>
              <a:rPr lang="en-US" altLang="zh-TW" sz="14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rgba</a:t>
            </a:r>
            <a:r>
              <a:rPr lang="en-US" altLang="zh-TW" sz="14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(255,0,0,0.4);"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TEST COLOR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</a:t>
            </a:r>
            <a:r>
              <a:rPr lang="en-US" altLang="zh-TW" sz="14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"color : </a:t>
            </a:r>
            <a:r>
              <a:rPr lang="en-US" altLang="zh-TW" sz="14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rgba</a:t>
            </a:r>
            <a:r>
              <a:rPr lang="en-US" altLang="zh-TW" sz="14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(255,0,0,0.6);"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TEST COLOR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</a:t>
            </a:r>
            <a:r>
              <a:rPr lang="en-US" altLang="zh-TW" sz="14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"color : </a:t>
            </a:r>
            <a:r>
              <a:rPr lang="en-US" altLang="zh-TW" sz="14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rgba</a:t>
            </a:r>
            <a:r>
              <a:rPr lang="en-US" altLang="zh-TW" sz="14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(255,0,0,0.8);"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TEST COLOR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</a:t>
            </a:r>
            <a:r>
              <a:rPr lang="en-US" altLang="zh-TW" sz="14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"color : </a:t>
            </a:r>
            <a:r>
              <a:rPr lang="en-US" altLang="zh-TW" sz="14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rgba</a:t>
            </a:r>
            <a:r>
              <a:rPr lang="en-US" altLang="zh-TW" sz="14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(255,0,0,1);"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TEST COLOR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720" y="1802710"/>
            <a:ext cx="1646959" cy="2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CSS3 also allows you to express color using </a:t>
            </a:r>
            <a:r>
              <a:rPr lang="en-US" altLang="zh-TW" dirty="0">
                <a:solidFill>
                  <a:srgbClr val="FF0000"/>
                </a:solidFill>
              </a:rPr>
              <a:t>HSL (hue, saturation, lightness) or HSLA (hue, saturation, lightness, alpha) values. </a:t>
            </a:r>
          </a:p>
          <a:p>
            <a:pPr lvl="1"/>
            <a:r>
              <a:rPr lang="en-US" altLang="zh-TW" dirty="0" smtClean="0"/>
              <a:t>hue : </a:t>
            </a:r>
            <a:r>
              <a:rPr lang="zh-TW" altLang="en-US" dirty="0" smtClean="0"/>
              <a:t>色相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saturation :</a:t>
            </a:r>
            <a:r>
              <a:rPr lang="zh-TW" altLang="en-US" dirty="0" smtClean="0"/>
              <a:t> 飽和度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lightness :</a:t>
            </a:r>
            <a:r>
              <a:rPr lang="zh-TW" altLang="en-US" dirty="0" smtClean="0"/>
              <a:t> 亮度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026" name="Picture 2" descr="HSL color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236" y="3077197"/>
            <a:ext cx="5094673" cy="30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66583" y="6298074"/>
            <a:ext cx="64082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Ref :</a:t>
            </a:r>
            <a:r>
              <a:rPr lang="zh-TW" altLang="en-US" sz="1600" dirty="0" smtClean="0"/>
              <a:t>http://www.had2know.com/technology/hsl-rgb-color-converter.html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95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hue</a:t>
            </a:r>
            <a:r>
              <a:rPr lang="en-US" altLang="zh-TW" dirty="0"/>
              <a:t> is a color or shade expressed as a value from 0 to 359 representing the degrees on a color wheel (a wheel is 360 degrees). </a:t>
            </a:r>
          </a:p>
          <a:p>
            <a:pPr lvl="1"/>
            <a:r>
              <a:rPr lang="en-US" altLang="zh-TW" dirty="0"/>
              <a:t>The colors on the wheel progress in the order of the colors of the rainbow—red, orange, yellow, green, blue, indigo and violet. </a:t>
            </a:r>
          </a:p>
          <a:p>
            <a:pPr lvl="1"/>
            <a:r>
              <a:rPr lang="en-US" altLang="zh-TW" dirty="0"/>
              <a:t>The value for red, which is at the beginning of the wheel, is 0.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4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saturation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smtClean="0"/>
              <a:t>the </a:t>
            </a:r>
            <a:r>
              <a:rPr lang="en-US" altLang="zh-TW" dirty="0"/>
              <a:t>intensity of the </a:t>
            </a:r>
            <a:r>
              <a:rPr lang="en-US" altLang="zh-TW" dirty="0" smtClean="0"/>
              <a:t>hue) is </a:t>
            </a:r>
            <a:r>
              <a:rPr lang="en-US" altLang="zh-TW" dirty="0"/>
              <a:t>expressed as a percentage, where 100% is fully saturated (the full color) and 0% is gray. </a:t>
            </a:r>
          </a:p>
          <a:p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lightness</a:t>
            </a:r>
            <a:r>
              <a:rPr lang="en-US" altLang="zh-TW" dirty="0" smtClean="0"/>
              <a:t>(the </a:t>
            </a:r>
            <a:r>
              <a:rPr lang="en-US" altLang="zh-TW" dirty="0"/>
              <a:t>intensity of light or luminance of the </a:t>
            </a:r>
            <a:r>
              <a:rPr lang="en-US" altLang="zh-TW" dirty="0" smtClean="0"/>
              <a:t>hue) is </a:t>
            </a:r>
            <a:r>
              <a:rPr lang="en-US" altLang="zh-TW" dirty="0"/>
              <a:t>also expressed as a percentage. </a:t>
            </a:r>
          </a:p>
          <a:p>
            <a:pPr lvl="1"/>
            <a:r>
              <a:rPr lang="en-US" altLang="zh-TW" dirty="0"/>
              <a:t>A lightness of 50% is the actual hue.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3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Converter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www.rapidtables.com/convert/color/hsl-to-rgb.htm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www.rapidtables.com/convert/color/rgb-to-hsl.htm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Web Resource</a:t>
            </a:r>
          </a:p>
          <a:p>
            <a:pPr lvl="1"/>
            <a:r>
              <a:rPr lang="en-US" altLang="zh-TW" dirty="0">
                <a:hlinkClick r:id="rId4"/>
              </a:rPr>
              <a:t>http://www.w3.org/TR/2003/CR-css3-color-20030514/#</a:t>
            </a:r>
            <a:r>
              <a:rPr lang="en-US" altLang="zh-TW" dirty="0" smtClean="0">
                <a:hlinkClick r:id="rId4"/>
              </a:rPr>
              <a:t>hsl-color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You can shadow any block-level element in CSS3</a:t>
            </a:r>
            <a:r>
              <a:rPr lang="en-US" altLang="zh-TW" dirty="0" smtClean="0"/>
              <a:t>.</a:t>
            </a:r>
          </a:p>
          <a:p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box-shadow 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property has four 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values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Horizontal offset </a:t>
            </a:r>
            <a:r>
              <a:rPr lang="en-US" altLang="zh-TW" dirty="0"/>
              <a:t>of the </a:t>
            </a:r>
            <a:r>
              <a:rPr lang="en-US" altLang="zh-TW" dirty="0" smtClean="0"/>
              <a:t>shadow</a:t>
            </a:r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number of pixels that the box-shadow will appear to the left or the right of the box.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A </a:t>
            </a:r>
            <a:r>
              <a:rPr lang="en-US" altLang="zh-TW" dirty="0"/>
              <a:t>positive value moves the box-shadow to the right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Vertical offset </a:t>
            </a:r>
            <a:r>
              <a:rPr lang="en-US" altLang="zh-TW" dirty="0"/>
              <a:t>of the </a:t>
            </a:r>
            <a:r>
              <a:rPr lang="en-US" altLang="zh-TW" dirty="0" smtClean="0"/>
              <a:t>shadow</a:t>
            </a:r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number of pixels the box-shadow will be shifted up or down from the box.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A </a:t>
            </a:r>
            <a:r>
              <a:rPr lang="en-US" altLang="zh-TW" dirty="0"/>
              <a:t>positive value moves the box-shadow down.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Box Shadows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6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The box-shadow property has four 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values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Blur </a:t>
            </a:r>
            <a:r>
              <a:rPr lang="en-US" altLang="zh-TW" dirty="0" smtClean="0">
                <a:solidFill>
                  <a:srgbClr val="7030A0"/>
                </a:solidFill>
              </a:rPr>
              <a:t>radius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 </a:t>
            </a:r>
            <a:r>
              <a:rPr lang="en-US" altLang="zh-TW" dirty="0"/>
              <a:t>blur-radius of 0px would result in a shadow with a sharp edge (no blur).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greater the value, the more the edges of the shadow are blurred.  </a:t>
            </a:r>
          </a:p>
          <a:p>
            <a:pPr lvl="1"/>
            <a:r>
              <a:rPr lang="en-US" altLang="zh-TW" dirty="0" smtClean="0">
                <a:solidFill>
                  <a:srgbClr val="7030A0"/>
                </a:solidFill>
              </a:rPr>
              <a:t>Color</a:t>
            </a:r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box-shadow’s color.</a:t>
            </a:r>
          </a:p>
          <a:p>
            <a:pPr lvl="1"/>
            <a:endParaRPr lang="en-US" altLang="zh-TW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Box Shadows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0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Box Shadows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041023"/>
            <a:ext cx="6734993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Box Shadow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plum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box-shadow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dimgrey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margin-right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margin-top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#box2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box-shadow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-25px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-25px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dimgrey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text-align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Box Shadow Bottom and Right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"box2"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Box Shadow Top and Left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512" y="1695350"/>
            <a:ext cx="3755136" cy="1923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897924" y="3089189"/>
            <a:ext cx="3262183" cy="189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97924" y="4357817"/>
            <a:ext cx="3426941" cy="189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4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560" y="1965024"/>
            <a:ext cx="1676190" cy="5333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560" y="2711566"/>
            <a:ext cx="1504762" cy="4571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036" y="3381918"/>
            <a:ext cx="1523810" cy="4666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7200" y="2090241"/>
            <a:ext cx="4572000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border: 3px solid navy;</a:t>
            </a: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padding: 5px 20px;</a:t>
            </a: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background: lightcyan;</a:t>
            </a: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width: 100px;</a:t>
            </a: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   </a:t>
            </a: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zh-TW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:hover div</a:t>
            </a: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box-shadow: 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:active div</a:t>
            </a: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zh-TW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" y="5542773"/>
            <a:ext cx="45720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href="#"&gt;&lt;div&gt;Click&lt;/div&gt;&lt;/a</a:t>
            </a:r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5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Text Shadows</a:t>
            </a:r>
          </a:p>
          <a:p>
            <a:r>
              <a:rPr lang="en-US" altLang="zh-TW" dirty="0" smtClean="0"/>
              <a:t>Rounded Corners</a:t>
            </a:r>
          </a:p>
          <a:p>
            <a:r>
              <a:rPr lang="en-US" altLang="zh-TW" dirty="0" smtClean="0"/>
              <a:t>Color</a:t>
            </a:r>
          </a:p>
          <a:p>
            <a:r>
              <a:rPr lang="en-US" altLang="zh-TW" dirty="0" smtClean="0"/>
              <a:t>Box Shadows</a:t>
            </a:r>
          </a:p>
          <a:p>
            <a:r>
              <a:rPr lang="en-US" altLang="zh-TW" dirty="0" smtClean="0"/>
              <a:t>Linear Gradients: Introducing Vendor </a:t>
            </a:r>
            <a:r>
              <a:rPr lang="en-US" altLang="zh-TW" dirty="0" err="1" smtClean="0"/>
              <a:t>Prefixs</a:t>
            </a:r>
            <a:endParaRPr lang="en-US" altLang="zh-TW" dirty="0" smtClean="0"/>
          </a:p>
          <a:p>
            <a:r>
              <a:rPr lang="en-US" altLang="zh-TW" dirty="0" smtClean="0"/>
              <a:t>Radial Gradients</a:t>
            </a:r>
          </a:p>
          <a:p>
            <a:r>
              <a:rPr lang="en-US" altLang="zh-TW" dirty="0" smtClean="0"/>
              <a:t>Text Stroke</a:t>
            </a:r>
          </a:p>
          <a:p>
            <a:r>
              <a:rPr lang="en-US" altLang="zh-TW" dirty="0" smtClean="0"/>
              <a:t>Multiple Background Images</a:t>
            </a:r>
          </a:p>
          <a:p>
            <a:r>
              <a:rPr lang="en-US" altLang="zh-TW" dirty="0" smtClean="0"/>
              <a:t>Reflections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Linear gradients </a:t>
            </a:r>
            <a:r>
              <a:rPr lang="en-US" altLang="zh-TW" dirty="0"/>
              <a:t>are a type of image that gradually transitions from one color to the next horizontally, vertically or diagonally. </a:t>
            </a:r>
          </a:p>
          <a:p>
            <a:r>
              <a:rPr lang="en-US" altLang="zh-TW" dirty="0"/>
              <a:t>You can transition between as many colors as you like and specify the points at which to change colors, called </a:t>
            </a:r>
            <a:r>
              <a:rPr lang="en-US" altLang="zh-TW" dirty="0">
                <a:solidFill>
                  <a:srgbClr val="FF0000"/>
                </a:solidFill>
              </a:rPr>
              <a:t>color-stops</a:t>
            </a:r>
            <a:r>
              <a:rPr lang="en-US" altLang="zh-TW" dirty="0"/>
              <a:t>, represented in pixels or percentages along the gradient line—the angle at which the gradient extends. </a:t>
            </a:r>
          </a:p>
          <a:p>
            <a:r>
              <a:rPr lang="en-US" altLang="zh-TW" dirty="0"/>
              <a:t>You can use </a:t>
            </a:r>
            <a:r>
              <a:rPr lang="en-US" altLang="zh-TW" dirty="0">
                <a:solidFill>
                  <a:srgbClr val="FF0000"/>
                </a:solidFill>
              </a:rPr>
              <a:t>gradients</a:t>
            </a:r>
            <a:r>
              <a:rPr lang="en-US" altLang="zh-TW" dirty="0"/>
              <a:t> in any property that accepts an image.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Linear </a:t>
            </a:r>
            <a:r>
              <a:rPr lang="en-US" altLang="zh-TW" dirty="0" smtClean="0"/>
              <a:t>Gradients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4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Linear Gradients (Vertical Linear Gradient)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84" y="1297398"/>
            <a:ext cx="6664307" cy="554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Linear Gradient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navy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text-align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webkit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gradient(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linear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top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bottom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color-stop(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15%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White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color-stop(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50%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lightsteelblue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color-stop(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75%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navy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moz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linear-gradient(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15%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lightsteelblue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50%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navy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75%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linear-gradient(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top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15%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lightsteelblue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50%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navy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75%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margin-right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Vertical Linear Gradient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58429" y="3698338"/>
            <a:ext cx="5527590" cy="1493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057" y="1588615"/>
            <a:ext cx="2419350" cy="21431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直線單箭頭接點 11"/>
          <p:cNvCxnSpPr/>
          <p:nvPr/>
        </p:nvCxnSpPr>
        <p:spPr>
          <a:xfrm flipV="1">
            <a:off x="2371725" y="2021748"/>
            <a:ext cx="4411831" cy="2047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6887361" y="1672468"/>
            <a:ext cx="7374" cy="34927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059546" y="1588615"/>
            <a:ext cx="61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15%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831528" y="1837081"/>
            <a:ext cx="7216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white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6553200" y="2021747"/>
            <a:ext cx="3572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123237" y="247551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kern="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lightsteelblue</a:t>
            </a:r>
            <a:endParaRPr lang="zh-TW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4" name="直線單箭頭接點 23"/>
          <p:cNvCxnSpPr>
            <a:endCxn id="10" idx="1"/>
          </p:cNvCxnSpPr>
          <p:nvPr/>
        </p:nvCxnSpPr>
        <p:spPr>
          <a:xfrm flipV="1">
            <a:off x="4600575" y="2660178"/>
            <a:ext cx="2118482" cy="140922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7000989" y="1669312"/>
            <a:ext cx="5178" cy="990174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059546" y="2322854"/>
            <a:ext cx="59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50%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32" name="直線單箭頭接點 31"/>
          <p:cNvCxnSpPr>
            <a:stCxn id="22" idx="3"/>
          </p:cNvCxnSpPr>
          <p:nvPr/>
        </p:nvCxnSpPr>
        <p:spPr>
          <a:xfrm flipV="1">
            <a:off x="6607939" y="2659486"/>
            <a:ext cx="398228" cy="6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487739" y="3299486"/>
            <a:ext cx="4406996" cy="105997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793025" y="3016088"/>
            <a:ext cx="638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80"/>
                </a:solidFill>
              </a:rPr>
              <a:t>navy</a:t>
            </a:r>
            <a:endParaRPr lang="zh-TW" altLang="en-US" dirty="0">
              <a:solidFill>
                <a:srgbClr val="000080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7118499" y="1669312"/>
            <a:ext cx="9391" cy="150874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103350" y="2932443"/>
            <a:ext cx="57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75%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6" name="直線單箭頭接點 45"/>
          <p:cNvCxnSpPr>
            <a:stCxn id="42" idx="3"/>
          </p:cNvCxnSpPr>
          <p:nvPr/>
        </p:nvCxnSpPr>
        <p:spPr>
          <a:xfrm flipV="1">
            <a:off x="6431341" y="3196587"/>
            <a:ext cx="691853" cy="416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</a:t>
            </a:r>
            <a:r>
              <a:rPr lang="en-US" altLang="zh-TW" dirty="0" smtClean="0"/>
              <a:t>Gradients (</a:t>
            </a:r>
            <a:r>
              <a:rPr lang="en-US" altLang="zh-TW" dirty="0" err="1" smtClean="0"/>
              <a:t>Webkit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4559" y="3047112"/>
            <a:ext cx="842254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/>
              <a:t>-webkit-gradient(&lt;type&gt;, &lt;point</a:t>
            </a:r>
            <a:r>
              <a:rPr lang="en-US" altLang="zh-TW" dirty="0" smtClean="0"/>
              <a:t>1</a:t>
            </a:r>
            <a:r>
              <a:rPr lang="zh-TW" altLang="en-US" dirty="0" smtClean="0"/>
              <a:t>&gt; [, &lt;radius&gt;]?, &lt;point</a:t>
            </a:r>
            <a:r>
              <a:rPr lang="en-US" altLang="zh-TW" dirty="0" smtClean="0"/>
              <a:t>2</a:t>
            </a:r>
            <a:r>
              <a:rPr lang="zh-TW" altLang="en-US" dirty="0" smtClean="0"/>
              <a:t>&gt; [, &lt;radius&gt;]? [, &lt;stop&gt;]*)</a:t>
            </a:r>
            <a:endParaRPr lang="en-US" altLang="zh-TW" dirty="0" smtClean="0"/>
          </a:p>
          <a:p>
            <a:r>
              <a:rPr lang="en-US" altLang="zh-TW" dirty="0"/>
              <a:t>&lt;</a:t>
            </a:r>
            <a:r>
              <a:rPr lang="en-US" altLang="zh-TW" dirty="0" smtClean="0"/>
              <a:t>type&gt; : linear or radial</a:t>
            </a:r>
          </a:p>
          <a:p>
            <a:r>
              <a:rPr lang="en-US" altLang="zh-TW" dirty="0" smtClean="0"/>
              <a:t>&lt;point1&gt; :</a:t>
            </a:r>
            <a:r>
              <a:rPr lang="en-US" altLang="zh-TW" dirty="0"/>
              <a:t> a pair of space-separated </a:t>
            </a:r>
            <a:r>
              <a:rPr lang="en-US" altLang="zh-TW" dirty="0" smtClean="0"/>
              <a:t>values (from)</a:t>
            </a:r>
          </a:p>
          <a:p>
            <a:r>
              <a:rPr lang="en-US" altLang="zh-TW" dirty="0" smtClean="0"/>
              <a:t>&lt;point2&gt; : a pair of space-separated values (to)</a:t>
            </a:r>
          </a:p>
          <a:p>
            <a:r>
              <a:rPr lang="zh-TW" altLang="en-US" dirty="0" smtClean="0"/>
              <a:t>&lt;radius&gt;  </a:t>
            </a:r>
            <a:r>
              <a:rPr lang="en-US" altLang="zh-TW" dirty="0" smtClean="0"/>
              <a:t>: a </a:t>
            </a:r>
            <a:r>
              <a:rPr lang="en-US" altLang="zh-TW" dirty="0"/>
              <a:t>number and may only be specified when the gradient type is radial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&lt;stop&gt; :   from (color)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color-stop (stop value, color)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to (color)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40662" y="5556133"/>
            <a:ext cx="6424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Ref :</a:t>
            </a:r>
            <a:r>
              <a:rPr lang="zh-TW" altLang="en-US" dirty="0" smtClean="0"/>
              <a:t>https://www.webkit.org/blog/175/introducing-css-gradients/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3541" y="1892307"/>
            <a:ext cx="791691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4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webkit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gradient(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linear</a:t>
            </a:r>
            <a:r>
              <a:rPr lang="en-US" altLang="zh-TW" sz="14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top</a:t>
            </a:r>
            <a:r>
              <a:rPr lang="en-US" altLang="zh-TW" sz="14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bottom</a:t>
            </a:r>
            <a:r>
              <a:rPr lang="en-US" altLang="zh-TW" sz="14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color-stop(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15%</a:t>
            </a:r>
            <a:r>
              <a:rPr lang="en-US" altLang="zh-TW" sz="14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White</a:t>
            </a:r>
            <a:r>
              <a:rPr lang="en-US" altLang="zh-TW" sz="14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color-stop(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50%</a:t>
            </a:r>
            <a:r>
              <a:rPr lang="en-US" altLang="zh-TW" sz="14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lightsteelblue</a:t>
            </a:r>
            <a:r>
              <a:rPr lang="en-US" altLang="zh-TW" sz="14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color-stop(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75%</a:t>
            </a:r>
            <a:r>
              <a:rPr lang="en-US" altLang="zh-TW" sz="14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navy</a:t>
            </a:r>
            <a:r>
              <a:rPr lang="en-US" altLang="zh-TW" sz="14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19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</a:t>
            </a:r>
            <a:r>
              <a:rPr lang="en-US" altLang="zh-TW" dirty="0" smtClean="0"/>
              <a:t>Gradients (Mozilla)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2308" y="3222203"/>
            <a:ext cx="86993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/>
              <a:t>-moz-linear-gradient([ [ [top | bottom] || [left | right] ],]? &lt;color-stop&gt;[, &lt;color-stop&gt;]+);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154" y="2149592"/>
            <a:ext cx="892169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4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moz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linear-gradient(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top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4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15%</a:t>
            </a:r>
            <a:r>
              <a:rPr lang="en-US" altLang="zh-TW" sz="14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lightsteelblue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50%</a:t>
            </a:r>
            <a:r>
              <a:rPr lang="en-US" altLang="zh-TW" sz="14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navy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75%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69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</a:t>
            </a:r>
            <a:r>
              <a:rPr lang="en-US" altLang="zh-TW" dirty="0" smtClean="0"/>
              <a:t>Gradients (Standard)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22308" y="3863181"/>
            <a:ext cx="86993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linear-gradient( [ &lt;angle&gt; | </a:t>
            </a:r>
            <a:r>
              <a:rPr lang="zh-TW" altLang="en-US" dirty="0" smtClean="0"/>
              <a:t>&lt;side-or-corner&gt;</a:t>
            </a:r>
            <a:r>
              <a:rPr lang="en-US" altLang="zh-TW" dirty="0" smtClean="0"/>
              <a:t>,]? &lt;color-stop&gt;[, &lt;color-stop&gt;]+);</a:t>
            </a:r>
          </a:p>
          <a:p>
            <a:r>
              <a:rPr lang="zh-TW" altLang="en-US" dirty="0" smtClean="0"/>
              <a:t>linear-gradient( [ &lt;angle&gt; | </a:t>
            </a:r>
            <a:r>
              <a:rPr lang="zh-TW" altLang="en-US" dirty="0" smtClean="0">
                <a:solidFill>
                  <a:srgbClr val="FF0000"/>
                </a:solidFill>
              </a:rPr>
              <a:t>to</a:t>
            </a:r>
            <a:r>
              <a:rPr lang="zh-TW" altLang="en-US" dirty="0" smtClean="0"/>
              <a:t> &lt;side-or-corner&gt; ,]? &lt;color-stop&gt; [, &lt;color-stop&gt;]+ ) </a:t>
            </a:r>
            <a:endParaRPr lang="en-US" altLang="zh-TW" dirty="0" smtClean="0"/>
          </a:p>
          <a:p>
            <a:r>
              <a:rPr lang="zh-TW" altLang="en-US" dirty="0" smtClean="0"/>
              <a:t>&lt;side-or-corner&gt; = [left | right] || [top | bottom]</a:t>
            </a:r>
            <a:endParaRPr lang="en-US" altLang="zh-TW" dirty="0" smtClean="0"/>
          </a:p>
          <a:p>
            <a:r>
              <a:rPr lang="zh-TW" altLang="en-US" dirty="0" smtClean="0"/>
              <a:t>&lt;color-stop&gt; = &lt;color&gt; [ &lt;percentage&gt; | &lt;length&gt; ]?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3783" y="2967335"/>
            <a:ext cx="703464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linear-gradient(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top</a:t>
            </a:r>
            <a:r>
              <a:rPr lang="en-US" altLang="zh-TW" sz="14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15%</a:t>
            </a:r>
            <a:r>
              <a:rPr lang="en-US" altLang="zh-TW" sz="14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lightsteelblue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50%</a:t>
            </a:r>
            <a:r>
              <a:rPr lang="en-US" altLang="zh-TW" sz="14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navy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75%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3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0" y="1481138"/>
            <a:ext cx="6724650" cy="53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Linear Gradient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orange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text-align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webkit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gradient(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linear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top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top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color-stop(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15%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white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color-stop(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50%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yellow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color-stop(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75%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orange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moz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linear-gradient(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15%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50%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orange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75%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linear-gradient(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15%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50%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orange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75%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margin-right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Horizontal Linear Gradient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Linear Gradients (Horizontal Linear Gradient)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47058" y="3933690"/>
            <a:ext cx="5527590" cy="1428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0" y="1481138"/>
            <a:ext cx="2419350" cy="2152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28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63" y="1638000"/>
            <a:ext cx="6868391" cy="52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Linear Gradient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purple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text-align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webkit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gradient(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linear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top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bottom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color-stop(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15%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white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color-stop(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50%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plum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color-stop(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75%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purple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moz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linear-gradient(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15%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plum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50%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purple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75%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linear-gradient(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135deg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15%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plum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50%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purple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75%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Diagonal Linear Gradient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Linear Gradients </a:t>
            </a:r>
            <a:r>
              <a:rPr lang="en-US" altLang="zh-TW" dirty="0" smtClean="0"/>
              <a:t>(Diagonal Linear </a:t>
            </a:r>
            <a:r>
              <a:rPr lang="en-US" altLang="zh-TW" dirty="0"/>
              <a:t>Gradient)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08958" y="4076475"/>
            <a:ext cx="5527590" cy="1493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883" y="1638000"/>
            <a:ext cx="2400300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5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Vendor </a:t>
            </a:r>
            <a:r>
              <a:rPr lang="en-US" altLang="zh-TW" dirty="0" smtClean="0">
                <a:solidFill>
                  <a:srgbClr val="FF0000"/>
                </a:solidFill>
              </a:rPr>
              <a:t>prefixes</a:t>
            </a:r>
            <a:r>
              <a:rPr lang="en-US" altLang="zh-TW" dirty="0" smtClean="0"/>
              <a:t> </a:t>
            </a:r>
            <a:r>
              <a:rPr lang="en-US" altLang="zh-TW" dirty="0"/>
              <a:t>are used for properties that are still being finalized in the CSS specification but have already been implemented in various browsers.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Introducing Vendor Prefixes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3262312"/>
            <a:ext cx="50577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Prefixes are not available for every browser or for every property. </a:t>
            </a:r>
          </a:p>
          <a:p>
            <a:r>
              <a:rPr lang="en-US" altLang="zh-TW" dirty="0"/>
              <a:t>If we remove the prefixed versions of the linear gradient styles in this example, the gradients will not appear when the page is rendered in a </a:t>
            </a:r>
            <a:r>
              <a:rPr lang="en-US" altLang="zh-TW" dirty="0" err="1"/>
              <a:t>WebKit</a:t>
            </a:r>
            <a:r>
              <a:rPr lang="en-US" altLang="zh-TW" dirty="0"/>
              <a:t>-based browser or Firefox. </a:t>
            </a:r>
          </a:p>
          <a:p>
            <a:r>
              <a:rPr lang="en-US" altLang="zh-TW" dirty="0" smtClean="0"/>
              <a:t>As </a:t>
            </a:r>
            <a:r>
              <a:rPr lang="en-US" altLang="zh-TW" dirty="0"/>
              <a:t>the CSS3 features are finalized and incorporated fully into the browsers, the prefixes will become unnecessary. </a:t>
            </a:r>
          </a:p>
          <a:p>
            <a:r>
              <a:rPr lang="en-US" altLang="zh-TW" dirty="0"/>
              <a:t>Many of the new CSS3 features have not yet been implemented in Internet Explorer.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Introducing Vendor Prefixes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8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When using vendor prefixes in styles, always place them before the </a:t>
            </a:r>
            <a:r>
              <a:rPr lang="en-US" altLang="zh-TW" dirty="0" err="1"/>
              <a:t>nonprefixed</a:t>
            </a:r>
            <a:r>
              <a:rPr lang="en-US" altLang="zh-TW" dirty="0"/>
              <a:t> version.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last version of the style that a given browser supports takes precedence and the browser will use it. By listing the standard non-prefixed version last, the browser will use the standard version over the prefixed version when the standard version is supported.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Introducing Vendor Prefixes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3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Image Borders</a:t>
            </a:r>
          </a:p>
          <a:p>
            <a:r>
              <a:rPr lang="en-US" altLang="zh-TW" dirty="0" smtClean="0"/>
              <a:t>Animation; Selectors</a:t>
            </a:r>
          </a:p>
          <a:p>
            <a:r>
              <a:rPr lang="en-US" altLang="zh-TW" dirty="0" smtClean="0"/>
              <a:t>Transitions and Transformations</a:t>
            </a:r>
          </a:p>
          <a:p>
            <a:pPr lvl="1"/>
            <a:r>
              <a:rPr lang="en-US" altLang="zh-TW" dirty="0" smtClean="0"/>
              <a:t>transition and transform Properties</a:t>
            </a:r>
          </a:p>
          <a:p>
            <a:pPr lvl="1"/>
            <a:r>
              <a:rPr lang="en-US" altLang="zh-TW" dirty="0" smtClean="0"/>
              <a:t>Skew</a:t>
            </a:r>
          </a:p>
          <a:p>
            <a:pPr lvl="1"/>
            <a:r>
              <a:rPr lang="en-US" altLang="zh-TW" dirty="0" smtClean="0"/>
              <a:t>Transitioning Between Images</a:t>
            </a:r>
          </a:p>
          <a:p>
            <a:r>
              <a:rPr lang="en-US" altLang="zh-TW" dirty="0" smtClean="0"/>
              <a:t>Downloading Web Fonts and the @font-face Rule</a:t>
            </a:r>
          </a:p>
          <a:p>
            <a:r>
              <a:rPr lang="en-US" altLang="zh-TW" dirty="0" smtClean="0"/>
              <a:t>Flexible Box Layout Module and :nth-child Selectors</a:t>
            </a:r>
          </a:p>
          <a:p>
            <a:r>
              <a:rPr lang="en-US" altLang="zh-TW" dirty="0" smtClean="0"/>
              <a:t>Multicolumn Layout</a:t>
            </a:r>
          </a:p>
          <a:p>
            <a:r>
              <a:rPr lang="en-US" altLang="zh-TW" dirty="0" smtClean="0"/>
              <a:t>Media Queries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9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vendor prefixes </a:t>
            </a:r>
            <a:r>
              <a:rPr lang="en-US" altLang="zh-TW" dirty="0" smtClean="0"/>
              <a:t>generator</a:t>
            </a: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://prefixmycss.com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Introducing Vendor Prefixes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69" y="2678113"/>
            <a:ext cx="8056062" cy="35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Radial gradients </a:t>
            </a:r>
            <a:r>
              <a:rPr lang="en-US" altLang="zh-TW" dirty="0"/>
              <a:t>are similar to linear gradients, but the color changes gradually from an inner point (the start) to an outer circle (the end</a:t>
            </a:r>
            <a:r>
              <a:rPr lang="en-US" altLang="zh-TW" dirty="0" smtClean="0"/>
              <a:t>).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radial-gradient</a:t>
            </a:r>
            <a:r>
              <a:rPr lang="en-US" altLang="zh-TW" dirty="0"/>
              <a:t> property has three </a:t>
            </a:r>
            <a:r>
              <a:rPr lang="en-US" altLang="zh-TW" dirty="0" smtClean="0"/>
              <a:t>values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position 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of the 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start</a:t>
            </a:r>
          </a:p>
          <a:p>
            <a:pPr lvl="2"/>
            <a:r>
              <a:rPr lang="en-US" altLang="zh-TW" dirty="0"/>
              <a:t>top, bottom, </a:t>
            </a:r>
            <a:r>
              <a:rPr lang="en-US" altLang="zh-TW" dirty="0" smtClean="0"/>
              <a:t>left, right, center</a:t>
            </a:r>
          </a:p>
          <a:p>
            <a:pPr lvl="1"/>
            <a:r>
              <a:rPr lang="en-US" altLang="zh-TW" dirty="0" smtClean="0"/>
              <a:t>start color</a:t>
            </a:r>
          </a:p>
          <a:p>
            <a:pPr lvl="1"/>
            <a:r>
              <a:rPr lang="en-US" altLang="zh-TW" dirty="0" smtClean="0"/>
              <a:t>end color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Radial Gradients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5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Radial Gradients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1621527"/>
            <a:ext cx="2038350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11210" y="1726503"/>
            <a:ext cx="6298600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Radial Gradient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text-align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webkit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radial-gradient(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yellow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red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moz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radial-gradient(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yellow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red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radial-gradient(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yellow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red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Radial Gradient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5368" y="3938941"/>
            <a:ext cx="5470182" cy="584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5" y="3948112"/>
            <a:ext cx="2057400" cy="20478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4572000" y="6115049"/>
            <a:ext cx="45720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1200" kern="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200" kern="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-radial-gradient(top left, yellow, red);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en-US" altLang="zh-TW" dirty="0" err="1">
                <a:solidFill>
                  <a:srgbClr val="FF0000"/>
                </a:solidFill>
              </a:rPr>
              <a:t>webkit</a:t>
            </a:r>
            <a:r>
              <a:rPr lang="en-US" altLang="zh-TW" dirty="0">
                <a:solidFill>
                  <a:srgbClr val="FF0000"/>
                </a:solidFill>
              </a:rPr>
              <a:t>-text-stroke </a:t>
            </a:r>
            <a:r>
              <a:rPr lang="en-US" altLang="zh-TW" dirty="0"/>
              <a:t>property is a nonstandard property for </a:t>
            </a:r>
            <a:r>
              <a:rPr lang="en-US" altLang="zh-TW" dirty="0" err="1"/>
              <a:t>WebKit</a:t>
            </a:r>
            <a:r>
              <a:rPr lang="en-US" altLang="zh-TW" dirty="0"/>
              <a:t>-based browsers that allows you to add an outline (text stroke) around text. </a:t>
            </a:r>
            <a:endParaRPr lang="en-US" altLang="zh-TW" dirty="0" smtClean="0"/>
          </a:p>
          <a:p>
            <a:r>
              <a:rPr lang="en-US" altLang="zh-TW" dirty="0" smtClean="0"/>
              <a:t>An </a:t>
            </a:r>
            <a:r>
              <a:rPr lang="en-US" altLang="zh-TW" dirty="0"/>
              <a:t>experimental CSS property in </a:t>
            </a:r>
            <a:r>
              <a:rPr lang="en-US" altLang="zh-TW" dirty="0" err="1" smtClean="0"/>
              <a:t>webkit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en-US" altLang="zh-TW" dirty="0" err="1">
                <a:solidFill>
                  <a:srgbClr val="FF0000"/>
                </a:solidFill>
              </a:rPr>
              <a:t>webkit</a:t>
            </a:r>
            <a:r>
              <a:rPr lang="en-US" altLang="zh-TW" dirty="0">
                <a:solidFill>
                  <a:srgbClr val="FF0000"/>
                </a:solidFill>
              </a:rPr>
              <a:t>-text-stroke </a:t>
            </a:r>
            <a:r>
              <a:rPr lang="en-US" altLang="zh-TW" dirty="0"/>
              <a:t>with two </a:t>
            </a:r>
            <a:r>
              <a:rPr lang="en-US" altLang="zh-TW" dirty="0" smtClean="0"/>
              <a:t>values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outline </a:t>
            </a:r>
            <a:r>
              <a:rPr lang="en-US" altLang="zh-TW" dirty="0" smtClean="0"/>
              <a:t>thickness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color of the text </a:t>
            </a:r>
            <a:r>
              <a:rPr lang="en-US" altLang="zh-TW" dirty="0" smtClean="0"/>
              <a:t>stroke</a:t>
            </a:r>
          </a:p>
          <a:p>
            <a:r>
              <a:rPr lang="en-US" altLang="zh-TW" dirty="0" smtClean="0"/>
              <a:t>Web Resource</a:t>
            </a:r>
          </a:p>
          <a:p>
            <a:pPr lvl="1"/>
            <a:r>
              <a:rPr lang="en-US" altLang="zh-TW" dirty="0">
                <a:hlinkClick r:id="rId2"/>
              </a:rPr>
              <a:t>http://www.westciv.com/tools/textStroke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Stroke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3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5330" y="2155845"/>
            <a:ext cx="552347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 Stroke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4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4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4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lightcyan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4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webkit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text-stroke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2px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black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font-size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500%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 Stroke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Stroke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34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2" y="2479001"/>
            <a:ext cx="3838575" cy="638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37" y="4590815"/>
            <a:ext cx="3895725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4619625" y="5350553"/>
            <a:ext cx="28956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color: yellow;</a:t>
            </a: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-webkit-text-stroke: 5px red;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4627" y="4119948"/>
            <a:ext cx="3573935" cy="196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4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CSS3 allows you to add multiple background images to an </a:t>
            </a:r>
            <a:r>
              <a:rPr lang="en-US" altLang="zh-TW" dirty="0" smtClean="0"/>
              <a:t>element.</a:t>
            </a:r>
          </a:p>
          <a:p>
            <a:r>
              <a:rPr lang="en-US" altLang="zh-TW" dirty="0" smtClean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comma-separated</a:t>
            </a:r>
            <a:r>
              <a:rPr lang="en-US" altLang="zh-TW" dirty="0"/>
              <a:t> list of values matches the order of the comma-separated list of images in the background-image property.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first is on top and they go down from there.</a:t>
            </a:r>
          </a:p>
          <a:p>
            <a:r>
              <a:rPr lang="en-US" altLang="zh-TW" dirty="0" smtClean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background-origin</a:t>
            </a:r>
            <a:r>
              <a:rPr lang="en-US" altLang="zh-TW" dirty="0"/>
              <a:t> determines where each image is placed </a:t>
            </a:r>
            <a:r>
              <a:rPr lang="en-US" altLang="zh-TW" dirty="0" smtClean="0"/>
              <a:t>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Background 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2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Multiple Background Images</a:t>
            </a:r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0" y="54000"/>
            <a:ext cx="7331676" cy="68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Multiple Backgrounds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.background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background-image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logo.png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ocean.png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background-position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bottom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right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background-origin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border-box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content-box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background-repeat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no-repeat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repeat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.content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font-size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150%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"background"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"content"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Associates, Inc., is an internationally recognized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authoring and corporate training organization. The company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offers instructor-led courses delivered at client sites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worldwide on programming languages and other software topics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such as C++, Visual C++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C,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&amp;trade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C#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Visual Basic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Objective-C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XML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Python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JavaScript, object technology,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Internet and web programming, and Android and iPhone app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development.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36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65" y="2507337"/>
            <a:ext cx="4831431" cy="18914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5519352" y="955894"/>
            <a:ext cx="3495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hlinkClick r:id="rId3"/>
              </a:rPr>
              <a:t>http://140.138.151.</a:t>
            </a:r>
            <a:r>
              <a:rPr lang="zh-TW" altLang="en-US" sz="1600" dirty="0" smtClean="0">
                <a:solidFill>
                  <a:srgbClr val="FF0000"/>
                </a:solidFill>
                <a:hlinkClick r:id="rId3"/>
              </a:rPr>
              <a:t>2</a:t>
            </a:r>
            <a:r>
              <a:rPr lang="en-US" altLang="zh-TW" sz="1600" dirty="0" smtClean="0">
                <a:solidFill>
                  <a:srgbClr val="FF0000"/>
                </a:solidFill>
                <a:hlinkClick r:id="rId3"/>
              </a:rPr>
              <a:t>7</a:t>
            </a:r>
            <a:r>
              <a:rPr lang="zh-TW" altLang="en-US" sz="1600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TW" sz="1600" dirty="0" smtClean="0">
                <a:solidFill>
                  <a:srgbClr val="FF0000"/>
                </a:solidFill>
                <a:hlinkClick r:id="rId3"/>
              </a:rPr>
              <a:t>course/logo.png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zh-TW" altLang="en-US" sz="1600" dirty="0">
                <a:solidFill>
                  <a:srgbClr val="FF0000"/>
                </a:solidFill>
                <a:hlinkClick r:id="rId4"/>
              </a:rPr>
              <a:t>http://140.138.151.2</a:t>
            </a:r>
            <a:r>
              <a:rPr lang="en-US" altLang="zh-TW" sz="1600" dirty="0">
                <a:solidFill>
                  <a:srgbClr val="FF0000"/>
                </a:solidFill>
                <a:hlinkClick r:id="rId4"/>
              </a:rPr>
              <a:t>7</a:t>
            </a:r>
            <a:r>
              <a:rPr lang="zh-TW" altLang="en-US" sz="1600" dirty="0">
                <a:solidFill>
                  <a:srgbClr val="FF0000"/>
                </a:solidFill>
                <a:hlinkClick r:id="rId4"/>
              </a:rPr>
              <a:t>/</a:t>
            </a:r>
            <a:r>
              <a:rPr lang="en-US" altLang="zh-TW" sz="1600" dirty="0" smtClean="0">
                <a:solidFill>
                  <a:srgbClr val="FF0000"/>
                </a:solidFill>
                <a:hlinkClick r:id="rId4"/>
              </a:rPr>
              <a:t>course/o</a:t>
            </a:r>
            <a:r>
              <a:rPr lang="en-US" altLang="zh-TW" sz="1600" dirty="0" smtClean="0">
                <a:solidFill>
                  <a:srgbClr val="FF0000"/>
                </a:solidFill>
                <a:hlinkClick r:id="rId4"/>
              </a:rPr>
              <a:t>cean</a:t>
            </a:r>
            <a:r>
              <a:rPr lang="zh-TW" altLang="en-US" sz="1600" dirty="0" smtClean="0">
                <a:solidFill>
                  <a:srgbClr val="FF0000"/>
                </a:solidFill>
                <a:hlinkClick r:id="rId4"/>
              </a:rPr>
              <a:t>.</a:t>
            </a:r>
            <a:r>
              <a:rPr lang="zh-TW" altLang="en-US" sz="1600" dirty="0" smtClean="0">
                <a:solidFill>
                  <a:srgbClr val="FF0000"/>
                </a:solidFill>
                <a:hlinkClick r:id="rId4"/>
              </a:rPr>
              <a:t>png</a:t>
            </a:r>
            <a:endParaRPr lang="en-US" altLang="zh-TW" sz="1600" dirty="0" smtClean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9869" y="1504949"/>
            <a:ext cx="4546001" cy="79639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4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11034"/>
            <a:ext cx="8913813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Multiple Backgrounds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.background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background-image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logo.png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ocean.png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background-position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bottom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right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background-origin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content-box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border-box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background-repeat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no-repeat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repeat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.content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font-size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150%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"background"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"content"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Associates, Inc., is an internationally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recognized</a:t>
            </a:r>
            <a:r>
              <a:rPr lang="en-US" altLang="zh-TW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authoring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and corporate training organization. The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company</a:t>
            </a:r>
            <a:r>
              <a:rPr lang="en-US" altLang="zh-TW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offers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instructor-led courses delivered at client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sites</a:t>
            </a:r>
            <a:r>
              <a:rPr lang="en-US" altLang="zh-TW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worldwide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 programming languages and other software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topics</a:t>
            </a:r>
            <a:r>
              <a:rPr lang="en-US" altLang="zh-TW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such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 C++, Visual C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 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C,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&amp;trade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Visual Basic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Objective-C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XML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Python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JavaScript, object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technology,</a:t>
            </a:r>
            <a:r>
              <a:rPr lang="en-US" altLang="zh-TW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Internet and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web programming, and Android and iPhone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</a:t>
            </a:r>
            <a:r>
              <a:rPr lang="en-US" altLang="zh-TW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development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39254" y="1980868"/>
            <a:ext cx="4587188" cy="34537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39897" y="3246217"/>
            <a:ext cx="2585396" cy="22420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39489" y="1577878"/>
            <a:ext cx="4586953" cy="201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059" y="2567490"/>
            <a:ext cx="3353274" cy="1827397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>
            <a:off x="3130378" y="1779373"/>
            <a:ext cx="5478163" cy="2183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40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background-origin</a:t>
            </a:r>
          </a:p>
          <a:p>
            <a:pPr lvl="1"/>
            <a:r>
              <a:rPr lang="en-US" altLang="zh-TW" dirty="0" smtClean="0"/>
              <a:t>padding-box</a:t>
            </a:r>
          </a:p>
          <a:p>
            <a:pPr lvl="2"/>
            <a:r>
              <a:rPr lang="en-US" altLang="zh-TW" dirty="0"/>
              <a:t>The background image is positioned relative to the </a:t>
            </a:r>
            <a:r>
              <a:rPr lang="en-US" altLang="zh-TW" dirty="0">
                <a:solidFill>
                  <a:srgbClr val="FF0000"/>
                </a:solidFill>
              </a:rPr>
              <a:t>padding</a:t>
            </a:r>
            <a:r>
              <a:rPr lang="en-US" altLang="zh-TW" dirty="0"/>
              <a:t> box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border-box</a:t>
            </a:r>
          </a:p>
          <a:p>
            <a:pPr lvl="2"/>
            <a:r>
              <a:rPr lang="en-US" altLang="zh-TW" dirty="0"/>
              <a:t>The background image is positioned relative to the </a:t>
            </a:r>
            <a:r>
              <a:rPr lang="en-US" altLang="zh-TW" dirty="0">
                <a:solidFill>
                  <a:srgbClr val="FF0000"/>
                </a:solidFill>
              </a:rPr>
              <a:t>border</a:t>
            </a:r>
            <a:r>
              <a:rPr lang="en-US" altLang="zh-TW" dirty="0"/>
              <a:t> box</a:t>
            </a:r>
            <a:endParaRPr lang="en-US" altLang="zh-TW" dirty="0" smtClean="0"/>
          </a:p>
          <a:p>
            <a:pPr lvl="1"/>
            <a:r>
              <a:rPr lang="en-US" altLang="zh-TW" dirty="0"/>
              <a:t>content-box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/>
              <a:t>The background image is positioned relative to the </a:t>
            </a:r>
            <a:r>
              <a:rPr lang="en-US" altLang="zh-TW" dirty="0">
                <a:solidFill>
                  <a:srgbClr val="FF0000"/>
                </a:solidFill>
              </a:rPr>
              <a:t>content</a:t>
            </a:r>
            <a:r>
              <a:rPr lang="en-US" altLang="zh-TW" dirty="0"/>
              <a:t> box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Background 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59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Background 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03" y="1996646"/>
            <a:ext cx="2778468" cy="18092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668" y="1996646"/>
            <a:ext cx="2787896" cy="180923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979" y="1996645"/>
            <a:ext cx="2765545" cy="18092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7200" y="3832995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/>
              <a:t>padding-box</a:t>
            </a:r>
          </a:p>
        </p:txBody>
      </p:sp>
      <p:sp>
        <p:nvSpPr>
          <p:cNvPr id="9" name="矩形 8"/>
          <p:cNvSpPr/>
          <p:nvPr/>
        </p:nvSpPr>
        <p:spPr>
          <a:xfrm>
            <a:off x="3541239" y="3832995"/>
            <a:ext cx="171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/>
              <a:t>border-box</a:t>
            </a:r>
          </a:p>
        </p:txBody>
      </p:sp>
      <p:sp>
        <p:nvSpPr>
          <p:cNvPr id="10" name="矩形 9"/>
          <p:cNvSpPr/>
          <p:nvPr/>
        </p:nvSpPr>
        <p:spPr>
          <a:xfrm>
            <a:off x="6405335" y="3832995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/>
              <a:t>content-box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8027" y="4563887"/>
            <a:ext cx="82419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Ref :</a:t>
            </a:r>
            <a:r>
              <a:rPr lang="zh-TW" altLang="en-US" sz="1400" dirty="0" smtClean="0"/>
              <a:t>http</a:t>
            </a:r>
            <a:r>
              <a:rPr lang="zh-TW" altLang="en-US" sz="1400" dirty="0"/>
              <a:t>://www.w3schools.com/cssref/playit.asp?filename=playcss_background-origin&amp;preval=content-box</a:t>
            </a:r>
          </a:p>
        </p:txBody>
      </p:sp>
    </p:spTree>
    <p:extLst>
      <p:ext uri="{BB962C8B-B14F-4D97-AF65-F5344CB8AC3E}">
        <p14:creationId xmlns:p14="http://schemas.microsoft.com/office/powerpoint/2010/main" val="13302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http://css3clickchart.com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www.westciv.com/tools/gradients/index.html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http://css-infos.net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Resource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890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en-US" altLang="zh-TW" dirty="0" err="1">
                <a:solidFill>
                  <a:srgbClr val="FF0000"/>
                </a:solidFill>
              </a:rPr>
              <a:t>webkit</a:t>
            </a:r>
            <a:r>
              <a:rPr lang="en-US" altLang="zh-TW" dirty="0">
                <a:solidFill>
                  <a:srgbClr val="FF0000"/>
                </a:solidFill>
              </a:rPr>
              <a:t>-box-reflect </a:t>
            </a:r>
            <a:r>
              <a:rPr lang="en-US" altLang="zh-TW" dirty="0" smtClean="0"/>
              <a:t>property</a:t>
            </a:r>
          </a:p>
          <a:p>
            <a:pPr lvl="1"/>
            <a:r>
              <a:rPr lang="en-US" altLang="zh-TW" dirty="0"/>
              <a:t>direction</a:t>
            </a:r>
            <a:endParaRPr lang="en-US" altLang="zh-TW" dirty="0" smtClean="0"/>
          </a:p>
          <a:p>
            <a:pPr lvl="2"/>
            <a:r>
              <a:rPr lang="en-US" altLang="zh-TW" dirty="0"/>
              <a:t>above, below, left, </a:t>
            </a:r>
            <a:r>
              <a:rPr lang="en-US" altLang="zh-TW" dirty="0" smtClean="0"/>
              <a:t> </a:t>
            </a:r>
            <a:r>
              <a:rPr lang="en-US" altLang="zh-TW" dirty="0"/>
              <a:t>right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offset (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determines the space between the image and its 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reflection)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gradient (option)</a:t>
            </a:r>
          </a:p>
          <a:p>
            <a:pPr lvl="1"/>
            <a:endParaRPr lang="en-US" altLang="zh-TW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available only in </a:t>
            </a:r>
            <a:r>
              <a:rPr lang="en-US" altLang="zh-TW" dirty="0" err="1">
                <a:solidFill>
                  <a:srgbClr val="000000"/>
                </a:solidFill>
                <a:ea typeface="新細明體" panose="02020500000000000000" pitchFamily="18" charset="-120"/>
              </a:rPr>
              <a:t>WebKit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-based browsers</a:t>
            </a:r>
            <a:endParaRPr lang="en-US" altLang="zh-TW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Web Resource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html-generator.weebly.com/css-webkit-reflections-generator.html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Reflections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590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Reflections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803" y="1314000"/>
            <a:ext cx="7030995" cy="554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Reflection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margin-right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.below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webkit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box-reflect: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below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webkit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gradient(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linear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top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bottom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from(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transparent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to(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.right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webkit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box-reflect: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webkit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gradient(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linear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top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top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from(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transparent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to(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"below"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"jhtp.png"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"138"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"180"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cover"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"right"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"jhtp.png"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"138"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"180"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cover"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41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16" y="1283151"/>
            <a:ext cx="3871784" cy="3274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98" y="5355752"/>
            <a:ext cx="774356" cy="103247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497998" y="5124280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kern="0" dirty="0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jhtp.png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2139" y="2652526"/>
            <a:ext cx="3718098" cy="2559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911546" y="2944956"/>
            <a:ext cx="5229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5px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3" idx="1"/>
          </p:cNvCxnSpPr>
          <p:nvPr/>
        </p:nvCxnSpPr>
        <p:spPr>
          <a:xfrm flipH="1" flipV="1">
            <a:off x="6384324" y="2833817"/>
            <a:ext cx="527222" cy="29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3" idx="3"/>
          </p:cNvCxnSpPr>
          <p:nvPr/>
        </p:nvCxnSpPr>
        <p:spPr>
          <a:xfrm flipV="1">
            <a:off x="7434446" y="2696037"/>
            <a:ext cx="506830" cy="43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2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CSS3 </a:t>
            </a:r>
            <a:r>
              <a:rPr lang="en-US" altLang="zh-TW" dirty="0">
                <a:solidFill>
                  <a:srgbClr val="FF0000"/>
                </a:solidFill>
              </a:rPr>
              <a:t>border-image</a:t>
            </a:r>
            <a:r>
              <a:rPr lang="en-US" altLang="zh-TW" dirty="0"/>
              <a:t> property uses images to place a border around any block-level </a:t>
            </a:r>
            <a:r>
              <a:rPr lang="en-US" altLang="zh-TW" dirty="0" smtClean="0"/>
              <a:t>element.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Web Resource:</a:t>
            </a:r>
          </a:p>
          <a:p>
            <a:pPr lvl="1"/>
            <a:r>
              <a:rPr lang="en-US" altLang="zh-TW" dirty="0">
                <a:hlinkClick r:id="rId2"/>
              </a:rPr>
              <a:t>http://border-image.com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developer.mozilla.org/en-US/docs/Web/CSS/Tools/Border-image_generator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Borders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36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238" y="302359"/>
            <a:ext cx="7611762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 Border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234px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#stretch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webkit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border-image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border.png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stretch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moz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border-image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border.png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stretch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-o-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border-image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border.png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stretch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border-image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border.png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stretch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#repeat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webkit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border-image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border.png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34%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34%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repeat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moz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border-image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border.png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34%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34%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repeat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-o-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border-image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border.png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34%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34%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repeat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border-image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border.png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34%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34%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repeat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 Borders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"border.png"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"image used to demonstrate borders"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"stretch"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Stretching the image border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"repeat"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Repeating the image border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43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22638" y="2570205"/>
            <a:ext cx="5630562" cy="2537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798" y="1463675"/>
            <a:ext cx="2432917" cy="398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3124" y="1729553"/>
            <a:ext cx="843554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6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webkit</a:t>
            </a:r>
            <a:r>
              <a:rPr lang="en-US" altLang="zh-TW" sz="16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6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border-image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6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6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6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border.png</a:t>
            </a:r>
            <a:r>
              <a:rPr lang="en-US" altLang="zh-TW" sz="16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stretch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 smtClean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6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moz</a:t>
            </a:r>
            <a:r>
              <a:rPr lang="en-US" altLang="zh-TW" sz="16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6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border-image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6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6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6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border.png</a:t>
            </a:r>
            <a:r>
              <a:rPr lang="en-US" altLang="zh-TW" sz="16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stretch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600" kern="0" dirty="0" smtClean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</a:t>
            </a:r>
            <a:r>
              <a:rPr lang="en-US" altLang="zh-TW" sz="16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o-</a:t>
            </a:r>
            <a:r>
              <a:rPr lang="en-US" altLang="zh-TW" sz="16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border-image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6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6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6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border.png</a:t>
            </a:r>
            <a:r>
              <a:rPr lang="en-US" altLang="zh-TW" sz="16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stretch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6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border-image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6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6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6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border.png</a:t>
            </a:r>
            <a:r>
              <a:rPr lang="en-US" altLang="zh-TW" sz="16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80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stretch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en-US" sz="1600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Borders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3102068"/>
            <a:ext cx="90286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kern="0" dirty="0" smtClean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border-image:</a:t>
            </a:r>
            <a:r>
              <a:rPr lang="zh-TW" altLang="en-US" sz="1200" kern="0" dirty="0" smtClean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zh-TW" alt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&lt;'border</a:t>
            </a:r>
            <a:r>
              <a:rPr lang="zh-TW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-image-source'&gt; || &lt;'border-image-slice'&gt; [ / &lt;'border-image-width'&gt; | / &lt;'border-image-width'&gt;? / &lt;'border-image-outset'&gt; ]? || &lt;'border-image-repeat'&gt;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33" y="3906735"/>
            <a:ext cx="2600513" cy="227825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578" y="3906735"/>
            <a:ext cx="3067050" cy="1876425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H="1">
            <a:off x="2323070" y="1935892"/>
            <a:ext cx="2248930" cy="128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296930" y="1753791"/>
            <a:ext cx="1408670" cy="256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029200" y="2026508"/>
            <a:ext cx="967946" cy="114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785920" y="1757475"/>
            <a:ext cx="949410" cy="256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6" idx="2"/>
          </p:cNvCxnSpPr>
          <p:nvPr/>
        </p:nvCxnSpPr>
        <p:spPr>
          <a:xfrm flipH="1">
            <a:off x="6437870" y="2013716"/>
            <a:ext cx="822755" cy="138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111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border-image-source</a:t>
            </a:r>
          </a:p>
          <a:p>
            <a:pPr lvl="1"/>
            <a:r>
              <a:rPr lang="en-US" altLang="zh-TW" dirty="0"/>
              <a:t>the image to use instead of the style of the </a:t>
            </a:r>
            <a:r>
              <a:rPr lang="en-US" altLang="zh-TW" dirty="0" smtClean="0"/>
              <a:t>border</a:t>
            </a:r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border-image-slice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expressed </a:t>
            </a:r>
            <a:r>
              <a:rPr lang="en-US" altLang="zh-TW" dirty="0">
                <a:solidFill>
                  <a:schemeClr val="tx1"/>
                </a:solidFill>
              </a:rPr>
              <a:t>with four space-separated values in pixels. These values are the inward offsets from the top, right, bottom and left sides of the image.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The </a:t>
            </a:r>
            <a:r>
              <a:rPr lang="en-US" altLang="zh-TW" dirty="0">
                <a:solidFill>
                  <a:schemeClr val="tx1"/>
                </a:solidFill>
              </a:rPr>
              <a:t>border-image-slice divides the image into nine regions: four corners, four sides and a middle, which is transparent unless otherwise specified.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Borders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85683" y="5652353"/>
            <a:ext cx="757263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border-image-slice</a:t>
            </a:r>
            <a:r>
              <a:rPr lang="en-US" altLang="zh-TW" sz="1200" b="1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10px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 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</a:t>
            </a:r>
            <a:r>
              <a:rPr lang="zh-TW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上下左右皆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10px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*/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border-image-slice </a:t>
            </a:r>
            <a:r>
              <a:rPr lang="en-US" altLang="zh-TW" sz="1200" kern="0" dirty="0" smtClean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10px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20px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</a:t>
            </a:r>
            <a:r>
              <a:rPr lang="zh-TW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上下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10px </a:t>
            </a:r>
            <a:r>
              <a:rPr lang="zh-TW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左右</a:t>
            </a:r>
            <a:r>
              <a:rPr lang="en-US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20px */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border-image-slice </a:t>
            </a:r>
            <a:r>
              <a:rPr lang="en-US" altLang="zh-TW" sz="1200" kern="0" dirty="0" smtClean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20px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30px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</a:t>
            </a:r>
            <a:r>
              <a:rPr lang="zh-TW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上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10px </a:t>
            </a:r>
            <a:r>
              <a:rPr lang="zh-TW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左右</a:t>
            </a:r>
            <a:r>
              <a:rPr lang="en-US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20px </a:t>
            </a:r>
            <a:r>
              <a:rPr lang="zh-TW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下</a:t>
            </a:r>
            <a:r>
              <a:rPr lang="en-US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30px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*/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border-image-slice </a:t>
            </a:r>
            <a:r>
              <a:rPr lang="en-US" altLang="zh-TW" sz="1200" kern="0" dirty="0" smtClean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20px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30px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40px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</a:t>
            </a:r>
            <a:r>
              <a:rPr lang="zh-TW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上</a:t>
            </a:r>
            <a:r>
              <a:rPr lang="en-US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10px </a:t>
            </a:r>
            <a:r>
              <a:rPr lang="zh-TW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右</a:t>
            </a:r>
            <a:r>
              <a:rPr lang="en-US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20px </a:t>
            </a:r>
            <a:r>
              <a:rPr lang="zh-TW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下</a:t>
            </a:r>
            <a:r>
              <a:rPr lang="en-US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30px </a:t>
            </a:r>
            <a:r>
              <a:rPr lang="zh-TW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左</a:t>
            </a:r>
            <a:r>
              <a:rPr lang="en-US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40px */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97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border-image-width</a:t>
            </a:r>
          </a:p>
          <a:p>
            <a:pPr lvl="1"/>
            <a:r>
              <a:rPr lang="en-US" altLang="zh-TW" dirty="0"/>
              <a:t>the width of the </a:t>
            </a:r>
            <a:r>
              <a:rPr lang="en-US" altLang="zh-TW" dirty="0" smtClean="0"/>
              <a:t>border</a:t>
            </a:r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border-image-outset</a:t>
            </a:r>
          </a:p>
          <a:p>
            <a:pPr lvl="1"/>
            <a:r>
              <a:rPr lang="en-US" altLang="zh-TW" dirty="0"/>
              <a:t>describes by which amount the border image area extends beyond the border </a:t>
            </a:r>
            <a:r>
              <a:rPr lang="en-US" altLang="zh-TW" dirty="0" smtClean="0"/>
              <a:t>box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border-image-repeat</a:t>
            </a:r>
          </a:p>
          <a:p>
            <a:pPr lvl="1"/>
            <a:r>
              <a:rPr lang="en-US" altLang="zh-TW" dirty="0"/>
              <a:t>specifies how the regions of the border image are scaled and tiled (repeated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stretch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repeat</a:t>
            </a:r>
          </a:p>
          <a:p>
            <a:pPr lvl="2"/>
            <a:r>
              <a:rPr lang="en-US" altLang="zh-TW" dirty="0" smtClean="0"/>
              <a:t>round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Borders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080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Borders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91978" y="2024381"/>
            <a:ext cx="67756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border-width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30px</a:t>
            </a:r>
            <a:r>
              <a:rPr lang="en-US" altLang="zh-TW" sz="1200" kern="0" dirty="0" smtClean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en-US" altLang="zh-TW" sz="1200" b="1" kern="0" dirty="0" smtClean="0">
              <a:solidFill>
                <a:schemeClr val="tx1"/>
              </a:solidFill>
              <a:latin typeface="Courier New" panose="02070309020205020404" pitchFamily="49" charset="0"/>
              <a:ea typeface="細明體" panose="02020509000000000000" pitchFamily="49" charset="-12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border-image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url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border.png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80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80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80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80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stretch</a:t>
            </a:r>
            <a:r>
              <a:rPr lang="en-US" altLang="zh-TW" sz="1200" kern="0" dirty="0" smtClean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1978" y="2814692"/>
            <a:ext cx="677562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border-image-source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url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"border.png"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);</a:t>
            </a:r>
            <a:endParaRPr lang="zh-TW" altLang="zh-TW" sz="1200" kern="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border-image-slice</a:t>
            </a:r>
            <a:r>
              <a:rPr lang="en-US" altLang="zh-TW" sz="1200" kern="0" dirty="0" smtClean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80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80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80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80</a:t>
            </a:r>
            <a:r>
              <a:rPr lang="en-US" altLang="zh-TW" sz="1200" kern="0" dirty="0" smtClean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border-image-width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30px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err="1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30px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err="1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30px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err="1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30px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border-image-outset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0px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border-image-repeat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stretch 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stretch</a:t>
            </a:r>
            <a:r>
              <a:rPr lang="en-US" altLang="zh-TW" sz="1200" kern="0" dirty="0" smtClean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4104010"/>
            <a:ext cx="3238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Animation; Selectors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48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1" y="-5417"/>
            <a:ext cx="5733535" cy="68634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&lt;!DOCTYPE html&gt;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meta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charset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"utf-8"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0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Animation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0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img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position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relative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0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0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animation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movingimage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linear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10s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1s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alternate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0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moz</a:t>
            </a:r>
            <a:r>
              <a:rPr lang="en-US" altLang="zh-TW" sz="10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animation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movingimage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linear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10s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1s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alternate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animation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movingimage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linear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10s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1s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alternate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@-</a:t>
            </a:r>
            <a:r>
              <a:rPr lang="en-US" altLang="zh-TW" sz="10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webkit-keyframes</a:t>
            </a:r>
            <a:r>
              <a:rPr lang="en-US" altLang="zh-TW" sz="10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movingimage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0%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25%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50%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75%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100%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@-</a:t>
            </a:r>
            <a:r>
              <a:rPr lang="en-US" altLang="zh-TW" sz="10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moz-keyframes</a:t>
            </a:r>
            <a:r>
              <a:rPr lang="en-US" altLang="zh-TW" sz="10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movingimage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0%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25%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50%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75%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100%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@</a:t>
            </a:r>
            <a:r>
              <a:rPr lang="en-US" altLang="zh-TW" sz="10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keyframes</a:t>
            </a:r>
            <a:r>
              <a:rPr lang="en-US" altLang="zh-TW" sz="10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movingimage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0%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25%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50%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75%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100%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0px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img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b="1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"jhtp.png"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width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"138"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height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000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180“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</a:t>
            </a:r>
            <a:r>
              <a:rPr lang="en-US" altLang="zh-TW" sz="1000" b="1" kern="0" dirty="0" smtClean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alt</a:t>
            </a:r>
            <a:r>
              <a:rPr lang="en-US" altLang="zh-TW" sz="10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"Java How to Program book cover"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0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37" y="732289"/>
            <a:ext cx="1006664" cy="1321247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6193781" y="1474772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0%-25%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975534" y="3231266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25%-50%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966734" y="3122990"/>
            <a:ext cx="106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50%-7</a:t>
            </a:r>
            <a:r>
              <a:rPr lang="en-US" altLang="zh-TW" dirty="0"/>
              <a:t>5</a:t>
            </a:r>
            <a:r>
              <a:rPr lang="en-US" altLang="zh-TW" dirty="0" smtClean="0"/>
              <a:t>%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827065" y="1452443"/>
            <a:ext cx="117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75%-100%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55589" y="2306595"/>
            <a:ext cx="3276000" cy="3212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955587" y="2467232"/>
            <a:ext cx="3276000" cy="3212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955587" y="2627869"/>
            <a:ext cx="3276000" cy="3212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955587" y="2788506"/>
            <a:ext cx="3276000" cy="3212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02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-0.11337 0.15949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796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37 0.15949 L -0.00573 0.3219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79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32199 L 0.11337 0.17037 " pathEditMode="relative" rAng="0" ptsTypes="AA">
                                      <p:cBhvr>
                                        <p:cTn id="32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5" y="-759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37 0.17037 L 1.11111E-6 7.40741E-7 " pathEditMode="relative" rAng="0" ptsTypes="AA">
                                      <p:cBhvr>
                                        <p:cTn id="47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-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  <p:bldP spid="29" grpId="0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Animation; Selectors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1826" y="1502465"/>
            <a:ext cx="8575590" cy="37856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img</a:t>
            </a:r>
            <a:endParaRPr lang="zh-TW" altLang="zh-TW" sz="16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6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6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position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relative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6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6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6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6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6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animation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6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movingimage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linear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10s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1s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alternate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6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6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6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moz</a:t>
            </a:r>
            <a:r>
              <a:rPr lang="en-US" altLang="zh-TW" sz="16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6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animation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6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movingimage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linear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10s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1s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alternate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6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6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animation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6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movingimage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linear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10s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1s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alternate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6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6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6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@-</a:t>
            </a:r>
            <a:r>
              <a:rPr lang="en-US" altLang="zh-TW" sz="16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webkit-keyframes</a:t>
            </a:r>
            <a:r>
              <a:rPr lang="en-US" altLang="zh-TW" sz="16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movingimage</a:t>
            </a:r>
            <a:endParaRPr lang="zh-TW" altLang="zh-TW" sz="16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6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0%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6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6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6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0px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6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25%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6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6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0px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6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6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50%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6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6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6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100px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6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75%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6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6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100px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6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6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100%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6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6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50px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6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top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6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0px</a:t>
            </a: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6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4044777" y="2446518"/>
            <a:ext cx="444844" cy="90616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14800" y="5105159"/>
            <a:ext cx="45720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animation-name: movingImage</a:t>
            </a:r>
            <a:r>
              <a:rPr lang="zh-TW" altLang="en-US" dirty="0" smtClean="0"/>
              <a:t>;</a:t>
            </a:r>
            <a:endParaRPr lang="zh-TW" altLang="en-US" dirty="0"/>
          </a:p>
          <a:p>
            <a:r>
              <a:rPr lang="zh-TW" altLang="en-US" dirty="0"/>
              <a:t>animation-timing-function: linear</a:t>
            </a:r>
            <a:r>
              <a:rPr lang="zh-TW" altLang="en-US" dirty="0" smtClean="0"/>
              <a:t>;</a:t>
            </a:r>
            <a:endParaRPr lang="zh-TW" altLang="en-US" dirty="0"/>
          </a:p>
          <a:p>
            <a:r>
              <a:rPr lang="zh-TW" altLang="en-US" dirty="0"/>
              <a:t>animation-duration: 10s</a:t>
            </a:r>
            <a:r>
              <a:rPr lang="zh-TW" altLang="en-US" dirty="0" smtClean="0"/>
              <a:t>;</a:t>
            </a:r>
            <a:endParaRPr lang="zh-TW" altLang="en-US" dirty="0"/>
          </a:p>
          <a:p>
            <a:r>
              <a:rPr lang="zh-TW" altLang="en-US" dirty="0"/>
              <a:t>animation-delay: 1s</a:t>
            </a:r>
            <a:r>
              <a:rPr lang="zh-TW" altLang="en-US" dirty="0" smtClean="0"/>
              <a:t>;</a:t>
            </a:r>
            <a:endParaRPr lang="zh-TW" altLang="en-US" dirty="0"/>
          </a:p>
          <a:p>
            <a:r>
              <a:rPr lang="zh-TW" altLang="en-US" dirty="0"/>
              <a:t>animation-iteration-count: 2</a:t>
            </a:r>
            <a:r>
              <a:rPr lang="zh-TW" altLang="en-US" dirty="0" smtClean="0"/>
              <a:t>;</a:t>
            </a:r>
            <a:endParaRPr lang="zh-TW" altLang="en-US" dirty="0"/>
          </a:p>
          <a:p>
            <a:r>
              <a:rPr lang="zh-TW" altLang="en-US" dirty="0"/>
              <a:t>animation-direction: alternate;</a:t>
            </a:r>
          </a:p>
        </p:txBody>
      </p:sp>
    </p:spTree>
    <p:extLst>
      <p:ext uri="{BB962C8B-B14F-4D97-AF65-F5344CB8AC3E}">
        <p14:creationId xmlns:p14="http://schemas.microsoft.com/office/powerpoint/2010/main" val="9587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CSS3 </a:t>
            </a:r>
            <a:r>
              <a:rPr lang="en-US" altLang="zh-TW" dirty="0">
                <a:solidFill>
                  <a:srgbClr val="FF0000"/>
                </a:solidFill>
              </a:rPr>
              <a:t>text-shadow</a:t>
            </a:r>
            <a:r>
              <a:rPr lang="en-US" altLang="zh-TW" dirty="0"/>
              <a:t> property makes it easy to add a text shadow effect to any </a:t>
            </a:r>
            <a:r>
              <a:rPr lang="en-US" altLang="zh-TW" dirty="0" smtClean="0"/>
              <a:t>text. </a:t>
            </a:r>
          </a:p>
          <a:p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The text-shadow property has four 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values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Horizontal offset of the </a:t>
            </a:r>
            <a:r>
              <a:rPr lang="en-US" altLang="zh-TW" dirty="0" smtClean="0">
                <a:solidFill>
                  <a:srgbClr val="7030A0"/>
                </a:solidFill>
              </a:rPr>
              <a:t>shadow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number of pixels that the text-shadow will appear to the left or the right of the text.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A </a:t>
            </a:r>
            <a:r>
              <a:rPr lang="en-US" altLang="zh-TW" dirty="0"/>
              <a:t>negative value moves the text-shadow to the left; a positive value moves it to the right. 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Vertical offset of the </a:t>
            </a:r>
            <a:r>
              <a:rPr lang="en-US" altLang="zh-TW" dirty="0" smtClean="0">
                <a:solidFill>
                  <a:srgbClr val="7030A0"/>
                </a:solidFill>
              </a:rPr>
              <a:t>shadow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number of pixels that the text-shadow will be shifted up or down from the text.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A </a:t>
            </a:r>
            <a:r>
              <a:rPr lang="en-US" altLang="zh-TW" dirty="0"/>
              <a:t>negative value moves the shadow up, whereas a positive value moves it down.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Shadows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animation-name</a:t>
            </a:r>
          </a:p>
          <a:p>
            <a:pPr lvl="1"/>
            <a:r>
              <a:rPr lang="en-US" altLang="zh-TW" dirty="0"/>
              <a:t>the name of the </a:t>
            </a:r>
            <a:r>
              <a:rPr lang="en-US" altLang="zh-TW" dirty="0" err="1"/>
              <a:t>keyframe</a:t>
            </a:r>
            <a:r>
              <a:rPr lang="en-US" altLang="zh-TW" dirty="0"/>
              <a:t> you want to bind to the </a:t>
            </a:r>
            <a:r>
              <a:rPr lang="en-US" altLang="zh-TW" dirty="0" smtClean="0"/>
              <a:t>selector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animation-timing-functio</a:t>
            </a:r>
            <a:r>
              <a:rPr lang="zh-TW" altLang="en-US" dirty="0" smtClean="0">
                <a:solidFill>
                  <a:srgbClr val="FF0000"/>
                </a:solidFill>
              </a:rPr>
              <a:t>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determines how the animation progresses in one cycle of its 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duration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Possible 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values</a:t>
            </a:r>
          </a:p>
          <a:p>
            <a:pPr lvl="2"/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linear : the animation will move at the same speed from start to finish</a:t>
            </a:r>
            <a:endParaRPr lang="en-US" altLang="zh-TW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2"/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ease : 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starts slowly, increases speed, then ends slowly</a:t>
            </a:r>
            <a:endParaRPr lang="en-US" altLang="zh-TW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2"/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ease-in : 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starts slowly, then speeds </a:t>
            </a:r>
            <a:endParaRPr lang="en-US" altLang="zh-TW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2"/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ease-out : 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starts faster, then slows down</a:t>
            </a:r>
            <a:endParaRPr lang="en-US" altLang="zh-TW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2"/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ease-in-out : 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starts and ends slowly</a:t>
            </a:r>
            <a:endParaRPr lang="en-US" altLang="zh-TW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2"/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cubic-</a:t>
            </a:r>
            <a:r>
              <a:rPr lang="en-US" altLang="zh-TW" dirty="0" err="1" smtClean="0">
                <a:solidFill>
                  <a:srgbClr val="000000"/>
                </a:solidFill>
                <a:ea typeface="新細明體" panose="02020500000000000000" pitchFamily="18" charset="-120"/>
              </a:rPr>
              <a:t>bezier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: allows you to customize the timing function with four values between 0 and 1, such as cubic-</a:t>
            </a:r>
            <a:r>
              <a:rPr lang="en-US" altLang="zh-TW" dirty="0" err="1">
                <a:solidFill>
                  <a:srgbClr val="000000"/>
                </a:solidFill>
                <a:ea typeface="新細明體" panose="02020500000000000000" pitchFamily="18" charset="-120"/>
              </a:rPr>
              <a:t>bezier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(1,0,0,1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)</a:t>
            </a:r>
          </a:p>
          <a:p>
            <a:pPr lvl="3"/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http://cubic-bezier.com/</a:t>
            </a:r>
            <a:endParaRPr lang="en-US" altLang="zh-TW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2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Animation; Selectors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1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animation-duratio</a:t>
            </a:r>
            <a:r>
              <a:rPr lang="zh-TW" altLang="en-US" dirty="0" smtClean="0">
                <a:solidFill>
                  <a:srgbClr val="FF0000"/>
                </a:solidFill>
              </a:rPr>
              <a:t>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the time in seconds (s) or milliseconds (</a:t>
            </a:r>
            <a:r>
              <a:rPr lang="en-US" altLang="zh-TW" dirty="0" err="1">
                <a:solidFill>
                  <a:schemeClr val="tx1"/>
                </a:solidFill>
              </a:rPr>
              <a:t>ms</a:t>
            </a:r>
            <a:r>
              <a:rPr lang="en-US" altLang="zh-TW" dirty="0">
                <a:solidFill>
                  <a:schemeClr val="tx1"/>
                </a:solidFill>
              </a:rPr>
              <a:t>) that the animation takes to complete one </a:t>
            </a:r>
            <a:r>
              <a:rPr lang="en-US" altLang="zh-TW" dirty="0" smtClean="0">
                <a:solidFill>
                  <a:schemeClr val="tx1"/>
                </a:solidFill>
              </a:rPr>
              <a:t>iteration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animation-delay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the </a:t>
            </a:r>
            <a:r>
              <a:rPr lang="en-US" altLang="zh-TW" dirty="0">
                <a:solidFill>
                  <a:schemeClr val="tx1"/>
                </a:solidFill>
              </a:rPr>
              <a:t>number of seconds 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or milliseconds after the page loads before the animation begins.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animation-iteration-count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the </a:t>
            </a:r>
            <a:r>
              <a:rPr lang="en-US" altLang="zh-TW" dirty="0">
                <a:solidFill>
                  <a:schemeClr val="tx1"/>
                </a:solidFill>
              </a:rPr>
              <a:t>number of times the animation will run.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You </a:t>
            </a:r>
            <a:r>
              <a:rPr lang="en-US" altLang="zh-TW" dirty="0">
                <a:solidFill>
                  <a:schemeClr val="tx1"/>
                </a:solidFill>
              </a:rPr>
              <a:t>may use the value </a:t>
            </a:r>
            <a:r>
              <a:rPr lang="en-US" altLang="zh-TW" dirty="0">
                <a:solidFill>
                  <a:srgbClr val="FF0000"/>
                </a:solidFill>
              </a:rPr>
              <a:t>infinite</a:t>
            </a:r>
            <a:r>
              <a:rPr lang="en-US" altLang="zh-TW" dirty="0">
                <a:solidFill>
                  <a:schemeClr val="tx1"/>
                </a:solidFill>
              </a:rPr>
              <a:t> to repeat the animation continuously.</a:t>
            </a: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Animation; Selectors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7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animation-direction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the </a:t>
            </a:r>
            <a:r>
              <a:rPr lang="en-US" altLang="zh-TW" dirty="0">
                <a:solidFill>
                  <a:schemeClr val="tx1"/>
                </a:solidFill>
              </a:rPr>
              <a:t>direction in which the animation will run.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Possible 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values</a:t>
            </a:r>
            <a:endParaRPr lang="en-US" altLang="zh-TW" dirty="0" smtClean="0"/>
          </a:p>
          <a:p>
            <a:pPr lvl="2"/>
            <a:r>
              <a:rPr lang="en-US" altLang="zh-TW" dirty="0"/>
              <a:t>normal </a:t>
            </a:r>
          </a:p>
          <a:p>
            <a:pPr lvl="3"/>
            <a:r>
              <a:rPr lang="en-US" altLang="zh-TW" dirty="0" smtClean="0"/>
              <a:t>The </a:t>
            </a:r>
            <a:r>
              <a:rPr lang="en-US" altLang="zh-TW" dirty="0"/>
              <a:t>animation should be played as normal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reverse</a:t>
            </a:r>
          </a:p>
          <a:p>
            <a:pPr lvl="3"/>
            <a:r>
              <a:rPr lang="en-US" altLang="zh-TW" dirty="0"/>
              <a:t>The animation should play in reverse direction</a:t>
            </a:r>
            <a:endParaRPr lang="en-US" altLang="zh-TW" dirty="0" smtClean="0"/>
          </a:p>
          <a:p>
            <a:pPr lvl="2"/>
            <a:r>
              <a:rPr lang="en-US" altLang="zh-TW" dirty="0"/>
              <a:t>a</a:t>
            </a:r>
            <a:r>
              <a:rPr lang="en-US" altLang="zh-TW" dirty="0" smtClean="0"/>
              <a:t>lternate</a:t>
            </a:r>
          </a:p>
          <a:p>
            <a:pPr lvl="3"/>
            <a:r>
              <a:rPr lang="en-US" altLang="zh-TW" dirty="0" smtClean="0"/>
              <a:t>The </a:t>
            </a:r>
            <a:r>
              <a:rPr lang="en-US" altLang="zh-TW" dirty="0"/>
              <a:t>animation will run in alternating directions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alternate-reverse</a:t>
            </a:r>
          </a:p>
          <a:p>
            <a:pPr lvl="3"/>
            <a:r>
              <a:rPr lang="en-US" altLang="zh-TW" dirty="0" smtClean="0"/>
              <a:t>The </a:t>
            </a:r>
            <a:r>
              <a:rPr lang="en-US" altLang="zh-TW" dirty="0"/>
              <a:t>animation will run in alternating </a:t>
            </a:r>
            <a:r>
              <a:rPr lang="en-US" altLang="zh-TW" dirty="0" smtClean="0"/>
              <a:t>directions and </a:t>
            </a:r>
            <a:r>
              <a:rPr lang="en-US" altLang="zh-TW" dirty="0"/>
              <a:t>play in reverse direction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Animation; Selectors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18" name="弧形向右箭號 17"/>
          <p:cNvSpPr/>
          <p:nvPr/>
        </p:nvSpPr>
        <p:spPr>
          <a:xfrm>
            <a:off x="6614983" y="2710250"/>
            <a:ext cx="527222" cy="763070"/>
          </a:xfrm>
          <a:prstGeom prst="curvedRightArrow">
            <a:avLst>
              <a:gd name="adj1" fmla="val 0"/>
              <a:gd name="adj2" fmla="val 3524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弧形箭號 (左彎) 18"/>
          <p:cNvSpPr/>
          <p:nvPr/>
        </p:nvSpPr>
        <p:spPr>
          <a:xfrm>
            <a:off x="7282247" y="3591697"/>
            <a:ext cx="543698" cy="691979"/>
          </a:xfrm>
          <a:prstGeom prst="curvedLeftArrow">
            <a:avLst>
              <a:gd name="adj1" fmla="val 0"/>
              <a:gd name="adj2" fmla="val 47894"/>
              <a:gd name="adj3" fmla="val 265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弧形向右箭號 19"/>
          <p:cNvSpPr/>
          <p:nvPr/>
        </p:nvSpPr>
        <p:spPr>
          <a:xfrm>
            <a:off x="7356389" y="4283676"/>
            <a:ext cx="527222" cy="763070"/>
          </a:xfrm>
          <a:prstGeom prst="curvedRightArrow">
            <a:avLst>
              <a:gd name="adj1" fmla="val 0"/>
              <a:gd name="adj2" fmla="val 3524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弧形箭號 (左彎) 20"/>
          <p:cNvSpPr/>
          <p:nvPr/>
        </p:nvSpPr>
        <p:spPr>
          <a:xfrm>
            <a:off x="7891851" y="4467503"/>
            <a:ext cx="543698" cy="691979"/>
          </a:xfrm>
          <a:prstGeom prst="curvedLeftArrow">
            <a:avLst>
              <a:gd name="adj1" fmla="val 0"/>
              <a:gd name="adj2" fmla="val 47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弧形向右箭號 21"/>
          <p:cNvSpPr/>
          <p:nvPr/>
        </p:nvSpPr>
        <p:spPr>
          <a:xfrm>
            <a:off x="5251623" y="5669539"/>
            <a:ext cx="527222" cy="763070"/>
          </a:xfrm>
          <a:prstGeom prst="curvedRightArrow">
            <a:avLst>
              <a:gd name="adj1" fmla="val 0"/>
              <a:gd name="adj2" fmla="val 35243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弧形箭號 (左彎) 22"/>
          <p:cNvSpPr/>
          <p:nvPr/>
        </p:nvSpPr>
        <p:spPr>
          <a:xfrm>
            <a:off x="5778845" y="5509800"/>
            <a:ext cx="543698" cy="816859"/>
          </a:xfrm>
          <a:prstGeom prst="curvedLeftArrow">
            <a:avLst>
              <a:gd name="adj1" fmla="val 0"/>
              <a:gd name="adj2" fmla="val 47894"/>
              <a:gd name="adj3" fmla="val 265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animation-play-state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Possible 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values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paused</a:t>
            </a:r>
          </a:p>
          <a:p>
            <a:pPr lvl="3"/>
            <a:r>
              <a:rPr lang="en-US" altLang="zh-TW" dirty="0"/>
              <a:t>Specifies that the animation is paused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running</a:t>
            </a:r>
          </a:p>
          <a:p>
            <a:pPr lvl="3"/>
            <a:r>
              <a:rPr lang="en-US" altLang="zh-TW" dirty="0"/>
              <a:t>Specifies that the animation is </a:t>
            </a:r>
            <a:r>
              <a:rPr lang="en-US" altLang="zh-TW" dirty="0" smtClean="0"/>
              <a:t>running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shorthand animation </a:t>
            </a:r>
            <a:r>
              <a:rPr lang="en-US" altLang="zh-TW" dirty="0"/>
              <a:t>property cannot be </a:t>
            </a:r>
            <a:r>
              <a:rPr lang="en-US" altLang="zh-TW" dirty="0" smtClean="0"/>
              <a:t>used with it.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Animation; Selectors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58778" y="4250893"/>
            <a:ext cx="57541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-webkit-animation: movingimage linear 10s 1s 2 alternate;</a:t>
            </a:r>
          </a:p>
        </p:txBody>
      </p:sp>
    </p:spTree>
    <p:extLst>
      <p:ext uri="{BB962C8B-B14F-4D97-AF65-F5344CB8AC3E}">
        <p14:creationId xmlns:p14="http://schemas.microsoft.com/office/powerpoint/2010/main" val="27334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 err="1">
                <a:solidFill>
                  <a:srgbClr val="FF0000"/>
                </a:solidFill>
              </a:rPr>
              <a:t>keyframes</a:t>
            </a:r>
            <a:r>
              <a:rPr lang="en-US" altLang="zh-TW" dirty="0">
                <a:solidFill>
                  <a:srgbClr val="FF0000"/>
                </a:solidFill>
              </a:rPr>
              <a:t> Rule and Selectors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 err="1">
                <a:solidFill>
                  <a:srgbClr val="FF0000"/>
                </a:solidFill>
              </a:rPr>
              <a:t>keyframes</a:t>
            </a:r>
            <a:r>
              <a:rPr lang="en-US" altLang="zh-TW" dirty="0">
                <a:solidFill>
                  <a:srgbClr val="FF0000"/>
                </a:solidFill>
              </a:rPr>
              <a:t> rule </a:t>
            </a:r>
            <a:r>
              <a:rPr lang="en-US" altLang="zh-TW" dirty="0"/>
              <a:t>defines the element’s properties that will change during the animation, the values to which those properties will change, and when they’ll change. </a:t>
            </a:r>
          </a:p>
          <a:p>
            <a:pPr lvl="1"/>
            <a:r>
              <a:rPr lang="en-US" altLang="zh-TW" dirty="0"/>
              <a:t>The @</a:t>
            </a:r>
            <a:r>
              <a:rPr lang="en-US" altLang="zh-TW" dirty="0" err="1"/>
              <a:t>keyframes</a:t>
            </a:r>
            <a:r>
              <a:rPr lang="en-US" altLang="zh-TW" dirty="0"/>
              <a:t> rule is followed by the name of the animation </a:t>
            </a:r>
            <a:r>
              <a:rPr lang="en-US" altLang="zh-TW" dirty="0" smtClean="0"/>
              <a:t>to </a:t>
            </a:r>
            <a:r>
              <a:rPr lang="en-US" altLang="zh-TW" dirty="0"/>
              <a:t>which the </a:t>
            </a:r>
            <a:r>
              <a:rPr lang="en-US" altLang="zh-TW" dirty="0" err="1"/>
              <a:t>keyframes</a:t>
            </a:r>
            <a:r>
              <a:rPr lang="en-US" altLang="zh-TW" dirty="0"/>
              <a:t> are applied. </a:t>
            </a:r>
          </a:p>
          <a:p>
            <a:pPr lvl="1"/>
            <a:r>
              <a:rPr lang="en-US" altLang="zh-TW" dirty="0"/>
              <a:t>CSS rules consist of one or more </a:t>
            </a:r>
            <a:r>
              <a:rPr lang="en-US" altLang="zh-TW" dirty="0">
                <a:solidFill>
                  <a:srgbClr val="FF0000"/>
                </a:solidFill>
              </a:rPr>
              <a:t>selectors</a:t>
            </a:r>
            <a:r>
              <a:rPr lang="en-US" altLang="zh-TW" dirty="0"/>
              <a:t> followed by a declaration block in curly braces ({}). </a:t>
            </a:r>
          </a:p>
          <a:p>
            <a:pPr lvl="1"/>
            <a:r>
              <a:rPr lang="en-US" altLang="zh-TW" dirty="0"/>
              <a:t>Selectors enable you to apply styles to elements of a particular type or attribute.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from (same as 0%)</a:t>
            </a:r>
          </a:p>
          <a:p>
            <a:pPr lvl="2"/>
            <a:r>
              <a:rPr lang="en-US" altLang="zh-TW" dirty="0" smtClean="0"/>
              <a:t>to (same as 100%)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Animation; Selectors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92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Web Resource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www.w3schools.com/css/tryit.asp?filename=trycss3_animation4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www.w3schools.com/cssref/tryit.asp?filename=trycss3_keyframes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developer.mozilla.org/en-US/docs/Web/CSS/animation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Animation; Selectors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8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Exerscise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210962" y="2421924"/>
            <a:ext cx="280087" cy="280087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433383" y="2702011"/>
            <a:ext cx="720000" cy="7200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2161621" y="2681270"/>
            <a:ext cx="720000" cy="7200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881621" y="2681270"/>
            <a:ext cx="720000" cy="7200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615972" y="2681270"/>
            <a:ext cx="720000" cy="7200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62107" y="3725506"/>
            <a:ext cx="611653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#box</a:t>
            </a: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width : 50px;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height : 50px;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border-radius: 25px;</a:t>
            </a: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position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relative</a:t>
            </a:r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-radial-gradient(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center,navy,white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矩形 13"/>
          <p:cNvSpPr/>
          <p:nvPr/>
        </p:nvSpPr>
        <p:spPr>
          <a:xfrm>
            <a:off x="2762107" y="5688070"/>
            <a:ext cx="61165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id="box"&gt;&lt;/div&gt;</a:t>
            </a: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/body&gt;</a:t>
            </a:r>
          </a:p>
        </p:txBody>
      </p:sp>
    </p:spTree>
    <p:extLst>
      <p:ext uri="{BB962C8B-B14F-4D97-AF65-F5344CB8AC3E}">
        <p14:creationId xmlns:p14="http://schemas.microsoft.com/office/powerpoint/2010/main" val="34833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With CSS3 </a:t>
            </a:r>
            <a:r>
              <a:rPr lang="en-US" altLang="zh-TW" dirty="0">
                <a:solidFill>
                  <a:srgbClr val="FF0000"/>
                </a:solidFill>
              </a:rPr>
              <a:t>transitions</a:t>
            </a:r>
            <a:r>
              <a:rPr lang="en-US" altLang="zh-TW" dirty="0"/>
              <a:t>, you can change an element’s style over a specified duration. </a:t>
            </a:r>
          </a:p>
          <a:p>
            <a:r>
              <a:rPr lang="en-US" altLang="zh-TW" dirty="0"/>
              <a:t>CSS3 </a:t>
            </a:r>
            <a:r>
              <a:rPr lang="en-US" altLang="zh-TW" dirty="0">
                <a:solidFill>
                  <a:srgbClr val="FF0000"/>
                </a:solidFill>
              </a:rPr>
              <a:t>transformations</a:t>
            </a:r>
            <a:r>
              <a:rPr lang="en-US" altLang="zh-TW" dirty="0"/>
              <a:t> allow you to </a:t>
            </a:r>
            <a:r>
              <a:rPr lang="en-US" altLang="zh-TW" dirty="0">
                <a:solidFill>
                  <a:srgbClr val="FF0000"/>
                </a:solidFill>
              </a:rPr>
              <a:t>move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rotate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scale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skew</a:t>
            </a:r>
            <a:r>
              <a:rPr lang="en-US" altLang="zh-TW" dirty="0"/>
              <a:t> elements.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Transitions</a:t>
            </a:r>
            <a:r>
              <a:rPr lang="en-US" altLang="zh-TW" dirty="0"/>
              <a:t> are similar in concept to the </a:t>
            </a:r>
            <a:r>
              <a:rPr lang="en-US" altLang="zh-TW" dirty="0">
                <a:solidFill>
                  <a:srgbClr val="FF0000"/>
                </a:solidFill>
              </a:rPr>
              <a:t>animations</a:t>
            </a:r>
            <a:r>
              <a:rPr lang="en-US" altLang="zh-TW" dirty="0"/>
              <a:t>, but transitions allow you to specify only the </a:t>
            </a:r>
            <a:r>
              <a:rPr lang="en-US" altLang="zh-TW" dirty="0">
                <a:solidFill>
                  <a:srgbClr val="FF0000"/>
                </a:solidFill>
              </a:rPr>
              <a:t>starting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ending</a:t>
            </a:r>
            <a:r>
              <a:rPr lang="en-US" altLang="zh-TW" dirty="0"/>
              <a:t> values of the CSS properties being changed. </a:t>
            </a:r>
          </a:p>
          <a:p>
            <a:r>
              <a:rPr lang="en-US" altLang="zh-TW" dirty="0"/>
              <a:t>An animation’s </a:t>
            </a:r>
            <a:r>
              <a:rPr lang="en-US" altLang="zh-TW" dirty="0" err="1"/>
              <a:t>keyframes</a:t>
            </a:r>
            <a:r>
              <a:rPr lang="en-US" altLang="zh-TW" dirty="0"/>
              <a:t> enable you to control intermediate states throughout the animation’s duration.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Transitions and Transformations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Transitions and Transformations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502465"/>
            <a:ext cx="6042454" cy="52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&lt;!DOCTYPE html&gt;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meta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charset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"utf-8"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Transitions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img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margin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80px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transition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4s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moz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transition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moz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4s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-o-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transition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-o-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4s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transition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4s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img</a:t>
            </a:r>
            <a:r>
              <a:rPr lang="en-US" altLang="zh-TW" sz="12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err="1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hover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rotate(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360deg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scale(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2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moz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rotate(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360deg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scale(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2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-o-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rotate(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360deg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scale(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2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rotate(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360deg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scale(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2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img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"cpphtp.png"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width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"76"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height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"100"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alt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"C++ How to Program book cover"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425" y="1621527"/>
            <a:ext cx="626400" cy="8173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94" y="1600200"/>
            <a:ext cx="1227600" cy="12123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75" y="1621525"/>
            <a:ext cx="1684800" cy="150183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119" y="1600200"/>
            <a:ext cx="1213200" cy="157944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20346" y="3196281"/>
            <a:ext cx="3921211" cy="7496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124465" y="4469027"/>
            <a:ext cx="4345459" cy="7496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transition-property</a:t>
            </a:r>
          </a:p>
          <a:p>
            <a:pPr lvl="1"/>
            <a:r>
              <a:rPr lang="en-US" altLang="zh-TW" dirty="0"/>
              <a:t>Specifies the name of the CSS property the transition effect is for</a:t>
            </a:r>
          </a:p>
          <a:p>
            <a:r>
              <a:rPr lang="en-US" altLang="zh-TW" dirty="0" smtClean="0"/>
              <a:t>transition-duration</a:t>
            </a:r>
            <a:endParaRPr lang="en-US" altLang="zh-TW" dirty="0"/>
          </a:p>
          <a:p>
            <a:r>
              <a:rPr lang="en-US" altLang="zh-TW" dirty="0"/>
              <a:t>transition-timing-function</a:t>
            </a:r>
          </a:p>
          <a:p>
            <a:r>
              <a:rPr lang="en-US" altLang="zh-TW" dirty="0"/>
              <a:t>transition-delay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Transitions and Transformations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-16475" y="1950695"/>
            <a:ext cx="91604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syntax: [ none |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-propert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transition-duration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|| &lt;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transition-timing-function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transition-delay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38832" y="5023569"/>
            <a:ext cx="50003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/>
              <a:t>-</a:t>
            </a:r>
            <a:r>
              <a:rPr lang="zh-TW" altLang="en-US" dirty="0"/>
              <a:t>webkit-transition-property: </a:t>
            </a:r>
            <a:r>
              <a:rPr lang="en-US" altLang="zh-TW" dirty="0"/>
              <a:t>-</a:t>
            </a:r>
            <a:r>
              <a:rPr lang="en-US" altLang="zh-TW" dirty="0" err="1"/>
              <a:t>webkit</a:t>
            </a:r>
            <a:r>
              <a:rPr lang="en-US" altLang="zh-TW" dirty="0"/>
              <a:t>-transform </a:t>
            </a:r>
            <a:endParaRPr lang="zh-TW" altLang="en-US" dirty="0"/>
          </a:p>
          <a:p>
            <a:r>
              <a:rPr lang="zh-TW" altLang="en-US" dirty="0" smtClean="0"/>
              <a:t>-</a:t>
            </a:r>
            <a:r>
              <a:rPr lang="zh-TW" altLang="en-US" dirty="0"/>
              <a:t>webkit-transition-duration: </a:t>
            </a:r>
            <a:r>
              <a:rPr lang="en-US" altLang="zh-TW" dirty="0" smtClean="0"/>
              <a:t>4s</a:t>
            </a:r>
            <a:endParaRPr lang="zh-TW" altLang="en-US" dirty="0"/>
          </a:p>
          <a:p>
            <a:r>
              <a:rPr lang="zh-TW" altLang="en-US" dirty="0" smtClean="0"/>
              <a:t>-</a:t>
            </a:r>
            <a:r>
              <a:rPr lang="zh-TW" altLang="en-US" dirty="0"/>
              <a:t>webkit-transition-timing-function: </a:t>
            </a:r>
            <a:r>
              <a:rPr lang="zh-TW" altLang="en-US" dirty="0" smtClean="0"/>
              <a:t> </a:t>
            </a:r>
            <a:r>
              <a:rPr lang="en-US" altLang="zh-TW" dirty="0" smtClean="0"/>
              <a:t>linear</a:t>
            </a:r>
            <a:endParaRPr lang="zh-TW" altLang="en-US" dirty="0"/>
          </a:p>
          <a:p>
            <a:r>
              <a:rPr lang="zh-TW" altLang="en-US" dirty="0" smtClean="0"/>
              <a:t>-</a:t>
            </a:r>
            <a:r>
              <a:rPr lang="zh-TW" altLang="en-US" dirty="0"/>
              <a:t>webkit-transition-delay: </a:t>
            </a:r>
            <a:r>
              <a:rPr lang="en-US" altLang="zh-TW" dirty="0" smtClean="0"/>
              <a:t>0s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71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The text-shadow property has four 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values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blur </a:t>
            </a:r>
            <a:r>
              <a:rPr lang="en-US" altLang="zh-TW" dirty="0" smtClean="0">
                <a:solidFill>
                  <a:srgbClr val="7030A0"/>
                </a:solidFill>
              </a:rPr>
              <a:t>radius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blur (in pixels) of the </a:t>
            </a:r>
            <a:r>
              <a:rPr lang="en-US" altLang="zh-TW" dirty="0" smtClean="0"/>
              <a:t>shadow</a:t>
            </a:r>
          </a:p>
          <a:p>
            <a:pPr lvl="2"/>
            <a:r>
              <a:rPr lang="en-US" altLang="zh-TW" dirty="0" smtClean="0"/>
              <a:t>A </a:t>
            </a:r>
            <a:r>
              <a:rPr lang="en-US" altLang="zh-TW" dirty="0"/>
              <a:t>blur-radius of 0px would result in a shadow with a sharp edge (no blur).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The </a:t>
            </a:r>
            <a:r>
              <a:rPr lang="en-US" altLang="zh-TW" dirty="0"/>
              <a:t>greater the value, the greater the blurring of the edges. 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Color</a:t>
            </a:r>
            <a:endParaRPr lang="en-US" altLang="zh-TW" dirty="0"/>
          </a:p>
          <a:p>
            <a:pPr lvl="2"/>
            <a:r>
              <a:rPr lang="en-US" altLang="zh-TW" dirty="0"/>
              <a:t>determines the color of the text-shadow.</a:t>
            </a:r>
          </a:p>
          <a:p>
            <a:pPr lvl="1"/>
            <a:endParaRPr lang="en-US" altLang="zh-TW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Shadows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8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rotate </a:t>
            </a:r>
            <a:r>
              <a:rPr lang="en-US" altLang="zh-TW" dirty="0" smtClean="0">
                <a:solidFill>
                  <a:srgbClr val="FF0000"/>
                </a:solidFill>
              </a:rPr>
              <a:t>property 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number of 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degrees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Negative 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values cause the element to rotate 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left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scale</a:t>
            </a:r>
            <a:r>
              <a:rPr lang="en-US" altLang="zh-TW" dirty="0">
                <a:solidFill>
                  <a:srgbClr val="FF0000"/>
                </a:solidFill>
              </a:rPr>
              <a:t> property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specifies 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how 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to scale the width and 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height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The value 1 represents the original width or original height, so values greater than 1 increase the size and values less than 1 decrease the 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size.</a:t>
            </a:r>
          </a:p>
          <a:p>
            <a:pPr lvl="1"/>
            <a:endParaRPr lang="en-US" altLang="zh-TW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Web Resource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  <a:hlinkClick r:id="rId2"/>
              </a:rPr>
              <a:t>http://</a:t>
            </a:r>
            <a:r>
              <a:rPr lang="en-US" altLang="zh-TW" dirty="0" smtClean="0">
                <a:solidFill>
                  <a:srgbClr val="000000"/>
                </a:solidFill>
                <a:ea typeface="新細明體" panose="02020500000000000000" pitchFamily="18" charset="-120"/>
                <a:hlinkClick r:id="rId2"/>
              </a:rPr>
              <a:t>www.w3schools.com/cssref/css3_pr_transform.asp</a:t>
            </a:r>
            <a:endParaRPr lang="en-US" altLang="zh-TW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/>
            <a:endParaRPr lang="en-US" altLang="zh-TW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Transitions and Transformations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7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743718"/>
            <a:ext cx="5029200" cy="1228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115961"/>
            <a:ext cx="5009524" cy="12285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924" y="4488050"/>
            <a:ext cx="5029200" cy="12287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6519" y="1515876"/>
            <a:ext cx="335463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#box1 {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position:relative;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width:500px;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height:100px;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margin:0 auto 10px;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border:1px solid black;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padding:10px;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#box2 {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font-size:12px;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position:relative;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width:60px;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height:60px</a:t>
            </a:r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-transition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…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#box2 p {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text-align:center;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padding-top:4px;</a:t>
            </a: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#box1:hover #box2 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margin-left:420px;</a:t>
            </a:r>
            <a:endParaRPr lang="en-US" altLang="zh-TW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-border-radius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…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-transform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…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519" y="6093948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id="box1"&gt;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id="box2"&gt;&lt;p&gt;Rotate 720&lt;/p&gt;&lt;/div&gt;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73009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Skew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458000"/>
            <a:ext cx="6268995" cy="540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&lt;!DOCTYPE html&gt;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meta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charset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"utf-8"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Skew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.skew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.textbox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margin-left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75px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lightgreen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height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100px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width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200px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padding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25px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text-align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center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font-size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250%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solid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DarkGreen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border-radius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15px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animation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skew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3s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infinite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linear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moz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animation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skew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3s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infinite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linear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animation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skew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3s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infinite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linear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</a:t>
            </a:r>
            <a:r>
              <a:rPr lang="en-US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@-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webkit-keyframes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skew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from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skewX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0deg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25%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skewX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45deg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50%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skewX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75%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skewX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-45deg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skewX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875005" y="4687330"/>
            <a:ext cx="222422" cy="68374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81449" y="5354595"/>
            <a:ext cx="4118919" cy="150340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556421" y="1481308"/>
            <a:ext cx="338987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animation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skew 3s infinite linear</a:t>
            </a:r>
            <a:r>
              <a:rPr lang="en-US" altLang="zh-TW" sz="1200" kern="0" dirty="0" smtClean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</a:p>
          <a:p>
            <a:r>
              <a:rPr lang="zh-TW" altLang="en-US" sz="1200" dirty="0"/>
              <a:t>animation-name</a:t>
            </a:r>
            <a:r>
              <a:rPr lang="zh-TW" altLang="en-US" sz="1200" dirty="0" smtClean="0"/>
              <a:t>:</a:t>
            </a:r>
            <a:r>
              <a:rPr lang="en-US" altLang="zh-TW" sz="1200" dirty="0" smtClean="0"/>
              <a:t>skew</a:t>
            </a:r>
            <a:r>
              <a:rPr lang="zh-TW" altLang="en-US" sz="1200" dirty="0" smtClean="0"/>
              <a:t>;</a:t>
            </a:r>
            <a:endParaRPr lang="zh-TW" altLang="en-US" sz="1200" dirty="0"/>
          </a:p>
          <a:p>
            <a:r>
              <a:rPr lang="zh-TW" altLang="en-US" sz="1200" dirty="0" smtClean="0"/>
              <a:t>animation</a:t>
            </a:r>
            <a:r>
              <a:rPr lang="zh-TW" altLang="en-US" sz="1200" dirty="0"/>
              <a:t>-duration: </a:t>
            </a:r>
            <a:r>
              <a:rPr lang="en-US" altLang="zh-TW" sz="1200" dirty="0"/>
              <a:t>3</a:t>
            </a:r>
            <a:r>
              <a:rPr lang="zh-TW" altLang="en-US" sz="1200" dirty="0" smtClean="0"/>
              <a:t>s;</a:t>
            </a:r>
            <a:endParaRPr lang="zh-TW" altLang="en-US" sz="1200" dirty="0"/>
          </a:p>
          <a:p>
            <a:r>
              <a:rPr lang="zh-TW" altLang="en-US" sz="1200" dirty="0"/>
              <a:t>animation-iteration-count: </a:t>
            </a:r>
            <a:r>
              <a:rPr lang="en-US" altLang="zh-TW" sz="1200" dirty="0" smtClean="0"/>
              <a:t>infinite</a:t>
            </a:r>
            <a:r>
              <a:rPr lang="zh-TW" altLang="en-US" sz="1200" dirty="0" smtClean="0"/>
              <a:t>;</a:t>
            </a:r>
            <a:endParaRPr lang="en-US" altLang="zh-TW" sz="1200" dirty="0" smtClean="0"/>
          </a:p>
          <a:p>
            <a:r>
              <a:rPr lang="zh-TW" altLang="en-US" sz="1200" dirty="0" smtClean="0"/>
              <a:t>animation</a:t>
            </a:r>
            <a:r>
              <a:rPr lang="zh-TW" altLang="en-US" sz="1200" dirty="0"/>
              <a:t>-timing-function: linear</a:t>
            </a:r>
            <a:r>
              <a:rPr lang="zh-TW" altLang="en-US" sz="1200" dirty="0" smtClean="0"/>
              <a:t>;</a:t>
            </a:r>
            <a:endParaRPr lang="zh-TW" altLang="en-US" sz="12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140" y="2763201"/>
            <a:ext cx="1569720" cy="122682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63" y="4066300"/>
            <a:ext cx="2667000" cy="124206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211" y="5578554"/>
            <a:ext cx="2674620" cy="12192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849559" y="2536540"/>
            <a:ext cx="152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from , 50%, to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315551" y="3863181"/>
            <a:ext cx="5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25%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418173" y="5304946"/>
            <a:ext cx="5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75%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5059" y="4629665"/>
            <a:ext cx="1729946" cy="16475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Skew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4140" y="2009826"/>
            <a:ext cx="6347254" cy="45243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@-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moz-keyframes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skew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from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moz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skewX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0deg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25%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moz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skewX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45deg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50%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moz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skewX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75%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moz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skewX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-45deg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moz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skewX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</a:t>
            </a:r>
            <a:r>
              <a:rPr lang="en-US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@</a:t>
            </a:r>
            <a:r>
              <a:rPr lang="en-US" altLang="zh-TW" sz="1200" kern="0" dirty="0" err="1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keyframes</a:t>
            </a:r>
            <a:r>
              <a:rPr lang="en-US" altLang="zh-TW" sz="1200" kern="0" dirty="0" smtClean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skew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</a:t>
            </a:r>
            <a:r>
              <a:rPr lang="en-US" altLang="zh-TW" sz="1200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from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skewX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0deg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25%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skewX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45deg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50%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skewX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75%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skewX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-45deg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transform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skewX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class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"box skew"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class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"textbox"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Skewing Text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55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CSS3 transformations also allow you to </a:t>
            </a:r>
            <a:r>
              <a:rPr lang="en-US" altLang="zh-TW" dirty="0">
                <a:solidFill>
                  <a:srgbClr val="FF0000"/>
                </a:solidFill>
              </a:rPr>
              <a:t>skew</a:t>
            </a:r>
            <a:r>
              <a:rPr lang="en-US" altLang="zh-TW" dirty="0"/>
              <a:t> block-level elements, slanting them at an angle either horizontally (</a:t>
            </a:r>
            <a:r>
              <a:rPr lang="en-US" altLang="zh-TW" dirty="0" err="1">
                <a:solidFill>
                  <a:srgbClr val="FF0000"/>
                </a:solidFill>
              </a:rPr>
              <a:t>skewX</a:t>
            </a:r>
            <a:r>
              <a:rPr lang="en-US" altLang="zh-TW" dirty="0"/>
              <a:t>) or vertically (</a:t>
            </a:r>
            <a:r>
              <a:rPr lang="en-US" altLang="zh-TW" dirty="0" err="1">
                <a:solidFill>
                  <a:srgbClr val="FF0000"/>
                </a:solidFill>
              </a:rPr>
              <a:t>skewY</a:t>
            </a:r>
            <a:r>
              <a:rPr lang="en-US" altLang="zh-TW" dirty="0"/>
              <a:t>).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Skew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Transitioning Between 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494000"/>
            <a:ext cx="6705600" cy="536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&lt;!DOCTYPE html&gt;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meta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charset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"utf-8"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Melting Images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#cover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position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relative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margin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auto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#cover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img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position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absolute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left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transition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4s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ease-in-out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transition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4s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ease-in-out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#cover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img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.top</a:t>
            </a:r>
            <a:r>
              <a:rPr lang="en-US" altLang="zh-TW" sz="12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err="1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hover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opacity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"cover"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img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class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"bottom"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"jhtp.png"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alt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"Java 9e cover"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img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class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"top"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"jhtp8.png"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alt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"Java 8e cover"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2724" y="4275438"/>
            <a:ext cx="1762898" cy="1812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71551" y="1518041"/>
            <a:ext cx="496329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kern="0" dirty="0">
                <a:solidFill>
                  <a:schemeClr val="tx1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kern="0" dirty="0" err="1">
                <a:solidFill>
                  <a:schemeClr val="tx1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kern="0" dirty="0">
                <a:solidFill>
                  <a:schemeClr val="tx1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-transition: opacity 4s ease-in-out</a:t>
            </a:r>
            <a:r>
              <a:rPr lang="en-US" altLang="zh-TW" kern="0" dirty="0" smtClean="0">
                <a:solidFill>
                  <a:schemeClr val="tx1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webkit-transition-property: </a:t>
            </a:r>
            <a:r>
              <a:rPr lang="en-US" altLang="zh-TW" kern="0" dirty="0">
                <a:solidFill>
                  <a:schemeClr val="tx1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opacity </a:t>
            </a:r>
            <a:endParaRPr lang="zh-TW" altLang="en-US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-webkit-transition-duration: </a:t>
            </a:r>
            <a:r>
              <a:rPr lang="en-US" altLang="zh-TW" dirty="0">
                <a:solidFill>
                  <a:schemeClr val="tx1"/>
                </a:solidFill>
              </a:rPr>
              <a:t>4s</a:t>
            </a:r>
            <a:endParaRPr lang="zh-TW" altLang="en-US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-webkit-transition-timing-function: </a:t>
            </a:r>
            <a:r>
              <a:rPr lang="en-US" altLang="zh-TW" kern="0" dirty="0" smtClean="0">
                <a:solidFill>
                  <a:schemeClr val="tx1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ease-in-out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1902941" y="4382530"/>
            <a:ext cx="1425145" cy="74140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52" y="2783343"/>
            <a:ext cx="972590" cy="128016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64" y="5544735"/>
            <a:ext cx="972590" cy="127184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082954" y="6039232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0" dirty="0">
                <a:ea typeface="細明體" panose="02020509000000000000" pitchFamily="49" charset="-120"/>
                <a:cs typeface="Courier New" panose="02070309020205020404" pitchFamily="49" charset="0"/>
              </a:rPr>
              <a:t>jhtp8.png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082954" y="2908863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0" dirty="0" smtClean="0">
                <a:ea typeface="細明體" panose="02020509000000000000" pitchFamily="49" charset="-120"/>
                <a:cs typeface="Courier New" panose="02070309020205020404" pitchFamily="49" charset="0"/>
              </a:rPr>
              <a:t>jhtp.png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754" y="4128476"/>
            <a:ext cx="972000" cy="12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Similarities</a:t>
            </a:r>
          </a:p>
          <a:p>
            <a:pPr lvl="1"/>
            <a:r>
              <a:rPr lang="en-US" altLang="zh-TW" dirty="0"/>
              <a:t>Specify which CSS properties to listen for changes on</a:t>
            </a:r>
          </a:p>
          <a:p>
            <a:pPr lvl="1"/>
            <a:r>
              <a:rPr lang="en-US" altLang="zh-TW" dirty="0"/>
              <a:t>Set timing (easing) functions to alter the rate of going from a one property value to another</a:t>
            </a:r>
          </a:p>
          <a:p>
            <a:pPr lvl="1"/>
            <a:r>
              <a:rPr lang="en-US" altLang="zh-TW" dirty="0"/>
              <a:t>Specify a duration to control how long the animation or transition will take</a:t>
            </a:r>
          </a:p>
          <a:p>
            <a:pPr lvl="1"/>
            <a:r>
              <a:rPr lang="en-US" altLang="zh-TW" dirty="0"/>
              <a:t>Programmatically listen to animation and transition-specific events that you can then do with as you </a:t>
            </a:r>
            <a:r>
              <a:rPr lang="en-US" altLang="zh-TW" dirty="0" smtClean="0"/>
              <a:t>wish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Animation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Transitions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4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Differences</a:t>
            </a:r>
          </a:p>
          <a:p>
            <a:pPr lvl="1"/>
            <a:r>
              <a:rPr lang="en-US" altLang="zh-TW" dirty="0" smtClean="0"/>
              <a:t>Triggering</a:t>
            </a:r>
          </a:p>
          <a:p>
            <a:pPr lvl="2"/>
            <a:r>
              <a:rPr lang="en-US" altLang="zh-TW" dirty="0" smtClean="0"/>
              <a:t>Animations don't </a:t>
            </a:r>
            <a:r>
              <a:rPr lang="en-US" altLang="zh-TW" dirty="0"/>
              <a:t>require any explicit </a:t>
            </a:r>
            <a:r>
              <a:rPr lang="en-US" altLang="zh-TW" dirty="0" smtClean="0"/>
              <a:t>triggering. </a:t>
            </a:r>
          </a:p>
          <a:p>
            <a:pPr lvl="2"/>
            <a:r>
              <a:rPr lang="en-US" altLang="zh-TW" dirty="0" smtClean="0"/>
              <a:t>Transition </a:t>
            </a:r>
            <a:r>
              <a:rPr lang="en-US" altLang="zh-TW" dirty="0"/>
              <a:t>only plays as a reaction to a CSS property that has </a:t>
            </a:r>
            <a:r>
              <a:rPr lang="en-US" altLang="zh-TW" dirty="0" smtClean="0"/>
              <a:t>changed.</a:t>
            </a:r>
          </a:p>
          <a:p>
            <a:pPr lvl="1"/>
            <a:r>
              <a:rPr lang="en-US" altLang="zh-TW" dirty="0" smtClean="0"/>
              <a:t>Looping</a:t>
            </a:r>
          </a:p>
          <a:p>
            <a:pPr lvl="2"/>
            <a:r>
              <a:rPr lang="en-US" altLang="zh-TW" dirty="0" smtClean="0"/>
              <a:t>animation-iteration-count property</a:t>
            </a:r>
          </a:p>
          <a:p>
            <a:pPr lvl="2"/>
            <a:r>
              <a:rPr lang="en-US" altLang="zh-TW" dirty="0" smtClean="0"/>
              <a:t>transition </a:t>
            </a:r>
            <a:r>
              <a:rPr lang="en-US" altLang="zh-TW" dirty="0"/>
              <a:t>don't have a property 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en-US" altLang="zh-TW" dirty="0" smtClean="0"/>
              <a:t> </a:t>
            </a:r>
          </a:p>
          <a:p>
            <a:pPr lvl="2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Animation </a:t>
            </a:r>
            <a:r>
              <a:rPr lang="en-US" altLang="zh-TW" dirty="0" err="1"/>
              <a:t>v.s</a:t>
            </a:r>
            <a:r>
              <a:rPr lang="en-US" altLang="zh-TW" dirty="0"/>
              <a:t> Transitions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9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Differences</a:t>
            </a:r>
          </a:p>
          <a:p>
            <a:pPr lvl="1"/>
            <a:r>
              <a:rPr lang="en-US" altLang="zh-TW" dirty="0"/>
              <a:t>Defining Intermediate Points / </a:t>
            </a:r>
            <a:r>
              <a:rPr lang="en-US" altLang="zh-TW" dirty="0" err="1"/>
              <a:t>Keyframes</a:t>
            </a:r>
            <a:endParaRPr lang="en-US" altLang="zh-TW" dirty="0"/>
          </a:p>
          <a:p>
            <a:pPr lvl="2"/>
            <a:r>
              <a:rPr lang="en-US" altLang="zh-TW" dirty="0" smtClean="0"/>
              <a:t>animation : you </a:t>
            </a:r>
            <a:r>
              <a:rPr lang="en-US" altLang="zh-TW" dirty="0"/>
              <a:t>have the ability to define </a:t>
            </a:r>
            <a:r>
              <a:rPr lang="en-US" altLang="zh-TW" dirty="0" err="1"/>
              <a:t>keyframes</a:t>
            </a:r>
            <a:r>
              <a:rPr lang="en-US" altLang="zh-TW" dirty="0"/>
              <a:t> which give you more control over your CSS property values beyond just the start and the </a:t>
            </a:r>
            <a:r>
              <a:rPr lang="en-US" altLang="zh-TW" dirty="0" smtClean="0"/>
              <a:t>end.</a:t>
            </a:r>
          </a:p>
          <a:p>
            <a:pPr lvl="2"/>
            <a:r>
              <a:rPr lang="en-US" altLang="zh-TW" dirty="0" smtClean="0"/>
              <a:t>transitions : you </a:t>
            </a:r>
            <a:r>
              <a:rPr lang="en-US" altLang="zh-TW" dirty="0"/>
              <a:t>don't have much control over anything beyond the end result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Animation </a:t>
            </a:r>
            <a:r>
              <a:rPr lang="en-US" altLang="zh-TW" dirty="0" err="1"/>
              <a:t>v.s</a:t>
            </a:r>
            <a:r>
              <a:rPr lang="en-US" altLang="zh-TW" dirty="0"/>
              <a:t> Transitions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7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Using the </a:t>
            </a:r>
            <a:r>
              <a:rPr lang="en-US" altLang="zh-TW" dirty="0">
                <a:solidFill>
                  <a:srgbClr val="FF0000"/>
                </a:solidFill>
              </a:rPr>
              <a:t>@font-face </a:t>
            </a:r>
            <a:r>
              <a:rPr lang="en-US" altLang="zh-TW" dirty="0">
                <a:solidFill>
                  <a:schemeClr val="tx1"/>
                </a:solidFill>
              </a:rPr>
              <a:t>rule</a:t>
            </a:r>
            <a:r>
              <a:rPr lang="en-US" altLang="zh-TW" dirty="0"/>
              <a:t>, you can specify fonts for a web page, even if they’re not installed on the user's system. </a:t>
            </a:r>
          </a:p>
          <a:p>
            <a:r>
              <a:rPr lang="en-US" altLang="zh-TW" dirty="0"/>
              <a:t>You can use downloadable fonts to help ensure a uniform look across client sites.  </a:t>
            </a:r>
          </a:p>
          <a:p>
            <a:r>
              <a:rPr lang="en-US" altLang="zh-TW" dirty="0" smtClean="0"/>
              <a:t>Web Resource</a:t>
            </a:r>
          </a:p>
          <a:p>
            <a:pPr lvl="1"/>
            <a:r>
              <a:rPr lang="en-US" altLang="zh-TW" dirty="0"/>
              <a:t>http://www.google.com/fonts/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Downloading Web Fonts and the @font-face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5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1391" y="1537174"/>
            <a:ext cx="509001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4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4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Text Shadow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4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"text/</a:t>
            </a:r>
            <a:r>
              <a:rPr lang="en-US" altLang="zh-TW" sz="14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css</a:t>
            </a:r>
            <a:r>
              <a:rPr lang="en-US" altLang="zh-TW" sz="14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4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text-shadow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-4px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400" kern="0" dirty="0" err="1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4px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6px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4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dimgrey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font-size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400%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4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4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Text Shadow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4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Shadows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9078" y="5579753"/>
            <a:ext cx="4621427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text-shadow: X </a:t>
            </a:r>
            <a:r>
              <a:rPr lang="zh-TW" alt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軸方向的陰影 </a:t>
            </a:r>
            <a:r>
              <a:rPr lang="en-US" altLang="zh-TW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</a:t>
            </a:r>
            <a:r>
              <a:rPr lang="zh-TW" alt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軸方向的陰影 模糊範圍 陰影顏色</a:t>
            </a:r>
            <a:r>
              <a:rPr lang="en-US" altLang="zh-TW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  <a:endParaRPr lang="zh-TW" alt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5" y="1251107"/>
            <a:ext cx="3457575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5229096" y="1911757"/>
            <a:ext cx="36122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1" kern="0" dirty="0" smtClean="0">
                <a:solidFill>
                  <a:schemeClr val="tx1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text-shadow</a:t>
            </a:r>
            <a:r>
              <a:rPr lang="en-US" altLang="zh-TW" kern="0" dirty="0" smtClean="0">
                <a:solidFill>
                  <a:schemeClr val="tx1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: -4px </a:t>
            </a:r>
            <a:r>
              <a:rPr lang="en-US" altLang="zh-TW" kern="0" dirty="0" err="1" smtClean="0">
                <a:solidFill>
                  <a:schemeClr val="tx1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4px</a:t>
            </a:r>
            <a:r>
              <a:rPr lang="en-US" altLang="zh-TW" kern="0" dirty="0" smtClean="0">
                <a:solidFill>
                  <a:schemeClr val="tx1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 6px </a:t>
            </a:r>
            <a:r>
              <a:rPr lang="en-US" altLang="zh-TW" kern="0" dirty="0" err="1" smtClean="0">
                <a:solidFill>
                  <a:schemeClr val="tx1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dimgrey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096" y="2454950"/>
            <a:ext cx="3476625" cy="876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5229096" y="3410863"/>
            <a:ext cx="391490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1" kern="0" dirty="0" smtClean="0">
                <a:solidFill>
                  <a:schemeClr val="tx1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text-shadow</a:t>
            </a:r>
            <a:r>
              <a:rPr lang="en-US" altLang="zh-TW" kern="0" dirty="0" smtClean="0">
                <a:solidFill>
                  <a:schemeClr val="tx1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kern="0" dirty="0" smtClean="0">
                <a:solidFill>
                  <a:srgbClr val="FF0000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-40px </a:t>
            </a:r>
            <a:r>
              <a:rPr lang="en-US" altLang="zh-TW" kern="0" dirty="0" err="1" smtClean="0">
                <a:solidFill>
                  <a:srgbClr val="FF0000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40px</a:t>
            </a:r>
            <a:r>
              <a:rPr lang="en-US" altLang="zh-TW" kern="0" dirty="0" smtClean="0">
                <a:solidFill>
                  <a:srgbClr val="FF0000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kern="0" dirty="0" smtClean="0">
                <a:solidFill>
                  <a:schemeClr val="tx1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6px </a:t>
            </a:r>
            <a:r>
              <a:rPr lang="en-US" altLang="zh-TW" kern="0" dirty="0" err="1" smtClean="0">
                <a:solidFill>
                  <a:schemeClr val="tx1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dimgrey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333" y="3890464"/>
            <a:ext cx="3486150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5217705" y="4883549"/>
            <a:ext cx="3937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1" kern="0" dirty="0" smtClean="0">
                <a:solidFill>
                  <a:schemeClr val="tx1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text-shadow</a:t>
            </a:r>
            <a:r>
              <a:rPr lang="en-US" altLang="zh-TW" kern="0" dirty="0" smtClean="0">
                <a:solidFill>
                  <a:schemeClr val="tx1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: -40px </a:t>
            </a:r>
            <a:r>
              <a:rPr lang="en-US" altLang="zh-TW" kern="0" dirty="0" err="1" smtClean="0">
                <a:solidFill>
                  <a:schemeClr val="tx1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40px</a:t>
            </a:r>
            <a:r>
              <a:rPr lang="en-US" altLang="zh-TW" kern="0" dirty="0" smtClean="0">
                <a:solidFill>
                  <a:schemeClr val="tx1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kern="0" dirty="0" smtClean="0">
                <a:solidFill>
                  <a:srgbClr val="FF0000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20px</a:t>
            </a:r>
            <a:r>
              <a:rPr lang="en-US" altLang="zh-TW" kern="0" dirty="0" smtClean="0">
                <a:solidFill>
                  <a:schemeClr val="tx1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kern="0" dirty="0" err="1" smtClean="0">
                <a:solidFill>
                  <a:schemeClr val="tx1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dimgrey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705" y="5331939"/>
            <a:ext cx="3457575" cy="8572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217705" y="6264474"/>
            <a:ext cx="391490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1" kern="0" dirty="0" smtClean="0">
                <a:solidFill>
                  <a:schemeClr val="tx1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text-shadow</a:t>
            </a:r>
            <a:r>
              <a:rPr lang="en-US" altLang="zh-TW" kern="0" dirty="0" smtClean="0">
                <a:solidFill>
                  <a:schemeClr val="tx1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: -40px </a:t>
            </a:r>
            <a:r>
              <a:rPr lang="en-US" altLang="zh-TW" kern="0" dirty="0" err="1" smtClean="0">
                <a:solidFill>
                  <a:schemeClr val="tx1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40px</a:t>
            </a:r>
            <a:r>
              <a:rPr lang="en-US" altLang="zh-TW" kern="0" dirty="0" smtClean="0">
                <a:solidFill>
                  <a:schemeClr val="tx1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 6px </a:t>
            </a:r>
            <a:r>
              <a:rPr lang="en-US" altLang="zh-TW" kern="0" dirty="0" smtClean="0">
                <a:solidFill>
                  <a:srgbClr val="FF0000"/>
                </a:solidFill>
                <a:effectLst/>
                <a:ea typeface="細明體" panose="02020509000000000000" pitchFamily="49" charset="-120"/>
                <a:cs typeface="Courier New" panose="02070309020205020404" pitchFamily="49" charset="0"/>
              </a:rPr>
              <a:t>blue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82950" y="3290700"/>
            <a:ext cx="3791558" cy="231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16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Downloading Web Fonts and the @font-face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93992"/>
            <a:ext cx="7101016" cy="41549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&lt;!DOCTYPE html&gt;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meta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charset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"utf-8"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Embedded Fonts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link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href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  <a:hlinkClick r:id="rId2"/>
              </a:rPr>
              <a:t>http://fonts.googleapis.com/</a:t>
            </a:r>
            <a:r>
              <a:rPr lang="en-US" altLang="zh-TW" sz="1200" kern="0" dirty="0" err="1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  <a:hlinkClick r:id="rId2"/>
              </a:rPr>
              <a:t>css?family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  <a:hlinkClick r:id="rId2"/>
              </a:rPr>
              <a:t>=</a:t>
            </a:r>
            <a:r>
              <a:rPr lang="en-US" altLang="zh-TW" sz="1200" kern="0" dirty="0" err="1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  <a:hlinkClick r:id="rId2"/>
              </a:rPr>
              <a:t>Calligraffitti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b="1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rel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stylesheet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'text/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font-family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Calligraffitti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font-size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48px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text-shadow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DimGrey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Embedding the Google web font "</a:t>
            </a:r>
            <a:r>
              <a:rPr lang="en-US" altLang="zh-TW" sz="1200" b="1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Calligraffitti</a:t>
            </a:r>
            <a:r>
              <a:rPr lang="en-US" altLang="zh-TW" sz="1200" b="1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514449"/>
            <a:ext cx="898748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latin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*/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@font-face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font-family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Calligraffitti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font-style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normal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font-weight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400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b="1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local(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Calligraffitti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local(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Calligraffitti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-Regular'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 err="1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url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  <a:hlinkClick r:id="rId3"/>
              </a:rPr>
              <a:t>http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  <a:hlinkClick r:id="rId3"/>
              </a:rPr>
              <a:t>://fonts.gstatic.com/s/calligraffitti/v7/vLVN2Y-z65rVu1R7lWdvyHgb5cXjTnFmJ5DL9C8eNek.woff2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format(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'woff2'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unicode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-range: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U+0000-00FF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U+0131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U+0152-0153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U+02C6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U+02DA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U+02DC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U+2000-206F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U+2074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U+20AC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U+2212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U+2215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U+E0FF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U+EFFD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U+F000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1639330" y="1186249"/>
            <a:ext cx="2932670" cy="35010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23928"/>
            <a:ext cx="1062681" cy="2187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085069" y="4410331"/>
            <a:ext cx="346813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kern="0" dirty="0" smtClean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  <a:hlinkClick r:id="rId2"/>
              </a:rPr>
              <a:t>http</a:t>
            </a:r>
            <a:r>
              <a:rPr lang="en-US" altLang="zh-TW" sz="1200" kern="0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  <a:hlinkClick r:id="rId2"/>
              </a:rPr>
              <a:t>://fonts.googleapis.com/css?family=Calligraffitti</a:t>
            </a:r>
            <a:endParaRPr lang="zh-TW" altLang="en-US" sz="12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373" y="2650699"/>
            <a:ext cx="6065108" cy="57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http://www.google.com/fonts/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Downloading Web Fonts and the @font-face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2148681"/>
            <a:ext cx="3133725" cy="1714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8" y="4084036"/>
            <a:ext cx="6724650" cy="170497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1548714" y="3542270"/>
            <a:ext cx="469556" cy="143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157415" y="5598894"/>
            <a:ext cx="6322541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link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href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'http://</a:t>
            </a:r>
            <a:r>
              <a:rPr lang="en-US" altLang="zh-TW" sz="1200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fonts.googleapis.com/</a:t>
            </a:r>
            <a:r>
              <a:rPr lang="en-US" altLang="zh-TW" sz="1200" kern="0" dirty="0" err="1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css?family</a:t>
            </a:r>
            <a:r>
              <a:rPr lang="en-US" altLang="zh-TW" sz="1200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 err="1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Open+Sans</a:t>
            </a:r>
            <a:r>
              <a:rPr lang="en-US" altLang="zh-TW" sz="1200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b="1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rel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stylesheet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'text/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Flexible Box Layout Module (FBLM) </a:t>
            </a:r>
            <a:r>
              <a:rPr lang="en-US" altLang="zh-TW" dirty="0"/>
              <a:t>makes it easy to align the contents of boxes, change their size, change their order dynamically, and lay out the contents in any direction.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Flexible Box Layout Module and :nth-child Selectors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8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Flexible Box Layout Module and :nth-child Selectors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-182389"/>
            <a:ext cx="9144000" cy="67172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&lt;!DOCTYPE html&gt;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5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5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5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meta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charset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"utf-8"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5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05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Flexible Box Layout Model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05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5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link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href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</a:t>
            </a:r>
            <a:r>
              <a:rPr lang="en-US" altLang="zh-TW" sz="105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  <a:hlinkClick r:id="rId2"/>
              </a:rPr>
              <a:t>http://fonts.googleapis.com/</a:t>
            </a:r>
            <a:r>
              <a:rPr lang="en-US" altLang="zh-TW" sz="1050" kern="0" dirty="0" err="1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  <a:hlinkClick r:id="rId2"/>
              </a:rPr>
              <a:t>css?family</a:t>
            </a:r>
            <a:r>
              <a:rPr lang="en-US" altLang="zh-TW" sz="105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  <a:hlinkClick r:id="rId2"/>
              </a:rPr>
              <a:t>=Rosario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 err="1" smtClean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rel</a:t>
            </a:r>
            <a:r>
              <a:rPr lang="en-US" altLang="zh-TW" sz="105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</a:t>
            </a:r>
            <a:r>
              <a:rPr lang="en-US" altLang="zh-TW" sz="105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stylesheet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'text/</a:t>
            </a:r>
            <a:r>
              <a:rPr lang="en-US" altLang="zh-TW" sz="105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'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5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05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flexbox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width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600px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height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420px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display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05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05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box;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display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box;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5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05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05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box-orient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horizontal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box-orient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horizontal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flexbox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5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05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05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transition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1s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ease-out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transition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1s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ease-out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5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05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05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border-radius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10px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border-radius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10px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2px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solid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black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width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120px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margin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10px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-10px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10px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0px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padding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20px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20px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20px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20px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box-shadow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10px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10px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10px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dimgrey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flexbox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05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){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lightgrey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flexbox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05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){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lightgrey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flexbox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05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){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lightgrey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flexbox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05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4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){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lightgrey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5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flexbox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05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050" kern="0" dirty="0" err="1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hover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width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200px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color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white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font-weight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bold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flexbox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05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05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hover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royalblue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flexbox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05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05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hover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crimson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flexbox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05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05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hover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crimson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flexbox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05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4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05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hover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darkgreen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5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height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250px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overflow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hidden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05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font-family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05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"Rosario"</a:t>
            </a: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05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05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05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5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2595" y="2405449"/>
            <a:ext cx="1186248" cy="1565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82594" y="4345460"/>
            <a:ext cx="5296929" cy="15940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88541" y="1600200"/>
            <a:ext cx="2570205" cy="70751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649362" y="1600200"/>
            <a:ext cx="220605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div</a:t>
            </a:r>
            <a:r>
              <a:rPr lang="zh-TW" altLang="en-US" dirty="0" smtClean="0"/>
              <a:t>用</a:t>
            </a:r>
            <a:r>
              <a:rPr lang="en-US" altLang="zh-TW" dirty="0" smtClean="0"/>
              <a:t>box</a:t>
            </a:r>
            <a:r>
              <a:rPr lang="zh-TW" altLang="en-US" dirty="0" smtClean="0"/>
              <a:t>的方式呈現</a:t>
            </a:r>
            <a:endParaRPr lang="en-US" altLang="zh-TW" dirty="0" smtClean="0"/>
          </a:p>
          <a:p>
            <a:r>
              <a:rPr lang="zh-TW" altLang="en-US" dirty="0" smtClean="0"/>
              <a:t>排列方式為水</a:t>
            </a:r>
            <a:r>
              <a:rPr lang="zh-TW" altLang="en-US" dirty="0"/>
              <a:t>平</a:t>
            </a:r>
          </a:p>
        </p:txBody>
      </p:sp>
      <p:sp>
        <p:nvSpPr>
          <p:cNvPr id="10" name="矩形 9"/>
          <p:cNvSpPr/>
          <p:nvPr/>
        </p:nvSpPr>
        <p:spPr>
          <a:xfrm>
            <a:off x="3723503" y="2483708"/>
            <a:ext cx="49632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kern="0" dirty="0">
                <a:solidFill>
                  <a:schemeClr val="tx1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kern="0" dirty="0" err="1">
                <a:solidFill>
                  <a:schemeClr val="tx1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kern="0" dirty="0">
                <a:solidFill>
                  <a:schemeClr val="tx1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-transition: </a:t>
            </a:r>
            <a:r>
              <a:rPr lang="en-US" altLang="zh-TW" kern="0" dirty="0" smtClean="0">
                <a:solidFill>
                  <a:schemeClr val="tx1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1s ease-out;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webkit-transition-duration: 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en-US" altLang="zh-TW" dirty="0" smtClean="0">
                <a:solidFill>
                  <a:schemeClr val="tx1"/>
                </a:solidFill>
              </a:rPr>
              <a:t>s</a:t>
            </a:r>
            <a:endParaRPr lang="zh-TW" altLang="en-US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-webkit-transition-timing-function: </a:t>
            </a:r>
            <a:r>
              <a:rPr lang="en-US" altLang="zh-TW" kern="0" dirty="0" smtClean="0">
                <a:solidFill>
                  <a:schemeClr val="tx1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ease-out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50260" y="3504773"/>
            <a:ext cx="16690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&gt; :child selector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299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Flexible Box Layout Module and :nth-child Selectors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8302" y="2767350"/>
            <a:ext cx="6948616" cy="36317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class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0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flexbox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0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img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b="1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"GPP.png"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alt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"Good programming practice icon"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Good Programming Practices call attention to techniques that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will help you produce programs that are clearer, more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understandable and more maintainable.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0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img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b="1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"EPT.png"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alt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"Error prevention tip icon"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Error-Prevention Tips contain suggestions for exposing bugs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and removing them from your programs; many describe aspects of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programming that prevent bugs from getting into programs in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the first place.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0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img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b="1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"CPE.png"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alt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"Common programming error icon"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Common Programming Errors point out the errors that students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tend to make frequently. These Common Programming Errors reduce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the likelihood that you'll make the same mistakes.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0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img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000" b="1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"SEO.png"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0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alt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0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"Software engineering observation icon"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Software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Engineering Observations highlight architectural and design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issues that affect the construction of software systems,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especially large-scale systems.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0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0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0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Flexible Box Layout Module and :nth-child Selectors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406246"/>
            <a:ext cx="7127790" cy="32316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flexbox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err="1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hover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smtClean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width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200px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color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white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font-weight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bold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flexbox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hover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royalblue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flexbox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hover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crimson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flexbox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hover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crimson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flexbox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4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hover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darkgreen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en-US" altLang="zh-TW" sz="1200" kern="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class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flexbox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 smtClean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img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"GPP.png"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alt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"Good programming practice icon"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Good Programming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...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img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"EPT.png"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alt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"Error prevention tip icon"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 smtClean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Error-Prevention ...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img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"CPE.png"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alt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"Common programming error icon"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Common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Programming ...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img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src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"SEO.png"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smtClean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alt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"Software engineering observation icon</a:t>
            </a:r>
            <a:r>
              <a:rPr lang="en-US" altLang="zh-TW" sz="1200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&lt;</a:t>
            </a:r>
            <a:r>
              <a:rPr lang="en-US" altLang="zh-TW" sz="1200" b="1" kern="0" dirty="0" smtClean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Software</a:t>
            </a:r>
            <a:r>
              <a:rPr lang="en-US" altLang="zh-TW" sz="1200" kern="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Engineering ...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619898" y="1744368"/>
            <a:ext cx="1787610" cy="10956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611660" y="1886277"/>
            <a:ext cx="1869989" cy="1285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595185" y="2085105"/>
            <a:ext cx="1812324" cy="145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611660" y="2259034"/>
            <a:ext cx="1853514" cy="1639327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0116"/>
            <a:ext cx="3397655" cy="218912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240" y="4559721"/>
            <a:ext cx="3878780" cy="221952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552" y="5410711"/>
            <a:ext cx="804369" cy="80436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552" y="4216044"/>
            <a:ext cx="804369" cy="804369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552" y="3021377"/>
            <a:ext cx="804369" cy="80436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552" y="1801833"/>
            <a:ext cx="804369" cy="829246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713274" y="2492579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kern="0" dirty="0">
                <a:ea typeface="細明體" panose="02020509000000000000" pitchFamily="49" charset="-120"/>
                <a:cs typeface="Courier New" panose="02070309020205020404" pitchFamily="49" charset="0"/>
              </a:rPr>
              <a:t>GPP.png</a:t>
            </a:r>
            <a:endParaRPr lang="zh-TW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7716662" y="3724681"/>
            <a:ext cx="728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kern="0" dirty="0" smtClean="0">
                <a:ea typeface="細明體" panose="02020509000000000000" pitchFamily="49" charset="-120"/>
                <a:cs typeface="Courier New" panose="02070309020205020404" pitchFamily="49" charset="0"/>
              </a:rPr>
              <a:t>EPT.png</a:t>
            </a:r>
            <a:endParaRPr lang="zh-TW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7700603" y="4917268"/>
            <a:ext cx="7344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kern="0" dirty="0" smtClean="0">
                <a:ea typeface="細明體" panose="02020509000000000000" pitchFamily="49" charset="-120"/>
                <a:cs typeface="Courier New" panose="02070309020205020404" pitchFamily="49" charset="0"/>
              </a:rPr>
              <a:t>CPE.png</a:t>
            </a:r>
            <a:endParaRPr lang="zh-TW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7755425" y="6091653"/>
            <a:ext cx="752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kern="0" dirty="0" smtClean="0">
                <a:ea typeface="細明體" panose="02020509000000000000" pitchFamily="49" charset="-120"/>
                <a:cs typeface="Courier New" panose="02070309020205020404" pitchFamily="49" charset="0"/>
              </a:rPr>
              <a:t>SEO.png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30838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:nth-child Selectors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149019"/>
            <a:ext cx="6240162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&lt;!DOCTYPE html&gt;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meta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charset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"utf-8"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b="1" kern="0" dirty="0" smtClean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table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width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200px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b="1" kern="0" dirty="0" smtClean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height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200px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b="1" kern="0" dirty="0" err="1" smtClean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err="1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odd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){</a:t>
            </a:r>
            <a:r>
              <a:rPr lang="en-US" altLang="zh-TW" sz="12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 smtClean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200" kern="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err="1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royalblue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b="1" kern="0" dirty="0" err="1" smtClean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err="1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even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){</a:t>
            </a:r>
            <a:r>
              <a:rPr lang="en-US" altLang="zh-TW" sz="1200" kern="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 smtClean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200" kern="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err="1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crimson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table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"1"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table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42984" y="4094205"/>
            <a:ext cx="601362" cy="527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266" y="3271044"/>
            <a:ext cx="19335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228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:nth-child Selectors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681475"/>
            <a:ext cx="6858000" cy="5040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&lt;!DOCTYPE html&gt;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meta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charset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"utf-8"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b="1" kern="0" dirty="0" smtClean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table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width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200px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height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200px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b="1" kern="0" dirty="0" err="1" smtClean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err="1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3n+1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2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royalblue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b="1" kern="0" dirty="0" err="1" smtClean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err="1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3n+2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2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crimson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b="1" kern="0" dirty="0" err="1" smtClean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err="1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nth-child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3n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background-color</a:t>
            </a:r>
            <a:r>
              <a:rPr lang="en-US" altLang="zh-TW" sz="12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darkgreen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table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border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"1"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</a:t>
            </a:r>
            <a:r>
              <a:rPr lang="en-US" altLang="zh-TW" sz="12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nbsp</a:t>
            </a:r>
            <a:r>
              <a:rPr lang="en-US" altLang="zh-TW" sz="12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td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12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table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01" y="2393735"/>
            <a:ext cx="1962150" cy="19716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77081" y="3748216"/>
            <a:ext cx="601362" cy="527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4453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4031374"/>
            <a:ext cx="1952625" cy="1943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6994" y="2310025"/>
            <a:ext cx="604203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width : 200px;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height : 200px;</a:t>
            </a: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:nth-child</a:t>
            </a:r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td:nth-child</a:t>
            </a:r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background-color:royalblue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:nth-child(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&gt; td:nth-child(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background-color:crimson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altLang="zh-TW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618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iv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img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ok</a:t>
            </a:r>
          </a:p>
          <a:p>
            <a:r>
              <a:rPr lang="en-US" altLang="zh-TW" dirty="0" smtClean="0"/>
              <a:t>div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img</a:t>
            </a:r>
            <a:r>
              <a:rPr lang="zh-TW" altLang="en-US" dirty="0" smtClean="0"/>
              <a:t> </a:t>
            </a:r>
            <a:r>
              <a:rPr lang="en-US" altLang="zh-TW" dirty="0" smtClean="0"/>
              <a:t>:miss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Note:</a:t>
            </a:r>
            <a:r>
              <a:rPr lang="zh-TW" altLang="en-US" dirty="0" smtClean="0"/>
              <a:t> </a:t>
            </a:r>
            <a:r>
              <a:rPr lang="en-US" altLang="zh-TW" dirty="0" smtClean="0"/>
              <a:t>"&gt;"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must</a:t>
            </a:r>
            <a:r>
              <a:rPr lang="zh-TW" altLang="en-US" dirty="0" smtClean="0"/>
              <a:t> </a:t>
            </a:r>
            <a:r>
              <a:rPr lang="en-US" altLang="zh-TW" dirty="0" smtClean="0"/>
              <a:t>child</a:t>
            </a:r>
            <a:r>
              <a:rPr lang="zh-TW" altLang="en-US" dirty="0" smtClean="0"/>
              <a:t> </a:t>
            </a:r>
            <a:r>
              <a:rPr lang="en-US" altLang="zh-TW" dirty="0" smtClean="0"/>
              <a:t>element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div 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div &gt;  </a:t>
            </a:r>
            <a:r>
              <a:rPr lang="en-US" altLang="zh-TW" dirty="0" err="1" smtClean="0"/>
              <a:t>img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04925" y="2833497"/>
            <a:ext cx="3667075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p&gt;&lt;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85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border-radius</a:t>
            </a:r>
            <a:r>
              <a:rPr lang="en-US" altLang="zh-TW" dirty="0"/>
              <a:t> property allows you to add rounded corners to an </a:t>
            </a:r>
            <a:r>
              <a:rPr lang="en-US" altLang="zh-TW" dirty="0" smtClean="0"/>
              <a:t>element.</a:t>
            </a:r>
            <a:endParaRPr lang="en-US" altLang="zh-TW" dirty="0"/>
          </a:p>
          <a:p>
            <a:r>
              <a:rPr lang="en-US" altLang="zh-TW" dirty="0" smtClean="0"/>
              <a:t>Any </a:t>
            </a:r>
            <a:r>
              <a:rPr lang="en-US" altLang="zh-TW" dirty="0"/>
              <a:t>border-radius value greater than </a:t>
            </a:r>
            <a:r>
              <a:rPr lang="en-US" altLang="zh-TW" dirty="0">
                <a:solidFill>
                  <a:srgbClr val="7030A0"/>
                </a:solidFill>
              </a:rPr>
              <a:t>half of the shortest side length </a:t>
            </a:r>
            <a:r>
              <a:rPr lang="en-US" altLang="zh-TW" dirty="0"/>
              <a:t>produces a completely round end.</a:t>
            </a:r>
          </a:p>
          <a:p>
            <a:r>
              <a:rPr lang="en-US" altLang="zh-TW" dirty="0"/>
              <a:t>You can also specify the radius for each corner with border-top-left-radius, border-top-right-radius, border-bottom-left-radius and border-bottom-right-radius. </a:t>
            </a:r>
            <a:endParaRPr lang="en-US" altLang="zh-TW" dirty="0" smtClean="0"/>
          </a:p>
          <a:p>
            <a:r>
              <a:rPr lang="en-US" altLang="zh-TW" dirty="0" smtClean="0"/>
              <a:t>Web resource</a:t>
            </a:r>
          </a:p>
          <a:p>
            <a:pPr lvl="1"/>
            <a:r>
              <a:rPr lang="en-US" altLang="zh-TW" dirty="0">
                <a:hlinkClick r:id="rId2"/>
              </a:rPr>
              <a:t>http://www.cssportal.com/css3-rounded-corner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Rounded Corners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7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Multicolumn Layout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80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342000"/>
            <a:ext cx="9144000" cy="6516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&lt;!DOCTYPE html&gt;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meta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8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charset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"utf-8"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800" b="1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Multicolumns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title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8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8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800" b="1" kern="0" dirty="0" smtClean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800" kern="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8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8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8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margin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0.9em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0em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8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multicolumns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8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setting the number of columns to 3 */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8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8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8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8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column-count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8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8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moz</a:t>
            </a:r>
            <a:r>
              <a:rPr lang="en-US" altLang="zh-TW" sz="8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8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column-count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8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-o-</a:t>
            </a:r>
            <a:r>
              <a:rPr lang="en-US" altLang="zh-TW" sz="8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column-count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8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column-count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8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setting the space between columns to 30px */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8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8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8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8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column-gap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30px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8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8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moz</a:t>
            </a:r>
            <a:r>
              <a:rPr lang="en-US" altLang="zh-TW" sz="8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8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column-gap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30px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8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-o-</a:t>
            </a:r>
            <a:r>
              <a:rPr lang="en-US" altLang="zh-TW" sz="8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column-gap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30px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8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column-gap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30px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8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adding a 1px black line between each column */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8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8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8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8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column-rule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1px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outset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black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8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8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moz</a:t>
            </a:r>
            <a:r>
              <a:rPr lang="en-US" altLang="zh-TW" sz="8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8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column-rule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1px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outset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black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8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-o-</a:t>
            </a:r>
            <a:r>
              <a:rPr lang="en-US" altLang="zh-TW" sz="8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column-rule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1px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outset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black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</a:t>
            </a:r>
            <a:r>
              <a:rPr lang="en-US" altLang="zh-TW" sz="8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column-rule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1px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outset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black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header</a:t>
            </a:r>
            <a:r>
              <a:rPr lang="en-US" altLang="zh-TW" sz="8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h1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Computers, Hardware and Software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h1</a:t>
            </a:r>
            <a:r>
              <a:rPr lang="en-US" altLang="zh-TW" sz="8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/&gt;&lt;/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header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8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class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8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multicolumns</a:t>
            </a:r>
            <a:r>
              <a:rPr lang="en-US" altLang="zh-TW" sz="8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 computer is a device that can perform computations and make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logical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decisions phenomenally faster than human beings can.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Many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of today's personal computers can perform billions of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calculations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 one </a:t>
            </a:r>
            <a:r>
              <a:rPr lang="en-US" altLang="zh-TW" sz="800" b="1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second</a:t>
            </a:r>
            <a:r>
              <a:rPr lang="en-US" altLang="zh-TW" sz="8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&amp;mdash;</a:t>
            </a:r>
            <a:r>
              <a:rPr lang="en-US" altLang="zh-TW" sz="800" b="1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more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than a human can perform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 lifetime. Supercomputers are already performing thousands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of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trillions (quadrillions) of instructions per second! To put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that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 perspective, a quadrillion-instruction-per-second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computer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can perform in one second more than 100,000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calculations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 every person on the planet! </a:t>
            </a:r>
            <a:r>
              <a:rPr lang="en-US" altLang="zh-TW" sz="800" b="1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And</a:t>
            </a:r>
            <a:r>
              <a:rPr lang="en-US" altLang="zh-TW" sz="8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&amp;mdash;</a:t>
            </a:r>
            <a:r>
              <a:rPr lang="en-US" altLang="zh-TW" sz="800" b="1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these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upper limits" are growing quickly!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Computers process data under the control of sets of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instructions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called computer programs. These programs guide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the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computer through orderly sets of actions specified by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people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called computer programmers. The programs that run on a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computer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are referred to as software. In this book, you'll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learn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today's key programming methodology that's enhancing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programmer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productivity, thereby reducing software-development </a:t>
            </a:r>
            <a:r>
              <a:rPr lang="en-US" altLang="zh-TW" sz="800" b="1" kern="0" dirty="0" err="1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costs</a:t>
            </a:r>
            <a:r>
              <a:rPr lang="en-US" altLang="zh-TW" sz="800" b="1" kern="0" dirty="0" err="1" smtClean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&amp;mdash;</a:t>
            </a:r>
            <a:r>
              <a:rPr lang="en-US" altLang="zh-TW" sz="800" b="1" kern="0" dirty="0" err="1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object-oriented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programming.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 computer consists of various devices referred to as hardware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e.g., the keyboard, screen, mouse, hard disks, memory, DVDs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and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processing units). Computing costs are dropping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dramatically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owing to rapid developments in hardware and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software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technologies. Computers that might have filled large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rooms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and cost millions of dollars decades ago are now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inscribed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on silicon chips smaller than a fingernail, costing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perhaps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 few dollars each. Ironically, silicon is one of the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most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abundant </a:t>
            </a:r>
            <a:r>
              <a:rPr lang="en-US" altLang="zh-TW" sz="800" b="1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materials</a:t>
            </a:r>
            <a:r>
              <a:rPr lang="en-US" altLang="zh-TW" sz="800" b="1" kern="0" dirty="0" err="1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&amp;mdash;</a:t>
            </a:r>
            <a:r>
              <a:rPr lang="en-US" altLang="zh-TW" sz="800" b="1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it's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an ingredient in common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sand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 Silicon-chip technology has made computing so economical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that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more than a billion general-purpose computers are in use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worldwide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and this is expected to double in the next few 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years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Computer chips (microprocessors) control countless devices.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These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embedded systems include anti-lock brakes in cars,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navigation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systems, smart home appliances, home security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systems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cell phones and smartphones, robots, intelligent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traffic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intersections, collision avoidance systems, video game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controllers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and more. The vast majority of the microprocessors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produced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each year are embedded in devices other than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general-purpose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computers.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footer</a:t>
            </a:r>
            <a:r>
              <a:rPr lang="en-US" altLang="zh-TW" sz="8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8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em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800" b="1" kern="0" dirty="0">
                <a:solidFill>
                  <a:srgbClr val="C0C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&amp;copy;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2012 by Pearson Education, Inc. </a:t>
            </a:r>
            <a:r>
              <a:rPr lang="en-US" altLang="zh-TW" sz="800" b="1" kern="0" dirty="0" smtClean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All </a:t>
            </a: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Rights Reserved.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800" b="1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em</a:t>
            </a:r>
            <a:r>
              <a:rPr lang="en-US" altLang="zh-TW" sz="8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&gt;&lt;/</a:t>
            </a:r>
            <a:r>
              <a:rPr lang="en-US" altLang="zh-TW" sz="8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footer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div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b="1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body</a:t>
            </a: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8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8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html</a:t>
            </a:r>
            <a:r>
              <a:rPr lang="en-US" altLang="zh-TW" sz="8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8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11" y="796388"/>
            <a:ext cx="4189764" cy="30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629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Multicolumn Layout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81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884738"/>
            <a:ext cx="593536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"text/</a:t>
            </a:r>
            <a:r>
              <a:rPr lang="en-US" altLang="zh-TW" sz="1200" kern="0" dirty="0" err="1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css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p</a:t>
            </a:r>
            <a:r>
              <a:rPr lang="en-US" altLang="zh-TW" sz="1200" kern="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margin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0.9em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0em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en-US" altLang="zh-TW" sz="1200" kern="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10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10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multicolumns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setting the number of columns to 3 */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column-count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moz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column-count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-o-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column-count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column-count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setting the space between columns to 30px */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column-gap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30px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moz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column-gap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30px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-o-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column-gap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30px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column-gap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30px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adding a 1px black line between each column */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webkit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column-rule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outset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black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moz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column-rule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outset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black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-o-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column-rule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outset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black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b="1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column-rule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1px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outset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FF606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black</a:t>
            </a: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smtClean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style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598" y="1484573"/>
            <a:ext cx="4189764" cy="306679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57661" y="5048958"/>
            <a:ext cx="28680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kern="0" dirty="0" smtClean="0">
                <a:ea typeface="細明體" panose="02020509000000000000" pitchFamily="49" charset="-120"/>
                <a:cs typeface="Courier New" panose="02070309020205020404" pitchFamily="49" charset="0"/>
              </a:rPr>
              <a:t>column-count : </a:t>
            </a:r>
            <a:r>
              <a:rPr lang="zh-TW" altLang="en-US" kern="0" dirty="0" smtClean="0">
                <a:ea typeface="細明體" panose="02020509000000000000" pitchFamily="49" charset="-120"/>
                <a:cs typeface="Courier New" panose="02070309020205020404" pitchFamily="49" charset="0"/>
              </a:rPr>
              <a:t>總共幾欄</a:t>
            </a:r>
            <a:endParaRPr lang="en-US" altLang="zh-TW" kern="0" dirty="0" smtClean="0">
              <a:ea typeface="細明體" panose="02020509000000000000" pitchFamily="49" charset="-120"/>
              <a:cs typeface="Courier New" panose="02070309020205020404" pitchFamily="49" charset="0"/>
            </a:endParaRPr>
          </a:p>
          <a:p>
            <a:r>
              <a:rPr lang="en-US" altLang="zh-TW" kern="0" dirty="0" smtClean="0">
                <a:ea typeface="細明體" panose="02020509000000000000" pitchFamily="49" charset="-120"/>
                <a:cs typeface="Courier New" panose="02070309020205020404" pitchFamily="49" charset="0"/>
              </a:rPr>
              <a:t>column-gap :</a:t>
            </a:r>
            <a:r>
              <a:rPr lang="zh-TW" altLang="en-US" kern="0" dirty="0" smtClean="0">
                <a:ea typeface="細明體" panose="02020509000000000000" pitchFamily="49" charset="-120"/>
                <a:cs typeface="Courier New" panose="02070309020205020404" pitchFamily="49" charset="0"/>
              </a:rPr>
              <a:t> 兩欄之間距離</a:t>
            </a:r>
            <a:endParaRPr lang="en-US" altLang="zh-TW" kern="0" dirty="0" smtClean="0">
              <a:ea typeface="細明體" panose="02020509000000000000" pitchFamily="49" charset="-12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column-rule: </a:t>
            </a:r>
            <a:r>
              <a:rPr lang="zh-TW" altLang="en-US" dirty="0" smtClean="0"/>
              <a:t>分隔線樣式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31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584585"/>
            <a:ext cx="8188036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Rounded Corners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navy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lightcyan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text-align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border-radius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margin-bottom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#round2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border-radius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border-radius property adds rounded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corners</a:t>
            </a:r>
            <a:r>
              <a:rPr lang="zh-TW" altLang="en-US" sz="1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 element.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"round2"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Increasing the border-radius rounds the corners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of the element more.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Rounded Corners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46205" y="4003588"/>
            <a:ext cx="2050285" cy="183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56" y="682562"/>
            <a:ext cx="2447925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921" y="3615468"/>
            <a:ext cx="2428875" cy="714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6186921" y="4453293"/>
            <a:ext cx="2689654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 smtClean="0"/>
              <a:t>border-top-left-radius: 10px;</a:t>
            </a:r>
          </a:p>
          <a:p>
            <a:r>
              <a:rPr lang="zh-TW" altLang="en-US" sz="1400" dirty="0" smtClean="0"/>
              <a:t>border-top-right-radius: 20px;</a:t>
            </a:r>
          </a:p>
          <a:p>
            <a:r>
              <a:rPr lang="zh-TW" altLang="en-US" sz="1400" dirty="0" smtClean="0"/>
              <a:t>border-bottom-left-radius: 30px;</a:t>
            </a:r>
          </a:p>
          <a:p>
            <a:r>
              <a:rPr lang="zh-TW" altLang="en-US" sz="1400" dirty="0" smtClean="0"/>
              <a:t>border-bottom-right-radius: 40px;</a:t>
            </a:r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154234" y="4933997"/>
            <a:ext cx="1942255" cy="167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6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4.v4</Template>
  <TotalTime>13030</TotalTime>
  <Words>9336</Words>
  <Application>Microsoft Office PowerPoint</Application>
  <PresentationFormat>如螢幕大小 (4:3)</PresentationFormat>
  <Paragraphs>1346</Paragraphs>
  <Slides>81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81</vt:i4>
      </vt:variant>
    </vt:vector>
  </HeadingPairs>
  <TitlesOfParts>
    <vt:vector size="89" baseType="lpstr">
      <vt:lpstr>細明體</vt:lpstr>
      <vt:lpstr>新細明體</vt:lpstr>
      <vt:lpstr>Arial</vt:lpstr>
      <vt:lpstr>Calibri</vt:lpstr>
      <vt:lpstr>Corbel</vt:lpstr>
      <vt:lpstr>Courier New</vt:lpstr>
      <vt:lpstr>Times New Roman</vt:lpstr>
      <vt:lpstr>Custom Theme</vt:lpstr>
      <vt:lpstr>Chapter 5 Introduction to Cascading Style Sheets (CSS)</vt:lpstr>
      <vt:lpstr>Outline</vt:lpstr>
      <vt:lpstr>Outline</vt:lpstr>
      <vt:lpstr>Web Resource</vt:lpstr>
      <vt:lpstr>Text Shadows</vt:lpstr>
      <vt:lpstr>Text Shadows</vt:lpstr>
      <vt:lpstr>Text Shadows</vt:lpstr>
      <vt:lpstr>Rounded Corners</vt:lpstr>
      <vt:lpstr>Rounded Corners</vt:lpstr>
      <vt:lpstr>Color</vt:lpstr>
      <vt:lpstr>Color</vt:lpstr>
      <vt:lpstr>Color</vt:lpstr>
      <vt:lpstr>Color</vt:lpstr>
      <vt:lpstr>Color</vt:lpstr>
      <vt:lpstr>Color</vt:lpstr>
      <vt:lpstr>Box Shadows</vt:lpstr>
      <vt:lpstr>Box Shadows</vt:lpstr>
      <vt:lpstr>Box Shadows</vt:lpstr>
      <vt:lpstr>Exercise</vt:lpstr>
      <vt:lpstr>Linear Gradients</vt:lpstr>
      <vt:lpstr>Linear Gradients (Vertical Linear Gradient)</vt:lpstr>
      <vt:lpstr>Linear Gradients (Webkit)</vt:lpstr>
      <vt:lpstr>Linear Gradients (Mozilla)</vt:lpstr>
      <vt:lpstr>Linear Gradients (Standard)</vt:lpstr>
      <vt:lpstr>Linear Gradients (Horizontal Linear Gradient)</vt:lpstr>
      <vt:lpstr>Linear Gradients (Diagonal Linear Gradient)</vt:lpstr>
      <vt:lpstr>Introducing Vendor Prefixes</vt:lpstr>
      <vt:lpstr>Introducing Vendor Prefixes</vt:lpstr>
      <vt:lpstr>Introducing Vendor Prefixes</vt:lpstr>
      <vt:lpstr>Introducing Vendor Prefixes</vt:lpstr>
      <vt:lpstr>Radial Gradients</vt:lpstr>
      <vt:lpstr>Radial Gradients</vt:lpstr>
      <vt:lpstr>Text Stroke</vt:lpstr>
      <vt:lpstr>Text Stroke</vt:lpstr>
      <vt:lpstr>Multiple Background Images</vt:lpstr>
      <vt:lpstr>Multiple Background Images</vt:lpstr>
      <vt:lpstr>PowerPoint 簡報</vt:lpstr>
      <vt:lpstr>Multiple Background Images</vt:lpstr>
      <vt:lpstr>Multiple Background Images</vt:lpstr>
      <vt:lpstr>Reflections</vt:lpstr>
      <vt:lpstr>Reflections</vt:lpstr>
      <vt:lpstr>Image Borders</vt:lpstr>
      <vt:lpstr>PowerPoint 簡報</vt:lpstr>
      <vt:lpstr>Image Borders</vt:lpstr>
      <vt:lpstr>Image Borders</vt:lpstr>
      <vt:lpstr>Image Borders</vt:lpstr>
      <vt:lpstr>Image Borders</vt:lpstr>
      <vt:lpstr>Animation; Selectors</vt:lpstr>
      <vt:lpstr>Animation; Selectors</vt:lpstr>
      <vt:lpstr>Animation; Selectors</vt:lpstr>
      <vt:lpstr>Animation; Selectors</vt:lpstr>
      <vt:lpstr>Animation; Selectors</vt:lpstr>
      <vt:lpstr>Animation; Selectors</vt:lpstr>
      <vt:lpstr>Animation; Selectors</vt:lpstr>
      <vt:lpstr>Animation; Selectors</vt:lpstr>
      <vt:lpstr>Exerscise</vt:lpstr>
      <vt:lpstr>Transitions and Transformations</vt:lpstr>
      <vt:lpstr>Transitions and Transformations</vt:lpstr>
      <vt:lpstr>Transitions and Transformations</vt:lpstr>
      <vt:lpstr>Transitions and Transformations</vt:lpstr>
      <vt:lpstr>Exercise</vt:lpstr>
      <vt:lpstr>Skew</vt:lpstr>
      <vt:lpstr>Skew</vt:lpstr>
      <vt:lpstr>Skew</vt:lpstr>
      <vt:lpstr>Transitioning Between Images</vt:lpstr>
      <vt:lpstr>Animation v.s Transitions</vt:lpstr>
      <vt:lpstr>Animation v.s Transitions</vt:lpstr>
      <vt:lpstr>Animation v.s Transitions</vt:lpstr>
      <vt:lpstr>Downloading Web Fonts and the @font-face Rule</vt:lpstr>
      <vt:lpstr>Downloading Web Fonts and the @font-face Rule</vt:lpstr>
      <vt:lpstr>Downloading Web Fonts and the @font-face Rule</vt:lpstr>
      <vt:lpstr>Flexible Box Layout Module and :nth-child Selectors</vt:lpstr>
      <vt:lpstr>Flexible Box Layout Module and :nth-child Selectors</vt:lpstr>
      <vt:lpstr>Flexible Box Layout Module and :nth-child Selectors</vt:lpstr>
      <vt:lpstr>Flexible Box Layout Module and :nth-child Selectors</vt:lpstr>
      <vt:lpstr>:nth-child Selectors</vt:lpstr>
      <vt:lpstr>:nth-child Selectors</vt:lpstr>
      <vt:lpstr>Exercise</vt:lpstr>
      <vt:lpstr>div img v.s div &gt;  img</vt:lpstr>
      <vt:lpstr>Multicolumn Layout</vt:lpstr>
      <vt:lpstr>Multicolumn Layout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Introduction to Cascading Style Sheets (CSS)</dc:title>
  <dc:creator>tinin</dc:creator>
  <cp:lastModifiedBy>tinin</cp:lastModifiedBy>
  <cp:revision>356</cp:revision>
  <dcterms:created xsi:type="dcterms:W3CDTF">2014-10-23T01:43:03Z</dcterms:created>
  <dcterms:modified xsi:type="dcterms:W3CDTF">2015-10-18T08:27:59Z</dcterms:modified>
</cp:coreProperties>
</file>