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90" r:id="rId21"/>
    <p:sldId id="275" r:id="rId22"/>
    <p:sldId id="276" r:id="rId23"/>
    <p:sldId id="279" r:id="rId24"/>
    <p:sldId id="280" r:id="rId25"/>
    <p:sldId id="277" r:id="rId26"/>
    <p:sldId id="278" r:id="rId27"/>
    <p:sldId id="281" r:id="rId28"/>
    <p:sldId id="282" r:id="rId29"/>
    <p:sldId id="289" r:id="rId30"/>
    <p:sldId id="283" r:id="rId31"/>
    <p:sldId id="284" r:id="rId32"/>
    <p:sldId id="339" r:id="rId33"/>
    <p:sldId id="285" r:id="rId34"/>
    <p:sldId id="286" r:id="rId35"/>
    <p:sldId id="287" r:id="rId36"/>
    <p:sldId id="288" r:id="rId37"/>
    <p:sldId id="291" r:id="rId38"/>
    <p:sldId id="292" r:id="rId39"/>
    <p:sldId id="293" r:id="rId40"/>
    <p:sldId id="295" r:id="rId41"/>
    <p:sldId id="325" r:id="rId42"/>
    <p:sldId id="326" r:id="rId43"/>
    <p:sldId id="294" r:id="rId44"/>
    <p:sldId id="332" r:id="rId4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36CE6-D3C1-40E4-91B9-B2EEDA800E07}" type="datetimeFigureOut">
              <a:rPr lang="zh-TW" altLang="en-US" smtClean="0"/>
              <a:t>2015/11/1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89ED8-8D48-4BEF-8612-5FEA7421703F}" type="slidenum">
              <a:rPr lang="zh-TW" altLang="en-US" smtClean="0"/>
              <a:t>‹#›</a:t>
            </a:fld>
            <a:endParaRPr lang="zh-TW" altLang="en-US"/>
          </a:p>
        </p:txBody>
      </p:sp>
    </p:spTree>
    <p:extLst>
      <p:ext uri="{BB962C8B-B14F-4D97-AF65-F5344CB8AC3E}">
        <p14:creationId xmlns:p14="http://schemas.microsoft.com/office/powerpoint/2010/main" val="48199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389ED8-8D48-4BEF-8612-5FEA7421703F}" type="slidenum">
              <a:rPr lang="zh-TW" altLang="en-US" smtClean="0"/>
              <a:t>1</a:t>
            </a:fld>
            <a:endParaRPr lang="zh-TW" altLang="en-US"/>
          </a:p>
        </p:txBody>
      </p:sp>
    </p:spTree>
    <p:extLst>
      <p:ext uri="{BB962C8B-B14F-4D97-AF65-F5344CB8AC3E}">
        <p14:creationId xmlns:p14="http://schemas.microsoft.com/office/powerpoint/2010/main" val="1381985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0"/>
            <a:ext cx="7577814"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E9D7927E-6B83-4442-A2E2-95976D715E69}" type="datetime1">
              <a:rPr lang="zh-TW" altLang="en-US" smtClean="0"/>
              <a:t>2015/11/1</a:t>
            </a:fld>
            <a:endParaRPr lang="zh-TW" altLang="en-US"/>
          </a:p>
        </p:txBody>
      </p:sp>
      <p:sp>
        <p:nvSpPr>
          <p:cNvPr id="11" name="Slide Number Placeholder 10"/>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9689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DBB50068-858F-4C1B-8F25-3874BDDC613D}" type="datetime1">
              <a:rPr lang="zh-TW" altLang="en-US" smtClean="0"/>
              <a:t>2015/11/1</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56814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4E30E431-DABC-4A18-9C64-A7FA72B42188}" type="datetime1">
              <a:rPr lang="zh-TW" altLang="en-US" smtClean="0"/>
              <a:t>2015/11/1</a:t>
            </a:fld>
            <a:endParaRPr lang="zh-TW" altLang="en-US"/>
          </a:p>
        </p:txBody>
      </p:sp>
      <p:sp>
        <p:nvSpPr>
          <p:cNvPr id="8" name="Slide Number Placeholder 7"/>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63889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65384E-9F92-41FF-A0F7-CF4314E6D2EB}" type="datetime1">
              <a:rPr lang="zh-TW" altLang="en-US" smtClean="0"/>
              <a:t>2015/11/1</a:t>
            </a:fld>
            <a:endParaRPr lang="zh-TW" altLang="en-US"/>
          </a:p>
        </p:txBody>
      </p:sp>
      <p:sp>
        <p:nvSpPr>
          <p:cNvPr id="6" name="Slide Number Placeholder 5"/>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30486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7E87ABBF-C29A-44CD-8935-BAF84C6B2977}" type="datetime1">
              <a:rPr lang="zh-TW" altLang="en-US" smtClean="0"/>
              <a:t>2015/11/1</a:t>
            </a:fld>
            <a:endParaRPr lang="zh-TW" altLang="en-US"/>
          </a:p>
        </p:txBody>
      </p:sp>
      <p:sp>
        <p:nvSpPr>
          <p:cNvPr id="12" name="Slide Number Placeholder 11"/>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6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A66CD558-4429-4FD0-B98E-6B56693765D1}" type="datetime1">
              <a:rPr lang="zh-TW" altLang="en-US" smtClean="0"/>
              <a:t>2015/11/1</a:t>
            </a:fld>
            <a:endParaRPr lang="zh-TW" altLang="en-US"/>
          </a:p>
        </p:txBody>
      </p:sp>
      <p:sp>
        <p:nvSpPr>
          <p:cNvPr id="9" name="Slide Number Placeholder 8"/>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01472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252926CB-6568-40FB-B0C7-7BECCC7A6F96}" type="datetime1">
              <a:rPr lang="zh-TW" altLang="en-US" smtClean="0"/>
              <a:t>2015/11/1</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86847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1000">
                <a:latin typeface="+mn-lt"/>
              </a:defRPr>
            </a:lvl1pPr>
          </a:lstStyle>
          <a:p>
            <a:fld id="{EEC50CFD-B63A-49B8-BD51-B22FBEB6A3A1}" type="datetime1">
              <a:rPr lang="zh-TW" altLang="en-US" smtClean="0"/>
              <a:t>2015/11/1</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1000">
                <a:latin typeface="+mn-lt"/>
              </a:defRPr>
            </a:lvl1pPr>
          </a:lstStyle>
          <a:p>
            <a:fld id="{C079578B-AC5F-42B6-8865-2DF8A33AED36}" type="slidenum">
              <a:rPr lang="zh-TW" altLang="en-US" smtClean="0"/>
              <a:t>‹#›</a:t>
            </a:fld>
            <a:endParaRPr lang="zh-TW" altLang="en-US"/>
          </a:p>
        </p:txBody>
      </p:sp>
    </p:spTree>
    <p:extLst>
      <p:ext uri="{BB962C8B-B14F-4D97-AF65-F5344CB8AC3E}">
        <p14:creationId xmlns:p14="http://schemas.microsoft.com/office/powerpoint/2010/main" val="331693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jsref/jsref_parsefloat.asp" TargetMode="External"/><Relationship Id="rId2" Type="http://schemas.openxmlformats.org/officeDocument/2006/relationships/hyperlink" Target="http://www.w3schools.com/jsref/jsref_number.asp" TargetMode="External"/><Relationship Id="rId1" Type="http://schemas.openxmlformats.org/officeDocument/2006/relationships/slideLayout" Target="../slideLayouts/slideLayout2.xml"/><Relationship Id="rId5" Type="http://schemas.openxmlformats.org/officeDocument/2006/relationships/hyperlink" Target="http://www.w3schools.com/jsref/jsref_string.asp" TargetMode="External"/><Relationship Id="rId4" Type="http://schemas.openxmlformats.org/officeDocument/2006/relationships/hyperlink" Target="http://www.w3schools.com/jsref/jsref_parseint.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smtClean="0"/>
              <a:t>2015.11.02</a:t>
            </a:r>
            <a:endParaRPr lang="zh-TW" altLang="en-US" dirty="0"/>
          </a:p>
          <a:p>
            <a:endParaRPr lang="zh-TW" altLang="en-US" dirty="0"/>
          </a:p>
        </p:txBody>
      </p:sp>
      <p:sp>
        <p:nvSpPr>
          <p:cNvPr id="2" name="標題 1"/>
          <p:cNvSpPr>
            <a:spLocks noGrp="1"/>
          </p:cNvSpPr>
          <p:nvPr>
            <p:ph type="ctrTitle"/>
          </p:nvPr>
        </p:nvSpPr>
        <p:spPr/>
        <p:txBody>
          <a:bodyPr/>
          <a:lstStyle/>
          <a:p>
            <a:r>
              <a:rPr lang="en-US" altLang="zh-TW" dirty="0"/>
              <a:t>Chapter </a:t>
            </a:r>
            <a:r>
              <a:rPr lang="en-US" altLang="zh-TW" dirty="0" smtClean="0"/>
              <a:t>6-11 JavaScript Part1</a:t>
            </a:r>
            <a:endParaRPr lang="zh-TW" altLang="en-US" dirty="0"/>
          </a:p>
        </p:txBody>
      </p:sp>
      <p:sp>
        <p:nvSpPr>
          <p:cNvPr id="6" name="投影片編號版面配置區 5"/>
          <p:cNvSpPr>
            <a:spLocks noGrp="1"/>
          </p:cNvSpPr>
          <p:nvPr>
            <p:ph type="sldNum" sz="quarter" idx="11"/>
          </p:nvPr>
        </p:nvSpPr>
        <p:spPr/>
        <p:txBody>
          <a:bodyPr/>
          <a:lstStyle/>
          <a:p>
            <a:fld id="{C079578B-AC5F-42B6-8865-2DF8A33AED36}" type="slidenum">
              <a:rPr lang="zh-TW" altLang="en-US" smtClean="0"/>
              <a:t>1</a:t>
            </a:fld>
            <a:endParaRPr lang="zh-TW" altLang="en-US"/>
          </a:p>
        </p:txBody>
      </p:sp>
    </p:spTree>
    <p:extLst>
      <p:ext uri="{BB962C8B-B14F-4D97-AF65-F5344CB8AC3E}">
        <p14:creationId xmlns:p14="http://schemas.microsoft.com/office/powerpoint/2010/main" val="2797849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document object’s </a:t>
            </a:r>
            <a:r>
              <a:rPr lang="en-US" altLang="zh-TW" dirty="0" err="1">
                <a:solidFill>
                  <a:srgbClr val="FF0000"/>
                </a:solidFill>
              </a:rPr>
              <a:t>writeln</a:t>
            </a:r>
            <a:r>
              <a:rPr lang="en-US" altLang="zh-TW" dirty="0">
                <a:solidFill>
                  <a:srgbClr val="FF0000"/>
                </a:solidFill>
              </a:rPr>
              <a:t> method </a:t>
            </a:r>
          </a:p>
          <a:p>
            <a:pPr lvl="1"/>
            <a:r>
              <a:rPr lang="en-US" altLang="zh-TW" dirty="0"/>
              <a:t>Writes a line of HTML5 text in the HTML5 </a:t>
            </a:r>
            <a:r>
              <a:rPr lang="en-US" altLang="zh-TW" dirty="0" smtClean="0"/>
              <a:t>document</a:t>
            </a:r>
          </a:p>
          <a:p>
            <a:pPr lvl="1"/>
            <a:endParaRPr lang="en-US" altLang="zh-TW" dirty="0"/>
          </a:p>
          <a:p>
            <a:r>
              <a:rPr lang="en-US" altLang="zh-TW" dirty="0" smtClean="0"/>
              <a:t>How to debug?</a:t>
            </a:r>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a:t>
            </a:fld>
            <a:endParaRPr lang="zh-TW" altLang="en-US"/>
          </a:p>
        </p:txBody>
      </p:sp>
      <p:pic>
        <p:nvPicPr>
          <p:cNvPr id="5" name="圖片 4"/>
          <p:cNvPicPr>
            <a:picLocks noChangeAspect="1"/>
          </p:cNvPicPr>
          <p:nvPr/>
        </p:nvPicPr>
        <p:blipFill>
          <a:blip r:embed="rId2"/>
          <a:stretch>
            <a:fillRect/>
          </a:stretch>
        </p:blipFill>
        <p:spPr>
          <a:xfrm>
            <a:off x="179945" y="3573291"/>
            <a:ext cx="1847850" cy="2314575"/>
          </a:xfrm>
          <a:prstGeom prst="rect">
            <a:avLst/>
          </a:prstGeom>
        </p:spPr>
      </p:pic>
      <p:pic>
        <p:nvPicPr>
          <p:cNvPr id="6" name="圖片 5"/>
          <p:cNvPicPr>
            <a:picLocks noChangeAspect="1"/>
          </p:cNvPicPr>
          <p:nvPr/>
        </p:nvPicPr>
        <p:blipFill>
          <a:blip r:embed="rId3"/>
          <a:stretch>
            <a:fillRect/>
          </a:stretch>
        </p:blipFill>
        <p:spPr>
          <a:xfrm>
            <a:off x="2305050" y="3729576"/>
            <a:ext cx="6825536" cy="1542640"/>
          </a:xfrm>
          <a:prstGeom prst="rect">
            <a:avLst/>
          </a:prstGeom>
        </p:spPr>
      </p:pic>
      <p:sp>
        <p:nvSpPr>
          <p:cNvPr id="7" name="矩形 6"/>
          <p:cNvSpPr/>
          <p:nvPr/>
        </p:nvSpPr>
        <p:spPr>
          <a:xfrm>
            <a:off x="7850659" y="3573291"/>
            <a:ext cx="502509" cy="529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flipV="1">
            <a:off x="2305050" y="4732403"/>
            <a:ext cx="6825536" cy="696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3360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218303" y="1388260"/>
            <a:ext cx="7933037"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6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Printing a Line with Multiple Statements</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6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 style = 'color: magenta'&gt;"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6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"Welcome to JavaScript "</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"Programming!&lt;/h1&gt;"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spcAft>
                <a:spcPts val="0"/>
              </a:spcAft>
            </a:pPr>
            <a:r>
              <a:rPr lang="en-US" altLang="zh-TW" sz="1600" kern="100" dirty="0">
                <a:latin typeface="Calibri" panose="020F0502020204030204" pitchFamily="34" charset="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a:t>
            </a:fld>
            <a:endParaRPr lang="zh-TW" altLang="en-US"/>
          </a:p>
        </p:txBody>
      </p:sp>
      <p:sp>
        <p:nvSpPr>
          <p:cNvPr id="6" name="矩形 5"/>
          <p:cNvSpPr/>
          <p:nvPr/>
        </p:nvSpPr>
        <p:spPr>
          <a:xfrm>
            <a:off x="1190368" y="3097426"/>
            <a:ext cx="6334897" cy="856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818763" y="5478587"/>
            <a:ext cx="5133975" cy="342900"/>
          </a:xfrm>
          <a:prstGeom prst="rect">
            <a:avLst/>
          </a:prstGeom>
          <a:ln>
            <a:solidFill>
              <a:schemeClr val="tx1"/>
            </a:solidFill>
          </a:ln>
        </p:spPr>
      </p:pic>
    </p:spTree>
    <p:extLst>
      <p:ext uri="{BB962C8B-B14F-4D97-AF65-F5344CB8AC3E}">
        <p14:creationId xmlns:p14="http://schemas.microsoft.com/office/powerpoint/2010/main" val="157767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Method </a:t>
            </a:r>
            <a:r>
              <a:rPr lang="en-US" altLang="zh-TW" dirty="0">
                <a:solidFill>
                  <a:srgbClr val="FF0000"/>
                </a:solidFill>
              </a:rPr>
              <a:t>write</a:t>
            </a:r>
            <a:r>
              <a:rPr lang="en-US" altLang="zh-TW" dirty="0"/>
              <a:t> displays a string like </a:t>
            </a:r>
            <a:r>
              <a:rPr lang="en-US" altLang="zh-TW" dirty="0" err="1">
                <a:solidFill>
                  <a:srgbClr val="FF0000"/>
                </a:solidFill>
              </a:rPr>
              <a:t>writeln</a:t>
            </a:r>
            <a:r>
              <a:rPr lang="en-US" altLang="zh-TW" dirty="0"/>
              <a:t>, but does not position the output cursor in the HTML5 document at the beginning of the next line after writing its </a:t>
            </a:r>
            <a:r>
              <a:rPr lang="en-US" altLang="zh-TW" dirty="0" smtClean="0"/>
              <a:t>argument</a:t>
            </a:r>
          </a:p>
          <a:p>
            <a:r>
              <a:rPr lang="en-US" altLang="zh-TW" dirty="0">
                <a:ea typeface="新細明體" panose="02020500000000000000" pitchFamily="18" charset="-120"/>
              </a:rPr>
              <a:t>The </a:t>
            </a:r>
            <a:r>
              <a:rPr lang="en-US" altLang="zh-TW" dirty="0">
                <a:solidFill>
                  <a:srgbClr val="FF0000"/>
                </a:solidFill>
                <a:ea typeface="新細明體" panose="02020500000000000000" pitchFamily="18" charset="-120"/>
              </a:rPr>
              <a:t>+</a:t>
            </a:r>
            <a:r>
              <a:rPr lang="en-US" altLang="zh-TW" dirty="0">
                <a:ea typeface="新細明體" panose="02020500000000000000" pitchFamily="18" charset="-120"/>
              </a:rPr>
              <a:t> operator (called the </a:t>
            </a:r>
            <a:r>
              <a:rPr lang="en-US" altLang="zh-TW" dirty="0" smtClean="0">
                <a:ea typeface="新細明體" panose="02020500000000000000" pitchFamily="18" charset="-120"/>
              </a:rPr>
              <a:t>"</a:t>
            </a:r>
            <a:r>
              <a:rPr lang="en-US" altLang="zh-TW" dirty="0" smtClean="0">
                <a:solidFill>
                  <a:srgbClr val="FF0000"/>
                </a:solidFill>
                <a:ea typeface="新細明體" panose="02020500000000000000" pitchFamily="18" charset="-120"/>
              </a:rPr>
              <a:t>concatenation</a:t>
            </a:r>
            <a:r>
              <a:rPr lang="en-US" altLang="zh-TW" dirty="0" smtClean="0">
                <a:ea typeface="新細明體" panose="02020500000000000000" pitchFamily="18" charset="-120"/>
              </a:rPr>
              <a:t> operator" when </a:t>
            </a:r>
            <a:r>
              <a:rPr lang="en-US" altLang="zh-TW" dirty="0">
                <a:ea typeface="新細明體" panose="02020500000000000000" pitchFamily="18" charset="-120"/>
              </a:rPr>
              <a:t>used in this manner) joins two strings together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a:t>
            </a:fld>
            <a:endParaRPr lang="zh-TW" altLang="en-US"/>
          </a:p>
        </p:txBody>
      </p:sp>
      <p:pic>
        <p:nvPicPr>
          <p:cNvPr id="5" name="圖片 4"/>
          <p:cNvPicPr>
            <a:picLocks noChangeAspect="1"/>
          </p:cNvPicPr>
          <p:nvPr/>
        </p:nvPicPr>
        <p:blipFill>
          <a:blip r:embed="rId2"/>
          <a:stretch>
            <a:fillRect/>
          </a:stretch>
        </p:blipFill>
        <p:spPr>
          <a:xfrm>
            <a:off x="5431051" y="4755163"/>
            <a:ext cx="3038475" cy="1171575"/>
          </a:xfrm>
          <a:prstGeom prst="rect">
            <a:avLst/>
          </a:prstGeom>
        </p:spPr>
      </p:pic>
      <p:pic>
        <p:nvPicPr>
          <p:cNvPr id="6" name="圖片 5"/>
          <p:cNvPicPr>
            <a:picLocks noChangeAspect="1"/>
          </p:cNvPicPr>
          <p:nvPr/>
        </p:nvPicPr>
        <p:blipFill>
          <a:blip r:embed="rId3"/>
          <a:stretch>
            <a:fillRect/>
          </a:stretch>
        </p:blipFill>
        <p:spPr>
          <a:xfrm>
            <a:off x="118194" y="4755163"/>
            <a:ext cx="4829175" cy="1038225"/>
          </a:xfrm>
          <a:prstGeom prst="rect">
            <a:avLst/>
          </a:prstGeom>
        </p:spPr>
      </p:pic>
      <p:sp>
        <p:nvSpPr>
          <p:cNvPr id="7" name="矩形 6"/>
          <p:cNvSpPr/>
          <p:nvPr/>
        </p:nvSpPr>
        <p:spPr>
          <a:xfrm>
            <a:off x="2460120" y="4755163"/>
            <a:ext cx="675185" cy="369332"/>
          </a:xfrm>
          <a:prstGeom prst="rect">
            <a:avLst/>
          </a:prstGeom>
        </p:spPr>
        <p:txBody>
          <a:bodyPr wrap="none">
            <a:spAutoFit/>
          </a:bodyPr>
          <a:lstStyle/>
          <a:p>
            <a:r>
              <a:rPr lang="en-US" altLang="zh-TW" dirty="0">
                <a:solidFill>
                  <a:srgbClr val="FF0000"/>
                </a:solidFill>
              </a:rPr>
              <a:t>write</a:t>
            </a:r>
            <a:endParaRPr lang="zh-TW" altLang="en-US" dirty="0"/>
          </a:p>
        </p:txBody>
      </p:sp>
      <p:sp>
        <p:nvSpPr>
          <p:cNvPr id="8" name="矩形 7"/>
          <p:cNvSpPr/>
          <p:nvPr/>
        </p:nvSpPr>
        <p:spPr>
          <a:xfrm>
            <a:off x="6862923" y="4844147"/>
            <a:ext cx="849913" cy="369332"/>
          </a:xfrm>
          <a:prstGeom prst="rect">
            <a:avLst/>
          </a:prstGeom>
        </p:spPr>
        <p:txBody>
          <a:bodyPr wrap="none">
            <a:spAutoFit/>
          </a:bodyPr>
          <a:lstStyle/>
          <a:p>
            <a:r>
              <a:rPr lang="en-US" altLang="zh-TW" dirty="0" err="1">
                <a:solidFill>
                  <a:srgbClr val="FF0000"/>
                </a:solidFill>
              </a:rPr>
              <a:t>writeln</a:t>
            </a:r>
            <a:endParaRPr lang="zh-TW" altLang="en-US" dirty="0"/>
          </a:p>
        </p:txBody>
      </p:sp>
    </p:spTree>
    <p:extLst>
      <p:ext uri="{BB962C8B-B14F-4D97-AF65-F5344CB8AC3E}">
        <p14:creationId xmlns:p14="http://schemas.microsoft.com/office/powerpoint/2010/main" val="131499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9" name="矩形 8"/>
          <p:cNvSpPr/>
          <p:nvPr/>
        </p:nvSpPr>
        <p:spPr>
          <a:xfrm>
            <a:off x="263612" y="1547538"/>
            <a:ext cx="7896996"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Printing Multiple Lines in a Dialog Box</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alert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"Welcome to</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JavaScript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Programming</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Reload the page to run this script again.</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pPr>
            <a:r>
              <a:rPr lang="en-US" altLang="zh-TW" sz="1400" kern="100" dirty="0">
                <a:latin typeface="Calibri" panose="020F0502020204030204" pitchFamily="34" charset="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a:t>
            </a:fld>
            <a:endParaRPr lang="zh-TW" altLang="en-US"/>
          </a:p>
        </p:txBody>
      </p:sp>
      <p:pic>
        <p:nvPicPr>
          <p:cNvPr id="5" name="圖片 4"/>
          <p:cNvPicPr>
            <a:picLocks noChangeAspect="1"/>
          </p:cNvPicPr>
          <p:nvPr/>
        </p:nvPicPr>
        <p:blipFill>
          <a:blip r:embed="rId2"/>
          <a:stretch>
            <a:fillRect/>
          </a:stretch>
        </p:blipFill>
        <p:spPr>
          <a:xfrm>
            <a:off x="5198076" y="4797425"/>
            <a:ext cx="3419475" cy="1685925"/>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721841" y="5354153"/>
            <a:ext cx="2362200" cy="504825"/>
          </a:xfrm>
          <a:prstGeom prst="rect">
            <a:avLst/>
          </a:prstGeom>
          <a:ln>
            <a:solidFill>
              <a:schemeClr val="tx1"/>
            </a:solidFill>
          </a:ln>
        </p:spPr>
      </p:pic>
      <p:sp>
        <p:nvSpPr>
          <p:cNvPr id="8" name="矩形 7"/>
          <p:cNvSpPr/>
          <p:nvPr/>
        </p:nvSpPr>
        <p:spPr>
          <a:xfrm>
            <a:off x="1219200" y="3011109"/>
            <a:ext cx="6030097" cy="3954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3748216" y="3273043"/>
            <a:ext cx="1886465" cy="1962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2117125" y="4258962"/>
            <a:ext cx="733167" cy="1304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5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Displaying Text in an </a:t>
            </a:r>
            <a:r>
              <a:rPr lang="en-US" altLang="zh-TW" dirty="0">
                <a:solidFill>
                  <a:srgbClr val="FF0000"/>
                </a:solidFill>
              </a:rPr>
              <a:t>Alert Dialog</a:t>
            </a:r>
          </a:p>
          <a:p>
            <a:pPr lvl="1"/>
            <a:r>
              <a:rPr lang="en-US" altLang="zh-TW" dirty="0"/>
              <a:t>Dialogs</a:t>
            </a:r>
          </a:p>
          <a:p>
            <a:pPr lvl="2"/>
            <a:r>
              <a:rPr lang="en-US" altLang="zh-TW" dirty="0"/>
              <a:t>Useful to display information in windows that </a:t>
            </a:r>
            <a:r>
              <a:rPr lang="en-US" altLang="zh-TW" dirty="0" smtClean="0"/>
              <a:t>"</a:t>
            </a:r>
            <a:r>
              <a:rPr lang="en-US" altLang="zh-TW" dirty="0" smtClean="0">
                <a:solidFill>
                  <a:srgbClr val="FF0000"/>
                </a:solidFill>
              </a:rPr>
              <a:t>pop up</a:t>
            </a:r>
            <a:r>
              <a:rPr lang="en-US" altLang="zh-TW" dirty="0" smtClean="0"/>
              <a:t>" on </a:t>
            </a:r>
            <a:r>
              <a:rPr lang="en-US" altLang="zh-TW" dirty="0"/>
              <a:t>the screen to grab the user’s attention</a:t>
            </a:r>
          </a:p>
          <a:p>
            <a:pPr lvl="2"/>
            <a:r>
              <a:rPr lang="en-US" altLang="zh-TW" dirty="0"/>
              <a:t>Typically used to display important messages to the user browsing the web page</a:t>
            </a:r>
          </a:p>
          <a:p>
            <a:pPr lvl="2"/>
            <a:r>
              <a:rPr lang="en-US" altLang="zh-TW" dirty="0"/>
              <a:t>Browser’s </a:t>
            </a:r>
            <a:r>
              <a:rPr lang="en-US" altLang="zh-TW" dirty="0">
                <a:solidFill>
                  <a:srgbClr val="FF0000"/>
                </a:solidFill>
              </a:rPr>
              <a:t>window object </a:t>
            </a:r>
            <a:r>
              <a:rPr lang="en-US" altLang="zh-TW" dirty="0"/>
              <a:t>uses </a:t>
            </a:r>
            <a:r>
              <a:rPr lang="en-US" altLang="zh-TW" dirty="0">
                <a:solidFill>
                  <a:srgbClr val="FF0000"/>
                </a:solidFill>
              </a:rPr>
              <a:t>method alert </a:t>
            </a:r>
            <a:r>
              <a:rPr lang="en-US" altLang="zh-TW" dirty="0"/>
              <a:t>to display an alert dialog</a:t>
            </a:r>
          </a:p>
          <a:p>
            <a:pPr lvl="2"/>
            <a:r>
              <a:rPr lang="en-US" altLang="zh-TW" dirty="0"/>
              <a:t>Method alert requires as its argument the string to be displayed</a:t>
            </a:r>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a:t>
            </a:fld>
            <a:endParaRPr lang="zh-TW" altLang="en-US"/>
          </a:p>
        </p:txBody>
      </p:sp>
    </p:spTree>
    <p:extLst>
      <p:ext uri="{BB962C8B-B14F-4D97-AF65-F5344CB8AC3E}">
        <p14:creationId xmlns:p14="http://schemas.microsoft.com/office/powerpoint/2010/main" val="271148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Sequences</a:t>
            </a:r>
          </a:p>
          <a:p>
            <a:pPr lvl="1"/>
            <a:r>
              <a:rPr lang="en-US" altLang="zh-TW" dirty="0"/>
              <a:t>When a </a:t>
            </a:r>
            <a:r>
              <a:rPr lang="en-US" altLang="zh-TW" dirty="0">
                <a:solidFill>
                  <a:srgbClr val="FF0000"/>
                </a:solidFill>
              </a:rPr>
              <a:t>backslash</a:t>
            </a:r>
            <a:r>
              <a:rPr lang="en-US" altLang="zh-TW" dirty="0"/>
              <a:t> is encountered in a string of characters, the next character is combined with the backslash to form an escape sequence. The escape sequence \n is the newline character. It causes the cursor in the HTML5 document to move to the beginning of the next line.</a:t>
            </a:r>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a:t>
            </a:fld>
            <a:endParaRPr lang="zh-TW" altLang="en-US"/>
          </a:p>
        </p:txBody>
      </p:sp>
      <p:pic>
        <p:nvPicPr>
          <p:cNvPr id="5" name="圖片 4"/>
          <p:cNvPicPr>
            <a:picLocks noChangeAspect="1"/>
          </p:cNvPicPr>
          <p:nvPr/>
        </p:nvPicPr>
        <p:blipFill>
          <a:blip r:embed="rId2"/>
          <a:stretch>
            <a:fillRect/>
          </a:stretch>
        </p:blipFill>
        <p:spPr>
          <a:xfrm>
            <a:off x="2298742" y="3907907"/>
            <a:ext cx="4546515" cy="2813568"/>
          </a:xfrm>
          <a:prstGeom prst="rect">
            <a:avLst/>
          </a:prstGeom>
        </p:spPr>
      </p:pic>
    </p:spTree>
    <p:extLst>
      <p:ext uri="{BB962C8B-B14F-4D97-AF65-F5344CB8AC3E}">
        <p14:creationId xmlns:p14="http://schemas.microsoft.com/office/powerpoint/2010/main" val="1064237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Sequences</a:t>
            </a:r>
            <a:endParaRPr lang="en-US" altLang="zh-TW" dirty="0" smtClean="0"/>
          </a:p>
          <a:p>
            <a:r>
              <a:rPr lang="en-US" altLang="zh-TW" dirty="0" smtClean="0"/>
              <a:t>Single </a:t>
            </a:r>
            <a:r>
              <a:rPr lang="en-US" altLang="zh-TW" dirty="0">
                <a:ea typeface="新細明體" panose="02020500000000000000" pitchFamily="18" charset="-120"/>
              </a:rPr>
              <a:t>double </a:t>
            </a:r>
            <a:r>
              <a:rPr lang="en-US" altLang="zh-TW" dirty="0" err="1" smtClean="0"/>
              <a:t>v.s</a:t>
            </a:r>
            <a:r>
              <a:rPr lang="en-US" altLang="zh-TW" dirty="0" smtClean="0"/>
              <a:t> </a:t>
            </a:r>
            <a:r>
              <a:rPr lang="en-US" altLang="zh-TW" dirty="0" smtClean="0">
                <a:ea typeface="新細明體" panose="02020500000000000000" pitchFamily="18" charset="-120"/>
              </a:rPr>
              <a:t>double </a:t>
            </a:r>
            <a:r>
              <a:rPr lang="en-US" altLang="zh-TW" dirty="0">
                <a:ea typeface="新細明體" panose="02020500000000000000" pitchFamily="18" charset="-120"/>
              </a:rPr>
              <a:t>quotation</a:t>
            </a:r>
            <a:r>
              <a:rPr lang="en-US" altLang="zh-TW" dirty="0" smtClean="0"/>
              <a:t> </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a:t>
            </a:fld>
            <a:endParaRPr lang="zh-TW" altLang="en-US"/>
          </a:p>
        </p:txBody>
      </p:sp>
      <p:pic>
        <p:nvPicPr>
          <p:cNvPr id="6" name="圖片 5"/>
          <p:cNvPicPr>
            <a:picLocks noChangeAspect="1"/>
          </p:cNvPicPr>
          <p:nvPr/>
        </p:nvPicPr>
        <p:blipFill>
          <a:blip r:embed="rId2"/>
          <a:stretch>
            <a:fillRect/>
          </a:stretch>
        </p:blipFill>
        <p:spPr>
          <a:xfrm>
            <a:off x="1253696" y="2797389"/>
            <a:ext cx="3390900" cy="1362075"/>
          </a:xfrm>
          <a:prstGeom prst="rect">
            <a:avLst/>
          </a:prstGeom>
        </p:spPr>
      </p:pic>
      <p:pic>
        <p:nvPicPr>
          <p:cNvPr id="7" name="圖片 6"/>
          <p:cNvPicPr>
            <a:picLocks noChangeAspect="1"/>
          </p:cNvPicPr>
          <p:nvPr/>
        </p:nvPicPr>
        <p:blipFill>
          <a:blip r:embed="rId3"/>
          <a:stretch>
            <a:fillRect/>
          </a:stretch>
        </p:blipFill>
        <p:spPr>
          <a:xfrm>
            <a:off x="4857750" y="2797389"/>
            <a:ext cx="3390900" cy="1685925"/>
          </a:xfrm>
          <a:prstGeom prst="rect">
            <a:avLst/>
          </a:prstGeom>
        </p:spPr>
      </p:pic>
    </p:spTree>
    <p:extLst>
      <p:ext uri="{BB962C8B-B14F-4D97-AF65-F5344CB8AC3E}">
        <p14:creationId xmlns:p14="http://schemas.microsoft.com/office/powerpoint/2010/main" val="152279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0" y="1638533"/>
            <a:ext cx="64008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Prompt and Alert Boxes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string entered by the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the name from the prompt box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"Please enter your name"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"&lt;h1&gt;Hello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name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100" dirty="0" smtClean="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a:t>
            </a:fld>
            <a:endParaRPr lang="zh-TW" altLang="en-US"/>
          </a:p>
        </p:txBody>
      </p:sp>
      <p:sp>
        <p:nvSpPr>
          <p:cNvPr id="6" name="矩形 5"/>
          <p:cNvSpPr/>
          <p:nvPr/>
        </p:nvSpPr>
        <p:spPr>
          <a:xfrm>
            <a:off x="873210" y="2939959"/>
            <a:ext cx="4588475" cy="13510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177628" y="5152429"/>
            <a:ext cx="3409950" cy="1695450"/>
          </a:xfrm>
          <a:prstGeom prst="rect">
            <a:avLst/>
          </a:prstGeom>
          <a:ln>
            <a:solidFill>
              <a:schemeClr val="tx1"/>
            </a:solidFill>
          </a:ln>
        </p:spPr>
      </p:pic>
      <p:cxnSp>
        <p:nvCxnSpPr>
          <p:cNvPr id="9" name="直線單箭頭接點 8"/>
          <p:cNvCxnSpPr/>
          <p:nvPr/>
        </p:nvCxnSpPr>
        <p:spPr>
          <a:xfrm flipH="1">
            <a:off x="1688757" y="3615461"/>
            <a:ext cx="568411" cy="20152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3"/>
          <a:stretch>
            <a:fillRect/>
          </a:stretch>
        </p:blipFill>
        <p:spPr>
          <a:xfrm>
            <a:off x="3682313" y="5402138"/>
            <a:ext cx="5352406" cy="522371"/>
          </a:xfrm>
          <a:prstGeom prst="rect">
            <a:avLst/>
          </a:prstGeom>
          <a:ln>
            <a:solidFill>
              <a:schemeClr val="tx1"/>
            </a:solidFill>
          </a:ln>
        </p:spPr>
      </p:pic>
    </p:spTree>
    <p:extLst>
      <p:ext uri="{BB962C8B-B14F-4D97-AF65-F5344CB8AC3E}">
        <p14:creationId xmlns:p14="http://schemas.microsoft.com/office/powerpoint/2010/main" val="82906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script uses another predefined dialog box from the </a:t>
            </a:r>
            <a:r>
              <a:rPr lang="en-US" altLang="zh-TW" dirty="0">
                <a:solidFill>
                  <a:srgbClr val="FF0000"/>
                </a:solidFill>
              </a:rPr>
              <a:t>window object</a:t>
            </a:r>
            <a:r>
              <a:rPr lang="en-US" altLang="zh-TW" dirty="0"/>
              <a:t>—a </a:t>
            </a:r>
            <a:r>
              <a:rPr lang="en-US" altLang="zh-TW" dirty="0">
                <a:solidFill>
                  <a:srgbClr val="FF0000"/>
                </a:solidFill>
              </a:rPr>
              <a:t>prompt </a:t>
            </a:r>
            <a:r>
              <a:rPr lang="en-US" altLang="zh-TW" dirty="0"/>
              <a:t>dialog—which allows the user to enter a value that the script can use. </a:t>
            </a:r>
            <a:endParaRPr lang="en-US" altLang="zh-TW" dirty="0" smtClean="0"/>
          </a:p>
          <a:p>
            <a:pPr lvl="1"/>
            <a:r>
              <a:rPr lang="en-US" altLang="zh-TW" dirty="0" smtClean="0"/>
              <a:t>The </a:t>
            </a:r>
            <a:r>
              <a:rPr lang="en-US" altLang="zh-TW" dirty="0"/>
              <a:t>first argument is a message (called a prompt) that directs the user to take a specific action. </a:t>
            </a:r>
          </a:p>
          <a:p>
            <a:pPr lvl="1"/>
            <a:r>
              <a:rPr lang="en-US" altLang="zh-TW" dirty="0"/>
              <a:t>The optional second argument is the default string to display in the text field. </a:t>
            </a:r>
          </a:p>
          <a:p>
            <a:r>
              <a:rPr lang="en-US" altLang="zh-TW" dirty="0"/>
              <a:t>Script can then use the value that the user inputs.</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a:t>
            </a:fld>
            <a:endParaRPr lang="zh-TW" altLang="en-US"/>
          </a:p>
        </p:txBody>
      </p:sp>
      <p:sp>
        <p:nvSpPr>
          <p:cNvPr id="5" name="矩形 4"/>
          <p:cNvSpPr/>
          <p:nvPr/>
        </p:nvSpPr>
        <p:spPr>
          <a:xfrm>
            <a:off x="1058562" y="4909921"/>
            <a:ext cx="6050692" cy="27699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name = </a:t>
            </a:r>
            <a:r>
              <a:rPr lang="en-US" altLang="zh-TW" sz="1200" b="1" kern="0" dirty="0" err="1">
                <a:solidFill>
                  <a:srgbClr val="00FF00"/>
                </a:solidFill>
                <a:latin typeface="Courier New" panose="02070309020205020404" pitchFamily="49" charset="0"/>
                <a:ea typeface="細明體" panose="02020509000000000000" pitchFamily="49" charset="-120"/>
                <a:cs typeface="Courier New" panose="02070309020205020404" pitchFamily="49" charset="0"/>
              </a:rPr>
              <a:t>window</a:t>
            </a:r>
            <a:r>
              <a:rPr lang="en-US" altLang="zh-TW" sz="1200" b="1" kern="0" dirty="0" err="1">
                <a:solidFill>
                  <a:srgbClr val="C0C0C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err="1">
                <a:solidFill>
                  <a:srgbClr val="00FF00"/>
                </a:solidFill>
                <a:latin typeface="Courier New" panose="02070309020205020404" pitchFamily="49" charset="0"/>
                <a:ea typeface="細明體" panose="02020509000000000000" pitchFamily="49" charset="-120"/>
                <a:cs typeface="Courier New" panose="02070309020205020404" pitchFamily="49" charset="0"/>
              </a:rPr>
              <a:t>prompt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"Please enter your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name", "test"</a:t>
            </a:r>
            <a:r>
              <a:rPr lang="en-US" altLang="zh-TW" sz="1200" b="1" kern="0" dirty="0" smtClean="0">
                <a:solidFill>
                  <a:srgbClr val="C0C0C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rgbClr val="C0C0C0"/>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p>
        </p:txBody>
      </p:sp>
      <p:pic>
        <p:nvPicPr>
          <p:cNvPr id="7" name="圖片 6"/>
          <p:cNvPicPr>
            <a:picLocks noChangeAspect="1"/>
          </p:cNvPicPr>
          <p:nvPr/>
        </p:nvPicPr>
        <p:blipFill>
          <a:blip r:embed="rId2"/>
          <a:stretch>
            <a:fillRect/>
          </a:stretch>
        </p:blipFill>
        <p:spPr>
          <a:xfrm>
            <a:off x="3139967" y="5301613"/>
            <a:ext cx="2864065" cy="1419862"/>
          </a:xfrm>
          <a:prstGeom prst="rect">
            <a:avLst/>
          </a:prstGeom>
        </p:spPr>
      </p:pic>
    </p:spTree>
    <p:extLst>
      <p:ext uri="{BB962C8B-B14F-4D97-AF65-F5344CB8AC3E}">
        <p14:creationId xmlns:p14="http://schemas.microsoft.com/office/powerpoint/2010/main" val="757387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Keywords are words with special meaning in </a:t>
            </a:r>
            <a:r>
              <a:rPr lang="en-US" altLang="zh-TW" dirty="0" smtClean="0"/>
              <a:t>JavaScript</a:t>
            </a:r>
          </a:p>
          <a:p>
            <a:r>
              <a:rPr lang="en-US" altLang="zh-TW" dirty="0" smtClean="0"/>
              <a:t>Keyword </a:t>
            </a:r>
            <a:r>
              <a:rPr lang="en-US" altLang="zh-TW" dirty="0" err="1">
                <a:solidFill>
                  <a:srgbClr val="FF0000"/>
                </a:solidFill>
              </a:rPr>
              <a:t>var</a:t>
            </a:r>
            <a:r>
              <a:rPr lang="en-US" altLang="zh-TW" dirty="0">
                <a:solidFill>
                  <a:srgbClr val="FF0000"/>
                </a:solidFill>
              </a:rPr>
              <a:t> </a:t>
            </a:r>
          </a:p>
          <a:p>
            <a:pPr lvl="1"/>
            <a:r>
              <a:rPr lang="en-US" altLang="zh-TW" dirty="0"/>
              <a:t>Used to declare the names of variables</a:t>
            </a:r>
          </a:p>
          <a:p>
            <a:pPr lvl="1"/>
            <a:r>
              <a:rPr lang="en-US" altLang="zh-TW" dirty="0"/>
              <a:t>A variable is a location in the computer’s memory where a value can be stored for use by a script</a:t>
            </a:r>
          </a:p>
          <a:p>
            <a:pPr lvl="1"/>
            <a:r>
              <a:rPr lang="en-US" altLang="zh-TW" dirty="0"/>
              <a:t>All variables have a name, type and value, and should be declared with a </a:t>
            </a:r>
            <a:r>
              <a:rPr lang="en-US" altLang="zh-TW" dirty="0" err="1"/>
              <a:t>var</a:t>
            </a:r>
            <a:r>
              <a:rPr lang="en-US" altLang="zh-TW" dirty="0"/>
              <a:t> statement before they are used in a script</a:t>
            </a:r>
          </a:p>
          <a:p>
            <a:pPr lvl="1"/>
            <a:r>
              <a:rPr lang="en-US" altLang="zh-TW" dirty="0"/>
              <a:t>A variable name can be any valid identifier consisting of </a:t>
            </a:r>
            <a:r>
              <a:rPr lang="en-US" altLang="zh-TW" dirty="0">
                <a:solidFill>
                  <a:srgbClr val="FF0000"/>
                </a:solidFill>
              </a:rPr>
              <a:t>letters, digits, underscores ( _ ) and dollar signs </a:t>
            </a:r>
            <a:r>
              <a:rPr lang="en-US" altLang="zh-TW" dirty="0"/>
              <a:t>($) that does not begin with a digit and is not a reserved JavaScript keyword.</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a:t>
            </a:fld>
            <a:endParaRPr lang="zh-TW" altLang="en-US"/>
          </a:p>
        </p:txBody>
      </p:sp>
    </p:spTree>
    <p:extLst>
      <p:ext uri="{BB962C8B-B14F-4D97-AF65-F5344CB8AC3E}">
        <p14:creationId xmlns:p14="http://schemas.microsoft.com/office/powerpoint/2010/main" val="230084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Chapter </a:t>
            </a:r>
            <a:r>
              <a:rPr lang="en-US" altLang="zh-TW" dirty="0" smtClean="0"/>
              <a:t>6 : </a:t>
            </a:r>
            <a:r>
              <a:rPr lang="en-US" altLang="zh-TW" dirty="0"/>
              <a:t>Introduction to </a:t>
            </a:r>
            <a:r>
              <a:rPr lang="en-US" altLang="zh-TW" dirty="0" smtClean="0"/>
              <a:t>Scripting</a:t>
            </a:r>
          </a:p>
          <a:p>
            <a:r>
              <a:rPr lang="en-US" altLang="zh-TW" dirty="0"/>
              <a:t>Chapter </a:t>
            </a:r>
            <a:r>
              <a:rPr lang="en-US" altLang="zh-TW" dirty="0" smtClean="0"/>
              <a:t>7 : </a:t>
            </a:r>
            <a:r>
              <a:rPr lang="en-US" altLang="zh-TW" dirty="0"/>
              <a:t>Control Statements, Part 1</a:t>
            </a:r>
            <a:r>
              <a:rPr lang="en-US" altLang="zh-TW" dirty="0" smtClean="0"/>
              <a:t> </a:t>
            </a:r>
          </a:p>
          <a:p>
            <a:r>
              <a:rPr lang="en-US" altLang="zh-TW" dirty="0"/>
              <a:t>Chapter </a:t>
            </a:r>
            <a:r>
              <a:rPr lang="en-US" altLang="zh-TW" dirty="0" smtClean="0"/>
              <a:t>8 : </a:t>
            </a:r>
            <a:r>
              <a:rPr lang="en-US" altLang="zh-TW" dirty="0"/>
              <a:t>Control Statements, Part </a:t>
            </a:r>
            <a:r>
              <a:rPr lang="en-US" altLang="zh-TW" dirty="0" smtClean="0"/>
              <a:t>2</a:t>
            </a:r>
          </a:p>
          <a:p>
            <a:r>
              <a:rPr lang="en-US" altLang="zh-TW" dirty="0"/>
              <a:t>Chapter </a:t>
            </a:r>
            <a:r>
              <a:rPr lang="en-US" altLang="zh-TW" dirty="0" smtClean="0"/>
              <a:t>9 </a:t>
            </a:r>
            <a:r>
              <a:rPr lang="en-US" altLang="zh-TW" dirty="0" smtClean="0">
                <a:ea typeface="新細明體" panose="02020500000000000000" pitchFamily="18" charset="-120"/>
              </a:rPr>
              <a:t>: Functions</a:t>
            </a:r>
          </a:p>
          <a:p>
            <a:r>
              <a:rPr lang="en-US" altLang="zh-TW" dirty="0"/>
              <a:t>Chapter </a:t>
            </a:r>
            <a:r>
              <a:rPr lang="en-US" altLang="zh-TW" dirty="0" smtClean="0"/>
              <a:t>10</a:t>
            </a:r>
            <a:r>
              <a:rPr lang="en-US" altLang="zh-TW" dirty="0" smtClean="0">
                <a:ea typeface="新細明體" panose="02020500000000000000" pitchFamily="18" charset="-120"/>
              </a:rPr>
              <a:t>: Arrays</a:t>
            </a:r>
          </a:p>
          <a:p>
            <a:r>
              <a:rPr lang="en-US" altLang="zh-TW" dirty="0"/>
              <a:t>Chapter </a:t>
            </a:r>
            <a:r>
              <a:rPr lang="en-US" altLang="zh-TW" dirty="0" smtClean="0"/>
              <a:t>11</a:t>
            </a:r>
            <a:r>
              <a:rPr lang="en-US" altLang="zh-TW" dirty="0" smtClean="0">
                <a:ea typeface="新細明體" panose="02020500000000000000" pitchFamily="18" charset="-120"/>
              </a:rPr>
              <a:t>: Objects </a:t>
            </a:r>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a:t>
            </a:fld>
            <a:endParaRPr lang="zh-TW" altLang="en-US"/>
          </a:p>
        </p:txBody>
      </p:sp>
    </p:spTree>
    <p:extLst>
      <p:ext uri="{BB962C8B-B14F-4D97-AF65-F5344CB8AC3E}">
        <p14:creationId xmlns:p14="http://schemas.microsoft.com/office/powerpoint/2010/main" val="206484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20</a:t>
            </a:fld>
            <a:endParaRPr lang="zh-TW" altLang="en-US"/>
          </a:p>
        </p:txBody>
      </p:sp>
      <p:pic>
        <p:nvPicPr>
          <p:cNvPr id="5" name="圖片 4"/>
          <p:cNvPicPr>
            <a:picLocks noChangeAspect="1"/>
          </p:cNvPicPr>
          <p:nvPr/>
        </p:nvPicPr>
        <p:blipFill>
          <a:blip r:embed="rId2"/>
          <a:stretch>
            <a:fillRect/>
          </a:stretch>
        </p:blipFill>
        <p:spPr>
          <a:xfrm>
            <a:off x="1323975" y="1924843"/>
            <a:ext cx="6496050" cy="3876675"/>
          </a:xfrm>
          <a:prstGeom prst="rect">
            <a:avLst/>
          </a:prstGeom>
        </p:spPr>
      </p:pic>
    </p:spTree>
    <p:extLst>
      <p:ext uri="{BB962C8B-B14F-4D97-AF65-F5344CB8AC3E}">
        <p14:creationId xmlns:p14="http://schemas.microsoft.com/office/powerpoint/2010/main" val="4105451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85000" lnSpcReduction="10000"/>
          </a:bodyPr>
          <a:lstStyle/>
          <a:p>
            <a:r>
              <a:rPr lang="en-US" altLang="zh-TW" dirty="0"/>
              <a:t>Declarations end with a semicolon (;) and can be split over several lines, with each variable in the declaration separated by a comma (forming a comma-separated list of variable names)</a:t>
            </a:r>
          </a:p>
          <a:p>
            <a:pPr lvl="1"/>
            <a:r>
              <a:rPr lang="en-US" altLang="zh-TW" dirty="0"/>
              <a:t>Several variables may be declared in one declaration or in multiple declarations. </a:t>
            </a:r>
          </a:p>
          <a:p>
            <a:r>
              <a:rPr lang="en-US" altLang="zh-TW" dirty="0"/>
              <a:t>Comments</a:t>
            </a:r>
          </a:p>
          <a:p>
            <a:pPr lvl="1"/>
            <a:r>
              <a:rPr lang="en-US" altLang="zh-TW" dirty="0"/>
              <a:t>A single-line comment begins with the characters // and terminates at the end of the line</a:t>
            </a:r>
          </a:p>
          <a:p>
            <a:pPr lvl="1"/>
            <a:r>
              <a:rPr lang="en-US" altLang="zh-TW" dirty="0"/>
              <a:t>Comments do not cause the browser to perform any action when the script is interpreted; rather, comments are ignored by the JavaScript interpreter</a:t>
            </a:r>
          </a:p>
          <a:p>
            <a:pPr lvl="1"/>
            <a:r>
              <a:rPr lang="en-US" altLang="zh-TW" dirty="0"/>
              <a:t>Multiline comments begin with delimiter /* and end with delimiter */</a:t>
            </a:r>
          </a:p>
          <a:p>
            <a:pPr lvl="1"/>
            <a:r>
              <a:rPr lang="en-US" altLang="zh-TW" dirty="0"/>
              <a:t>All text between the delimiters of the comment is ignored by the interpreter. </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21</a:t>
            </a:fld>
            <a:endParaRPr lang="zh-TW" altLang="en-US"/>
          </a:p>
        </p:txBody>
      </p:sp>
    </p:spTree>
    <p:extLst>
      <p:ext uri="{BB962C8B-B14F-4D97-AF65-F5344CB8AC3E}">
        <p14:creationId xmlns:p14="http://schemas.microsoft.com/office/powerpoint/2010/main" val="534381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variable is assigned a value with an assignment statement, using the assignment operator, =. </a:t>
            </a:r>
          </a:p>
          <a:p>
            <a:r>
              <a:rPr lang="en-US" altLang="zh-TW" dirty="0"/>
              <a:t>The = operator is called a binary operator, because it has two operands.</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22</a:t>
            </a:fld>
            <a:endParaRPr lang="zh-TW" altLang="en-US"/>
          </a:p>
        </p:txBody>
      </p:sp>
    </p:spTree>
    <p:extLst>
      <p:ext uri="{BB962C8B-B14F-4D97-AF65-F5344CB8AC3E}">
        <p14:creationId xmlns:p14="http://schemas.microsoft.com/office/powerpoint/2010/main" val="139202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85000" lnSpcReduction="10000"/>
          </a:bodyPr>
          <a:lstStyle/>
          <a:p>
            <a:r>
              <a:rPr lang="en-US" altLang="zh-TW" dirty="0"/>
              <a:t>JavaScript does not require variables to have a type before they can be used in a script</a:t>
            </a:r>
          </a:p>
          <a:p>
            <a:r>
              <a:rPr lang="en-US" altLang="zh-TW" dirty="0"/>
              <a:t>A variable in JavaScript can contain a value of any data type, and in many situations, JavaScript automatically converts between values of different types for you</a:t>
            </a:r>
          </a:p>
          <a:p>
            <a:r>
              <a:rPr lang="en-US" altLang="zh-TW" dirty="0"/>
              <a:t>JavaScript is referred to as </a:t>
            </a:r>
            <a:r>
              <a:rPr lang="en-US" altLang="zh-TW" dirty="0">
                <a:solidFill>
                  <a:srgbClr val="FF0000"/>
                </a:solidFill>
              </a:rPr>
              <a:t>a loosely typed language</a:t>
            </a:r>
          </a:p>
          <a:p>
            <a:r>
              <a:rPr lang="en-US" altLang="zh-TW" dirty="0"/>
              <a:t>When a variable is declared in JavaScript, but is not given a value, it has an undefined value. </a:t>
            </a:r>
          </a:p>
          <a:p>
            <a:pPr lvl="1"/>
            <a:r>
              <a:rPr lang="en-US" altLang="zh-TW" dirty="0"/>
              <a:t>Attempting to use the value of such a variable is normally a logic error. </a:t>
            </a:r>
          </a:p>
          <a:p>
            <a:r>
              <a:rPr lang="en-US" altLang="zh-TW" dirty="0"/>
              <a:t>When variables are declared, they are not assigned default values, unless specified otherwise by the programmer. </a:t>
            </a:r>
          </a:p>
          <a:p>
            <a:pPr lvl="1"/>
            <a:r>
              <a:rPr lang="en-US" altLang="zh-TW" dirty="0"/>
              <a:t>To indicate that a variable does not contain a value, you can assign the value null to it. </a:t>
            </a:r>
          </a:p>
          <a:p>
            <a:endParaRPr lang="zh-TW" altLang="en-US" dirty="0"/>
          </a:p>
        </p:txBody>
      </p:sp>
      <p:sp>
        <p:nvSpPr>
          <p:cNvPr id="3" name="標題 2"/>
          <p:cNvSpPr>
            <a:spLocks noGrp="1"/>
          </p:cNvSpPr>
          <p:nvPr>
            <p:ph type="title"/>
          </p:nvPr>
        </p:nvSpPr>
        <p:spPr/>
        <p:txBody>
          <a:bodyPr/>
          <a:lstStyle/>
          <a:p>
            <a:r>
              <a:rPr lang="en-US" altLang="zh-TW" dirty="0" smtClean="0"/>
              <a:t>Variables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23</a:t>
            </a:fld>
            <a:endParaRPr lang="zh-TW" altLang="en-US"/>
          </a:p>
        </p:txBody>
      </p:sp>
    </p:spTree>
    <p:extLst>
      <p:ext uri="{BB962C8B-B14F-4D97-AF65-F5344CB8AC3E}">
        <p14:creationId xmlns:p14="http://schemas.microsoft.com/office/powerpoint/2010/main" val="277095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null</a:t>
            </a:r>
            <a:r>
              <a:rPr lang="en-US" altLang="zh-TW" dirty="0"/>
              <a:t> keyword </a:t>
            </a:r>
          </a:p>
          <a:p>
            <a:pPr lvl="1"/>
            <a:r>
              <a:rPr lang="en-US" altLang="zh-TW" dirty="0"/>
              <a:t>Signifies that a variable has no value</a:t>
            </a:r>
          </a:p>
          <a:p>
            <a:pPr lvl="1"/>
            <a:r>
              <a:rPr lang="en-US" altLang="zh-TW" dirty="0"/>
              <a:t>null is not a string literal, but rather a predefined term indicating the absence of value</a:t>
            </a:r>
          </a:p>
          <a:p>
            <a:pPr lvl="1"/>
            <a:r>
              <a:rPr lang="en-US" altLang="zh-TW" dirty="0"/>
              <a:t>Writing a null value to the document, however, displays the word “null”</a:t>
            </a:r>
          </a:p>
          <a:p>
            <a:endParaRPr lang="zh-TW" altLang="en-US" dirty="0"/>
          </a:p>
        </p:txBody>
      </p:sp>
      <p:sp>
        <p:nvSpPr>
          <p:cNvPr id="3" name="標題 2"/>
          <p:cNvSpPr>
            <a:spLocks noGrp="1"/>
          </p:cNvSpPr>
          <p:nvPr>
            <p:ph type="title"/>
          </p:nvPr>
        </p:nvSpPr>
        <p:spPr/>
        <p:txBody>
          <a:bodyPr/>
          <a:lstStyle/>
          <a:p>
            <a:r>
              <a:rPr lang="en-US" altLang="zh-TW" dirty="0"/>
              <a:t>Variables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24</a:t>
            </a:fld>
            <a:endParaRPr lang="zh-TW" altLang="en-US"/>
          </a:p>
        </p:txBody>
      </p:sp>
    </p:spTree>
    <p:extLst>
      <p:ext uri="{BB962C8B-B14F-4D97-AF65-F5344CB8AC3E}">
        <p14:creationId xmlns:p14="http://schemas.microsoft.com/office/powerpoint/2010/main" val="387377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Adding Integers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25</a:t>
            </a:fld>
            <a:endParaRPr lang="zh-TW" altLang="en-US"/>
          </a:p>
        </p:txBody>
      </p:sp>
      <p:sp>
        <p:nvSpPr>
          <p:cNvPr id="8" name="矩形 7"/>
          <p:cNvSpPr/>
          <p:nvPr/>
        </p:nvSpPr>
        <p:spPr>
          <a:xfrm>
            <a:off x="1865871" y="1706310"/>
            <a:ext cx="6367848" cy="46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 Addition Program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first string entered by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second string entered by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number1;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first number to add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number2;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second number to add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sum;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sum of number1 and number2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in first number from user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first integer"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in second number from user as a string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second integer"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convert numbers from strings to integers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sum = number1 + number2;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add the numbers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display the results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"&lt;h1&gt;The sum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sum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644346" y="4646141"/>
            <a:ext cx="3459892" cy="420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53494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Function </a:t>
            </a:r>
            <a:r>
              <a:rPr lang="en-US" altLang="zh-TW" dirty="0" err="1">
                <a:solidFill>
                  <a:srgbClr val="FF0000"/>
                </a:solidFill>
              </a:rPr>
              <a:t>parseInt</a:t>
            </a:r>
            <a:r>
              <a:rPr lang="en-US" altLang="zh-TW" dirty="0">
                <a:solidFill>
                  <a:srgbClr val="FF0000"/>
                </a:solidFill>
              </a:rPr>
              <a:t> </a:t>
            </a:r>
          </a:p>
          <a:p>
            <a:pPr lvl="1"/>
            <a:r>
              <a:rPr lang="en-US" altLang="zh-TW" dirty="0" smtClean="0"/>
              <a:t>converts </a:t>
            </a:r>
            <a:r>
              <a:rPr lang="en-US" altLang="zh-TW" dirty="0"/>
              <a:t>its string argument to an integer</a:t>
            </a:r>
          </a:p>
          <a:p>
            <a:r>
              <a:rPr lang="en-US" altLang="zh-TW" dirty="0"/>
              <a:t>JavaScript has a version of the + operator for string concatenation that enables a string and a value of another data type (including another string) to be concatenated</a:t>
            </a:r>
          </a:p>
          <a:p>
            <a:endParaRPr lang="zh-TW" altLang="en-US" dirty="0"/>
          </a:p>
        </p:txBody>
      </p:sp>
      <p:sp>
        <p:nvSpPr>
          <p:cNvPr id="3" name="標題 2"/>
          <p:cNvSpPr>
            <a:spLocks noGrp="1"/>
          </p:cNvSpPr>
          <p:nvPr>
            <p:ph type="title"/>
          </p:nvPr>
        </p:nvSpPr>
        <p:spPr/>
        <p:txBody>
          <a:bodyPr/>
          <a:lstStyle/>
          <a:p>
            <a:r>
              <a:rPr lang="en-US" altLang="zh-TW" dirty="0"/>
              <a:t>Adding Integers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81319047"/>
              </p:ext>
            </p:extLst>
          </p:nvPr>
        </p:nvGraphicFramePr>
        <p:xfrm>
          <a:off x="457200" y="4340225"/>
          <a:ext cx="7820026" cy="1905000"/>
        </p:xfrm>
        <a:graphic>
          <a:graphicData uri="http://schemas.openxmlformats.org/drawingml/2006/table">
            <a:tbl>
              <a:tblPr/>
              <a:tblGrid>
                <a:gridCol w="3910013"/>
                <a:gridCol w="3910013"/>
              </a:tblGrid>
              <a:tr h="0">
                <a:tc>
                  <a:txBody>
                    <a:bodyPr/>
                    <a:lstStyle/>
                    <a:p>
                      <a:pPr fontAlgn="t"/>
                      <a:r>
                        <a:rPr lang="en-US">
                          <a:solidFill>
                            <a:srgbClr val="404040"/>
                          </a:solidFill>
                          <a:effectLst/>
                          <a:latin typeface="+mn-lt"/>
                          <a:hlinkClick r:id="rId2"/>
                        </a:rPr>
                        <a:t>Number()</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mn-lt"/>
                        </a:rPr>
                        <a:t>Converts an object's value to a 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solidFill>
                            <a:srgbClr val="404040"/>
                          </a:solidFill>
                          <a:effectLst/>
                          <a:latin typeface="+mn-lt"/>
                          <a:hlinkClick r:id="rId3"/>
                        </a:rPr>
                        <a:t>parseFloat()</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effectLst/>
                          <a:latin typeface="+mn-lt"/>
                        </a:rPr>
                        <a:t>Parses a string and returns a floating point 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0">
                <a:tc>
                  <a:txBody>
                    <a:bodyPr/>
                    <a:lstStyle/>
                    <a:p>
                      <a:pPr fontAlgn="t"/>
                      <a:r>
                        <a:rPr lang="en-US">
                          <a:solidFill>
                            <a:srgbClr val="404040"/>
                          </a:solidFill>
                          <a:effectLst/>
                          <a:latin typeface="+mn-lt"/>
                          <a:hlinkClick r:id="rId4"/>
                        </a:rPr>
                        <a:t>parseInt()</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mn-lt"/>
                        </a:rPr>
                        <a:t>Parses a string and returns an integer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dirty="0">
                          <a:solidFill>
                            <a:srgbClr val="404040"/>
                          </a:solidFill>
                          <a:effectLst/>
                          <a:latin typeface="+mn-lt"/>
                          <a:hlinkClick r:id="rId5"/>
                        </a:rPr>
                        <a:t>String()</a:t>
                      </a:r>
                      <a:endParaRPr lang="en-US"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dirty="0">
                          <a:effectLst/>
                          <a:latin typeface="+mn-lt"/>
                        </a:rPr>
                        <a:t>Converts an object's value to a string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393407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basic arithmetic operators </a:t>
            </a:r>
            <a:r>
              <a:rPr lang="en-US" altLang="zh-TW" dirty="0">
                <a:solidFill>
                  <a:srgbClr val="FF0000"/>
                </a:solidFill>
              </a:rPr>
              <a:t>(+, -, *, /, and %) </a:t>
            </a:r>
            <a:r>
              <a:rPr lang="en-US" altLang="zh-TW" dirty="0"/>
              <a:t>are binary operators, because they each operate on two operands </a:t>
            </a:r>
          </a:p>
          <a:p>
            <a:r>
              <a:rPr lang="en-US" altLang="zh-TW" dirty="0"/>
              <a:t>JavaScript provides the remainder operator, %, which yields the remainder after division</a:t>
            </a:r>
          </a:p>
          <a:p>
            <a:r>
              <a:rPr lang="en-US" altLang="zh-TW" dirty="0"/>
              <a:t>Arithmetic expressions in JavaScript must be written in straight-line form to facilitate entering programs into the computer</a:t>
            </a:r>
          </a:p>
          <a:p>
            <a:endParaRPr lang="zh-TW" altLang="en-US" dirty="0"/>
          </a:p>
        </p:txBody>
      </p:sp>
      <p:sp>
        <p:nvSpPr>
          <p:cNvPr id="3" name="標題 2"/>
          <p:cNvSpPr>
            <a:spLocks noGrp="1"/>
          </p:cNvSpPr>
          <p:nvPr>
            <p:ph type="title"/>
          </p:nvPr>
        </p:nvSpPr>
        <p:spPr/>
        <p:txBody>
          <a:bodyPr/>
          <a:lstStyle/>
          <a:p>
            <a:r>
              <a:rPr lang="en-US" altLang="zh-TW" dirty="0"/>
              <a:t>Arithmetic</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27</a:t>
            </a:fld>
            <a:endParaRPr lang="zh-TW" altLang="en-US"/>
          </a:p>
        </p:txBody>
      </p:sp>
    </p:spTree>
    <p:extLst>
      <p:ext uri="{BB962C8B-B14F-4D97-AF65-F5344CB8AC3E}">
        <p14:creationId xmlns:p14="http://schemas.microsoft.com/office/powerpoint/2010/main" val="158686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Arithmetic</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28</a:t>
            </a:fld>
            <a:endParaRPr lang="zh-TW" altLang="en-US"/>
          </a:p>
        </p:txBody>
      </p:sp>
      <p:pic>
        <p:nvPicPr>
          <p:cNvPr id="5" name="圖片 4"/>
          <p:cNvPicPr>
            <a:picLocks noChangeAspect="1"/>
          </p:cNvPicPr>
          <p:nvPr/>
        </p:nvPicPr>
        <p:blipFill>
          <a:blip r:embed="rId2"/>
          <a:stretch>
            <a:fillRect/>
          </a:stretch>
        </p:blipFill>
        <p:spPr>
          <a:xfrm>
            <a:off x="2071687" y="2851064"/>
            <a:ext cx="5000625" cy="2457450"/>
          </a:xfrm>
          <a:prstGeom prst="rect">
            <a:avLst/>
          </a:prstGeom>
        </p:spPr>
      </p:pic>
    </p:spTree>
    <p:extLst>
      <p:ext uri="{BB962C8B-B14F-4D97-AF65-F5344CB8AC3E}">
        <p14:creationId xmlns:p14="http://schemas.microsoft.com/office/powerpoint/2010/main" val="3903196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a:t>JavaScript provides three selection structures.</a:t>
            </a:r>
          </a:p>
          <a:p>
            <a:pPr lvl="1"/>
            <a:r>
              <a:rPr lang="en-US" altLang="zh-TW" dirty="0"/>
              <a:t>The </a:t>
            </a:r>
            <a:r>
              <a:rPr lang="en-US" altLang="zh-TW" dirty="0">
                <a:solidFill>
                  <a:srgbClr val="FF0000"/>
                </a:solidFill>
              </a:rPr>
              <a:t>if</a:t>
            </a:r>
            <a:r>
              <a:rPr lang="en-US" altLang="zh-TW" dirty="0"/>
              <a:t> statement either performs (selects) an action if a condition is true or skips the action if the condition is false.</a:t>
            </a:r>
          </a:p>
          <a:p>
            <a:pPr lvl="2"/>
            <a:r>
              <a:rPr lang="en-US" altLang="zh-TW" dirty="0"/>
              <a:t>Called a single-selection statement because it selects or ignores a single action or group of actions. </a:t>
            </a:r>
          </a:p>
          <a:p>
            <a:pPr lvl="1"/>
            <a:r>
              <a:rPr lang="en-US" altLang="zh-TW" dirty="0"/>
              <a:t>The </a:t>
            </a:r>
            <a:r>
              <a:rPr lang="en-US" altLang="zh-TW" dirty="0">
                <a:solidFill>
                  <a:srgbClr val="FF0000"/>
                </a:solidFill>
              </a:rPr>
              <a:t>if…else </a:t>
            </a:r>
            <a:r>
              <a:rPr lang="en-US" altLang="zh-TW" dirty="0"/>
              <a:t>statement performs an action if a condition is true and performs a different action if the condition is false. </a:t>
            </a:r>
          </a:p>
          <a:p>
            <a:pPr lvl="2"/>
            <a:r>
              <a:rPr lang="en-US" altLang="zh-TW" dirty="0"/>
              <a:t>Double-selection statement because it selects between two different actions or group of actions.</a:t>
            </a:r>
          </a:p>
          <a:p>
            <a:pPr lvl="1"/>
            <a:r>
              <a:rPr lang="en-US" altLang="zh-TW" dirty="0"/>
              <a:t>The </a:t>
            </a:r>
            <a:r>
              <a:rPr lang="en-US" altLang="zh-TW" dirty="0">
                <a:solidFill>
                  <a:srgbClr val="FF0000"/>
                </a:solidFill>
              </a:rPr>
              <a:t>switch</a:t>
            </a:r>
            <a:r>
              <a:rPr lang="en-US" altLang="zh-TW" dirty="0"/>
              <a:t> statement performs one of many different actions, depending on the value of an expression.</a:t>
            </a:r>
          </a:p>
          <a:p>
            <a:pPr lvl="2"/>
            <a:r>
              <a:rPr lang="en-US" altLang="zh-TW" dirty="0"/>
              <a:t>Multiple-selection statement because it selects among many different actions or groups of actions.</a:t>
            </a:r>
          </a:p>
          <a:p>
            <a:endParaRPr lang="zh-TW" altLang="en-US" dirty="0"/>
          </a:p>
        </p:txBody>
      </p:sp>
      <p:sp>
        <p:nvSpPr>
          <p:cNvPr id="3" name="標題 2"/>
          <p:cNvSpPr>
            <a:spLocks noGrp="1"/>
          </p:cNvSpPr>
          <p:nvPr>
            <p:ph type="title"/>
          </p:nvPr>
        </p:nvSpPr>
        <p:spPr/>
        <p:txBody>
          <a:bodyPr/>
          <a:lstStyle/>
          <a:p>
            <a:r>
              <a:rPr lang="en-US" altLang="zh-TW" dirty="0"/>
              <a:t>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29</a:t>
            </a:fld>
            <a:endParaRPr lang="zh-TW" altLang="en-US"/>
          </a:p>
        </p:txBody>
      </p:sp>
    </p:spTree>
    <p:extLst>
      <p:ext uri="{BB962C8B-B14F-4D97-AF65-F5344CB8AC3E}">
        <p14:creationId xmlns:p14="http://schemas.microsoft.com/office/powerpoint/2010/main" val="362478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JavaScript </a:t>
            </a:r>
          </a:p>
          <a:p>
            <a:pPr lvl="1"/>
            <a:r>
              <a:rPr lang="en-US" altLang="zh-TW" dirty="0">
                <a:ea typeface="新細明體" panose="02020500000000000000" pitchFamily="18" charset="-120"/>
              </a:rPr>
              <a:t>Scripting language which is used to enhance the functionality and appearance of web pages.</a:t>
            </a:r>
          </a:p>
          <a:p>
            <a:r>
              <a:rPr lang="en-US" altLang="zh-TW" dirty="0">
                <a:ea typeface="新細明體" panose="02020500000000000000" pitchFamily="18" charset="-120"/>
              </a:rPr>
              <a:t>Before you can run code examples with JavaScript on your computer, you may need to change your browser’s security settings. </a:t>
            </a:r>
          </a:p>
          <a:p>
            <a:pPr lvl="1"/>
            <a:r>
              <a:rPr lang="en-US" altLang="zh-TW" dirty="0">
                <a:ea typeface="新細明體" panose="02020500000000000000" pitchFamily="18" charset="-120"/>
              </a:rPr>
              <a:t>IE9 </a:t>
            </a:r>
            <a:r>
              <a:rPr lang="en-US" altLang="zh-TW" i="1" dirty="0">
                <a:ea typeface="新細明體" panose="02020500000000000000" pitchFamily="18" charset="-120"/>
              </a:rPr>
              <a:t>prevents</a:t>
            </a:r>
            <a:r>
              <a:rPr lang="en-US" altLang="zh-TW" dirty="0">
                <a:ea typeface="新細明體" panose="02020500000000000000" pitchFamily="18" charset="-120"/>
              </a:rPr>
              <a:t> scripts on the local computer from running by default</a:t>
            </a:r>
          </a:p>
          <a:p>
            <a:pPr lvl="1"/>
            <a:r>
              <a:rPr lang="en-US" altLang="zh-TW" dirty="0">
                <a:ea typeface="新細明體" panose="02020500000000000000" pitchFamily="18" charset="-120"/>
              </a:rPr>
              <a:t>Firefox, Chrome, Opera, Safari (including on the iPhone) and the Android browser have JavaScript enabled by default.</a:t>
            </a: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a:t>
            </a:fld>
            <a:endParaRPr lang="zh-TW" altLang="en-US"/>
          </a:p>
        </p:txBody>
      </p:sp>
    </p:spTree>
    <p:extLst>
      <p:ext uri="{BB962C8B-B14F-4D97-AF65-F5344CB8AC3E}">
        <p14:creationId xmlns:p14="http://schemas.microsoft.com/office/powerpoint/2010/main" val="2305544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if</a:t>
            </a:r>
            <a:r>
              <a:rPr lang="en-US" altLang="zh-TW" dirty="0"/>
              <a:t> statement allows a script to make a decision based on the truth or falsity of a condition</a:t>
            </a:r>
          </a:p>
          <a:p>
            <a:pPr lvl="1"/>
            <a:r>
              <a:rPr lang="en-US" altLang="zh-TW" dirty="0" smtClean="0"/>
              <a:t>If </a:t>
            </a:r>
            <a:r>
              <a:rPr lang="en-US" altLang="zh-TW" dirty="0"/>
              <a:t>the condition is met (i.e., the condition is true), the statement in the body of the if statement is executed</a:t>
            </a:r>
          </a:p>
          <a:p>
            <a:pPr lvl="1"/>
            <a:r>
              <a:rPr lang="en-US" altLang="zh-TW" dirty="0"/>
              <a:t>If the condition is not met (i.e., the condition is false), the statement in the body of the if statement is not executed</a:t>
            </a:r>
          </a:p>
          <a:p>
            <a:r>
              <a:rPr lang="en-US" altLang="zh-TW" dirty="0"/>
              <a:t>Conditions in</a:t>
            </a:r>
            <a:r>
              <a:rPr lang="en-US" altLang="zh-TW" dirty="0">
                <a:solidFill>
                  <a:srgbClr val="FF0000"/>
                </a:solidFill>
              </a:rPr>
              <a:t> if </a:t>
            </a:r>
            <a:r>
              <a:rPr lang="en-US" altLang="zh-TW" dirty="0"/>
              <a:t>statements can be formed by using the equality operators and relational operators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30</a:t>
            </a:fld>
            <a:endParaRPr lang="zh-TW" altLang="en-US"/>
          </a:p>
        </p:txBody>
      </p:sp>
    </p:spTree>
    <p:extLst>
      <p:ext uri="{BB962C8B-B14F-4D97-AF65-F5344CB8AC3E}">
        <p14:creationId xmlns:p14="http://schemas.microsoft.com/office/powerpoint/2010/main" val="2085089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Equality and Relational Operators</a:t>
            </a:r>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31</a:t>
            </a:fld>
            <a:endParaRPr lang="zh-TW" altLang="en-US"/>
          </a:p>
        </p:txBody>
      </p:sp>
      <p:pic>
        <p:nvPicPr>
          <p:cNvPr id="5" name="圖片 4"/>
          <p:cNvPicPr>
            <a:picLocks noChangeAspect="1"/>
          </p:cNvPicPr>
          <p:nvPr/>
        </p:nvPicPr>
        <p:blipFill>
          <a:blip r:embed="rId2"/>
          <a:stretch>
            <a:fillRect/>
          </a:stretch>
        </p:blipFill>
        <p:spPr>
          <a:xfrm>
            <a:off x="1090612" y="2086640"/>
            <a:ext cx="6962775" cy="3371850"/>
          </a:xfrm>
          <a:prstGeom prst="rect">
            <a:avLst/>
          </a:prstGeom>
        </p:spPr>
      </p:pic>
    </p:spTree>
    <p:extLst>
      <p:ext uri="{BB962C8B-B14F-4D97-AF65-F5344CB8AC3E}">
        <p14:creationId xmlns:p14="http://schemas.microsoft.com/office/powerpoint/2010/main" val="1851452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Logical </a:t>
            </a:r>
            <a:r>
              <a:rPr lang="en-US" altLang="zh-TW" dirty="0" smtClean="0"/>
              <a:t>Operators</a:t>
            </a:r>
          </a:p>
          <a:p>
            <a:pPr lvl="1"/>
            <a:r>
              <a:rPr lang="en-US" altLang="zh-TW" dirty="0"/>
              <a:t>Logical operators can be used to form complex conditions by combining simple conditions</a:t>
            </a:r>
          </a:p>
          <a:p>
            <a:pPr lvl="2"/>
            <a:r>
              <a:rPr lang="en-US" altLang="zh-TW" dirty="0"/>
              <a:t>&amp;&amp; (logical AND)</a:t>
            </a:r>
          </a:p>
          <a:p>
            <a:pPr lvl="2"/>
            <a:r>
              <a:rPr lang="en-US" altLang="zh-TW" dirty="0"/>
              <a:t>|| (logical OR)</a:t>
            </a:r>
          </a:p>
          <a:p>
            <a:pPr lvl="2"/>
            <a:r>
              <a:rPr lang="en-US" altLang="zh-TW" dirty="0"/>
              <a:t>! (logical NOT, also called logical negation)</a:t>
            </a:r>
          </a:p>
          <a:p>
            <a:pPr lvl="1"/>
            <a:r>
              <a:rPr lang="en-US" altLang="zh-TW" dirty="0" smtClean="0"/>
              <a:t>JavaScript </a:t>
            </a:r>
            <a:r>
              <a:rPr lang="en-US" altLang="zh-TW" dirty="0"/>
              <a:t>evaluates to false or true all expressions that include relational operators, equality operators and/or logical operators</a:t>
            </a:r>
          </a:p>
          <a:p>
            <a:endParaRPr lang="zh-TW" altLang="en-US" dirty="0"/>
          </a:p>
        </p:txBody>
      </p:sp>
      <p:sp>
        <p:nvSpPr>
          <p:cNvPr id="3" name="標題 2"/>
          <p:cNvSpPr>
            <a:spLocks noGrp="1"/>
          </p:cNvSpPr>
          <p:nvPr>
            <p:ph type="title"/>
          </p:nvPr>
        </p:nvSpPr>
        <p:spPr/>
        <p:txBody>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32</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201464062"/>
              </p:ext>
            </p:extLst>
          </p:nvPr>
        </p:nvGraphicFramePr>
        <p:xfrm>
          <a:off x="2286000" y="5058440"/>
          <a:ext cx="4267200" cy="1330561"/>
        </p:xfrm>
        <a:graphic>
          <a:graphicData uri="http://schemas.openxmlformats.org/drawingml/2006/table">
            <a:tbl>
              <a:tblPr/>
              <a:tblGrid>
                <a:gridCol w="1537516"/>
                <a:gridCol w="2729684"/>
              </a:tblGrid>
              <a:tr h="290431">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altLang="zh-TW" sz="1400" dirty="0" smtClean="0">
                          <a:solidFill>
                            <a:srgbClr val="FFFFFF"/>
                          </a:solidFill>
                          <a:effectLst/>
                          <a:latin typeface="+mn-lt"/>
                        </a:rPr>
                        <a:t>Description</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ltLang="zh-TW" sz="1400" dirty="0" smtClean="0">
                          <a:solidFill>
                            <a:srgbClr val="FFFFFF"/>
                          </a:solidFill>
                          <a:effectLst/>
                          <a:latin typeface="+mn-lt"/>
                        </a:rPr>
                        <a:t>Operator</a:t>
                      </a:r>
                      <a:endParaRPr lang="en-US" sz="1400" dirty="0">
                        <a:solidFill>
                          <a:srgbClr val="FFFFFF"/>
                        </a:solidFill>
                        <a:effectLst/>
                        <a:latin typeface="+mn-l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297652">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and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TW" sz="1400" dirty="0" smtClean="0">
                          <a:effectLst/>
                          <a:latin typeface="+mn-lt"/>
                        </a:rPr>
                        <a:t>&amp;&amp;</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91600">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or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ltLang="zh-TW" sz="1400" dirty="0" smtClean="0">
                          <a:effectLst/>
                          <a:latin typeface="+mn-lt"/>
                        </a:rPr>
                        <a:t>||</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291600">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smtClean="0">
                          <a:effectLst/>
                          <a:latin typeface="+mn-lt"/>
                        </a:rPr>
                        <a:t>not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TW" sz="1400" dirty="0" smtClean="0">
                          <a:effectLst/>
                          <a:latin typeface="+mn-lt"/>
                        </a:rPr>
                        <a:t>! </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30548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11" name="矩形 10"/>
          <p:cNvSpPr/>
          <p:nvPr/>
        </p:nvSpPr>
        <p:spPr>
          <a:xfrm>
            <a:off x="179591" y="1458496"/>
            <a:ext cx="6947779"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Relational Operators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string entered by the user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now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current date and time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now.getHours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current hour (0-23)</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"Please enter your name"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it's morning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Morning,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the time is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 hour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convert to a 12-hour clock</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 is before 6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Afternoon,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 is after 6 PM</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Evening,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if</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33</a:t>
            </a:fld>
            <a:endParaRPr lang="zh-TW" altLang="en-US"/>
          </a:p>
        </p:txBody>
      </p:sp>
      <p:sp>
        <p:nvSpPr>
          <p:cNvPr id="6" name="矩形 5"/>
          <p:cNvSpPr/>
          <p:nvPr/>
        </p:nvSpPr>
        <p:spPr>
          <a:xfrm>
            <a:off x="864973" y="3731742"/>
            <a:ext cx="5577016" cy="19853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5584224" y="1195966"/>
            <a:ext cx="3429000" cy="1743075"/>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2798420" y="6309406"/>
            <a:ext cx="6345580" cy="333978"/>
          </a:xfrm>
          <a:prstGeom prst="rect">
            <a:avLst/>
          </a:prstGeom>
          <a:ln>
            <a:solidFill>
              <a:schemeClr val="tx1"/>
            </a:solidFill>
          </a:ln>
        </p:spPr>
      </p:pic>
      <p:cxnSp>
        <p:nvCxnSpPr>
          <p:cNvPr id="10" name="直線單箭頭接點 9"/>
          <p:cNvCxnSpPr/>
          <p:nvPr/>
        </p:nvCxnSpPr>
        <p:spPr>
          <a:xfrm flipV="1">
            <a:off x="2652584" y="1670198"/>
            <a:ext cx="3056238" cy="18029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583459" y="5048977"/>
            <a:ext cx="313038" cy="1395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4973" y="2953662"/>
            <a:ext cx="5577016" cy="38172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9214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Date</a:t>
            </a:r>
            <a:r>
              <a:rPr lang="en-US" altLang="zh-TW" dirty="0"/>
              <a:t> object </a:t>
            </a:r>
          </a:p>
          <a:p>
            <a:pPr lvl="1"/>
            <a:r>
              <a:rPr lang="en-US" altLang="zh-TW" dirty="0"/>
              <a:t>Used acquire the current local time</a:t>
            </a:r>
          </a:p>
          <a:p>
            <a:pPr lvl="1"/>
            <a:r>
              <a:rPr lang="en-US" altLang="zh-TW" dirty="0"/>
              <a:t>Create a new instance of an object by using the </a:t>
            </a:r>
            <a:r>
              <a:rPr lang="en-US" altLang="zh-TW" dirty="0">
                <a:solidFill>
                  <a:srgbClr val="FF0000"/>
                </a:solidFill>
              </a:rPr>
              <a:t>new operator</a:t>
            </a:r>
            <a:r>
              <a:rPr lang="en-US" altLang="zh-TW" dirty="0"/>
              <a:t> followed by the type of the object, Date, and a pair of parentheses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34</a:t>
            </a:fld>
            <a:endParaRPr lang="zh-TW" altLang="en-US"/>
          </a:p>
        </p:txBody>
      </p:sp>
    </p:spTree>
    <p:extLst>
      <p:ext uri="{BB962C8B-B14F-4D97-AF65-F5344CB8AC3E}">
        <p14:creationId xmlns:p14="http://schemas.microsoft.com/office/powerpoint/2010/main" val="2373624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Date Get Methods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35</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2119486691"/>
              </p:ext>
            </p:extLst>
          </p:nvPr>
        </p:nvGraphicFramePr>
        <p:xfrm>
          <a:off x="560171" y="2659784"/>
          <a:ext cx="7496434" cy="3669030"/>
        </p:xfrm>
        <a:graphic>
          <a:graphicData uri="http://schemas.openxmlformats.org/drawingml/2006/table">
            <a:tbl>
              <a:tblPr/>
              <a:tblGrid>
                <a:gridCol w="2364261"/>
                <a:gridCol w="5132173"/>
              </a:tblGrid>
              <a:tr h="376000">
                <a:tc>
                  <a:txBody>
                    <a:bodyPr/>
                    <a:lstStyle/>
                    <a:p>
                      <a:pPr fontAlgn="t"/>
                      <a:r>
                        <a:rPr lang="en-US" sz="1800" dirty="0" err="1">
                          <a:effectLst/>
                          <a:latin typeface="+mn-lt"/>
                        </a:rPr>
                        <a:t>getDate</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day as a number (1-31)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getDay</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a:effectLst/>
                          <a:latin typeface="+mn-lt"/>
                        </a:rPr>
                        <a:t>Get the weekday a number (0-6)</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getFullYear</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four digit year (yyyy)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getHours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a:effectLst/>
                          <a:latin typeface="+mn-lt"/>
                        </a:rPr>
                        <a:t>Get the hour (0-23)</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getMilliseconds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milliseconds (0-999)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dirty="0" err="1">
                          <a:effectLst/>
                          <a:latin typeface="+mn-lt"/>
                        </a:rPr>
                        <a:t>getMinutes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effectLst/>
                          <a:latin typeface="+mn-lt"/>
                        </a:rPr>
                        <a:t>Get the minutes (0-59)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a:effectLst/>
                          <a:latin typeface="+mn-lt"/>
                        </a:rPr>
                        <a:t>getMonth()</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effectLst/>
                          <a:latin typeface="+mn-lt"/>
                        </a:rPr>
                        <a:t>Get the month (0-11)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76000">
                <a:tc>
                  <a:txBody>
                    <a:bodyPr/>
                    <a:lstStyle/>
                    <a:p>
                      <a:pPr fontAlgn="t"/>
                      <a:r>
                        <a:rPr lang="en-US" sz="1800">
                          <a:effectLst/>
                          <a:latin typeface="+mn-lt"/>
                        </a:rPr>
                        <a:t>getSeconds()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effectLst/>
                          <a:latin typeface="+mn-lt"/>
                        </a:rPr>
                        <a:t>Get the seconds (0-59)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376000">
                <a:tc>
                  <a:txBody>
                    <a:bodyPr/>
                    <a:lstStyle/>
                    <a:p>
                      <a:pPr fontAlgn="t"/>
                      <a:r>
                        <a:rPr lang="en-US" sz="1800" dirty="0" err="1">
                          <a:effectLst/>
                          <a:latin typeface="+mn-lt"/>
                        </a:rPr>
                        <a:t>getTime</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effectLst/>
                          <a:latin typeface="+mn-lt"/>
                        </a:rPr>
                        <a:t>Get the time (milliseconds since January 1, 1970)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49616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JavaScript interpreter ignores white-space characters</a:t>
            </a:r>
          </a:p>
          <a:p>
            <a:pPr lvl="1"/>
            <a:r>
              <a:rPr lang="en-US" altLang="zh-TW" dirty="0"/>
              <a:t>blanks, tabs and newlines used for indentation and vertical spacing</a:t>
            </a:r>
          </a:p>
          <a:p>
            <a:r>
              <a:rPr lang="en-US" altLang="zh-TW" dirty="0"/>
              <a:t>A decision can be made on any expression that evaluates to a value of JavaScript’s </a:t>
            </a:r>
            <a:r>
              <a:rPr lang="en-US" altLang="zh-TW" dirty="0" err="1"/>
              <a:t>boolean</a:t>
            </a:r>
            <a:r>
              <a:rPr lang="en-US" altLang="zh-TW" dirty="0"/>
              <a:t> type (i.e., any expression that evaluates to true or false).</a:t>
            </a:r>
          </a:p>
          <a:p>
            <a:r>
              <a:rPr lang="en-US" altLang="zh-TW" dirty="0"/>
              <a:t>The indentation convention you choose should be carefully applied throughout your scripts</a:t>
            </a:r>
          </a:p>
          <a:p>
            <a:pPr lvl="1"/>
            <a:r>
              <a:rPr lang="en-US" altLang="zh-TW" dirty="0"/>
              <a:t>It is difficult to read scripts that do not use uniform spacing conventions</a:t>
            </a:r>
          </a:p>
          <a:p>
            <a:endParaRPr lang="zh-TW" altLang="en-US" dirty="0"/>
          </a:p>
        </p:txBody>
      </p:sp>
      <p:sp>
        <p:nvSpPr>
          <p:cNvPr id="3" name="標題 2"/>
          <p:cNvSpPr>
            <a:spLocks noGrp="1"/>
          </p:cNvSpPr>
          <p:nvPr>
            <p:ph type="title"/>
          </p:nvPr>
        </p:nvSpPr>
        <p:spPr/>
        <p:txBody>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36</a:t>
            </a:fld>
            <a:endParaRPr lang="zh-TW" altLang="en-US"/>
          </a:p>
        </p:txBody>
      </p:sp>
    </p:spTree>
    <p:extLst>
      <p:ext uri="{BB962C8B-B14F-4D97-AF65-F5344CB8AC3E}">
        <p14:creationId xmlns:p14="http://schemas.microsoft.com/office/powerpoint/2010/main" val="1807545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Allows you to specify that different actions should be performed when the condition is true and when the condition is false.</a:t>
            </a:r>
          </a:p>
          <a:p>
            <a:endParaRPr lang="zh-TW" altLang="en-US" dirty="0"/>
          </a:p>
        </p:txBody>
      </p:sp>
      <p:sp>
        <p:nvSpPr>
          <p:cNvPr id="3" name="標題 2"/>
          <p:cNvSpPr>
            <a:spLocks noGrp="1"/>
          </p:cNvSpPr>
          <p:nvPr>
            <p:ph type="title"/>
          </p:nvPr>
        </p:nvSpPr>
        <p:spPr/>
        <p:txBody>
          <a:bodyPr/>
          <a:lstStyle/>
          <a:p>
            <a:r>
              <a:rPr lang="en-US" altLang="zh-TW" dirty="0"/>
              <a:t>if...else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37</a:t>
            </a:fld>
            <a:endParaRPr lang="zh-TW" altLang="en-US"/>
          </a:p>
        </p:txBody>
      </p:sp>
    </p:spTree>
    <p:extLst>
      <p:ext uri="{BB962C8B-B14F-4D97-AF65-F5344CB8AC3E}">
        <p14:creationId xmlns:p14="http://schemas.microsoft.com/office/powerpoint/2010/main" val="3666954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Conditional operator (?:) </a:t>
            </a:r>
          </a:p>
          <a:p>
            <a:pPr lvl="1"/>
            <a:r>
              <a:rPr lang="en-US" altLang="zh-TW" dirty="0"/>
              <a:t>Closely related to the if…else statement</a:t>
            </a:r>
          </a:p>
          <a:p>
            <a:pPr lvl="1"/>
            <a:r>
              <a:rPr lang="en-US" altLang="zh-TW" dirty="0"/>
              <a:t>JavaScript’s only ternary operator—it takes three operands</a:t>
            </a:r>
          </a:p>
          <a:p>
            <a:pPr lvl="1"/>
            <a:r>
              <a:rPr lang="en-US" altLang="zh-TW" dirty="0"/>
              <a:t>The operands together with the ?: operator form a conditional expression</a:t>
            </a:r>
          </a:p>
          <a:p>
            <a:pPr lvl="1"/>
            <a:r>
              <a:rPr lang="en-US" altLang="zh-TW" dirty="0"/>
              <a:t>The first operand is a </a:t>
            </a:r>
            <a:r>
              <a:rPr lang="en-US" altLang="zh-TW" dirty="0" err="1"/>
              <a:t>boolean</a:t>
            </a:r>
            <a:r>
              <a:rPr lang="en-US" altLang="zh-TW" dirty="0"/>
              <a:t> expression</a:t>
            </a:r>
          </a:p>
          <a:p>
            <a:pPr lvl="1"/>
            <a:r>
              <a:rPr lang="en-US" altLang="zh-TW" dirty="0"/>
              <a:t>The second is the value for the conditional expression if the </a:t>
            </a:r>
            <a:r>
              <a:rPr lang="en-US" altLang="zh-TW" dirty="0" err="1"/>
              <a:t>boolean</a:t>
            </a:r>
            <a:r>
              <a:rPr lang="en-US" altLang="zh-TW" dirty="0"/>
              <a:t> expression evaluates to true </a:t>
            </a:r>
          </a:p>
          <a:p>
            <a:pPr lvl="1"/>
            <a:r>
              <a:rPr lang="en-US" altLang="zh-TW" dirty="0"/>
              <a:t>Third is the value for the conditional expression if the </a:t>
            </a:r>
            <a:r>
              <a:rPr lang="en-US" altLang="zh-TW" dirty="0" err="1"/>
              <a:t>boolean</a:t>
            </a:r>
            <a:r>
              <a:rPr lang="en-US" altLang="zh-TW" dirty="0"/>
              <a:t> expression evaluates to false</a:t>
            </a:r>
          </a:p>
          <a:p>
            <a:endParaRPr lang="zh-TW" altLang="en-US" dirty="0"/>
          </a:p>
        </p:txBody>
      </p:sp>
      <p:sp>
        <p:nvSpPr>
          <p:cNvPr id="3" name="標題 2"/>
          <p:cNvSpPr>
            <a:spLocks noGrp="1"/>
          </p:cNvSpPr>
          <p:nvPr>
            <p:ph type="title"/>
          </p:nvPr>
        </p:nvSpPr>
        <p:spPr/>
        <p:txBody>
          <a:bodyPr/>
          <a:lstStyle/>
          <a:p>
            <a:r>
              <a:rPr lang="en-US" altLang="zh-TW" dirty="0"/>
              <a:t>if...else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38</a:t>
            </a:fld>
            <a:endParaRPr lang="zh-TW" altLang="en-US"/>
          </a:p>
        </p:txBody>
      </p:sp>
    </p:spTree>
    <p:extLst>
      <p:ext uri="{BB962C8B-B14F-4D97-AF65-F5344CB8AC3E}">
        <p14:creationId xmlns:p14="http://schemas.microsoft.com/office/powerpoint/2010/main" val="317917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JavaScript interpreter always associates an else with the previous if, unless told to do otherwise by the placement of braces ({})</a:t>
            </a:r>
          </a:p>
          <a:p>
            <a:r>
              <a:rPr lang="en-US" altLang="zh-TW" dirty="0"/>
              <a:t>The if selection statement expects only one statement in its body</a:t>
            </a:r>
          </a:p>
          <a:p>
            <a:pPr lvl="1"/>
            <a:r>
              <a:rPr lang="en-US" altLang="zh-TW" dirty="0"/>
              <a:t>To include several statements, enclose the statements in braces ({ and })</a:t>
            </a:r>
          </a:p>
          <a:p>
            <a:pPr lvl="1"/>
            <a:r>
              <a:rPr lang="en-US" altLang="zh-TW" dirty="0"/>
              <a:t>A set of statements contained within a pair of braces is called a block</a:t>
            </a:r>
          </a:p>
          <a:p>
            <a:endParaRPr lang="zh-TW" altLang="en-US" dirty="0"/>
          </a:p>
        </p:txBody>
      </p:sp>
      <p:sp>
        <p:nvSpPr>
          <p:cNvPr id="3" name="標題 2"/>
          <p:cNvSpPr>
            <a:spLocks noGrp="1"/>
          </p:cNvSpPr>
          <p:nvPr>
            <p:ph type="title"/>
          </p:nvPr>
        </p:nvSpPr>
        <p:spPr/>
        <p:txBody>
          <a:bodyPr>
            <a:normAutofit/>
          </a:bodyPr>
          <a:lstStyle/>
          <a:p>
            <a:r>
              <a:rPr lang="en-US" altLang="zh-TW" dirty="0"/>
              <a:t>Nested if…else statements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39</a:t>
            </a:fld>
            <a:endParaRPr lang="zh-TW" altLang="en-US"/>
          </a:p>
        </p:txBody>
      </p:sp>
    </p:spTree>
    <p:extLst>
      <p:ext uri="{BB962C8B-B14F-4D97-AF65-F5344CB8AC3E}">
        <p14:creationId xmlns:p14="http://schemas.microsoft.com/office/powerpoint/2010/main" val="201921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72245"/>
            <a:ext cx="7681784"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 First Program in JavaScript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javascript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a:t>
            </a:fld>
            <a:endParaRPr lang="zh-TW" altLang="en-US"/>
          </a:p>
        </p:txBody>
      </p:sp>
      <p:sp>
        <p:nvSpPr>
          <p:cNvPr id="6" name="矩形 5"/>
          <p:cNvSpPr/>
          <p:nvPr/>
        </p:nvSpPr>
        <p:spPr>
          <a:xfrm>
            <a:off x="609600" y="2850293"/>
            <a:ext cx="6334897" cy="593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457200" y="4472209"/>
            <a:ext cx="5153025" cy="771525"/>
          </a:xfrm>
          <a:prstGeom prst="rect">
            <a:avLst/>
          </a:prstGeom>
          <a:ln>
            <a:solidFill>
              <a:schemeClr val="tx1"/>
            </a:solidFill>
          </a:ln>
        </p:spPr>
      </p:pic>
      <p:cxnSp>
        <p:nvCxnSpPr>
          <p:cNvPr id="9" name="直線單箭頭接點 8"/>
          <p:cNvCxnSpPr/>
          <p:nvPr/>
        </p:nvCxnSpPr>
        <p:spPr>
          <a:xfrm flipH="1">
            <a:off x="2421924" y="3295135"/>
            <a:ext cx="611788" cy="149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335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Input :  Midterm Score</a:t>
            </a:r>
          </a:p>
          <a:p>
            <a:r>
              <a:rPr lang="en-US" altLang="zh-TW" dirty="0" smtClean="0"/>
              <a:t>Output : Grading</a:t>
            </a:r>
          </a:p>
          <a:p>
            <a:pPr lvl="1"/>
            <a:r>
              <a:rPr lang="en-US" altLang="zh-TW" dirty="0" smtClean="0"/>
              <a:t>80 + : A</a:t>
            </a:r>
          </a:p>
          <a:p>
            <a:pPr lvl="1"/>
            <a:r>
              <a:rPr lang="en-US" altLang="zh-TW" dirty="0" smtClean="0"/>
              <a:t>70 ~ 79 : B</a:t>
            </a:r>
          </a:p>
          <a:p>
            <a:pPr lvl="1"/>
            <a:r>
              <a:rPr lang="en-US" altLang="zh-TW" dirty="0" smtClean="0"/>
              <a:t>60 ~ 69 : C</a:t>
            </a:r>
          </a:p>
          <a:p>
            <a:pPr lvl="1"/>
            <a:r>
              <a:rPr lang="en-US" altLang="zh-TW" dirty="0" smtClean="0"/>
              <a:t>59 - : D</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40</a:t>
            </a:fld>
            <a:endParaRPr lang="zh-TW" altLang="en-US"/>
          </a:p>
        </p:txBody>
      </p:sp>
      <p:pic>
        <p:nvPicPr>
          <p:cNvPr id="5" name="圖片 4"/>
          <p:cNvPicPr>
            <a:picLocks noChangeAspect="1"/>
          </p:cNvPicPr>
          <p:nvPr/>
        </p:nvPicPr>
        <p:blipFill>
          <a:blip r:embed="rId2"/>
          <a:stretch>
            <a:fillRect/>
          </a:stretch>
        </p:blipFill>
        <p:spPr>
          <a:xfrm>
            <a:off x="4701489" y="1690301"/>
            <a:ext cx="3448050" cy="1714500"/>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5060607" y="4044521"/>
            <a:ext cx="2400300" cy="400050"/>
          </a:xfrm>
          <a:prstGeom prst="rect">
            <a:avLst/>
          </a:prstGeom>
          <a:ln>
            <a:solidFill>
              <a:schemeClr val="tx1"/>
            </a:solidFill>
          </a:ln>
        </p:spPr>
      </p:pic>
    </p:spTree>
    <p:extLst>
      <p:ext uri="{BB962C8B-B14F-4D97-AF65-F5344CB8AC3E}">
        <p14:creationId xmlns:p14="http://schemas.microsoft.com/office/powerpoint/2010/main" val="288492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switch statement </a:t>
            </a:r>
          </a:p>
          <a:p>
            <a:pPr lvl="1"/>
            <a:r>
              <a:rPr lang="en-US" altLang="zh-TW" dirty="0"/>
              <a:t>Consists of a series of case labels and an optional default case</a:t>
            </a:r>
          </a:p>
          <a:p>
            <a:pPr lvl="1"/>
            <a:r>
              <a:rPr lang="en-US" altLang="zh-TW" dirty="0"/>
              <a:t>When control reaches a switch statement</a:t>
            </a:r>
          </a:p>
          <a:p>
            <a:pPr lvl="2"/>
            <a:r>
              <a:rPr lang="en-US" altLang="zh-TW" dirty="0"/>
              <a:t>The script evaluates the controlling expression in the parentheses </a:t>
            </a:r>
          </a:p>
          <a:p>
            <a:pPr lvl="2"/>
            <a:r>
              <a:rPr lang="en-US" altLang="zh-TW" dirty="0"/>
              <a:t>Compares this value with the value in each of the case labels</a:t>
            </a:r>
          </a:p>
          <a:p>
            <a:pPr lvl="2"/>
            <a:r>
              <a:rPr lang="en-US" altLang="zh-TW" dirty="0"/>
              <a:t>If the comparison evaluates to true, the statements after the case label are executed in order until a </a:t>
            </a:r>
            <a:r>
              <a:rPr lang="en-US" altLang="zh-TW" dirty="0">
                <a:solidFill>
                  <a:srgbClr val="FF0000"/>
                </a:solidFill>
              </a:rPr>
              <a:t>break</a:t>
            </a:r>
            <a:r>
              <a:rPr lang="en-US" altLang="zh-TW" dirty="0"/>
              <a:t> statement is reached</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41</a:t>
            </a:fld>
            <a:endParaRPr lang="zh-TW" altLang="en-US"/>
          </a:p>
        </p:txBody>
      </p:sp>
    </p:spTree>
    <p:extLst>
      <p:ext uri="{BB962C8B-B14F-4D97-AF65-F5344CB8AC3E}">
        <p14:creationId xmlns:p14="http://schemas.microsoft.com/office/powerpoint/2010/main" val="1118230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break</a:t>
            </a:r>
            <a:r>
              <a:rPr lang="en-US" altLang="zh-TW" dirty="0"/>
              <a:t> statement is used as the last statement in each case to exit the switch statement immediately</a:t>
            </a:r>
          </a:p>
          <a:p>
            <a:r>
              <a:rPr lang="en-US" altLang="zh-TW" dirty="0"/>
              <a:t>The </a:t>
            </a:r>
            <a:r>
              <a:rPr lang="en-US" altLang="zh-TW" dirty="0">
                <a:solidFill>
                  <a:srgbClr val="FF0000"/>
                </a:solidFill>
              </a:rPr>
              <a:t>default</a:t>
            </a:r>
            <a:r>
              <a:rPr lang="en-US" altLang="zh-TW" dirty="0"/>
              <a:t> case allows you to specify a set of statements to execute if no other case is satisfied</a:t>
            </a:r>
          </a:p>
          <a:p>
            <a:pPr lvl="1"/>
            <a:r>
              <a:rPr lang="en-US" altLang="zh-TW" dirty="0"/>
              <a:t>Usually the last case in the switch statement</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42</a:t>
            </a:fld>
            <a:endParaRPr lang="zh-TW" altLang="en-US"/>
          </a:p>
        </p:txBody>
      </p:sp>
    </p:spTree>
    <p:extLst>
      <p:ext uri="{BB962C8B-B14F-4D97-AF65-F5344CB8AC3E}">
        <p14:creationId xmlns:p14="http://schemas.microsoft.com/office/powerpoint/2010/main" val="1297671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Switch </a:t>
            </a:r>
            <a:r>
              <a:rPr lang="en-US" altLang="zh-TW" dirty="0"/>
              <a:t>Selection Statement</a:t>
            </a:r>
            <a:endParaRPr lang="zh-TW" altLang="en-US" dirty="0"/>
          </a:p>
        </p:txBody>
      </p:sp>
      <p:sp>
        <p:nvSpPr>
          <p:cNvPr id="8" name="矩形 7"/>
          <p:cNvSpPr/>
          <p:nvPr/>
        </p:nvSpPr>
        <p:spPr>
          <a:xfrm>
            <a:off x="-1" y="54000"/>
            <a:ext cx="6647935" cy="69249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Relational Operators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now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day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now.getDay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"Sunday"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"Tuesday"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"Wednesday"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"Thursday"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"Friday"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"Saturday"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"&lt;h1&gt;Today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43</a:t>
            </a:fld>
            <a:endParaRPr lang="zh-TW" altLang="en-US"/>
          </a:p>
        </p:txBody>
      </p:sp>
      <p:sp>
        <p:nvSpPr>
          <p:cNvPr id="6" name="矩形 5"/>
          <p:cNvSpPr/>
          <p:nvPr/>
        </p:nvSpPr>
        <p:spPr>
          <a:xfrm>
            <a:off x="955589" y="1927655"/>
            <a:ext cx="2314832" cy="38553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3344562" y="2602438"/>
            <a:ext cx="5268097" cy="402569"/>
          </a:xfrm>
          <a:prstGeom prst="rect">
            <a:avLst/>
          </a:prstGeom>
          <a:ln>
            <a:solidFill>
              <a:schemeClr val="tx1"/>
            </a:solidFill>
          </a:ln>
        </p:spPr>
      </p:pic>
    </p:spTree>
    <p:extLst>
      <p:ext uri="{BB962C8B-B14F-4D97-AF65-F5344CB8AC3E}">
        <p14:creationId xmlns:p14="http://schemas.microsoft.com/office/powerpoint/2010/main" val="5393062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1333500" y="1966912"/>
            <a:ext cx="6477000" cy="3952875"/>
          </a:xfrm>
          <a:prstGeom prst="rect">
            <a:avLst/>
          </a:prstGeom>
        </p:spPr>
      </p:pic>
    </p:spTree>
    <p:extLst>
      <p:ext uri="{BB962C8B-B14F-4D97-AF65-F5344CB8AC3E}">
        <p14:creationId xmlns:p14="http://schemas.microsoft.com/office/powerpoint/2010/main" val="253417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ea typeface="新細明體" panose="02020500000000000000" pitchFamily="18" charset="-120"/>
              </a:rPr>
              <a:t>All major web browsers contain JavaScript </a:t>
            </a:r>
            <a:r>
              <a:rPr lang="en-US" altLang="zh-TW" b="1" dirty="0">
                <a:solidFill>
                  <a:srgbClr val="FF0000"/>
                </a:solidFill>
                <a:ea typeface="新細明體" panose="02020500000000000000" pitchFamily="18" charset="-120"/>
              </a:rPr>
              <a:t>interpreters</a:t>
            </a:r>
            <a:r>
              <a:rPr lang="en-US" altLang="zh-TW" dirty="0">
                <a:ea typeface="新細明體" panose="02020500000000000000" pitchFamily="18" charset="-120"/>
              </a:rPr>
              <a:t>, which process the commands written in JavaScript. </a:t>
            </a:r>
            <a:endParaRPr lang="en-US" altLang="zh-TW" dirty="0" smtClean="0">
              <a:ea typeface="新細明體" panose="02020500000000000000" pitchFamily="18" charset="-120"/>
            </a:endParaRPr>
          </a:p>
          <a:p>
            <a:r>
              <a:rPr lang="en-US" altLang="zh-TW" dirty="0">
                <a:ea typeface="新細明體" panose="02020500000000000000" pitchFamily="18" charset="-120"/>
              </a:rPr>
              <a:t>Often, </a:t>
            </a:r>
            <a:r>
              <a:rPr lang="en-US" altLang="zh-TW" dirty="0" err="1">
                <a:ea typeface="新細明體" panose="02020500000000000000" pitchFamily="18" charset="-120"/>
              </a:rPr>
              <a:t>JavaScripts</a:t>
            </a:r>
            <a:r>
              <a:rPr lang="en-US" altLang="zh-TW" dirty="0">
                <a:ea typeface="新細明體" panose="02020500000000000000" pitchFamily="18" charset="-120"/>
              </a:rPr>
              <a:t> appear in the </a:t>
            </a:r>
            <a:r>
              <a:rPr lang="en-US" altLang="zh-TW" dirty="0">
                <a:solidFill>
                  <a:srgbClr val="FF0000"/>
                </a:solidFill>
                <a:ea typeface="新細明體" panose="02020500000000000000" pitchFamily="18" charset="-120"/>
              </a:rPr>
              <a:t>&lt;head&gt; </a:t>
            </a:r>
            <a:r>
              <a:rPr lang="en-US" altLang="zh-TW" dirty="0">
                <a:ea typeface="新細明體" panose="02020500000000000000" pitchFamily="18" charset="-120"/>
              </a:rPr>
              <a:t>section of the HTML5 document</a:t>
            </a:r>
          </a:p>
          <a:p>
            <a:r>
              <a:rPr lang="en-US" altLang="zh-TW" dirty="0">
                <a:ea typeface="新細明體" panose="02020500000000000000" pitchFamily="18" charset="-120"/>
              </a:rPr>
              <a:t>The browser interprets the contents of the &lt;head&gt; section first</a:t>
            </a:r>
          </a:p>
          <a:p>
            <a:r>
              <a:rPr lang="en-US" altLang="zh-TW" dirty="0">
                <a:ea typeface="新細明體" panose="02020500000000000000" pitchFamily="18" charset="-120"/>
              </a:rPr>
              <a:t>The </a:t>
            </a:r>
            <a:r>
              <a:rPr lang="en-US" altLang="zh-TW" dirty="0">
                <a:solidFill>
                  <a:srgbClr val="FF0000"/>
                </a:solidFill>
                <a:ea typeface="新細明體" panose="02020500000000000000" pitchFamily="18" charset="-120"/>
              </a:rPr>
              <a:t>&lt;script&gt; </a:t>
            </a:r>
            <a:r>
              <a:rPr lang="en-US" altLang="zh-TW" dirty="0">
                <a:ea typeface="新細明體" panose="02020500000000000000" pitchFamily="18" charset="-120"/>
              </a:rPr>
              <a:t>tag indicates to the browser that the text that follows is part of a script. Attribute type specifies the scripting language used in the script—such as </a:t>
            </a:r>
            <a:r>
              <a:rPr lang="en-US" altLang="zh-TW" dirty="0">
                <a:solidFill>
                  <a:srgbClr val="FF0000"/>
                </a:solidFill>
                <a:ea typeface="新細明體" panose="02020500000000000000" pitchFamily="18" charset="-120"/>
              </a:rPr>
              <a:t>text/</a:t>
            </a:r>
            <a:r>
              <a:rPr lang="en-US" altLang="zh-TW" dirty="0" err="1">
                <a:solidFill>
                  <a:srgbClr val="FF0000"/>
                </a:solidFill>
                <a:ea typeface="新細明體" panose="02020500000000000000" pitchFamily="18" charset="-120"/>
              </a:rPr>
              <a:t>javascript</a:t>
            </a:r>
            <a:endParaRPr lang="en-US" altLang="zh-TW" dirty="0">
              <a:solidFill>
                <a:srgbClr val="FF0000"/>
              </a:solidFill>
              <a:ea typeface="新細明體" panose="02020500000000000000" pitchFamily="18" charset="-120"/>
            </a:endParaRPr>
          </a:p>
          <a:p>
            <a:endParaRPr lang="en-US" altLang="zh-TW" dirty="0">
              <a:ea typeface="新細明體" panose="02020500000000000000" pitchFamily="18" charset="-120"/>
            </a:endParaRP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a:t>
            </a:fld>
            <a:endParaRPr lang="zh-TW" altLang="en-US"/>
          </a:p>
        </p:txBody>
      </p:sp>
    </p:spTree>
    <p:extLst>
      <p:ext uri="{BB962C8B-B14F-4D97-AF65-F5344CB8AC3E}">
        <p14:creationId xmlns:p14="http://schemas.microsoft.com/office/powerpoint/2010/main" val="255758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A string of characters can be contained between double quotation (</a:t>
            </a:r>
            <a:r>
              <a:rPr lang="en-US" altLang="zh-TW" dirty="0">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marks (also called a </a:t>
            </a:r>
            <a:r>
              <a:rPr lang="en-US" altLang="zh-TW" b="1" dirty="0">
                <a:ea typeface="新細明體" panose="02020500000000000000" pitchFamily="18" charset="-120"/>
              </a:rPr>
              <a:t>string literal</a:t>
            </a:r>
            <a:r>
              <a:rPr lang="en-US" altLang="zh-TW" dirty="0">
                <a:ea typeface="新細明體" panose="02020500000000000000" pitchFamily="18" charset="-120"/>
              </a:rPr>
              <a:t>)</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1290637" y="3235704"/>
            <a:ext cx="6562725" cy="990600"/>
          </a:xfrm>
          <a:prstGeom prst="rect">
            <a:avLst/>
          </a:prstGeom>
        </p:spPr>
      </p:pic>
    </p:spTree>
    <p:extLst>
      <p:ext uri="{BB962C8B-B14F-4D97-AF65-F5344CB8AC3E}">
        <p14:creationId xmlns:p14="http://schemas.microsoft.com/office/powerpoint/2010/main" val="425642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Browser’s </a:t>
            </a:r>
            <a:r>
              <a:rPr lang="en-US" altLang="zh-TW" dirty="0">
                <a:solidFill>
                  <a:srgbClr val="FF0000"/>
                </a:solidFill>
              </a:rPr>
              <a:t>document object </a:t>
            </a:r>
            <a:r>
              <a:rPr lang="en-US" altLang="zh-TW" dirty="0"/>
              <a:t>represents the HTML5 document currently being displayed in the browser</a:t>
            </a:r>
          </a:p>
          <a:p>
            <a:pPr lvl="1"/>
            <a:r>
              <a:rPr lang="en-US" altLang="zh-TW" dirty="0"/>
              <a:t>Allows </a:t>
            </a:r>
            <a:r>
              <a:rPr lang="en-US" altLang="zh-TW" dirty="0" smtClean="0"/>
              <a:t>you </a:t>
            </a:r>
            <a:r>
              <a:rPr lang="en-US" altLang="zh-TW" dirty="0"/>
              <a:t>to specify HTML5 text to be displayed in the HTML5 </a:t>
            </a:r>
            <a:r>
              <a:rPr lang="en-US" altLang="zh-TW" dirty="0" smtClean="0"/>
              <a:t>document</a:t>
            </a:r>
          </a:p>
          <a:p>
            <a:r>
              <a:rPr lang="en-US" altLang="zh-TW" dirty="0">
                <a:ea typeface="新細明體" panose="02020500000000000000" pitchFamily="18" charset="-120"/>
              </a:rPr>
              <a:t>Browser contains a complete set of objects that allow script programmers to access and manipulate every element of an HTML5 document</a:t>
            </a:r>
          </a:p>
          <a:p>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a:t>
            </a:fld>
            <a:endParaRPr lang="zh-TW" altLang="en-US"/>
          </a:p>
        </p:txBody>
      </p:sp>
    </p:spTree>
    <p:extLst>
      <p:ext uri="{BB962C8B-B14F-4D97-AF65-F5344CB8AC3E}">
        <p14:creationId xmlns:p14="http://schemas.microsoft.com/office/powerpoint/2010/main" val="377630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Object </a:t>
            </a:r>
          </a:p>
          <a:p>
            <a:pPr lvl="1"/>
            <a:r>
              <a:rPr lang="en-US" altLang="zh-TW" dirty="0"/>
              <a:t>Resides in the computer’s memory and contains information used by the script</a:t>
            </a:r>
          </a:p>
          <a:p>
            <a:pPr lvl="1"/>
            <a:r>
              <a:rPr lang="en-US" altLang="zh-TW" dirty="0"/>
              <a:t>The term object normally implies that </a:t>
            </a:r>
            <a:r>
              <a:rPr lang="en-US" altLang="zh-TW" dirty="0">
                <a:solidFill>
                  <a:srgbClr val="FF0000"/>
                </a:solidFill>
              </a:rPr>
              <a:t>attributes (data) </a:t>
            </a:r>
            <a:r>
              <a:rPr lang="en-US" altLang="zh-TW" dirty="0"/>
              <a:t>and </a:t>
            </a:r>
            <a:r>
              <a:rPr lang="en-US" altLang="zh-TW" dirty="0">
                <a:solidFill>
                  <a:srgbClr val="FF0000"/>
                </a:solidFill>
              </a:rPr>
              <a:t>behaviors (methods) </a:t>
            </a:r>
            <a:r>
              <a:rPr lang="en-US" altLang="zh-TW" dirty="0"/>
              <a:t>are associated with the object</a:t>
            </a:r>
          </a:p>
          <a:p>
            <a:pPr lvl="1"/>
            <a:r>
              <a:rPr lang="en-US" altLang="zh-TW" dirty="0"/>
              <a:t>An object’s methods use the attributes’ data to perform useful actions for the client of the object—the script that calls the methods</a:t>
            </a:r>
          </a:p>
          <a:p>
            <a:pPr lvl="2"/>
            <a:r>
              <a:rPr lang="en-US" altLang="zh-TW" dirty="0"/>
              <a:t>Attributes - things that the object stores data in, generally variables.</a:t>
            </a:r>
          </a:p>
          <a:p>
            <a:pPr lvl="2"/>
            <a:r>
              <a:rPr lang="en-US" altLang="zh-TW" dirty="0"/>
              <a:t>Methods - Functions and Procedures attached to an Object and allowing the object to perform actions</a:t>
            </a:r>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a:t>
            </a:fld>
            <a:endParaRPr lang="zh-TW" altLang="en-US"/>
          </a:p>
        </p:txBody>
      </p:sp>
    </p:spTree>
    <p:extLst>
      <p:ext uri="{BB962C8B-B14F-4D97-AF65-F5344CB8AC3E}">
        <p14:creationId xmlns:p14="http://schemas.microsoft.com/office/powerpoint/2010/main" val="242988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The parentheses </a:t>
            </a:r>
            <a:r>
              <a:rPr lang="en-US" altLang="zh-TW" dirty="0" smtClean="0">
                <a:ea typeface="新細明體" panose="02020500000000000000" pitchFamily="18" charset="-120"/>
              </a:rPr>
              <a:t>() following </a:t>
            </a:r>
            <a:r>
              <a:rPr lang="en-US" altLang="zh-TW" dirty="0">
                <a:ea typeface="新細明體" panose="02020500000000000000" pitchFamily="18" charset="-120"/>
              </a:rPr>
              <a:t>the name of a method contain the arguments that the method requires to perform its task (or its action)</a:t>
            </a:r>
          </a:p>
          <a:p>
            <a:r>
              <a:rPr lang="en-US" altLang="zh-TW" dirty="0">
                <a:ea typeface="新細明體" panose="02020500000000000000" pitchFamily="18" charset="-120"/>
              </a:rPr>
              <a:t>Every statement should end with a </a:t>
            </a:r>
            <a:r>
              <a:rPr lang="en-US" altLang="zh-TW" dirty="0" smtClean="0">
                <a:ea typeface="新細明體" panose="02020500000000000000" pitchFamily="18" charset="-120"/>
              </a:rPr>
              <a:t>semicolon ; </a:t>
            </a:r>
            <a:r>
              <a:rPr lang="en-US" altLang="zh-TW" dirty="0">
                <a:ea typeface="新細明體" panose="02020500000000000000" pitchFamily="18" charset="-120"/>
              </a:rPr>
              <a:t>(also known as the </a:t>
            </a:r>
            <a:r>
              <a:rPr lang="en-US" altLang="zh-TW" dirty="0">
                <a:solidFill>
                  <a:srgbClr val="FF0000"/>
                </a:solidFill>
                <a:ea typeface="新細明體" panose="02020500000000000000" pitchFamily="18" charset="-120"/>
              </a:rPr>
              <a:t>statement </a:t>
            </a:r>
            <a:r>
              <a:rPr lang="en-US" altLang="zh-TW" dirty="0" smtClean="0">
                <a:solidFill>
                  <a:srgbClr val="FF0000"/>
                </a:solidFill>
                <a:ea typeface="新細明體" panose="02020500000000000000" pitchFamily="18" charset="-120"/>
              </a:rPr>
              <a:t>terminator)</a:t>
            </a:r>
          </a:p>
          <a:p>
            <a:r>
              <a:rPr lang="en-US" altLang="zh-TW" dirty="0" smtClean="0">
                <a:ea typeface="新細明體" panose="02020500000000000000" pitchFamily="18" charset="-120"/>
              </a:rPr>
              <a:t>JavaScript </a:t>
            </a:r>
            <a:r>
              <a:rPr lang="en-US" altLang="zh-TW" dirty="0">
                <a:ea typeface="新細明體" panose="02020500000000000000" pitchFamily="18" charset="-120"/>
              </a:rPr>
              <a:t>is case sensitive</a:t>
            </a:r>
          </a:p>
          <a:p>
            <a:pPr lvl="1"/>
            <a:r>
              <a:rPr lang="en-US" altLang="zh-TW" dirty="0">
                <a:ea typeface="新細明體" panose="02020500000000000000" pitchFamily="18" charset="-120"/>
              </a:rPr>
              <a:t>Not using the proper uppercase and lowercase letters is a syntax error</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a:t>
            </a:fld>
            <a:endParaRPr lang="zh-TW" altLang="en-US"/>
          </a:p>
        </p:txBody>
      </p:sp>
    </p:spTree>
    <p:extLst>
      <p:ext uri="{BB962C8B-B14F-4D97-AF65-F5344CB8AC3E}">
        <p14:creationId xmlns:p14="http://schemas.microsoft.com/office/powerpoint/2010/main" val="3546158064"/>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4.v4</Template>
  <TotalTime>16169</TotalTime>
  <Words>2583</Words>
  <Application>Microsoft Office PowerPoint</Application>
  <PresentationFormat>如螢幕大小 (4:3)</PresentationFormat>
  <Paragraphs>416</Paragraphs>
  <Slides>44</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44</vt:i4>
      </vt:variant>
    </vt:vector>
  </HeadingPairs>
  <TitlesOfParts>
    <vt:vector size="53" baseType="lpstr">
      <vt:lpstr>細明體</vt:lpstr>
      <vt:lpstr>新細明體</vt:lpstr>
      <vt:lpstr>Arial</vt:lpstr>
      <vt:lpstr>Calibri</vt:lpstr>
      <vt:lpstr>Corbel</vt:lpstr>
      <vt:lpstr>Courier New</vt:lpstr>
      <vt:lpstr>Lucida Console</vt:lpstr>
      <vt:lpstr>Times New Roman</vt:lpstr>
      <vt:lpstr>Custom Theme</vt:lpstr>
      <vt:lpstr>Chapter 6-11 JavaScript Part1</vt:lpstr>
      <vt:lpstr>Outline</vt:lpstr>
      <vt:lpstr>Introduction</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Modifying Your First Script</vt:lpstr>
      <vt:lpstr>Modifying Your First Script</vt:lpstr>
      <vt:lpstr>Modifying Your First Script</vt:lpstr>
      <vt:lpstr>Modifying Your First Script</vt:lpstr>
      <vt:lpstr>Modifying Your First Script</vt:lpstr>
      <vt:lpstr>Exercise</vt:lpstr>
      <vt:lpstr>Dynamic Welcome Page</vt:lpstr>
      <vt:lpstr>Dynamic Welcome Page</vt:lpstr>
      <vt:lpstr>Dynamic Welcome Page</vt:lpstr>
      <vt:lpstr>Dynamic Welcome Page</vt:lpstr>
      <vt:lpstr>Dynamic Welcome Page</vt:lpstr>
      <vt:lpstr>Dynamic Welcome Page</vt:lpstr>
      <vt:lpstr>Variables</vt:lpstr>
      <vt:lpstr>Variables</vt:lpstr>
      <vt:lpstr>Adding Integers</vt:lpstr>
      <vt:lpstr>Adding Integers</vt:lpstr>
      <vt:lpstr>Arithmetic</vt:lpstr>
      <vt:lpstr>Arithmetic</vt:lpstr>
      <vt:lpstr>Control Statements</vt:lpstr>
      <vt:lpstr>if Selection Statement</vt:lpstr>
      <vt:lpstr>if Selection Statement</vt:lpstr>
      <vt:lpstr>if Selection Statement</vt:lpstr>
      <vt:lpstr>if Selection Statement</vt:lpstr>
      <vt:lpstr>if Selection Statement</vt:lpstr>
      <vt:lpstr>if Selection Statement</vt:lpstr>
      <vt:lpstr>if Selection Statement</vt:lpstr>
      <vt:lpstr>if...else Selection Statement</vt:lpstr>
      <vt:lpstr>if...else Selection Statement</vt:lpstr>
      <vt:lpstr>Nested if…else statements </vt:lpstr>
      <vt:lpstr>Exercise</vt:lpstr>
      <vt:lpstr>switch Multiple-Selection Statement</vt:lpstr>
      <vt:lpstr>switch Multiple-Selection Statement</vt:lpstr>
      <vt:lpstr>Switch Selection Statement</vt:lpstr>
      <vt:lpstr>switch Multiple-Selection Statement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Introduction to Cascading Style Sheets (CSS)</dc:title>
  <dc:creator>tinin</dc:creator>
  <cp:lastModifiedBy>tinin</cp:lastModifiedBy>
  <cp:revision>796</cp:revision>
  <dcterms:created xsi:type="dcterms:W3CDTF">2014-10-23T01:43:03Z</dcterms:created>
  <dcterms:modified xsi:type="dcterms:W3CDTF">2015-11-01T03:27:37Z</dcterms:modified>
</cp:coreProperties>
</file>