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90" r:id="rId21"/>
    <p:sldId id="275" r:id="rId22"/>
    <p:sldId id="276" r:id="rId23"/>
    <p:sldId id="279" r:id="rId24"/>
    <p:sldId id="280" r:id="rId25"/>
    <p:sldId id="277" r:id="rId26"/>
    <p:sldId id="278" r:id="rId27"/>
    <p:sldId id="281" r:id="rId28"/>
    <p:sldId id="282" r:id="rId29"/>
    <p:sldId id="289" r:id="rId30"/>
    <p:sldId id="283" r:id="rId31"/>
    <p:sldId id="284" r:id="rId32"/>
    <p:sldId id="339" r:id="rId33"/>
    <p:sldId id="285" r:id="rId34"/>
    <p:sldId id="286" r:id="rId35"/>
    <p:sldId id="287" r:id="rId36"/>
    <p:sldId id="288" r:id="rId37"/>
    <p:sldId id="291" r:id="rId38"/>
    <p:sldId id="292" r:id="rId39"/>
    <p:sldId id="293" r:id="rId40"/>
    <p:sldId id="295" r:id="rId41"/>
    <p:sldId id="325" r:id="rId42"/>
    <p:sldId id="326" r:id="rId43"/>
    <p:sldId id="294" r:id="rId44"/>
    <p:sldId id="332"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 id="413" r:id="rId119"/>
    <p:sldId id="414" r:id="rId120"/>
    <p:sldId id="415" r:id="rId121"/>
    <p:sldId id="416" r:id="rId122"/>
    <p:sldId id="417" r:id="rId123"/>
    <p:sldId id="418" r:id="rId124"/>
    <p:sldId id="420" r:id="rId125"/>
    <p:sldId id="421" r:id="rId126"/>
    <p:sldId id="422" r:id="rId127"/>
    <p:sldId id="423" r:id="rId128"/>
    <p:sldId id="424" r:id="rId129"/>
    <p:sldId id="425" r:id="rId130"/>
    <p:sldId id="426" r:id="rId131"/>
    <p:sldId id="427" r:id="rId132"/>
    <p:sldId id="428" r:id="rId133"/>
    <p:sldId id="429" r:id="rId134"/>
    <p:sldId id="430" r:id="rId135"/>
    <p:sldId id="431" r:id="rId136"/>
    <p:sldId id="432" r:id="rId137"/>
    <p:sldId id="433" r:id="rId138"/>
    <p:sldId id="434" r:id="rId139"/>
    <p:sldId id="435" r:id="rId140"/>
    <p:sldId id="436" r:id="rId141"/>
    <p:sldId id="437" r:id="rId142"/>
    <p:sldId id="438" r:id="rId143"/>
    <p:sldId id="439" r:id="rId144"/>
    <p:sldId id="440" r:id="rId145"/>
    <p:sldId id="441" r:id="rId146"/>
    <p:sldId id="442" r:id="rId147"/>
    <p:sldId id="443" r:id="rId148"/>
    <p:sldId id="444" r:id="rId149"/>
    <p:sldId id="445" r:id="rId150"/>
    <p:sldId id="446" r:id="rId151"/>
    <p:sldId id="447" r:id="rId152"/>
    <p:sldId id="448" r:id="rId153"/>
    <p:sldId id="449" r:id="rId154"/>
    <p:sldId id="450" r:id="rId155"/>
    <p:sldId id="451" r:id="rId156"/>
    <p:sldId id="452" r:id="rId157"/>
    <p:sldId id="453" r:id="rId158"/>
    <p:sldId id="454" r:id="rId159"/>
    <p:sldId id="455" r:id="rId160"/>
    <p:sldId id="456" r:id="rId161"/>
    <p:sldId id="457" r:id="rId162"/>
    <p:sldId id="458" r:id="rId163"/>
    <p:sldId id="460" r:id="rId164"/>
    <p:sldId id="461" r:id="rId165"/>
    <p:sldId id="463" r:id="rId166"/>
    <p:sldId id="464" r:id="rId167"/>
    <p:sldId id="465" r:id="rId168"/>
    <p:sldId id="466" r:id="rId169"/>
    <p:sldId id="467" r:id="rId170"/>
    <p:sldId id="468" r:id="rId171"/>
    <p:sldId id="469" r:id="rId172"/>
    <p:sldId id="470" r:id="rId173"/>
    <p:sldId id="471" r:id="rId174"/>
    <p:sldId id="472" r:id="rId175"/>
    <p:sldId id="473" r:id="rId176"/>
    <p:sldId id="474" r:id="rId177"/>
    <p:sldId id="475" r:id="rId178"/>
    <p:sldId id="476" r:id="rId179"/>
    <p:sldId id="477" r:id="rId180"/>
    <p:sldId id="478" r:id="rId181"/>
    <p:sldId id="479" r:id="rId182"/>
    <p:sldId id="480" r:id="rId183"/>
    <p:sldId id="481" r:id="rId184"/>
    <p:sldId id="482" r:id="rId185"/>
    <p:sldId id="483" r:id="rId186"/>
    <p:sldId id="484" r:id="rId187"/>
    <p:sldId id="485" r:id="rId188"/>
    <p:sldId id="486" r:id="rId189"/>
    <p:sldId id="487" r:id="rId190"/>
    <p:sldId id="488" r:id="rId19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36CE6-D3C1-40E4-91B9-B2EEDA800E07}" type="datetimeFigureOut">
              <a:rPr lang="zh-TW" altLang="en-US" smtClean="0"/>
              <a:t>2015/11/25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89ED8-8D48-4BEF-8612-5FEA7421703F}" type="slidenum">
              <a:rPr lang="zh-TW" altLang="en-US" smtClean="0"/>
              <a:t>‹#›</a:t>
            </a:fld>
            <a:endParaRPr lang="zh-TW" altLang="en-US"/>
          </a:p>
        </p:txBody>
      </p:sp>
    </p:spTree>
    <p:extLst>
      <p:ext uri="{BB962C8B-B14F-4D97-AF65-F5344CB8AC3E}">
        <p14:creationId xmlns:p14="http://schemas.microsoft.com/office/powerpoint/2010/main" val="48199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389ED8-8D48-4BEF-8612-5FEA7421703F}" type="slidenum">
              <a:rPr lang="zh-TW" altLang="en-US" smtClean="0"/>
              <a:t>1</a:t>
            </a:fld>
            <a:endParaRPr lang="zh-TW" altLang="en-US"/>
          </a:p>
        </p:txBody>
      </p:sp>
    </p:spTree>
    <p:extLst>
      <p:ext uri="{BB962C8B-B14F-4D97-AF65-F5344CB8AC3E}">
        <p14:creationId xmlns:p14="http://schemas.microsoft.com/office/powerpoint/2010/main" val="1381985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E9D7927E-6B83-4442-A2E2-95976D715E69}" type="datetime1">
              <a:rPr lang="zh-TW" altLang="en-US" smtClean="0"/>
              <a:t>2015/11/25</a:t>
            </a:fld>
            <a:endParaRPr lang="zh-TW" altLang="en-US"/>
          </a:p>
        </p:txBody>
      </p:sp>
      <p:sp>
        <p:nvSpPr>
          <p:cNvPr id="11" name="Slide Number Placeholder 10"/>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9689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DBB50068-858F-4C1B-8F25-3874BDDC613D}" type="datetime1">
              <a:rPr lang="zh-TW" altLang="en-US" smtClean="0"/>
              <a:t>2015/11/25</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56814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4E30E431-DABC-4A18-9C64-A7FA72B42188}" type="datetime1">
              <a:rPr lang="zh-TW" altLang="en-US" smtClean="0"/>
              <a:t>2015/11/25</a:t>
            </a:fld>
            <a:endParaRPr lang="zh-TW" altLang="en-US"/>
          </a:p>
        </p:txBody>
      </p:sp>
      <p:sp>
        <p:nvSpPr>
          <p:cNvPr id="8" name="Slide Number Placeholder 7"/>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63889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65384E-9F92-41FF-A0F7-CF4314E6D2EB}" type="datetime1">
              <a:rPr lang="zh-TW" altLang="en-US" smtClean="0"/>
              <a:t>2015/11/25</a:t>
            </a:fld>
            <a:endParaRPr lang="zh-TW" altLang="en-US"/>
          </a:p>
        </p:txBody>
      </p:sp>
      <p:sp>
        <p:nvSpPr>
          <p:cNvPr id="6" name="Slide Number Placeholder 5"/>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30486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7E87ABBF-C29A-44CD-8935-BAF84C6B2977}" type="datetime1">
              <a:rPr lang="zh-TW" altLang="en-US" smtClean="0"/>
              <a:t>2015/11/25</a:t>
            </a:fld>
            <a:endParaRPr lang="zh-TW" altLang="en-US"/>
          </a:p>
        </p:txBody>
      </p:sp>
      <p:sp>
        <p:nvSpPr>
          <p:cNvPr id="12" name="Slide Number Placeholder 11"/>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6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A66CD558-4429-4FD0-B98E-6B56693765D1}" type="datetime1">
              <a:rPr lang="zh-TW" altLang="en-US" smtClean="0"/>
              <a:t>2015/11/25</a:t>
            </a:fld>
            <a:endParaRPr lang="zh-TW" altLang="en-US"/>
          </a:p>
        </p:txBody>
      </p:sp>
      <p:sp>
        <p:nvSpPr>
          <p:cNvPr id="9" name="Slide Number Placeholder 8"/>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01472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252926CB-6568-40FB-B0C7-7BECCC7A6F96}" type="datetime1">
              <a:rPr lang="zh-TW" altLang="en-US" smtClean="0"/>
              <a:t>2015/11/25</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86847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1000">
                <a:latin typeface="+mn-lt"/>
              </a:defRPr>
            </a:lvl1pPr>
          </a:lstStyle>
          <a:p>
            <a:fld id="{EEC50CFD-B63A-49B8-BD51-B22FBEB6A3A1}" type="datetime1">
              <a:rPr lang="zh-TW" altLang="en-US" smtClean="0"/>
              <a:t>2015/11/25</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1000">
                <a:latin typeface="+mn-lt"/>
              </a:defRPr>
            </a:lvl1pPr>
          </a:lstStyle>
          <a:p>
            <a:fld id="{C079578B-AC5F-42B6-8865-2DF8A33AED36}" type="slidenum">
              <a:rPr lang="zh-TW" altLang="en-US" smtClean="0"/>
              <a:t>‹#›</a:t>
            </a:fld>
            <a:endParaRPr lang="zh-TW" altLang="en-US"/>
          </a:p>
        </p:txBody>
      </p:sp>
    </p:spTree>
    <p:extLst>
      <p:ext uri="{BB962C8B-B14F-4D97-AF65-F5344CB8AC3E}">
        <p14:creationId xmlns:p14="http://schemas.microsoft.com/office/powerpoint/2010/main" val="331693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1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cartoonmad.com/comic/1152.html"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24.gif"/><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jsref/jsref_parsefloat.asp" TargetMode="External"/><Relationship Id="rId2" Type="http://schemas.openxmlformats.org/officeDocument/2006/relationships/hyperlink" Target="http://www.w3schools.com/jsref/jsref_number.asp" TargetMode="External"/><Relationship Id="rId1" Type="http://schemas.openxmlformats.org/officeDocument/2006/relationships/slideLayout" Target="../slideLayouts/slideLayout2.xml"/><Relationship Id="rId5" Type="http://schemas.openxmlformats.org/officeDocument/2006/relationships/hyperlink" Target="http://www.w3schools.com/jsref/jsref_string.asp" TargetMode="External"/><Relationship Id="rId4" Type="http://schemas.openxmlformats.org/officeDocument/2006/relationships/hyperlink" Target="http://www.w3schools.com/jsref/jsref_parseint.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cartoonmad.com/comic/1152.html"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smtClean="0"/>
              <a:t>2015.11.02</a:t>
            </a:r>
            <a:endParaRPr lang="zh-TW" altLang="en-US" dirty="0"/>
          </a:p>
          <a:p>
            <a:endParaRPr lang="zh-TW" altLang="en-US" dirty="0"/>
          </a:p>
        </p:txBody>
      </p:sp>
      <p:sp>
        <p:nvSpPr>
          <p:cNvPr id="2" name="標題 1"/>
          <p:cNvSpPr>
            <a:spLocks noGrp="1"/>
          </p:cNvSpPr>
          <p:nvPr>
            <p:ph type="ctrTitle"/>
          </p:nvPr>
        </p:nvSpPr>
        <p:spPr/>
        <p:txBody>
          <a:bodyPr/>
          <a:lstStyle/>
          <a:p>
            <a:r>
              <a:rPr lang="en-US" altLang="zh-TW" dirty="0"/>
              <a:t>Chapter </a:t>
            </a:r>
            <a:r>
              <a:rPr lang="en-US" altLang="zh-TW" dirty="0" smtClean="0"/>
              <a:t>6-11 JavaScript Part1</a:t>
            </a:r>
            <a:endParaRPr lang="zh-TW" altLang="en-US" dirty="0"/>
          </a:p>
        </p:txBody>
      </p:sp>
      <p:sp>
        <p:nvSpPr>
          <p:cNvPr id="6" name="投影片編號版面配置區 5"/>
          <p:cNvSpPr>
            <a:spLocks noGrp="1"/>
          </p:cNvSpPr>
          <p:nvPr>
            <p:ph type="sldNum" sz="quarter" idx="11"/>
          </p:nvPr>
        </p:nvSpPr>
        <p:spPr/>
        <p:txBody>
          <a:bodyPr/>
          <a:lstStyle/>
          <a:p>
            <a:fld id="{C079578B-AC5F-42B6-8865-2DF8A33AED36}" type="slidenum">
              <a:rPr lang="zh-TW" altLang="en-US" smtClean="0"/>
              <a:t>1</a:t>
            </a:fld>
            <a:endParaRPr lang="zh-TW" altLang="en-US"/>
          </a:p>
        </p:txBody>
      </p:sp>
    </p:spTree>
    <p:extLst>
      <p:ext uri="{BB962C8B-B14F-4D97-AF65-F5344CB8AC3E}">
        <p14:creationId xmlns:p14="http://schemas.microsoft.com/office/powerpoint/2010/main" val="2797849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document object’s </a:t>
            </a:r>
            <a:r>
              <a:rPr lang="en-US" altLang="zh-TW" dirty="0" err="1">
                <a:solidFill>
                  <a:srgbClr val="FF0000"/>
                </a:solidFill>
              </a:rPr>
              <a:t>writeln</a:t>
            </a:r>
            <a:r>
              <a:rPr lang="en-US" altLang="zh-TW" dirty="0">
                <a:solidFill>
                  <a:srgbClr val="FF0000"/>
                </a:solidFill>
              </a:rPr>
              <a:t> method </a:t>
            </a:r>
          </a:p>
          <a:p>
            <a:pPr lvl="1"/>
            <a:r>
              <a:rPr lang="en-US" altLang="zh-TW" dirty="0"/>
              <a:t>Writes a line of HTML5 text in the HTML5 </a:t>
            </a:r>
            <a:r>
              <a:rPr lang="en-US" altLang="zh-TW" dirty="0" smtClean="0"/>
              <a:t>document</a:t>
            </a:r>
          </a:p>
          <a:p>
            <a:pPr lvl="1"/>
            <a:endParaRPr lang="en-US" altLang="zh-TW" dirty="0"/>
          </a:p>
          <a:p>
            <a:r>
              <a:rPr lang="en-US" altLang="zh-TW" dirty="0" smtClean="0"/>
              <a:t>How to debug?</a:t>
            </a:r>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a:t>
            </a:fld>
            <a:endParaRPr lang="zh-TW" altLang="en-US"/>
          </a:p>
        </p:txBody>
      </p:sp>
      <p:pic>
        <p:nvPicPr>
          <p:cNvPr id="5" name="圖片 4"/>
          <p:cNvPicPr>
            <a:picLocks noChangeAspect="1"/>
          </p:cNvPicPr>
          <p:nvPr/>
        </p:nvPicPr>
        <p:blipFill>
          <a:blip r:embed="rId2"/>
          <a:stretch>
            <a:fillRect/>
          </a:stretch>
        </p:blipFill>
        <p:spPr>
          <a:xfrm>
            <a:off x="179945" y="3573291"/>
            <a:ext cx="1847850" cy="2314575"/>
          </a:xfrm>
          <a:prstGeom prst="rect">
            <a:avLst/>
          </a:prstGeom>
        </p:spPr>
      </p:pic>
      <p:pic>
        <p:nvPicPr>
          <p:cNvPr id="6" name="圖片 5"/>
          <p:cNvPicPr>
            <a:picLocks noChangeAspect="1"/>
          </p:cNvPicPr>
          <p:nvPr/>
        </p:nvPicPr>
        <p:blipFill>
          <a:blip r:embed="rId3"/>
          <a:stretch>
            <a:fillRect/>
          </a:stretch>
        </p:blipFill>
        <p:spPr>
          <a:xfrm>
            <a:off x="2305050" y="3729576"/>
            <a:ext cx="6825536" cy="1542640"/>
          </a:xfrm>
          <a:prstGeom prst="rect">
            <a:avLst/>
          </a:prstGeom>
        </p:spPr>
      </p:pic>
      <p:sp>
        <p:nvSpPr>
          <p:cNvPr id="7" name="矩形 6"/>
          <p:cNvSpPr/>
          <p:nvPr/>
        </p:nvSpPr>
        <p:spPr>
          <a:xfrm>
            <a:off x="7850659" y="3573291"/>
            <a:ext cx="502509" cy="529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flipV="1">
            <a:off x="2305050" y="4732403"/>
            <a:ext cx="6825536" cy="696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336003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Event-driven </a:t>
            </a:r>
            <a:r>
              <a:rPr lang="en-US" altLang="zh-TW" dirty="0" smtClean="0"/>
              <a:t>programming</a:t>
            </a:r>
          </a:p>
          <a:p>
            <a:pPr lvl="1"/>
            <a:r>
              <a:rPr lang="en-US" altLang="zh-TW" dirty="0" smtClean="0"/>
              <a:t>the </a:t>
            </a:r>
            <a:r>
              <a:rPr lang="en-US" altLang="zh-TW" dirty="0"/>
              <a:t>user interacts with an element in the web page, the script is notified of the event and the script processes the event. </a:t>
            </a:r>
            <a:endParaRPr lang="en-US" altLang="zh-TW" dirty="0" smtClean="0"/>
          </a:p>
          <a:p>
            <a:pPr lvl="1"/>
            <a:r>
              <a:rPr lang="en-US" altLang="zh-TW" dirty="0" smtClean="0"/>
              <a:t>The </a:t>
            </a:r>
            <a:r>
              <a:rPr lang="en-US" altLang="zh-TW" dirty="0"/>
              <a:t>user’s interaction with the GUI “drives” the program. </a:t>
            </a:r>
            <a:endParaRPr lang="en-US" altLang="zh-TW" dirty="0" smtClean="0"/>
          </a:p>
          <a:p>
            <a:pPr lvl="1"/>
            <a:r>
              <a:rPr lang="en-US" altLang="zh-TW" dirty="0" smtClean="0"/>
              <a:t>The </a:t>
            </a:r>
            <a:r>
              <a:rPr lang="en-US" altLang="zh-TW" dirty="0"/>
              <a:t>button </a:t>
            </a:r>
            <a:r>
              <a:rPr lang="en-US" altLang="zh-TW" dirty="0">
                <a:solidFill>
                  <a:srgbClr val="FF0000"/>
                </a:solidFill>
              </a:rPr>
              <a:t>click</a:t>
            </a:r>
            <a:r>
              <a:rPr lang="en-US" altLang="zh-TW" dirty="0"/>
              <a:t> is known as the event. </a:t>
            </a:r>
            <a:endParaRPr lang="en-US" altLang="zh-TW" dirty="0" smtClean="0"/>
          </a:p>
          <a:p>
            <a:pPr lvl="1"/>
            <a:r>
              <a:rPr lang="en-US" altLang="zh-TW" dirty="0" smtClean="0"/>
              <a:t>The </a:t>
            </a:r>
            <a:r>
              <a:rPr lang="en-US" altLang="zh-TW" dirty="0"/>
              <a:t>function that’s called when an event occurs is known as an event handler. </a:t>
            </a:r>
            <a:endParaRPr lang="en-US" altLang="zh-TW" dirty="0" smtClean="0"/>
          </a:p>
          <a:p>
            <a:pPr lvl="1"/>
            <a:r>
              <a:rPr lang="en-US" altLang="zh-TW" dirty="0" smtClean="0"/>
              <a:t>When </a:t>
            </a:r>
            <a:r>
              <a:rPr lang="en-US" altLang="zh-TW" dirty="0"/>
              <a:t>a GUI event occurs in a form, the browser calls the specified event-handling function. </a:t>
            </a:r>
            <a:endParaRPr lang="en-US" altLang="zh-TW" dirty="0" smtClean="0"/>
          </a:p>
          <a:p>
            <a:pPr lvl="1"/>
            <a:r>
              <a:rPr lang="en-US" altLang="zh-TW" dirty="0" smtClean="0"/>
              <a:t>Before </a:t>
            </a:r>
            <a:r>
              <a:rPr lang="en-US" altLang="zh-TW" dirty="0"/>
              <a:t>any event can be processed, each element must know which event-handling function will be called when a particular event occurs.</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100</a:t>
            </a:fld>
            <a:endParaRPr lang="zh-TW" altLang="en-US"/>
          </a:p>
        </p:txBody>
      </p:sp>
      <p:sp>
        <p:nvSpPr>
          <p:cNvPr id="5" name="矩形 4"/>
          <p:cNvSpPr/>
          <p:nvPr/>
        </p:nvSpPr>
        <p:spPr>
          <a:xfrm>
            <a:off x="1935894" y="6126163"/>
            <a:ext cx="5107458"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latin typeface="Courier New" panose="02070309020205020404" pitchFamily="49" charset="0"/>
                <a:ea typeface="細明體" panose="02020509000000000000" pitchFamily="49" charset="-120"/>
                <a:cs typeface="Courier New" panose="02070309020205020404" pitchFamily="49" charset="0"/>
              </a:rPr>
              <a:t>var</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button = </a:t>
            </a:r>
            <a:r>
              <a:rPr lang="en-US" altLang="zh-TW" sz="1200" b="1" kern="0" dirty="0" err="1">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latin typeface="Courier New" panose="02070309020205020404" pitchFamily="49" charset="0"/>
                <a:ea typeface="細明體" panose="02020509000000000000" pitchFamily="49" charset="-120"/>
                <a:cs typeface="Courier New" panose="02070309020205020404" pitchFamily="49" charset="0"/>
              </a:rPr>
              <a:t>rollButton</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smtClean="0">
                <a:latin typeface="Courier New" panose="02070309020205020404" pitchFamily="49" charset="0"/>
                <a:ea typeface="細明體" panose="02020509000000000000" pitchFamily="49" charset="-120"/>
                <a:cs typeface="Courier New" panose="02070309020205020404" pitchFamily="49" charset="0"/>
              </a:rPr>
              <a:t>button.addEventListener</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"click"</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latin typeface="Courier New" panose="02070309020205020404" pitchFamily="49" charset="0"/>
                <a:ea typeface="細明體" panose="02020509000000000000" pitchFamily="49" charset="-120"/>
                <a:cs typeface="Courier New" panose="02070309020205020404" pitchFamily="49" charset="0"/>
              </a:rPr>
              <a:t>rollDice</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false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48225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dirty="0" err="1"/>
              <a:t>img</a:t>
            </a:r>
            <a:r>
              <a:rPr lang="en-US" altLang="zh-TW" dirty="0"/>
              <a:t> </a:t>
            </a:r>
            <a:r>
              <a:rPr lang="en-US" altLang="zh-TW" dirty="0" smtClean="0"/>
              <a:t>Elements</a:t>
            </a:r>
          </a:p>
          <a:p>
            <a:pPr lvl="1"/>
            <a:r>
              <a:rPr lang="en-US" altLang="zh-TW" dirty="0" smtClean="0"/>
              <a:t>The </a:t>
            </a:r>
            <a:r>
              <a:rPr lang="en-US" altLang="zh-TW" dirty="0"/>
              <a:t>four </a:t>
            </a:r>
            <a:r>
              <a:rPr lang="en-US" altLang="zh-TW" dirty="0" err="1"/>
              <a:t>img</a:t>
            </a:r>
            <a:r>
              <a:rPr lang="en-US" altLang="zh-TW" dirty="0"/>
              <a:t> elements will display the four randomly selected dice. </a:t>
            </a:r>
            <a:endParaRPr lang="en-US" altLang="zh-TW" dirty="0" smtClean="0"/>
          </a:p>
          <a:p>
            <a:pPr lvl="1"/>
            <a:r>
              <a:rPr lang="en-US" altLang="zh-TW" dirty="0" smtClean="0"/>
              <a:t>Their </a:t>
            </a:r>
            <a:r>
              <a:rPr lang="en-US" altLang="zh-TW" dirty="0"/>
              <a:t>id attributes (die1, die2, die3 and die4, respectively) can be used to apply CSS styles and to enable script code to refer to these element in the HTML5 document. </a:t>
            </a:r>
            <a:endParaRPr lang="en-US" altLang="zh-TW" dirty="0" smtClean="0"/>
          </a:p>
          <a:p>
            <a:pPr lvl="1"/>
            <a:r>
              <a:rPr lang="en-US" altLang="zh-TW" dirty="0" smtClean="0"/>
              <a:t>Because </a:t>
            </a:r>
            <a:r>
              <a:rPr lang="en-US" altLang="zh-TW" dirty="0"/>
              <a:t>the id attribute, if specified, must have a unique value among all id attributes in the page, </a:t>
            </a:r>
            <a:r>
              <a:rPr lang="en-US" altLang="zh-TW" dirty="0" smtClean="0"/>
              <a:t>JavaScript </a:t>
            </a:r>
            <a:r>
              <a:rPr lang="en-US" altLang="zh-TW" dirty="0"/>
              <a:t>can reliably refer to any single element via its id attribute. </a:t>
            </a:r>
            <a:endParaRPr lang="en-US" altLang="zh-TW" dirty="0" smtClean="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101</a:t>
            </a:fld>
            <a:endParaRPr lang="zh-TW" altLang="en-US"/>
          </a:p>
        </p:txBody>
      </p:sp>
      <p:sp>
        <p:nvSpPr>
          <p:cNvPr id="5" name="矩形 4"/>
          <p:cNvSpPr/>
          <p:nvPr/>
        </p:nvSpPr>
        <p:spPr>
          <a:xfrm>
            <a:off x="2034745" y="5221922"/>
            <a:ext cx="451845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die1Image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die2Image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die3Image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die4Image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63580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Specifying a Function to Call When the Browser Finishes Loading a </a:t>
            </a:r>
            <a:r>
              <a:rPr lang="en-US" altLang="zh-TW" dirty="0" smtClean="0"/>
              <a:t>Document</a:t>
            </a:r>
          </a:p>
          <a:p>
            <a:pPr lvl="1"/>
            <a:r>
              <a:rPr lang="en-US" altLang="zh-TW" dirty="0"/>
              <a:t>Many examples will execute a JavaScript function when the document finishes loading</a:t>
            </a:r>
            <a:r>
              <a:rPr lang="en-US" altLang="zh-TW" dirty="0" smtClean="0"/>
              <a:t>.</a:t>
            </a:r>
          </a:p>
          <a:p>
            <a:pPr lvl="1"/>
            <a:r>
              <a:rPr lang="en-US" altLang="zh-TW" dirty="0" smtClean="0"/>
              <a:t>This </a:t>
            </a:r>
            <a:r>
              <a:rPr lang="en-US" altLang="zh-TW" dirty="0"/>
              <a:t>is accomplished by handling the </a:t>
            </a:r>
            <a:r>
              <a:rPr lang="en-US" altLang="zh-TW" dirty="0">
                <a:solidFill>
                  <a:srgbClr val="FF0000"/>
                </a:solidFill>
              </a:rPr>
              <a:t>window</a:t>
            </a:r>
            <a:r>
              <a:rPr lang="en-US" altLang="zh-TW" dirty="0"/>
              <a:t> object’s </a:t>
            </a:r>
            <a:r>
              <a:rPr lang="en-US" altLang="zh-TW" dirty="0">
                <a:solidFill>
                  <a:srgbClr val="FF0000"/>
                </a:solidFill>
              </a:rPr>
              <a:t>load</a:t>
            </a:r>
            <a:r>
              <a:rPr lang="en-US" altLang="zh-TW" dirty="0"/>
              <a:t> event. </a:t>
            </a:r>
            <a:endParaRPr lang="en-US" altLang="zh-TW" dirty="0" smtClean="0"/>
          </a:p>
          <a:p>
            <a:pPr lvl="1"/>
            <a:r>
              <a:rPr lang="en-US" altLang="zh-TW" dirty="0" smtClean="0"/>
              <a:t>To </a:t>
            </a:r>
            <a:r>
              <a:rPr lang="en-US" altLang="zh-TW" dirty="0"/>
              <a:t>specify the function to call when an event occurs, you registering an event handler for that event. </a:t>
            </a:r>
            <a:endParaRPr lang="en-US" altLang="zh-TW" dirty="0" smtClean="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102</a:t>
            </a:fld>
            <a:endParaRPr lang="zh-TW" altLang="en-US"/>
          </a:p>
        </p:txBody>
      </p:sp>
    </p:spTree>
    <p:extLst>
      <p:ext uri="{BB962C8B-B14F-4D97-AF65-F5344CB8AC3E}">
        <p14:creationId xmlns:p14="http://schemas.microsoft.com/office/powerpoint/2010/main" val="1927965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err="1">
                <a:solidFill>
                  <a:srgbClr val="FF0000"/>
                </a:solidFill>
              </a:rPr>
              <a:t>addEventListener</a:t>
            </a:r>
            <a:r>
              <a:rPr lang="en-US" altLang="zh-TW" dirty="0">
                <a:solidFill>
                  <a:srgbClr val="FF0000"/>
                </a:solidFill>
              </a:rPr>
              <a:t> </a:t>
            </a:r>
            <a:r>
              <a:rPr lang="en-US" altLang="zh-TW" dirty="0"/>
              <a:t>is available for every DOM node. </a:t>
            </a:r>
          </a:p>
          <a:p>
            <a:pPr lvl="1"/>
            <a:r>
              <a:rPr lang="en-US" altLang="zh-TW" dirty="0"/>
              <a:t>The method takes three arguments:</a:t>
            </a:r>
          </a:p>
          <a:p>
            <a:pPr lvl="2"/>
            <a:r>
              <a:rPr lang="en-US" altLang="zh-TW" dirty="0"/>
              <a:t>the first is the </a:t>
            </a:r>
            <a:r>
              <a:rPr lang="en-US" altLang="zh-TW" dirty="0">
                <a:solidFill>
                  <a:srgbClr val="FF0000"/>
                </a:solidFill>
              </a:rPr>
              <a:t>name of the event </a:t>
            </a:r>
            <a:r>
              <a:rPr lang="en-US" altLang="zh-TW" dirty="0"/>
              <a:t>for which we’re registering a handler</a:t>
            </a:r>
          </a:p>
          <a:p>
            <a:pPr lvl="2"/>
            <a:r>
              <a:rPr lang="en-US" altLang="zh-TW" dirty="0"/>
              <a:t>the second is </a:t>
            </a:r>
            <a:r>
              <a:rPr lang="en-US" altLang="zh-TW" dirty="0">
                <a:solidFill>
                  <a:srgbClr val="FF0000"/>
                </a:solidFill>
              </a:rPr>
              <a:t>the function </a:t>
            </a:r>
            <a:r>
              <a:rPr lang="en-US" altLang="zh-TW" dirty="0"/>
              <a:t>that will be called to handle the event</a:t>
            </a:r>
          </a:p>
          <a:p>
            <a:pPr lvl="2"/>
            <a:r>
              <a:rPr lang="en-US" altLang="zh-TW" dirty="0" smtClean="0"/>
              <a:t>(optimal) the </a:t>
            </a:r>
            <a:r>
              <a:rPr lang="en-US" altLang="zh-TW" dirty="0"/>
              <a:t>last argument is </a:t>
            </a:r>
            <a:r>
              <a:rPr lang="en-US" altLang="zh-TW" dirty="0" err="1" smtClean="0">
                <a:solidFill>
                  <a:srgbClr val="FF0000"/>
                </a:solidFill>
              </a:rPr>
              <a:t>useCapture</a:t>
            </a:r>
            <a:r>
              <a:rPr lang="en-US" altLang="zh-TW" dirty="0" smtClean="0"/>
              <a:t>.</a:t>
            </a:r>
          </a:p>
          <a:p>
            <a:pPr lvl="3"/>
            <a:r>
              <a:rPr lang="en-US" altLang="zh-TW" dirty="0" smtClean="0"/>
              <a:t>a </a:t>
            </a:r>
            <a:r>
              <a:rPr lang="en-US" altLang="zh-TW" dirty="0"/>
              <a:t>Boolean value that specifies whether the event should be executed in the capturing or in the bubbling </a:t>
            </a:r>
            <a:r>
              <a:rPr lang="en-US" altLang="zh-TW" dirty="0" smtClean="0"/>
              <a:t>phase(default).</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103</a:t>
            </a:fld>
            <a:endParaRPr lang="zh-TW" altLang="en-US"/>
          </a:p>
        </p:txBody>
      </p:sp>
    </p:spTree>
    <p:extLst>
      <p:ext uri="{BB962C8B-B14F-4D97-AF65-F5344CB8AC3E}">
        <p14:creationId xmlns:p14="http://schemas.microsoft.com/office/powerpoint/2010/main" val="42654156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useCapture</a:t>
            </a:r>
            <a:endParaRPr lang="en-US" altLang="zh-TW" dirty="0" smtClean="0"/>
          </a:p>
          <a:p>
            <a:pPr lvl="1"/>
            <a:r>
              <a:rPr lang="en-US" altLang="zh-TW" dirty="0" smtClean="0"/>
              <a:t>False: bubbling phase</a:t>
            </a:r>
            <a:endParaRPr lang="en-US" altLang="zh-TW" dirty="0"/>
          </a:p>
          <a:p>
            <a:pPr lvl="2"/>
            <a:r>
              <a:rPr lang="zh-TW" altLang="en-US" dirty="0" smtClean="0"/>
              <a:t>新</a:t>
            </a:r>
            <a:r>
              <a:rPr lang="zh-TW" altLang="en-US" dirty="0"/>
              <a:t>加的</a:t>
            </a:r>
            <a:r>
              <a:rPr lang="en-US" altLang="zh-TW" dirty="0"/>
              <a:t>event</a:t>
            </a:r>
            <a:r>
              <a:rPr lang="zh-TW" altLang="en-US" dirty="0"/>
              <a:t>會等他所有</a:t>
            </a:r>
            <a:r>
              <a:rPr lang="en-US" altLang="zh-TW" dirty="0"/>
              <a:t>children</a:t>
            </a:r>
            <a:r>
              <a:rPr lang="zh-TW" altLang="en-US" dirty="0"/>
              <a:t>的</a:t>
            </a:r>
            <a:r>
              <a:rPr lang="en-US" altLang="zh-TW" dirty="0"/>
              <a:t>event handlers</a:t>
            </a:r>
            <a:r>
              <a:rPr lang="zh-TW" altLang="en-US" dirty="0"/>
              <a:t>做完後，才會被呼叫。</a:t>
            </a:r>
          </a:p>
          <a:p>
            <a:pPr lvl="1"/>
            <a:r>
              <a:rPr lang="en-US" altLang="zh-TW" dirty="0" smtClean="0"/>
              <a:t>True: capture phase</a:t>
            </a:r>
          </a:p>
          <a:p>
            <a:pPr lvl="2"/>
            <a:r>
              <a:rPr lang="zh-TW" altLang="en-US" dirty="0" smtClean="0"/>
              <a:t>新</a:t>
            </a:r>
            <a:r>
              <a:rPr lang="zh-TW" altLang="en-US" dirty="0"/>
              <a:t>加的</a:t>
            </a:r>
            <a:r>
              <a:rPr lang="en-US" altLang="zh-TW" dirty="0"/>
              <a:t>event</a:t>
            </a:r>
            <a:r>
              <a:rPr lang="zh-TW" altLang="en-US" dirty="0"/>
              <a:t>會在他</a:t>
            </a:r>
            <a:r>
              <a:rPr lang="en-US" altLang="zh-TW" dirty="0"/>
              <a:t>child event handler</a:t>
            </a:r>
            <a:r>
              <a:rPr lang="zh-TW" altLang="en-US" dirty="0"/>
              <a:t>被呼叫前，先被呼叫。</a:t>
            </a:r>
          </a:p>
          <a:p>
            <a:pPr lvl="1"/>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a:t>Displaying Random Images</a:t>
            </a:r>
            <a:endParaRPr lang="zh-TW" altLang="en-US"/>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104</a:t>
            </a:fld>
            <a:endParaRPr lang="zh-TW" altLang="en-US"/>
          </a:p>
        </p:txBody>
      </p:sp>
      <p:pic>
        <p:nvPicPr>
          <p:cNvPr id="2050" name="Picture 2" descr="Event propagation flow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301" y="3995351"/>
            <a:ext cx="2453699" cy="28626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61101" y="5103509"/>
            <a:ext cx="4572000" cy="646331"/>
          </a:xfrm>
          <a:prstGeom prst="rect">
            <a:avLst/>
          </a:prstGeom>
        </p:spPr>
        <p:txBody>
          <a:bodyPr>
            <a:spAutoFit/>
          </a:bodyPr>
          <a:lstStyle/>
          <a:p>
            <a:r>
              <a:rPr lang="zh-TW" altLang="en-US" dirty="0"/>
              <a:t>http://kuanyujavascript.blogspot.tw/2013/03/addeventlistener.html</a:t>
            </a:r>
          </a:p>
        </p:txBody>
      </p:sp>
    </p:spTree>
    <p:extLst>
      <p:ext uri="{BB962C8B-B14F-4D97-AF65-F5344CB8AC3E}">
        <p14:creationId xmlns:p14="http://schemas.microsoft.com/office/powerpoint/2010/main" val="18542673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setAttribute</a:t>
            </a:r>
            <a:endParaRPr lang="en-US" altLang="zh-TW" dirty="0" smtClean="0"/>
          </a:p>
          <a:p>
            <a:pPr lvl="1"/>
            <a:r>
              <a:rPr lang="en-US" altLang="zh-TW" dirty="0" smtClean="0"/>
              <a:t>Attribute name</a:t>
            </a:r>
          </a:p>
          <a:p>
            <a:pPr lvl="2"/>
            <a:r>
              <a:rPr lang="en-US" altLang="zh-TW" dirty="0" smtClean="0"/>
              <a:t>The </a:t>
            </a:r>
            <a:r>
              <a:rPr lang="en-US" altLang="zh-TW" dirty="0"/>
              <a:t>name of the attribute you want </a:t>
            </a:r>
            <a:r>
              <a:rPr lang="en-US" altLang="zh-TW" dirty="0" smtClean="0"/>
              <a:t>to</a:t>
            </a:r>
          </a:p>
          <a:p>
            <a:pPr lvl="1"/>
            <a:r>
              <a:rPr lang="en-US" altLang="zh-TW" dirty="0" err="1" smtClean="0"/>
              <a:t>Addattribute</a:t>
            </a:r>
            <a:r>
              <a:rPr lang="en-US" altLang="zh-TW" dirty="0" smtClean="0"/>
              <a:t> value</a:t>
            </a:r>
          </a:p>
          <a:p>
            <a:pPr lvl="2"/>
            <a:r>
              <a:rPr lang="en-US" altLang="zh-TW" dirty="0" smtClean="0"/>
              <a:t>The </a:t>
            </a:r>
            <a:r>
              <a:rPr lang="en-US" altLang="zh-TW" dirty="0"/>
              <a:t>value of the attribute you want to add</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105</a:t>
            </a:fld>
            <a:endParaRPr lang="zh-TW" altLang="en-US"/>
          </a:p>
        </p:txBody>
      </p:sp>
      <p:sp>
        <p:nvSpPr>
          <p:cNvPr id="5" name="矩形 4"/>
          <p:cNvSpPr/>
          <p:nvPr/>
        </p:nvSpPr>
        <p:spPr>
          <a:xfrm>
            <a:off x="1219201" y="3694837"/>
            <a:ext cx="705394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dieImg.setAttribute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dieValue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png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dieImg.setAttribute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 image with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dieValue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spot(s)"</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5896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106</a:t>
            </a:fld>
            <a:endParaRPr lang="zh-TW" altLang="en-US"/>
          </a:p>
        </p:txBody>
      </p:sp>
      <p:pic>
        <p:nvPicPr>
          <p:cNvPr id="5" name="圖片 4"/>
          <p:cNvPicPr>
            <a:picLocks noChangeAspect="1"/>
          </p:cNvPicPr>
          <p:nvPr/>
        </p:nvPicPr>
        <p:blipFill>
          <a:blip r:embed="rId2"/>
          <a:stretch>
            <a:fillRect/>
          </a:stretch>
        </p:blipFill>
        <p:spPr>
          <a:xfrm>
            <a:off x="5439804" y="3405986"/>
            <a:ext cx="3067050" cy="1057275"/>
          </a:xfrm>
          <a:prstGeom prst="rect">
            <a:avLst/>
          </a:prstGeom>
        </p:spPr>
      </p:pic>
      <p:sp>
        <p:nvSpPr>
          <p:cNvPr id="6" name="矩形 5"/>
          <p:cNvSpPr/>
          <p:nvPr/>
        </p:nvSpPr>
        <p:spPr>
          <a:xfrm>
            <a:off x="564291" y="3405986"/>
            <a:ext cx="4518455" cy="28392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05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rollButton</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"button"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value</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"Roll Dice"&gt;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ol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"die1"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"die2"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blank.png"</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"die3"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"die4"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endPar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ol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p:txBody>
      </p:sp>
      <p:sp>
        <p:nvSpPr>
          <p:cNvPr id="8" name="矩形 7"/>
          <p:cNvSpPr/>
          <p:nvPr/>
        </p:nvSpPr>
        <p:spPr>
          <a:xfrm>
            <a:off x="564291" y="2047773"/>
            <a:ext cx="451845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die1Image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die2Image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die3Image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die4Image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88579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Event </a:t>
            </a:r>
            <a:r>
              <a:rPr lang="zh-TW" altLang="en-US" dirty="0" smtClean="0"/>
              <a:t>事件</a:t>
            </a:r>
            <a:endParaRPr lang="en-US" altLang="zh-TW" dirty="0" smtClean="0"/>
          </a:p>
          <a:p>
            <a:pPr lvl="1"/>
            <a:r>
              <a:rPr lang="en-US" altLang="zh-TW" dirty="0"/>
              <a:t>An HTML event can be something the browser does, or something a user does</a:t>
            </a:r>
            <a:r>
              <a:rPr lang="en-US" altLang="zh-TW" dirty="0" smtClean="0"/>
              <a:t>.</a:t>
            </a:r>
          </a:p>
          <a:p>
            <a:pPr lvl="1"/>
            <a:r>
              <a:rPr lang="en-US" altLang="zh-TW" dirty="0" smtClean="0"/>
              <a:t>Example</a:t>
            </a:r>
          </a:p>
          <a:p>
            <a:pPr lvl="2"/>
            <a:r>
              <a:rPr lang="en-US" altLang="zh-TW" dirty="0" smtClean="0"/>
              <a:t>load</a:t>
            </a:r>
          </a:p>
          <a:p>
            <a:pPr lvl="2"/>
            <a:r>
              <a:rPr lang="en-US" altLang="zh-TW" dirty="0" smtClean="0"/>
              <a:t>click</a:t>
            </a:r>
          </a:p>
          <a:p>
            <a:pPr lvl="1"/>
            <a:r>
              <a:rPr lang="en-US" altLang="zh-TW" dirty="0" err="1">
                <a:solidFill>
                  <a:srgbClr val="FF0000"/>
                </a:solidFill>
              </a:rPr>
              <a:t>addEventListener</a:t>
            </a:r>
            <a:r>
              <a:rPr lang="en-US" altLang="zh-TW" dirty="0">
                <a:solidFill>
                  <a:srgbClr val="FF0000"/>
                </a:solidFill>
              </a:rPr>
              <a:t> </a:t>
            </a:r>
            <a:r>
              <a:rPr lang="en-US" altLang="zh-TW" dirty="0"/>
              <a:t>is available for every DOM node</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107</a:t>
            </a:fld>
            <a:endParaRPr lang="zh-TW" altLang="en-US"/>
          </a:p>
        </p:txBody>
      </p:sp>
      <p:sp>
        <p:nvSpPr>
          <p:cNvPr id="5" name="矩形 4"/>
          <p:cNvSpPr/>
          <p:nvPr/>
        </p:nvSpPr>
        <p:spPr>
          <a:xfrm>
            <a:off x="1775254" y="4423354"/>
            <a:ext cx="493446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button.addEventListener</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"click"</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rollDice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false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window.addEventListener</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"load"</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start, false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45810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Randomly change color</a:t>
            </a:r>
          </a:p>
          <a:p>
            <a:pPr lvl="1"/>
            <a:r>
              <a:rPr lang="en-US" altLang="zh-TW" dirty="0" smtClean="0"/>
              <a:t>Hint:</a:t>
            </a:r>
          </a:p>
          <a:p>
            <a:pPr lvl="2"/>
            <a:r>
              <a:rPr lang="en-US" altLang="zh-TW" dirty="0" smtClean="0"/>
              <a:t>Use RGB color</a:t>
            </a:r>
          </a:p>
          <a:p>
            <a:pPr lvl="2"/>
            <a:r>
              <a:rPr lang="en-US" altLang="zh-TW" dirty="0" smtClean="0"/>
              <a:t>Randomly the number of R, G, B</a:t>
            </a:r>
          </a:p>
          <a:p>
            <a:pPr lvl="2"/>
            <a:r>
              <a:rPr lang="en-US" altLang="zh-TW" dirty="0" smtClean="0"/>
              <a:t>background: RGB(R,G,B)</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108</a:t>
            </a:fld>
            <a:endParaRPr lang="zh-TW" altLang="en-US"/>
          </a:p>
        </p:txBody>
      </p:sp>
      <p:pic>
        <p:nvPicPr>
          <p:cNvPr id="5" name="圖片 4"/>
          <p:cNvPicPr>
            <a:picLocks noChangeAspect="1"/>
          </p:cNvPicPr>
          <p:nvPr/>
        </p:nvPicPr>
        <p:blipFill>
          <a:blip r:embed="rId2"/>
          <a:stretch>
            <a:fillRect/>
          </a:stretch>
        </p:blipFill>
        <p:spPr>
          <a:xfrm>
            <a:off x="2270824" y="3863181"/>
            <a:ext cx="2101794" cy="2250474"/>
          </a:xfrm>
          <a:prstGeom prst="rect">
            <a:avLst/>
          </a:prstGeom>
        </p:spPr>
      </p:pic>
      <p:pic>
        <p:nvPicPr>
          <p:cNvPr id="7" name="圖片 6"/>
          <p:cNvPicPr>
            <a:picLocks noChangeAspect="1"/>
          </p:cNvPicPr>
          <p:nvPr/>
        </p:nvPicPr>
        <p:blipFill>
          <a:blip r:embed="rId3"/>
          <a:stretch>
            <a:fillRect/>
          </a:stretch>
        </p:blipFill>
        <p:spPr>
          <a:xfrm>
            <a:off x="5360304" y="3863181"/>
            <a:ext cx="2087789" cy="2250474"/>
          </a:xfrm>
          <a:prstGeom prst="rect">
            <a:avLst/>
          </a:prstGeom>
        </p:spPr>
      </p:pic>
    </p:spTree>
    <p:extLst>
      <p:ext uri="{BB962C8B-B14F-4D97-AF65-F5344CB8AC3E}">
        <p14:creationId xmlns:p14="http://schemas.microsoft.com/office/powerpoint/2010/main" val="18079717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109</a:t>
            </a:fld>
            <a:endParaRPr lang="zh-TW" altLang="en-US"/>
          </a:p>
        </p:txBody>
      </p:sp>
      <p:pic>
        <p:nvPicPr>
          <p:cNvPr id="5" name="圖片 4"/>
          <p:cNvPicPr>
            <a:picLocks noChangeAspect="1"/>
          </p:cNvPicPr>
          <p:nvPr/>
        </p:nvPicPr>
        <p:blipFill>
          <a:blip r:embed="rId2"/>
          <a:stretch>
            <a:fillRect/>
          </a:stretch>
        </p:blipFill>
        <p:spPr>
          <a:xfrm>
            <a:off x="4810125" y="1902683"/>
            <a:ext cx="3876675" cy="4057650"/>
          </a:xfrm>
          <a:prstGeom prst="rect">
            <a:avLst/>
          </a:prstGeom>
        </p:spPr>
      </p:pic>
      <p:pic>
        <p:nvPicPr>
          <p:cNvPr id="6" name="圖片 5"/>
          <p:cNvPicPr>
            <a:picLocks noChangeAspect="1"/>
          </p:cNvPicPr>
          <p:nvPr/>
        </p:nvPicPr>
        <p:blipFill>
          <a:blip r:embed="rId3"/>
          <a:stretch>
            <a:fillRect/>
          </a:stretch>
        </p:blipFill>
        <p:spPr>
          <a:xfrm>
            <a:off x="531726" y="1902683"/>
            <a:ext cx="3286125" cy="3962400"/>
          </a:xfrm>
          <a:prstGeom prst="rect">
            <a:avLst/>
          </a:prstGeom>
        </p:spPr>
      </p:pic>
      <p:cxnSp>
        <p:nvCxnSpPr>
          <p:cNvPr id="8" name="直線單箭頭接點 7"/>
          <p:cNvCxnSpPr/>
          <p:nvPr/>
        </p:nvCxnSpPr>
        <p:spPr>
          <a:xfrm>
            <a:off x="3369276" y="3525795"/>
            <a:ext cx="1359243" cy="1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18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218303" y="1388260"/>
            <a:ext cx="7933037"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a Line with Multiple Statements</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 style = 'color: magenta'&gt;"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 JavaScript "</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"Programming!&lt;/h1&gt;"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pPr>
            <a:r>
              <a:rPr lang="en-US" altLang="zh-TW" sz="1600" kern="100" dirty="0">
                <a:latin typeface="Calibri" panose="020F0502020204030204" pitchFamily="34" charset="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a:t>
            </a:fld>
            <a:endParaRPr lang="zh-TW" altLang="en-US"/>
          </a:p>
        </p:txBody>
      </p:sp>
      <p:sp>
        <p:nvSpPr>
          <p:cNvPr id="6" name="矩形 5"/>
          <p:cNvSpPr/>
          <p:nvPr/>
        </p:nvSpPr>
        <p:spPr>
          <a:xfrm>
            <a:off x="1190368" y="3097426"/>
            <a:ext cx="6334897" cy="856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18763" y="5478587"/>
            <a:ext cx="5133975" cy="342900"/>
          </a:xfrm>
          <a:prstGeom prst="rect">
            <a:avLst/>
          </a:prstGeom>
          <a:ln>
            <a:solidFill>
              <a:schemeClr val="tx1"/>
            </a:solidFill>
          </a:ln>
        </p:spPr>
      </p:pic>
    </p:spTree>
    <p:extLst>
      <p:ext uri="{BB962C8B-B14F-4D97-AF65-F5344CB8AC3E}">
        <p14:creationId xmlns:p14="http://schemas.microsoft.com/office/powerpoint/2010/main" val="15776711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Show dice</a:t>
            </a:r>
          </a:p>
          <a:p>
            <a:pPr lvl="1"/>
            <a:r>
              <a:rPr lang="en-US" altLang="zh-TW" dirty="0"/>
              <a:t>e</a:t>
            </a:r>
            <a:r>
              <a:rPr lang="en-US" altLang="zh-TW" dirty="0" smtClean="0"/>
              <a:t>vent ..</a:t>
            </a:r>
          </a:p>
          <a:p>
            <a:pPr lvl="1"/>
            <a:r>
              <a:rPr lang="en-US" altLang="zh-TW" dirty="0" smtClean="0"/>
              <a:t>random..</a:t>
            </a:r>
          </a:p>
          <a:p>
            <a:pPr lvl="1"/>
            <a:r>
              <a:rPr lang="en-US" altLang="zh-TW" dirty="0" err="1" smtClean="0"/>
              <a:t>setAttribute</a:t>
            </a:r>
            <a:r>
              <a:rPr lang="en-US" altLang="zh-TW" dirty="0" smtClean="0"/>
              <a:t>..</a:t>
            </a:r>
          </a:p>
          <a:p>
            <a:pPr lvl="1"/>
            <a:endParaRPr lang="en-US" altLang="zh-TW" dirty="0"/>
          </a:p>
          <a:p>
            <a:r>
              <a:rPr lang="en-US" altLang="zh-TW" dirty="0" smtClean="0"/>
              <a:t>Statistic </a:t>
            </a:r>
          </a:p>
          <a:p>
            <a:pPr lvl="1"/>
            <a:r>
              <a:rPr lang="en-US" altLang="zh-TW" dirty="0" smtClean="0"/>
              <a:t>Count</a:t>
            </a:r>
          </a:p>
          <a:p>
            <a:pPr lvl="2"/>
            <a:r>
              <a:rPr lang="en-US" altLang="zh-TW" dirty="0" smtClean="0"/>
              <a:t>#Total </a:t>
            </a:r>
          </a:p>
          <a:p>
            <a:pPr lvl="2"/>
            <a:r>
              <a:rPr lang="en-US" altLang="zh-TW" dirty="0" smtClean="0"/>
              <a:t>#</a:t>
            </a:r>
            <a:r>
              <a:rPr lang="en-US" altLang="zh-TW" dirty="0" err="1" smtClean="0"/>
              <a:t>frequence</a:t>
            </a:r>
            <a:endParaRPr lang="en-US" altLang="zh-TW" dirty="0" smtClean="0"/>
          </a:p>
          <a:p>
            <a:pPr lvl="1"/>
            <a:r>
              <a:rPr lang="en-US" altLang="zh-TW" dirty="0" smtClean="0"/>
              <a:t>Show table</a:t>
            </a:r>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110</a:t>
            </a:fld>
            <a:endParaRPr lang="zh-TW" altLang="en-US"/>
          </a:p>
        </p:txBody>
      </p:sp>
      <p:pic>
        <p:nvPicPr>
          <p:cNvPr id="5" name="圖片 4"/>
          <p:cNvPicPr>
            <a:picLocks noChangeAspect="1"/>
          </p:cNvPicPr>
          <p:nvPr/>
        </p:nvPicPr>
        <p:blipFill>
          <a:blip r:embed="rId2"/>
          <a:stretch>
            <a:fillRect/>
          </a:stretch>
        </p:blipFill>
        <p:spPr>
          <a:xfrm>
            <a:off x="6486771" y="1698924"/>
            <a:ext cx="2200029" cy="2302733"/>
          </a:xfrm>
          <a:prstGeom prst="rect">
            <a:avLst/>
          </a:prstGeom>
        </p:spPr>
      </p:pic>
      <p:pic>
        <p:nvPicPr>
          <p:cNvPr id="6" name="圖片 5"/>
          <p:cNvPicPr>
            <a:picLocks noChangeAspect="1"/>
          </p:cNvPicPr>
          <p:nvPr/>
        </p:nvPicPr>
        <p:blipFill>
          <a:blip r:embed="rId3"/>
          <a:stretch>
            <a:fillRect/>
          </a:stretch>
        </p:blipFill>
        <p:spPr>
          <a:xfrm>
            <a:off x="4219269" y="1698924"/>
            <a:ext cx="1895732" cy="2285868"/>
          </a:xfrm>
          <a:prstGeom prst="rect">
            <a:avLst/>
          </a:prstGeom>
        </p:spPr>
      </p:pic>
      <p:cxnSp>
        <p:nvCxnSpPr>
          <p:cNvPr id="7" name="直線單箭頭接點 6"/>
          <p:cNvCxnSpPr/>
          <p:nvPr/>
        </p:nvCxnSpPr>
        <p:spPr>
          <a:xfrm>
            <a:off x="6073812" y="2640049"/>
            <a:ext cx="509250" cy="1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6299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111</a:t>
            </a:fld>
            <a:endParaRPr lang="zh-TW" altLang="en-US"/>
          </a:p>
        </p:txBody>
      </p:sp>
      <p:sp>
        <p:nvSpPr>
          <p:cNvPr id="7" name="矩形 6"/>
          <p:cNvSpPr/>
          <p:nvPr/>
        </p:nvSpPr>
        <p:spPr>
          <a:xfrm>
            <a:off x="4201148" y="1524100"/>
            <a:ext cx="4209614" cy="369332"/>
          </a:xfrm>
          <a:prstGeom prst="rect">
            <a:avLst/>
          </a:prstGeom>
        </p:spPr>
        <p:txBody>
          <a:bodyPr wrap="none">
            <a:spAutoFit/>
          </a:bodyPr>
          <a:lstStyle/>
          <a:p>
            <a:r>
              <a:rPr lang="en-US" altLang="zh-TW" dirty="0"/>
              <a:t>http://140.138.151.27/course/RollDice.html</a:t>
            </a:r>
            <a:endParaRPr lang="zh-TW" altLang="en-US" dirty="0"/>
          </a:p>
        </p:txBody>
      </p:sp>
      <p:sp>
        <p:nvSpPr>
          <p:cNvPr id="5" name="矩形 4"/>
          <p:cNvSpPr/>
          <p:nvPr/>
        </p:nvSpPr>
        <p:spPr>
          <a:xfrm>
            <a:off x="125700" y="1969532"/>
            <a:ext cx="7271877"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Die Rolling Frequencies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frequency1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frequency2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frequency3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frequency4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frequency5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frequency6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62945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5" name="矩形 4"/>
          <p:cNvSpPr/>
          <p:nvPr/>
        </p:nvSpPr>
        <p:spPr>
          <a:xfrm>
            <a:off x="0" y="2088609"/>
            <a:ext cx="6215449"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button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tallyRolls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updateFrequencyTable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with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spot(s)"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r>
              <a:rPr lang="en-US" altLang="zh-TW" sz="1200" b="1" kern="0" dirty="0">
                <a:solidFill>
                  <a:srgbClr val="870000"/>
                </a:solidFill>
                <a:latin typeface="Courier New" panose="02070309020205020404" pitchFamily="49" charset="0"/>
                <a:ea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rPr>
              <a:t>// end function </a:t>
            </a:r>
            <a:r>
              <a:rPr lang="en-US" altLang="zh-TW" sz="1200" kern="0" dirty="0" err="1">
                <a:solidFill>
                  <a:srgbClr val="949494"/>
                </a:solidFill>
                <a:latin typeface="Courier New" panose="02070309020205020404" pitchFamily="49" charset="0"/>
                <a:ea typeface="細明體" panose="02020509000000000000" pitchFamily="49" charset="-120"/>
              </a:rPr>
              <a:t>setImage</a:t>
            </a:r>
            <a:endParaRPr lang="zh-TW" altLang="en-US" sz="1200"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112</a:t>
            </a:fld>
            <a:endParaRPr lang="zh-TW" altLang="en-US"/>
          </a:p>
        </p:txBody>
      </p:sp>
      <p:cxnSp>
        <p:nvCxnSpPr>
          <p:cNvPr id="9" name="直線單箭頭接點 8"/>
          <p:cNvCxnSpPr/>
          <p:nvPr/>
        </p:nvCxnSpPr>
        <p:spPr>
          <a:xfrm>
            <a:off x="1079157" y="4397720"/>
            <a:ext cx="222421" cy="1072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8336" y="1039150"/>
            <a:ext cx="2730843"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tallyRolls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++frequency1;</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++frequency3;</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++frequency4;</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++frequency6;</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switch</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tallyRolls</a:t>
            </a:r>
            <a:endParaRPr lang="zh-TW" altLang="zh-TW" sz="1200" kern="100" dirty="0">
              <a:latin typeface="Calibri" panose="020F0502020204030204" pitchFamily="34" charset="0"/>
              <a:cs typeface="Times New Roman" panose="02020603050405020304" pitchFamily="18" charset="0"/>
            </a:endParaRPr>
          </a:p>
        </p:txBody>
      </p:sp>
      <p:cxnSp>
        <p:nvCxnSpPr>
          <p:cNvPr id="11" name="直線單箭頭接點 10"/>
          <p:cNvCxnSpPr/>
          <p:nvPr/>
        </p:nvCxnSpPr>
        <p:spPr>
          <a:xfrm flipV="1">
            <a:off x="1944130" y="1202422"/>
            <a:ext cx="4366054" cy="3394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0076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7" name="矩形 6"/>
          <p:cNvSpPr/>
          <p:nvPr/>
        </p:nvSpPr>
        <p:spPr>
          <a:xfrm>
            <a:off x="551935" y="1502465"/>
            <a:ext cx="8357286"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updateFrequencyTable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tableDiv</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frequencyTableDiv</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tableDiv.innerHTML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"&lt;caption&gt;Die Rolling Frequencies&lt;/caption&gt;"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&gt;Face&lt;/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&gt;Frequency&lt;/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&gt;Percent&lt;/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&gt;&lt;td&gt;1&lt;/td&gt;&lt;td&gt;"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frequency1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&gt;&lt;td&gt;2&lt;/td&gt;&lt;td&gt;"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&gt;&lt;td&gt;3&lt;/td&gt;&lt;td&gt;"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frequency3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frequency3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&gt;&lt;td&gt;4&lt;/td&gt;&lt;td&gt;"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frequency4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frequency4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&gt;&lt;td&gt;5&lt;/td&gt;&lt;td&gt;"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frequency5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frequency5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&gt;&lt;td&gt;6&lt;/td&gt;&lt;td&gt;"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frequency6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frequency6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updateFrequencyTable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value.toFixed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formatPercent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113</a:t>
            </a:fld>
            <a:endParaRPr lang="zh-TW" altLang="en-US"/>
          </a:p>
        </p:txBody>
      </p:sp>
      <p:sp>
        <p:nvSpPr>
          <p:cNvPr id="6" name="矩形 5"/>
          <p:cNvSpPr/>
          <p:nvPr/>
        </p:nvSpPr>
        <p:spPr>
          <a:xfrm>
            <a:off x="972065" y="2042985"/>
            <a:ext cx="1944130" cy="280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90510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114</a:t>
            </a:fld>
            <a:endParaRPr lang="zh-TW" altLang="en-US"/>
          </a:p>
        </p:txBody>
      </p:sp>
      <p:sp>
        <p:nvSpPr>
          <p:cNvPr id="6" name="矩形 5"/>
          <p:cNvSpPr/>
          <p:nvPr/>
        </p:nvSpPr>
        <p:spPr>
          <a:xfrm>
            <a:off x="852615" y="2062688"/>
            <a:ext cx="7302843"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2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3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4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"die5"</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5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6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"die7"</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7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8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"die9"</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9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10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11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12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 Dice"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frequencyTableDiv</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16897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innerHTML</a:t>
            </a:r>
            <a:endParaRPr lang="en-US" altLang="zh-TW" dirty="0" smtClean="0"/>
          </a:p>
          <a:p>
            <a:pPr lvl="1"/>
            <a:r>
              <a:rPr lang="en-US" altLang="zh-TW" dirty="0"/>
              <a:t>The </a:t>
            </a:r>
            <a:r>
              <a:rPr lang="en-US" altLang="zh-TW" dirty="0" err="1"/>
              <a:t>innerHTML</a:t>
            </a:r>
            <a:r>
              <a:rPr lang="en-US" altLang="zh-TW" dirty="0"/>
              <a:t> property sets or returns the HTML content (inner HTML) of an element</a:t>
            </a:r>
            <a:r>
              <a:rPr lang="en-US" altLang="zh-TW" dirty="0" smtClean="0"/>
              <a:t>.</a:t>
            </a:r>
          </a:p>
          <a:p>
            <a:pPr lvl="1"/>
            <a:r>
              <a:rPr lang="en-US" altLang="zh-TW" dirty="0" smtClean="0"/>
              <a:t>get</a:t>
            </a:r>
          </a:p>
          <a:p>
            <a:pPr lvl="1"/>
            <a:endParaRPr lang="en-US" altLang="zh-TW" dirty="0"/>
          </a:p>
          <a:p>
            <a:pPr lvl="1"/>
            <a:endParaRPr lang="en-US" altLang="zh-TW" dirty="0" smtClean="0"/>
          </a:p>
          <a:p>
            <a:pPr lvl="2"/>
            <a:endParaRPr lang="en-US" altLang="zh-TW" dirty="0" smtClean="0"/>
          </a:p>
          <a:p>
            <a:pPr lvl="1"/>
            <a:r>
              <a:rPr lang="en-US" altLang="zh-TW" dirty="0" smtClean="0"/>
              <a:t>set</a:t>
            </a:r>
            <a:endParaRPr lang="zh-TW" altLang="en-US" dirty="0"/>
          </a:p>
        </p:txBody>
      </p:sp>
      <p:sp>
        <p:nvSpPr>
          <p:cNvPr id="3" name="標題 2"/>
          <p:cNvSpPr>
            <a:spLocks noGrp="1"/>
          </p:cNvSpPr>
          <p:nvPr>
            <p:ph type="title"/>
          </p:nvPr>
        </p:nvSpPr>
        <p:spPr/>
        <p:txBody>
          <a:bodyPr>
            <a:normAutofit fontScale="90000"/>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115</a:t>
            </a:fld>
            <a:endParaRPr lang="zh-TW" altLang="en-US"/>
          </a:p>
        </p:txBody>
      </p:sp>
      <p:sp>
        <p:nvSpPr>
          <p:cNvPr id="5" name="矩形 4"/>
          <p:cNvSpPr/>
          <p:nvPr/>
        </p:nvSpPr>
        <p:spPr>
          <a:xfrm>
            <a:off x="1453977" y="3401516"/>
            <a:ext cx="672619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tableDiv = document.getElementById( "frequencyTableDiv" )</a:t>
            </a:r>
            <a:r>
              <a:rPr lang="zh-TW" altLang="en-US" sz="1200" dirty="0" smtClean="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var </a:t>
            </a:r>
            <a:r>
              <a:rPr lang="zh-TW" altLang="en-US" sz="1200" dirty="0">
                <a:latin typeface="Courier New" panose="02070309020205020404" pitchFamily="49" charset="0"/>
                <a:cs typeface="Courier New" panose="02070309020205020404" pitchFamily="49" charset="0"/>
              </a:rPr>
              <a:t>x = tableDiv.innerHTML ;</a:t>
            </a:r>
          </a:p>
        </p:txBody>
      </p:sp>
      <p:sp>
        <p:nvSpPr>
          <p:cNvPr id="6" name="矩形 5"/>
          <p:cNvSpPr/>
          <p:nvPr/>
        </p:nvSpPr>
        <p:spPr>
          <a:xfrm>
            <a:off x="1453976" y="4763839"/>
            <a:ext cx="672619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tableDiv = document.getElementById( "frequencyTableDiv" )</a:t>
            </a:r>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tableDiv.innerHTML </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56026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Each identifier in a program has a </a:t>
            </a:r>
            <a:r>
              <a:rPr lang="en-US" altLang="zh-TW" dirty="0" smtClean="0"/>
              <a:t>scope</a:t>
            </a:r>
          </a:p>
          <a:p>
            <a:r>
              <a:rPr lang="en-US" altLang="zh-TW" dirty="0" smtClean="0"/>
              <a:t>The </a:t>
            </a:r>
            <a:r>
              <a:rPr lang="en-US" altLang="zh-TW" dirty="0">
                <a:solidFill>
                  <a:srgbClr val="FF0000"/>
                </a:solidFill>
              </a:rPr>
              <a:t>scope</a:t>
            </a:r>
            <a:r>
              <a:rPr lang="en-US" altLang="zh-TW" dirty="0"/>
              <a:t> of an identifier for a variable or function is the portion of the program in which the identifier can be </a:t>
            </a:r>
            <a:r>
              <a:rPr lang="en-US" altLang="zh-TW" dirty="0" smtClean="0"/>
              <a:t>referenced</a:t>
            </a:r>
          </a:p>
          <a:p>
            <a:r>
              <a:rPr lang="en-US" altLang="zh-TW" dirty="0" smtClean="0">
                <a:solidFill>
                  <a:srgbClr val="FF0000"/>
                </a:solidFill>
              </a:rPr>
              <a:t>Global </a:t>
            </a:r>
            <a:r>
              <a:rPr lang="en-US" altLang="zh-TW" dirty="0">
                <a:solidFill>
                  <a:srgbClr val="FF0000"/>
                </a:solidFill>
              </a:rPr>
              <a:t>variables </a:t>
            </a:r>
            <a:r>
              <a:rPr lang="en-US" altLang="zh-TW" dirty="0"/>
              <a:t>or script-level variables are accessible in any part of a script and are said to have global </a:t>
            </a:r>
            <a:r>
              <a:rPr lang="en-US" altLang="zh-TW" dirty="0" smtClean="0"/>
              <a:t>scope</a:t>
            </a:r>
          </a:p>
          <a:p>
            <a:pPr lvl="1"/>
            <a:r>
              <a:rPr lang="en-US" altLang="zh-TW" dirty="0" smtClean="0"/>
              <a:t>Thus </a:t>
            </a:r>
            <a:r>
              <a:rPr lang="en-US" altLang="zh-TW" dirty="0"/>
              <a:t>every function in the script can potentially use the variables</a:t>
            </a:r>
            <a:endParaRPr lang="zh-TW" altLang="en-US" dirty="0"/>
          </a:p>
        </p:txBody>
      </p:sp>
      <p:sp>
        <p:nvSpPr>
          <p:cNvPr id="3" name="標題 2"/>
          <p:cNvSpPr>
            <a:spLocks noGrp="1"/>
          </p:cNvSpPr>
          <p:nvPr>
            <p:ph type="title"/>
          </p:nvPr>
        </p:nvSpPr>
        <p:spPr/>
        <p:txBody>
          <a:bodyPr/>
          <a:lstStyle/>
          <a:p>
            <a:r>
              <a:rPr lang="en-US" altLang="zh-TW" dirty="0"/>
              <a:t>Scope Rules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116</a:t>
            </a:fld>
            <a:endParaRPr lang="zh-TW" altLang="en-US"/>
          </a:p>
        </p:txBody>
      </p:sp>
    </p:spTree>
    <p:extLst>
      <p:ext uri="{BB962C8B-B14F-4D97-AF65-F5344CB8AC3E}">
        <p14:creationId xmlns:p14="http://schemas.microsoft.com/office/powerpoint/2010/main" val="19725874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Identifiers declared inside a function have function (or local) scope and can be used only in that </a:t>
            </a:r>
            <a:r>
              <a:rPr lang="en-US" altLang="zh-TW" dirty="0" smtClean="0"/>
              <a:t>function</a:t>
            </a:r>
          </a:p>
          <a:p>
            <a:r>
              <a:rPr lang="en-US" altLang="zh-TW" dirty="0" smtClean="0"/>
              <a:t>Function </a:t>
            </a:r>
            <a:r>
              <a:rPr lang="en-US" altLang="zh-TW" dirty="0"/>
              <a:t>scope begins with the opening left brace ({) of the function in which the identifier is declared and ends at the terminating right brace </a:t>
            </a:r>
            <a:r>
              <a:rPr lang="en-US" altLang="zh-TW" dirty="0" smtClean="0"/>
              <a:t>(})</a:t>
            </a:r>
          </a:p>
          <a:p>
            <a:r>
              <a:rPr lang="en-US" altLang="zh-TW" dirty="0" smtClean="0"/>
              <a:t>Local </a:t>
            </a:r>
            <a:r>
              <a:rPr lang="en-US" altLang="zh-TW" dirty="0"/>
              <a:t>variables of a function and function parameters have function </a:t>
            </a:r>
            <a:r>
              <a:rPr lang="en-US" altLang="zh-TW" dirty="0" smtClean="0"/>
              <a:t>scope</a:t>
            </a:r>
          </a:p>
          <a:p>
            <a:r>
              <a:rPr lang="en-US" altLang="zh-TW" dirty="0" smtClean="0"/>
              <a:t>If </a:t>
            </a:r>
            <a:r>
              <a:rPr lang="en-US" altLang="zh-TW" dirty="0"/>
              <a:t>a local variable in a function has the same name as a global variable, the global variable is “hidden” from the body of the function.</a:t>
            </a:r>
            <a:endParaRPr lang="zh-TW" altLang="en-US" dirty="0"/>
          </a:p>
        </p:txBody>
      </p:sp>
      <p:sp>
        <p:nvSpPr>
          <p:cNvPr id="3" name="標題 2"/>
          <p:cNvSpPr>
            <a:spLocks noGrp="1"/>
          </p:cNvSpPr>
          <p:nvPr>
            <p:ph type="title"/>
          </p:nvPr>
        </p:nvSpPr>
        <p:spPr/>
        <p:txBody>
          <a:bodyPr/>
          <a:lstStyle/>
          <a:p>
            <a:r>
              <a:rPr lang="en-US" altLang="zh-TW" dirty="0"/>
              <a:t>Scope Rules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117</a:t>
            </a:fld>
            <a:endParaRPr lang="zh-TW" altLang="en-US"/>
          </a:p>
        </p:txBody>
      </p:sp>
    </p:spTree>
    <p:extLst>
      <p:ext uri="{BB962C8B-B14F-4D97-AF65-F5344CB8AC3E}">
        <p14:creationId xmlns:p14="http://schemas.microsoft.com/office/powerpoint/2010/main" val="23431296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endParaRPr lang="zh-TW" altLang="en-US"/>
          </a:p>
        </p:txBody>
      </p:sp>
      <p:sp>
        <p:nvSpPr>
          <p:cNvPr id="7" name="矩形 6"/>
          <p:cNvSpPr/>
          <p:nvPr/>
        </p:nvSpPr>
        <p:spPr>
          <a:xfrm>
            <a:off x="0" y="163988"/>
            <a:ext cx="8361405" cy="66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Scoping Example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.space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stores the string to display</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global variable</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variable local to function start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"&lt;p&gt;local x in start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has local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uses global variable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reinitializes local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global variable x retains its value</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class='space'&gt;local x in start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output;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initialized each time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is called</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class='space'&gt;local x in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after entering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"&lt;p&gt;local x in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before exiting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class='space'&gt;global variable x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on entering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"&lt;p&gt;global variable x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on exiting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functionB</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118</a:t>
            </a:fld>
            <a:endParaRPr lang="zh-TW" altLang="en-US"/>
          </a:p>
        </p:txBody>
      </p:sp>
      <p:pic>
        <p:nvPicPr>
          <p:cNvPr id="6" name="圖片 5"/>
          <p:cNvPicPr>
            <a:picLocks noChangeAspect="1"/>
          </p:cNvPicPr>
          <p:nvPr/>
        </p:nvPicPr>
        <p:blipFill>
          <a:blip r:embed="rId2"/>
          <a:stretch>
            <a:fillRect/>
          </a:stretch>
        </p:blipFill>
        <p:spPr>
          <a:xfrm>
            <a:off x="6172200" y="1877008"/>
            <a:ext cx="2971800" cy="2371725"/>
          </a:xfrm>
          <a:prstGeom prst="rect">
            <a:avLst/>
          </a:prstGeom>
          <a:ln>
            <a:solidFill>
              <a:schemeClr val="tx1"/>
            </a:solidFill>
          </a:ln>
        </p:spPr>
      </p:pic>
      <p:cxnSp>
        <p:nvCxnSpPr>
          <p:cNvPr id="8" name="直線單箭頭接點 7"/>
          <p:cNvCxnSpPr/>
          <p:nvPr/>
        </p:nvCxnSpPr>
        <p:spPr>
          <a:xfrm flipV="1">
            <a:off x="3690551" y="1993559"/>
            <a:ext cx="2751438" cy="69056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直線單箭頭接點 8"/>
          <p:cNvCxnSpPr/>
          <p:nvPr/>
        </p:nvCxnSpPr>
        <p:spPr>
          <a:xfrm flipV="1">
            <a:off x="1771135" y="2234241"/>
            <a:ext cx="4491680" cy="63527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直線單箭頭接點 12"/>
          <p:cNvCxnSpPr/>
          <p:nvPr/>
        </p:nvCxnSpPr>
        <p:spPr>
          <a:xfrm flipV="1">
            <a:off x="1771135" y="2818561"/>
            <a:ext cx="4547287" cy="17925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742303" y="3183211"/>
            <a:ext cx="4576119" cy="7897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1614616" y="3305251"/>
            <a:ext cx="4648199" cy="4125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2199503" y="3493988"/>
            <a:ext cx="4063312" cy="650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331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A recursive function calls itself, either directly, or indirectly through another function</a:t>
            </a:r>
            <a:r>
              <a:rPr lang="en-US" altLang="zh-TW" dirty="0" smtClean="0"/>
              <a:t>.</a:t>
            </a:r>
          </a:p>
          <a:p>
            <a:r>
              <a:rPr lang="en-US" altLang="zh-TW" dirty="0"/>
              <a:t>The recursion step executes while the original call to the function is still open (i.e., it has not finished executing</a:t>
            </a:r>
            <a:r>
              <a:rPr lang="en-US" altLang="zh-TW" dirty="0" smtClean="0"/>
              <a:t>)</a:t>
            </a:r>
          </a:p>
          <a:p>
            <a:r>
              <a:rPr lang="en-US" altLang="zh-TW" dirty="0" smtClean="0"/>
              <a:t>For </a:t>
            </a:r>
            <a:r>
              <a:rPr lang="en-US" altLang="zh-TW" dirty="0"/>
              <a:t>recursion eventually to terminate, each time the function calls itself with a simpler version of the original problem, the sequence of smaller and smaller problems must converge on the base </a:t>
            </a:r>
            <a:r>
              <a:rPr lang="en-US" altLang="zh-TW" dirty="0" smtClean="0"/>
              <a:t>case</a:t>
            </a:r>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119</a:t>
            </a:fld>
            <a:endParaRPr lang="zh-TW" altLang="en-US"/>
          </a:p>
        </p:txBody>
      </p:sp>
    </p:spTree>
    <p:extLst>
      <p:ext uri="{BB962C8B-B14F-4D97-AF65-F5344CB8AC3E}">
        <p14:creationId xmlns:p14="http://schemas.microsoft.com/office/powerpoint/2010/main" val="66819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a:solidFill>
                  <a:srgbClr val="FF0000"/>
                </a:solidFill>
              </a:rPr>
              <a:t>write</a:t>
            </a:r>
            <a:r>
              <a:rPr lang="en-US" altLang="zh-TW" dirty="0"/>
              <a:t> displays a string like </a:t>
            </a:r>
            <a:r>
              <a:rPr lang="en-US" altLang="zh-TW" dirty="0" err="1">
                <a:solidFill>
                  <a:srgbClr val="FF0000"/>
                </a:solidFill>
              </a:rPr>
              <a:t>writeln</a:t>
            </a:r>
            <a:r>
              <a:rPr lang="en-US" altLang="zh-TW" dirty="0"/>
              <a:t>, but does not position the output cursor in the HTML5 document at the beginning of the next line after writing its </a:t>
            </a:r>
            <a:r>
              <a:rPr lang="en-US" altLang="zh-TW" dirty="0" smtClean="0"/>
              <a:t>argument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operator (called the </a:t>
            </a:r>
            <a:r>
              <a:rPr lang="en-US" altLang="zh-TW" dirty="0" smtClean="0">
                <a:ea typeface="新細明體" panose="02020500000000000000" pitchFamily="18" charset="-120"/>
              </a:rPr>
              <a:t>"</a:t>
            </a:r>
            <a:r>
              <a:rPr lang="en-US" altLang="zh-TW" dirty="0" smtClean="0">
                <a:solidFill>
                  <a:srgbClr val="FF0000"/>
                </a:solidFill>
                <a:ea typeface="新細明體" panose="02020500000000000000" pitchFamily="18" charset="-120"/>
              </a:rPr>
              <a:t>concatenation</a:t>
            </a:r>
            <a:r>
              <a:rPr lang="en-US" altLang="zh-TW" dirty="0" smtClean="0">
                <a:ea typeface="新細明體" panose="02020500000000000000" pitchFamily="18" charset="-120"/>
              </a:rPr>
              <a:t> operator" when </a:t>
            </a:r>
            <a:r>
              <a:rPr lang="en-US" altLang="zh-TW" dirty="0">
                <a:ea typeface="新細明體" panose="02020500000000000000" pitchFamily="18" charset="-120"/>
              </a:rPr>
              <a:t>used in this manner) joins two strings together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a:t>
            </a:fld>
            <a:endParaRPr lang="zh-TW" altLang="en-US"/>
          </a:p>
        </p:txBody>
      </p:sp>
      <p:pic>
        <p:nvPicPr>
          <p:cNvPr id="5" name="圖片 4"/>
          <p:cNvPicPr>
            <a:picLocks noChangeAspect="1"/>
          </p:cNvPicPr>
          <p:nvPr/>
        </p:nvPicPr>
        <p:blipFill>
          <a:blip r:embed="rId2"/>
          <a:stretch>
            <a:fillRect/>
          </a:stretch>
        </p:blipFill>
        <p:spPr>
          <a:xfrm>
            <a:off x="5431051" y="4755163"/>
            <a:ext cx="3038475" cy="1171575"/>
          </a:xfrm>
          <a:prstGeom prst="rect">
            <a:avLst/>
          </a:prstGeom>
        </p:spPr>
      </p:pic>
      <p:pic>
        <p:nvPicPr>
          <p:cNvPr id="6" name="圖片 5"/>
          <p:cNvPicPr>
            <a:picLocks noChangeAspect="1"/>
          </p:cNvPicPr>
          <p:nvPr/>
        </p:nvPicPr>
        <p:blipFill>
          <a:blip r:embed="rId3"/>
          <a:stretch>
            <a:fillRect/>
          </a:stretch>
        </p:blipFill>
        <p:spPr>
          <a:xfrm>
            <a:off x="118194" y="4755163"/>
            <a:ext cx="4829175" cy="1038225"/>
          </a:xfrm>
          <a:prstGeom prst="rect">
            <a:avLst/>
          </a:prstGeom>
        </p:spPr>
      </p:pic>
      <p:sp>
        <p:nvSpPr>
          <p:cNvPr id="7" name="矩形 6"/>
          <p:cNvSpPr/>
          <p:nvPr/>
        </p:nvSpPr>
        <p:spPr>
          <a:xfrm>
            <a:off x="2460120" y="4755163"/>
            <a:ext cx="675185" cy="369332"/>
          </a:xfrm>
          <a:prstGeom prst="rect">
            <a:avLst/>
          </a:prstGeom>
        </p:spPr>
        <p:txBody>
          <a:bodyPr wrap="none">
            <a:spAutoFit/>
          </a:bodyPr>
          <a:lstStyle/>
          <a:p>
            <a:r>
              <a:rPr lang="en-US" altLang="zh-TW" dirty="0">
                <a:solidFill>
                  <a:srgbClr val="FF0000"/>
                </a:solidFill>
              </a:rPr>
              <a:t>write</a:t>
            </a:r>
            <a:endParaRPr lang="zh-TW" altLang="en-US" dirty="0"/>
          </a:p>
        </p:txBody>
      </p:sp>
      <p:sp>
        <p:nvSpPr>
          <p:cNvPr id="8" name="矩形 7"/>
          <p:cNvSpPr/>
          <p:nvPr/>
        </p:nvSpPr>
        <p:spPr>
          <a:xfrm>
            <a:off x="6862923" y="4844147"/>
            <a:ext cx="849913" cy="369332"/>
          </a:xfrm>
          <a:prstGeom prst="rect">
            <a:avLst/>
          </a:prstGeom>
        </p:spPr>
        <p:txBody>
          <a:bodyPr wrap="none">
            <a:spAutoFit/>
          </a:bodyPr>
          <a:lstStyle/>
          <a:p>
            <a:r>
              <a:rPr lang="en-US" altLang="zh-TW" dirty="0" err="1">
                <a:solidFill>
                  <a:srgbClr val="FF0000"/>
                </a:solidFill>
              </a:rPr>
              <a:t>writeln</a:t>
            </a:r>
            <a:endParaRPr lang="zh-TW" altLang="en-US" dirty="0"/>
          </a:p>
        </p:txBody>
      </p:sp>
    </p:spTree>
    <p:extLst>
      <p:ext uri="{BB962C8B-B14F-4D97-AF65-F5344CB8AC3E}">
        <p14:creationId xmlns:p14="http://schemas.microsoft.com/office/powerpoint/2010/main" val="13149907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120</a:t>
            </a:fld>
            <a:endParaRPr lang="zh-TW" altLang="en-US"/>
          </a:p>
        </p:txBody>
      </p:sp>
      <p:pic>
        <p:nvPicPr>
          <p:cNvPr id="5" name="圖片 4"/>
          <p:cNvPicPr>
            <a:picLocks noChangeAspect="1"/>
          </p:cNvPicPr>
          <p:nvPr/>
        </p:nvPicPr>
        <p:blipFill>
          <a:blip r:embed="rId2"/>
          <a:stretch>
            <a:fillRect/>
          </a:stretch>
        </p:blipFill>
        <p:spPr>
          <a:xfrm>
            <a:off x="1395412" y="2061262"/>
            <a:ext cx="6353175" cy="3905250"/>
          </a:xfrm>
          <a:prstGeom prst="rect">
            <a:avLst/>
          </a:prstGeom>
        </p:spPr>
      </p:pic>
    </p:spTree>
    <p:extLst>
      <p:ext uri="{BB962C8B-B14F-4D97-AF65-F5344CB8AC3E}">
        <p14:creationId xmlns:p14="http://schemas.microsoft.com/office/powerpoint/2010/main" val="17372499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6" name="矩形 5"/>
          <p:cNvSpPr/>
          <p:nvPr/>
        </p:nvSpPr>
        <p:spPr>
          <a:xfrm>
            <a:off x="96794" y="1098000"/>
            <a:ext cx="7762103" cy="57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Recursive Factorial Function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stores the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calculateFactorials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output;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calculateFactorials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base case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factorial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calculateFactorials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Factorials of 0 to 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121</a:t>
            </a:fld>
            <a:endParaRPr lang="zh-TW" altLang="en-US"/>
          </a:p>
        </p:txBody>
      </p:sp>
      <p:pic>
        <p:nvPicPr>
          <p:cNvPr id="7" name="圖片 6"/>
          <p:cNvPicPr>
            <a:picLocks noChangeAspect="1"/>
          </p:cNvPicPr>
          <p:nvPr/>
        </p:nvPicPr>
        <p:blipFill>
          <a:blip r:embed="rId2"/>
          <a:stretch>
            <a:fillRect/>
          </a:stretch>
        </p:blipFill>
        <p:spPr>
          <a:xfrm>
            <a:off x="5939224" y="730594"/>
            <a:ext cx="2686050" cy="2628900"/>
          </a:xfrm>
          <a:prstGeom prst="rect">
            <a:avLst/>
          </a:prstGeom>
          <a:ln>
            <a:solidFill>
              <a:schemeClr val="tx1"/>
            </a:solidFill>
          </a:ln>
        </p:spPr>
      </p:pic>
      <p:sp>
        <p:nvSpPr>
          <p:cNvPr id="8" name="矩形 7"/>
          <p:cNvSpPr/>
          <p:nvPr/>
        </p:nvSpPr>
        <p:spPr>
          <a:xfrm>
            <a:off x="914400" y="4028303"/>
            <a:ext cx="4514335" cy="13510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357816" y="3457229"/>
            <a:ext cx="1359243" cy="26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519839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Iteration both with counter-controlled repetition and recursion gradually approach </a:t>
            </a:r>
            <a:r>
              <a:rPr lang="en-US" altLang="zh-TW" dirty="0" smtClean="0"/>
              <a:t>termination</a:t>
            </a:r>
          </a:p>
          <a:p>
            <a:pPr lvl="1"/>
            <a:r>
              <a:rPr lang="en-US" altLang="zh-TW" dirty="0" smtClean="0"/>
              <a:t>Iteration </a:t>
            </a:r>
            <a:r>
              <a:rPr lang="en-US" altLang="zh-TW" dirty="0"/>
              <a:t>keeps modifying a counter until the counter assumes a value that makes the loop-continuation condition </a:t>
            </a:r>
            <a:r>
              <a:rPr lang="en-US" altLang="zh-TW" dirty="0" smtClean="0"/>
              <a:t>fail</a:t>
            </a:r>
          </a:p>
          <a:p>
            <a:pPr lvl="1"/>
            <a:r>
              <a:rPr lang="en-US" altLang="zh-TW" dirty="0" smtClean="0"/>
              <a:t>Recursion </a:t>
            </a:r>
            <a:r>
              <a:rPr lang="en-US" altLang="zh-TW" dirty="0"/>
              <a:t>keeps producing simpler versions of the original problem until the base case is </a:t>
            </a:r>
            <a:r>
              <a:rPr lang="en-US" altLang="zh-TW" dirty="0" smtClean="0"/>
              <a:t>reached</a:t>
            </a:r>
          </a:p>
          <a:p>
            <a:r>
              <a:rPr lang="en-US" altLang="zh-TW" dirty="0" smtClean="0"/>
              <a:t>Both </a:t>
            </a:r>
            <a:r>
              <a:rPr lang="en-US" altLang="zh-TW" dirty="0"/>
              <a:t>iteration and recursion can occur infinitely: </a:t>
            </a:r>
            <a:endParaRPr lang="en-US" altLang="zh-TW" dirty="0" smtClean="0"/>
          </a:p>
          <a:p>
            <a:pPr lvl="1"/>
            <a:r>
              <a:rPr lang="en-US" altLang="zh-TW" dirty="0" smtClean="0"/>
              <a:t>An </a:t>
            </a:r>
            <a:r>
              <a:rPr lang="en-US" altLang="zh-TW" dirty="0"/>
              <a:t>infinite loop occurs with iteration if the loop-continuation test never becomes </a:t>
            </a:r>
            <a:r>
              <a:rPr lang="en-US" altLang="zh-TW" dirty="0" smtClean="0"/>
              <a:t>false</a:t>
            </a:r>
            <a:r>
              <a:rPr lang="en-US" altLang="zh-TW" dirty="0"/>
              <a:t>.</a:t>
            </a:r>
            <a:endParaRPr lang="en-US" altLang="zh-TW" dirty="0" smtClean="0"/>
          </a:p>
          <a:p>
            <a:pPr lvl="1"/>
            <a:r>
              <a:rPr lang="en-US" altLang="zh-TW" dirty="0" smtClean="0"/>
              <a:t>An infinite </a:t>
            </a:r>
            <a:r>
              <a:rPr lang="en-US" altLang="zh-TW" dirty="0"/>
              <a:t>recursion occurs if the recursion step does not reduce the problem each time via a sequence that converges on the base case or if the base case is incorrect.</a:t>
            </a:r>
            <a:endParaRPr lang="zh-TW" altLang="en-US" dirty="0"/>
          </a:p>
        </p:txBody>
      </p:sp>
      <p:sp>
        <p:nvSpPr>
          <p:cNvPr id="3" name="標題 2"/>
          <p:cNvSpPr>
            <a:spLocks noGrp="1"/>
          </p:cNvSpPr>
          <p:nvPr>
            <p:ph type="title"/>
          </p:nvPr>
        </p:nvSpPr>
        <p:spPr/>
        <p:txBody>
          <a:bodyPr/>
          <a:lstStyle/>
          <a:p>
            <a:r>
              <a:rPr lang="en-US" altLang="zh-TW" dirty="0"/>
              <a:t>Recursion vs. Iteration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122</a:t>
            </a:fld>
            <a:endParaRPr lang="zh-TW" altLang="en-US"/>
          </a:p>
        </p:txBody>
      </p:sp>
    </p:spTree>
    <p:extLst>
      <p:ext uri="{BB962C8B-B14F-4D97-AF65-F5344CB8AC3E}">
        <p14:creationId xmlns:p14="http://schemas.microsoft.com/office/powerpoint/2010/main" val="14079420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Fibonacci</a:t>
            </a:r>
          </a:p>
          <a:p>
            <a:pPr lvl="1"/>
            <a:r>
              <a:rPr lang="en-US" altLang="zh-TW" dirty="0" smtClean="0"/>
              <a:t>f[n] = f[n-1]+f[n-2];</a:t>
            </a:r>
          </a:p>
          <a:p>
            <a:pPr lvl="1"/>
            <a:r>
              <a:rPr lang="en-US" altLang="zh-TW" dirty="0" smtClean="0"/>
              <a:t>f[0] =1, f[1]=1;</a:t>
            </a:r>
          </a:p>
          <a:p>
            <a:pPr lvl="1"/>
            <a:endParaRPr lang="en-US" altLang="zh-TW" dirty="0"/>
          </a:p>
          <a:p>
            <a:pPr lvl="1"/>
            <a:endParaRPr lang="en-US" altLang="zh-TW" dirty="0" smtClean="0"/>
          </a:p>
          <a:p>
            <a:r>
              <a:rPr lang="en-US" altLang="zh-TW" dirty="0" smtClean="0"/>
              <a:t>Fake Fibonacci</a:t>
            </a:r>
          </a:p>
          <a:p>
            <a:pPr lvl="1"/>
            <a:r>
              <a:rPr lang="en-US" altLang="zh-TW" dirty="0" smtClean="0"/>
              <a:t>n = even number</a:t>
            </a:r>
          </a:p>
          <a:p>
            <a:pPr lvl="2"/>
            <a:r>
              <a:rPr lang="en-US" altLang="zh-TW" dirty="0" smtClean="0"/>
              <a:t>f[n] =</a:t>
            </a:r>
            <a:r>
              <a:rPr lang="en-US" altLang="zh-TW" dirty="0"/>
              <a:t>f[n-1]+f[n-2];</a:t>
            </a:r>
          </a:p>
          <a:p>
            <a:pPr lvl="1"/>
            <a:r>
              <a:rPr lang="en-US" altLang="zh-TW" dirty="0"/>
              <a:t>n = </a:t>
            </a:r>
            <a:r>
              <a:rPr lang="en-US" altLang="zh-TW" dirty="0" smtClean="0"/>
              <a:t>odd number</a:t>
            </a:r>
            <a:endParaRPr lang="en-US" altLang="zh-TW" dirty="0"/>
          </a:p>
          <a:p>
            <a:pPr lvl="2"/>
            <a:r>
              <a:rPr lang="en-US" altLang="zh-TW" dirty="0"/>
              <a:t>f[n] =</a:t>
            </a:r>
            <a:r>
              <a:rPr lang="en-US" altLang="zh-TW" dirty="0" smtClean="0"/>
              <a:t>f[n-1]-f[n-2</a:t>
            </a:r>
            <a:r>
              <a:rPr lang="en-US" altLang="zh-TW" dirty="0"/>
              <a:t>];</a:t>
            </a:r>
          </a:p>
          <a:p>
            <a:pPr lvl="1"/>
            <a:endParaRPr lang="en-US" altLang="zh-TW" dirty="0" smtClean="0"/>
          </a:p>
          <a:p>
            <a:pPr lvl="1"/>
            <a:endParaRPr lang="en-US" altLang="zh-TW" dirty="0"/>
          </a:p>
          <a:p>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E</a:t>
            </a:r>
            <a:r>
              <a:rPr lang="en-US" altLang="zh-TW" dirty="0" smtClean="0"/>
              <a:t>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123</a:t>
            </a:fld>
            <a:endParaRPr lang="zh-TW" altLang="en-US"/>
          </a:p>
        </p:txBody>
      </p:sp>
      <p:pic>
        <p:nvPicPr>
          <p:cNvPr id="5" name="圖片 4"/>
          <p:cNvPicPr>
            <a:picLocks noChangeAspect="1"/>
          </p:cNvPicPr>
          <p:nvPr/>
        </p:nvPicPr>
        <p:blipFill>
          <a:blip r:embed="rId2"/>
          <a:stretch>
            <a:fillRect/>
          </a:stretch>
        </p:blipFill>
        <p:spPr>
          <a:xfrm>
            <a:off x="4507899" y="1186656"/>
            <a:ext cx="3752850" cy="2676525"/>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4507899" y="4111453"/>
            <a:ext cx="4495800" cy="2457450"/>
          </a:xfrm>
          <a:prstGeom prst="rect">
            <a:avLst/>
          </a:prstGeom>
        </p:spPr>
      </p:pic>
    </p:spTree>
    <p:extLst>
      <p:ext uri="{BB962C8B-B14F-4D97-AF65-F5344CB8AC3E}">
        <p14:creationId xmlns:p14="http://schemas.microsoft.com/office/powerpoint/2010/main" val="16056736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ea typeface="新細明體" panose="02020500000000000000" pitchFamily="18" charset="-120"/>
              </a:rPr>
              <a:t>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124</a:t>
            </a:fld>
            <a:endParaRPr lang="zh-TW" altLang="en-US"/>
          </a:p>
        </p:txBody>
      </p:sp>
    </p:spTree>
    <p:extLst>
      <p:ext uri="{BB962C8B-B14F-4D97-AF65-F5344CB8AC3E}">
        <p14:creationId xmlns:p14="http://schemas.microsoft.com/office/powerpoint/2010/main" val="1017464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Arrays </a:t>
            </a:r>
            <a:endParaRPr lang="en-US" altLang="zh-TW" dirty="0" smtClean="0"/>
          </a:p>
          <a:p>
            <a:pPr lvl="1"/>
            <a:r>
              <a:rPr lang="en-US" altLang="zh-TW" dirty="0" smtClean="0"/>
              <a:t>Data </a:t>
            </a:r>
            <a:r>
              <a:rPr lang="en-US" altLang="zh-TW" dirty="0"/>
              <a:t>structures consisting of related data items </a:t>
            </a:r>
            <a:endParaRPr lang="en-US" altLang="zh-TW" dirty="0" smtClean="0"/>
          </a:p>
          <a:p>
            <a:pPr lvl="1"/>
            <a:r>
              <a:rPr lang="en-US" altLang="zh-TW" dirty="0" smtClean="0"/>
              <a:t>JavaScript </a:t>
            </a:r>
            <a:r>
              <a:rPr lang="en-US" altLang="zh-TW" dirty="0"/>
              <a:t>arrays “dynamic” entities that can change size after they are created</a:t>
            </a:r>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125</a:t>
            </a:fld>
            <a:endParaRPr lang="zh-TW" altLang="en-US"/>
          </a:p>
        </p:txBody>
      </p:sp>
    </p:spTree>
    <p:extLst>
      <p:ext uri="{BB962C8B-B14F-4D97-AF65-F5344CB8AC3E}">
        <p14:creationId xmlns:p14="http://schemas.microsoft.com/office/powerpoint/2010/main" val="6833864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An array is a group of memory locations </a:t>
            </a:r>
            <a:endParaRPr lang="en-US" altLang="zh-TW" dirty="0" smtClean="0"/>
          </a:p>
          <a:p>
            <a:pPr lvl="1"/>
            <a:r>
              <a:rPr lang="en-US" altLang="zh-TW" dirty="0" smtClean="0"/>
              <a:t>All </a:t>
            </a:r>
            <a:r>
              <a:rPr lang="en-US" altLang="zh-TW" dirty="0"/>
              <a:t>have the same name and normally are of the same type (although this attribute is not required in JavaScript</a:t>
            </a:r>
            <a:r>
              <a:rPr lang="en-US" altLang="zh-TW" dirty="0" smtClean="0"/>
              <a:t>)</a:t>
            </a:r>
          </a:p>
          <a:p>
            <a:r>
              <a:rPr lang="en-US" altLang="zh-TW" dirty="0" smtClean="0"/>
              <a:t>Each </a:t>
            </a:r>
            <a:r>
              <a:rPr lang="en-US" altLang="zh-TW" dirty="0"/>
              <a:t>individual location is called an </a:t>
            </a:r>
            <a:r>
              <a:rPr lang="en-US" altLang="zh-TW" dirty="0" smtClean="0"/>
              <a:t>element</a:t>
            </a:r>
          </a:p>
          <a:p>
            <a:r>
              <a:rPr lang="en-US" altLang="zh-TW" dirty="0" smtClean="0"/>
              <a:t>We </a:t>
            </a:r>
            <a:r>
              <a:rPr lang="en-US" altLang="zh-TW" dirty="0"/>
              <a:t>may refer to any one of these elements by giving the array’s name followed by the position number of the element in square brackets ([])</a:t>
            </a:r>
            <a:endParaRPr lang="zh-TW" altLang="en-US" dirty="0"/>
          </a:p>
        </p:txBody>
      </p:sp>
      <p:sp>
        <p:nvSpPr>
          <p:cNvPr id="3" name="標題 2"/>
          <p:cNvSpPr>
            <a:spLocks noGrp="1"/>
          </p:cNvSpPr>
          <p:nvPr>
            <p:ph type="title"/>
          </p:nvPr>
        </p:nvSpPr>
        <p:spPr/>
        <p:txBody>
          <a:bodyPr/>
          <a:lstStyle/>
          <a:p>
            <a:r>
              <a:rPr lang="en-US" altLang="zh-TW" dirty="0"/>
              <a:t>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126</a:t>
            </a:fld>
            <a:endParaRPr lang="zh-TW" altLang="en-US"/>
          </a:p>
        </p:txBody>
      </p:sp>
    </p:spTree>
    <p:extLst>
      <p:ext uri="{BB962C8B-B14F-4D97-AF65-F5344CB8AC3E}">
        <p14:creationId xmlns:p14="http://schemas.microsoft.com/office/powerpoint/2010/main" val="39046533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first element in every array is the zeroth element</a:t>
            </a:r>
            <a:r>
              <a:rPr lang="en-US" altLang="zh-TW" dirty="0" smtClean="0"/>
              <a:t>.</a:t>
            </a:r>
          </a:p>
          <a:p>
            <a:r>
              <a:rPr lang="en-US" altLang="zh-TW" dirty="0" smtClean="0"/>
              <a:t>The </a:t>
            </a:r>
            <a:r>
              <a:rPr lang="en-US" altLang="zh-TW" dirty="0" err="1"/>
              <a:t>ith</a:t>
            </a:r>
            <a:r>
              <a:rPr lang="en-US" altLang="zh-TW" dirty="0"/>
              <a:t> element of array c is referred to as c[i-1</a:t>
            </a:r>
            <a:r>
              <a:rPr lang="en-US" altLang="zh-TW" dirty="0" smtClean="0"/>
              <a:t>].</a:t>
            </a:r>
          </a:p>
          <a:p>
            <a:r>
              <a:rPr lang="en-US" altLang="zh-TW" dirty="0" smtClean="0"/>
              <a:t>Every </a:t>
            </a:r>
            <a:r>
              <a:rPr lang="en-US" altLang="zh-TW" dirty="0"/>
              <a:t>array in JavaScript knows its own length, which it stores in its </a:t>
            </a:r>
            <a:r>
              <a:rPr lang="en-US" altLang="zh-TW" dirty="0">
                <a:solidFill>
                  <a:srgbClr val="FF0000"/>
                </a:solidFill>
              </a:rPr>
              <a:t>length attribute </a:t>
            </a:r>
            <a:r>
              <a:rPr lang="en-US" altLang="zh-TW" dirty="0"/>
              <a:t>and can be found with the expression </a:t>
            </a:r>
            <a:r>
              <a:rPr lang="en-US" altLang="zh-TW" dirty="0" err="1">
                <a:solidFill>
                  <a:srgbClr val="FF0000"/>
                </a:solidFill>
              </a:rPr>
              <a:t>arrayname.length</a:t>
            </a:r>
            <a:endParaRPr lang="zh-TW" altLang="en-US" dirty="0">
              <a:solidFill>
                <a:srgbClr val="FF0000"/>
              </a:solidFill>
            </a:endParaRPr>
          </a:p>
        </p:txBody>
      </p:sp>
      <p:sp>
        <p:nvSpPr>
          <p:cNvPr id="3" name="標題 2"/>
          <p:cNvSpPr>
            <a:spLocks noGrp="1"/>
          </p:cNvSpPr>
          <p:nvPr>
            <p:ph type="title"/>
          </p:nvPr>
        </p:nvSpPr>
        <p:spPr/>
        <p:txBody>
          <a:bodyPr/>
          <a:lstStyle/>
          <a:p>
            <a:r>
              <a:rPr lang="en-US" altLang="zh-TW" dirty="0"/>
              <a:t>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127</a:t>
            </a:fld>
            <a:endParaRPr lang="zh-TW" altLang="en-US"/>
          </a:p>
        </p:txBody>
      </p:sp>
    </p:spTree>
    <p:extLst>
      <p:ext uri="{BB962C8B-B14F-4D97-AF65-F5344CB8AC3E}">
        <p14:creationId xmlns:p14="http://schemas.microsoft.com/office/powerpoint/2010/main" val="39735360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arrays are </a:t>
            </a:r>
            <a:r>
              <a:rPr lang="en-US" altLang="zh-TW" dirty="0">
                <a:solidFill>
                  <a:srgbClr val="FF0000"/>
                </a:solidFill>
              </a:rPr>
              <a:t>Array</a:t>
            </a:r>
            <a:r>
              <a:rPr lang="en-US" altLang="zh-TW" dirty="0"/>
              <a:t> objects. </a:t>
            </a:r>
            <a:endParaRPr lang="en-US" altLang="zh-TW" dirty="0" smtClean="0"/>
          </a:p>
          <a:p>
            <a:r>
              <a:rPr lang="en-US" altLang="zh-TW" dirty="0" smtClean="0"/>
              <a:t>You </a:t>
            </a:r>
            <a:r>
              <a:rPr lang="en-US" altLang="zh-TW" dirty="0"/>
              <a:t>use the </a:t>
            </a:r>
            <a:r>
              <a:rPr lang="en-US" altLang="zh-TW" dirty="0">
                <a:solidFill>
                  <a:srgbClr val="FF0000"/>
                </a:solidFill>
              </a:rPr>
              <a:t>new</a:t>
            </a:r>
            <a:r>
              <a:rPr lang="en-US" altLang="zh-TW" dirty="0"/>
              <a:t> </a:t>
            </a:r>
            <a:r>
              <a:rPr lang="en-US" altLang="zh-TW" dirty="0">
                <a:solidFill>
                  <a:srgbClr val="FF0000"/>
                </a:solidFill>
              </a:rPr>
              <a:t>operator</a:t>
            </a:r>
            <a:r>
              <a:rPr lang="en-US" altLang="zh-TW" dirty="0"/>
              <a:t> to create an array and to specify the number of elements in an array. </a:t>
            </a:r>
            <a:endParaRPr lang="en-US" altLang="zh-TW" dirty="0" smtClean="0"/>
          </a:p>
          <a:p>
            <a:r>
              <a:rPr lang="en-US" altLang="zh-TW" dirty="0" smtClean="0"/>
              <a:t>The </a:t>
            </a:r>
            <a:r>
              <a:rPr lang="en-US" altLang="zh-TW" dirty="0">
                <a:solidFill>
                  <a:srgbClr val="FF0000"/>
                </a:solidFill>
              </a:rPr>
              <a:t>new operator </a:t>
            </a:r>
            <a:r>
              <a:rPr lang="en-US" altLang="zh-TW" dirty="0"/>
              <a:t>creates an object as the script executes by obtaining enough memory to store an object of the type specified to the right of new . </a:t>
            </a:r>
            <a:endParaRPr lang="zh-TW" altLang="en-US" dirty="0"/>
          </a:p>
        </p:txBody>
      </p:sp>
      <p:sp>
        <p:nvSpPr>
          <p:cNvPr id="3" name="標題 2"/>
          <p:cNvSpPr>
            <a:spLocks noGrp="1"/>
          </p:cNvSpPr>
          <p:nvPr>
            <p:ph type="title"/>
          </p:nvPr>
        </p:nvSpPr>
        <p:spPr/>
        <p:txBody>
          <a:bodyPr/>
          <a:lstStyle/>
          <a:p>
            <a:r>
              <a:rPr lang="en-US" altLang="zh-TW" dirty="0"/>
              <a:t>Declaring and Allocating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128</a:t>
            </a:fld>
            <a:endParaRPr lang="zh-TW" altLang="en-US"/>
          </a:p>
        </p:txBody>
      </p:sp>
    </p:spTree>
    <p:extLst>
      <p:ext uri="{BB962C8B-B14F-4D97-AF65-F5344CB8AC3E}">
        <p14:creationId xmlns:p14="http://schemas.microsoft.com/office/powerpoint/2010/main" val="17557511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Zero-based counting is usually used to iterate through </a:t>
            </a:r>
            <a:r>
              <a:rPr lang="en-US" altLang="zh-TW" dirty="0" smtClean="0"/>
              <a:t>arrays</a:t>
            </a:r>
          </a:p>
          <a:p>
            <a:r>
              <a:rPr lang="en-US" altLang="zh-TW" dirty="0" smtClean="0"/>
              <a:t>JavaScript </a:t>
            </a:r>
            <a:r>
              <a:rPr lang="en-US" altLang="zh-TW" dirty="0"/>
              <a:t>reallocates an Array when a value is assigned to an element that is outside the bounds of the original Array</a:t>
            </a:r>
            <a:endParaRPr lang="zh-TW" altLang="en-US" dirty="0"/>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129</a:t>
            </a:fld>
            <a:endParaRPr lang="zh-TW" altLang="en-US"/>
          </a:p>
        </p:txBody>
      </p:sp>
    </p:spTree>
    <p:extLst>
      <p:ext uri="{BB962C8B-B14F-4D97-AF65-F5344CB8AC3E}">
        <p14:creationId xmlns:p14="http://schemas.microsoft.com/office/powerpoint/2010/main" val="241573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9" name="矩形 8"/>
          <p:cNvSpPr/>
          <p:nvPr/>
        </p:nvSpPr>
        <p:spPr>
          <a:xfrm>
            <a:off x="263612" y="1547538"/>
            <a:ext cx="789699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Multiple Lines in a Dialog Box</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alert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Reload the page to run this script again.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pPr>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a:t>
            </a:fld>
            <a:endParaRPr lang="zh-TW" altLang="en-US"/>
          </a:p>
        </p:txBody>
      </p:sp>
      <p:pic>
        <p:nvPicPr>
          <p:cNvPr id="5" name="圖片 4"/>
          <p:cNvPicPr>
            <a:picLocks noChangeAspect="1"/>
          </p:cNvPicPr>
          <p:nvPr/>
        </p:nvPicPr>
        <p:blipFill>
          <a:blip r:embed="rId2"/>
          <a:stretch>
            <a:fillRect/>
          </a:stretch>
        </p:blipFill>
        <p:spPr>
          <a:xfrm>
            <a:off x="5198076" y="4797425"/>
            <a:ext cx="3419475" cy="1685925"/>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721841" y="5354153"/>
            <a:ext cx="2362200" cy="504825"/>
          </a:xfrm>
          <a:prstGeom prst="rect">
            <a:avLst/>
          </a:prstGeom>
          <a:ln>
            <a:solidFill>
              <a:schemeClr val="tx1"/>
            </a:solidFill>
          </a:ln>
        </p:spPr>
      </p:pic>
      <p:sp>
        <p:nvSpPr>
          <p:cNvPr id="8" name="矩形 7"/>
          <p:cNvSpPr/>
          <p:nvPr/>
        </p:nvSpPr>
        <p:spPr>
          <a:xfrm>
            <a:off x="1219200" y="3011109"/>
            <a:ext cx="6030097" cy="3954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3748216" y="3273043"/>
            <a:ext cx="1886465" cy="1962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117125" y="4258962"/>
            <a:ext cx="733167" cy="1304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526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130</a:t>
            </a:fld>
            <a:endParaRPr lang="zh-TW" altLang="en-US"/>
          </a:p>
        </p:txBody>
      </p:sp>
      <p:sp>
        <p:nvSpPr>
          <p:cNvPr id="8" name="文字方塊 7"/>
          <p:cNvSpPr txBox="1"/>
          <p:nvPr/>
        </p:nvSpPr>
        <p:spPr>
          <a:xfrm>
            <a:off x="3196281" y="1439114"/>
            <a:ext cx="1205715" cy="369332"/>
          </a:xfrm>
          <a:prstGeom prst="rect">
            <a:avLst/>
          </a:prstGeom>
          <a:noFill/>
        </p:spPr>
        <p:txBody>
          <a:bodyPr wrap="none" rtlCol="0">
            <a:spAutoFit/>
          </a:bodyPr>
          <a:lstStyle/>
          <a:p>
            <a:r>
              <a:rPr lang="en-US" altLang="zh-TW" dirty="0" smtClean="0">
                <a:solidFill>
                  <a:srgbClr val="FF0000"/>
                </a:solidFill>
              </a:rPr>
              <a:t>Array.html</a:t>
            </a:r>
            <a:endParaRPr lang="zh-TW" altLang="en-US" dirty="0">
              <a:solidFill>
                <a:srgbClr val="FF0000"/>
              </a:solidFill>
            </a:endParaRPr>
          </a:p>
        </p:txBody>
      </p:sp>
      <p:sp>
        <p:nvSpPr>
          <p:cNvPr id="9" name="文字方塊 8"/>
          <p:cNvSpPr txBox="1"/>
          <p:nvPr/>
        </p:nvSpPr>
        <p:spPr>
          <a:xfrm>
            <a:off x="3196281" y="4480713"/>
            <a:ext cx="1470274"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tablestyle.css</a:t>
            </a:r>
            <a:endParaRPr lang="zh-TW" altLang="en-US" dirty="0">
              <a:solidFill>
                <a:srgbClr val="FF0000"/>
              </a:solidFill>
            </a:endParaRPr>
          </a:p>
        </p:txBody>
      </p:sp>
      <p:sp>
        <p:nvSpPr>
          <p:cNvPr id="5" name="矩形 4"/>
          <p:cNvSpPr/>
          <p:nvPr/>
        </p:nvSpPr>
        <p:spPr>
          <a:xfrm>
            <a:off x="1054443" y="1834809"/>
            <a:ext cx="7101015"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Initializing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"tablestyle.css"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"InitArray.js"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10" name="矩形 9"/>
          <p:cNvSpPr/>
          <p:nvPr/>
        </p:nvSpPr>
        <p:spPr>
          <a:xfrm>
            <a:off x="1981200" y="4967149"/>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0351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9" name="矩形 8"/>
          <p:cNvSpPr/>
          <p:nvPr/>
        </p:nvSpPr>
        <p:spPr>
          <a:xfrm>
            <a:off x="0" y="1289010"/>
            <a:ext cx="8153233" cy="540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n1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allocate five-element array</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n2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allocate empty array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length = n1.length;</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n1.length;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n1</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for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5;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for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"Array n1:"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n1,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"Array n2:"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n2,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"&lt;h2&gt;"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"&lt;/h2&gt;&lt;table&gt;"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&gt;Index&lt;/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&gt;Value&lt;/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length;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for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content;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outputArray</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131</a:t>
            </a:fld>
            <a:endParaRPr lang="zh-TW" altLang="en-US"/>
          </a:p>
        </p:txBody>
      </p:sp>
      <p:pic>
        <p:nvPicPr>
          <p:cNvPr id="6" name="圖片 5"/>
          <p:cNvPicPr>
            <a:picLocks noChangeAspect="1"/>
          </p:cNvPicPr>
          <p:nvPr/>
        </p:nvPicPr>
        <p:blipFill>
          <a:blip r:embed="rId2"/>
          <a:stretch>
            <a:fillRect/>
          </a:stretch>
        </p:blipFill>
        <p:spPr>
          <a:xfrm>
            <a:off x="6794324" y="543697"/>
            <a:ext cx="2294281" cy="3448821"/>
          </a:xfrm>
          <a:prstGeom prst="rect">
            <a:avLst/>
          </a:prstGeom>
        </p:spPr>
      </p:pic>
      <p:sp>
        <p:nvSpPr>
          <p:cNvPr id="7" name="矩形 6"/>
          <p:cNvSpPr/>
          <p:nvPr/>
        </p:nvSpPr>
        <p:spPr>
          <a:xfrm>
            <a:off x="263611" y="1672281"/>
            <a:ext cx="5445211" cy="2034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095450" y="1230868"/>
            <a:ext cx="1229824" cy="369332"/>
          </a:xfrm>
          <a:prstGeom prst="rect">
            <a:avLst/>
          </a:prstGeom>
          <a:noFill/>
        </p:spPr>
        <p:txBody>
          <a:bodyPr wrap="none" rtlCol="0">
            <a:spAutoFit/>
          </a:bodyPr>
          <a:lstStyle/>
          <a:p>
            <a:r>
              <a:rPr lang="en-US" altLang="zh-TW" kern="0" dirty="0" smtClean="0">
                <a:solidFill>
                  <a:srgbClr val="FF0000"/>
                </a:solidFill>
                <a:ea typeface="細明體" panose="02020509000000000000" pitchFamily="49" charset="-120"/>
                <a:cs typeface="Courier New" panose="02070309020205020404" pitchFamily="49" charset="0"/>
              </a:rPr>
              <a:t>InitArray.js</a:t>
            </a:r>
            <a:endParaRPr lang="zh-TW" altLang="en-US" dirty="0">
              <a:solidFill>
                <a:srgbClr val="FF0000"/>
              </a:solidFill>
            </a:endParaRPr>
          </a:p>
        </p:txBody>
      </p:sp>
    </p:spTree>
    <p:extLst>
      <p:ext uri="{BB962C8B-B14F-4D97-AF65-F5344CB8AC3E}">
        <p14:creationId xmlns:p14="http://schemas.microsoft.com/office/powerpoint/2010/main" val="27347917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132</a:t>
            </a:fld>
            <a:endParaRPr lang="zh-TW" altLang="en-US"/>
          </a:p>
        </p:txBody>
      </p:sp>
      <p:pic>
        <p:nvPicPr>
          <p:cNvPr id="5" name="圖片 4"/>
          <p:cNvPicPr>
            <a:picLocks noChangeAspect="1"/>
          </p:cNvPicPr>
          <p:nvPr/>
        </p:nvPicPr>
        <p:blipFill>
          <a:blip r:embed="rId2"/>
          <a:stretch>
            <a:fillRect/>
          </a:stretch>
        </p:blipFill>
        <p:spPr>
          <a:xfrm>
            <a:off x="1290637" y="1621527"/>
            <a:ext cx="6543675" cy="1257300"/>
          </a:xfrm>
          <a:prstGeom prst="rect">
            <a:avLst/>
          </a:prstGeom>
        </p:spPr>
      </p:pic>
      <p:pic>
        <p:nvPicPr>
          <p:cNvPr id="6" name="圖片 5"/>
          <p:cNvPicPr>
            <a:picLocks noChangeAspect="1"/>
          </p:cNvPicPr>
          <p:nvPr/>
        </p:nvPicPr>
        <p:blipFill>
          <a:blip r:embed="rId3"/>
          <a:stretch>
            <a:fillRect/>
          </a:stretch>
        </p:blipFill>
        <p:spPr>
          <a:xfrm>
            <a:off x="1304925" y="2997889"/>
            <a:ext cx="6534150" cy="1543050"/>
          </a:xfrm>
          <a:prstGeom prst="rect">
            <a:avLst/>
          </a:prstGeom>
        </p:spPr>
      </p:pic>
      <p:pic>
        <p:nvPicPr>
          <p:cNvPr id="7" name="圖片 6"/>
          <p:cNvPicPr>
            <a:picLocks noChangeAspect="1"/>
          </p:cNvPicPr>
          <p:nvPr/>
        </p:nvPicPr>
        <p:blipFill>
          <a:blip r:embed="rId4"/>
          <a:stretch>
            <a:fillRect/>
          </a:stretch>
        </p:blipFill>
        <p:spPr>
          <a:xfrm>
            <a:off x="1304925" y="4660001"/>
            <a:ext cx="6534150" cy="1809750"/>
          </a:xfrm>
          <a:prstGeom prst="rect">
            <a:avLst/>
          </a:prstGeom>
        </p:spPr>
      </p:pic>
    </p:spTree>
    <p:extLst>
      <p:ext uri="{BB962C8B-B14F-4D97-AF65-F5344CB8AC3E}">
        <p14:creationId xmlns:p14="http://schemas.microsoft.com/office/powerpoint/2010/main" val="19131342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Initializing Arrays with Initializer Lists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133</a:t>
            </a:fld>
            <a:endParaRPr lang="zh-TW" altLang="en-US"/>
          </a:p>
        </p:txBody>
      </p:sp>
      <p:sp>
        <p:nvSpPr>
          <p:cNvPr id="8" name="文字方塊 7"/>
          <p:cNvSpPr txBox="1"/>
          <p:nvPr/>
        </p:nvSpPr>
        <p:spPr>
          <a:xfrm>
            <a:off x="3196281" y="1439114"/>
            <a:ext cx="1205715" cy="369332"/>
          </a:xfrm>
          <a:prstGeom prst="rect">
            <a:avLst/>
          </a:prstGeom>
          <a:noFill/>
        </p:spPr>
        <p:txBody>
          <a:bodyPr wrap="none" rtlCol="0">
            <a:spAutoFit/>
          </a:bodyPr>
          <a:lstStyle/>
          <a:p>
            <a:r>
              <a:rPr lang="en-US" altLang="zh-TW" dirty="0" smtClean="0">
                <a:solidFill>
                  <a:srgbClr val="FF0000"/>
                </a:solidFill>
              </a:rPr>
              <a:t>Array.html</a:t>
            </a:r>
            <a:endParaRPr lang="zh-TW" altLang="en-US" dirty="0">
              <a:solidFill>
                <a:srgbClr val="FF0000"/>
              </a:solidFill>
            </a:endParaRPr>
          </a:p>
        </p:txBody>
      </p:sp>
      <p:sp>
        <p:nvSpPr>
          <p:cNvPr id="9" name="文字方塊 8"/>
          <p:cNvSpPr txBox="1"/>
          <p:nvPr/>
        </p:nvSpPr>
        <p:spPr>
          <a:xfrm>
            <a:off x="3196281" y="4480713"/>
            <a:ext cx="1470274"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tablestyle.css</a:t>
            </a:r>
            <a:endParaRPr lang="zh-TW" altLang="en-US" dirty="0">
              <a:solidFill>
                <a:srgbClr val="FF0000"/>
              </a:solidFill>
            </a:endParaRPr>
          </a:p>
        </p:txBody>
      </p:sp>
      <p:sp>
        <p:nvSpPr>
          <p:cNvPr id="11" name="矩形 10"/>
          <p:cNvSpPr/>
          <p:nvPr/>
        </p:nvSpPr>
        <p:spPr>
          <a:xfrm>
            <a:off x="1054443" y="1834809"/>
            <a:ext cx="7101015"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Initializing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"tablestyle.css"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"InitArray.js"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TW" altLang="en-US"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smtClean="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output3"</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12" name="矩形 11"/>
          <p:cNvSpPr/>
          <p:nvPr/>
        </p:nvSpPr>
        <p:spPr>
          <a:xfrm>
            <a:off x="1981200" y="4967149"/>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68063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Initializing Arrays with Initializer Lists</a:t>
            </a:r>
            <a:endParaRPr lang="zh-TW" altLang="en-US" dirty="0"/>
          </a:p>
        </p:txBody>
      </p:sp>
      <p:sp>
        <p:nvSpPr>
          <p:cNvPr id="5" name="矩形 4"/>
          <p:cNvSpPr/>
          <p:nvPr/>
        </p:nvSpPr>
        <p:spPr>
          <a:xfrm>
            <a:off x="80667" y="2129724"/>
            <a:ext cx="7646425"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colors =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new</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"cyan"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magenta"</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"yellow</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"black"</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integers1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2, 4, 6, 8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integers2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2, , , 8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"Array colors contains"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colors,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"output1"</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"Array integers1 contains"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integers1,</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"output2"</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"Array integers2 contains"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"output3"</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content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"&lt;h2&gt;"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heading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"&lt;/h2&gt;&lt;table&gt;"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thead</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&gt;Index&lt;/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&gt;Value&lt;/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thead</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tbody</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0;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&lt; length;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content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tr</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&gt;&lt;td&gt;"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"&lt;/td&gt;&lt;td&gt;"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tr</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content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tbody</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&gt;&lt;/table&gt;"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content;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134</a:t>
            </a:fld>
            <a:endParaRPr lang="zh-TW" altLang="en-US"/>
          </a:p>
        </p:txBody>
      </p:sp>
      <p:sp>
        <p:nvSpPr>
          <p:cNvPr id="6" name="矩形 5"/>
          <p:cNvSpPr/>
          <p:nvPr/>
        </p:nvSpPr>
        <p:spPr>
          <a:xfrm>
            <a:off x="362465" y="2496065"/>
            <a:ext cx="5774724" cy="59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62465" y="5244926"/>
            <a:ext cx="6878594" cy="768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stretch>
            <a:fillRect/>
          </a:stretch>
        </p:blipFill>
        <p:spPr>
          <a:xfrm>
            <a:off x="6586646" y="848497"/>
            <a:ext cx="2280892" cy="4674329"/>
          </a:xfrm>
          <a:prstGeom prst="rect">
            <a:avLst/>
          </a:prstGeom>
        </p:spPr>
      </p:pic>
      <p:sp>
        <p:nvSpPr>
          <p:cNvPr id="9" name="文字方塊 8"/>
          <p:cNvSpPr txBox="1"/>
          <p:nvPr/>
        </p:nvSpPr>
        <p:spPr>
          <a:xfrm>
            <a:off x="4988358" y="1760392"/>
            <a:ext cx="1229824" cy="369332"/>
          </a:xfrm>
          <a:prstGeom prst="rect">
            <a:avLst/>
          </a:prstGeom>
          <a:noFill/>
        </p:spPr>
        <p:txBody>
          <a:bodyPr wrap="none" rtlCol="0">
            <a:spAutoFit/>
          </a:bodyPr>
          <a:lstStyle/>
          <a:p>
            <a:r>
              <a:rPr lang="en-US" altLang="zh-TW" kern="0" dirty="0" smtClean="0">
                <a:solidFill>
                  <a:srgbClr val="FF0000"/>
                </a:solidFill>
                <a:ea typeface="細明體" panose="02020509000000000000" pitchFamily="49" charset="-120"/>
                <a:cs typeface="Courier New" panose="02070309020205020404" pitchFamily="49" charset="0"/>
              </a:rPr>
              <a:t>InitArray.js</a:t>
            </a:r>
            <a:endParaRPr lang="zh-TW" altLang="en-US" dirty="0">
              <a:solidFill>
                <a:srgbClr val="FF0000"/>
              </a:solidFill>
            </a:endParaRPr>
          </a:p>
        </p:txBody>
      </p:sp>
    </p:spTree>
    <p:extLst>
      <p:ext uri="{BB962C8B-B14F-4D97-AF65-F5344CB8AC3E}">
        <p14:creationId xmlns:p14="http://schemas.microsoft.com/office/powerpoint/2010/main" val="20862256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JavaScript’s for…in Repetition Statement </a:t>
            </a:r>
            <a:endParaRPr lang="en-US" altLang="zh-TW" dirty="0" smtClean="0"/>
          </a:p>
          <a:p>
            <a:pPr lvl="1"/>
            <a:r>
              <a:rPr lang="en-US" altLang="zh-TW" dirty="0" smtClean="0"/>
              <a:t>Enables </a:t>
            </a:r>
            <a:r>
              <a:rPr lang="en-US" altLang="zh-TW" dirty="0"/>
              <a:t>a script to perform a task for each element in an array</a:t>
            </a:r>
            <a:endParaRPr lang="zh-TW" altLang="en-US" dirty="0"/>
          </a:p>
        </p:txBody>
      </p:sp>
      <p:sp>
        <p:nvSpPr>
          <p:cNvPr id="3" name="標題 2"/>
          <p:cNvSpPr>
            <a:spLocks noGrp="1"/>
          </p:cNvSpPr>
          <p:nvPr>
            <p:ph type="title"/>
          </p:nvPr>
        </p:nvSpPr>
        <p:spPr/>
        <p:txBody>
          <a:bodyPr>
            <a:normAutofit fontScale="90000"/>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135</a:t>
            </a:fld>
            <a:endParaRPr lang="zh-TW" altLang="en-US"/>
          </a:p>
        </p:txBody>
      </p:sp>
    </p:spTree>
    <p:extLst>
      <p:ext uri="{BB962C8B-B14F-4D97-AF65-F5344CB8AC3E}">
        <p14:creationId xmlns:p14="http://schemas.microsoft.com/office/powerpoint/2010/main" val="27122857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136</a:t>
            </a:fld>
            <a:endParaRPr lang="zh-TW" altLang="en-US"/>
          </a:p>
        </p:txBody>
      </p:sp>
      <p:sp>
        <p:nvSpPr>
          <p:cNvPr id="6" name="文字方塊 5"/>
          <p:cNvSpPr txBox="1"/>
          <p:nvPr/>
        </p:nvSpPr>
        <p:spPr>
          <a:xfrm>
            <a:off x="2603157" y="1903429"/>
            <a:ext cx="1643335" cy="369332"/>
          </a:xfrm>
          <a:prstGeom prst="rect">
            <a:avLst/>
          </a:prstGeom>
          <a:noFill/>
        </p:spPr>
        <p:txBody>
          <a:bodyPr wrap="none" rtlCol="0">
            <a:spAutoFit/>
          </a:bodyPr>
          <a:lstStyle/>
          <a:p>
            <a:r>
              <a:rPr lang="en-US" altLang="zh-TW" dirty="0" smtClean="0">
                <a:solidFill>
                  <a:srgbClr val="FF0000"/>
                </a:solidFill>
              </a:rPr>
              <a:t>SumArray.html</a:t>
            </a:r>
            <a:endParaRPr lang="zh-TW" altLang="en-US" dirty="0">
              <a:solidFill>
                <a:srgbClr val="FF0000"/>
              </a:solidFill>
            </a:endParaRPr>
          </a:p>
        </p:txBody>
      </p:sp>
      <p:sp>
        <p:nvSpPr>
          <p:cNvPr id="7" name="矩形 6"/>
          <p:cNvSpPr/>
          <p:nvPr/>
        </p:nvSpPr>
        <p:spPr>
          <a:xfrm>
            <a:off x="1824681" y="2446054"/>
            <a:ext cx="4572000" cy="212365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Sum Array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"SumArray.js"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562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5" name="矩形 4"/>
          <p:cNvSpPr/>
          <p:nvPr/>
        </p:nvSpPr>
        <p:spPr>
          <a:xfrm>
            <a:off x="317156" y="2068914"/>
            <a:ext cx="6808573"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1, 2, 3, 4, 5, 6, 7, 8, 9, 10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0, total2 = 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0;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indices: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total1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in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total2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for...in: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total2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results;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"load"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smtClean="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137</a:t>
            </a:fld>
            <a:endParaRPr lang="zh-TW" altLang="en-US"/>
          </a:p>
        </p:txBody>
      </p:sp>
      <p:pic>
        <p:nvPicPr>
          <p:cNvPr id="6" name="圖片 5"/>
          <p:cNvPicPr>
            <a:picLocks noChangeAspect="1"/>
          </p:cNvPicPr>
          <p:nvPr/>
        </p:nvPicPr>
        <p:blipFill>
          <a:blip r:embed="rId2"/>
          <a:stretch>
            <a:fillRect/>
          </a:stretch>
        </p:blipFill>
        <p:spPr>
          <a:xfrm>
            <a:off x="6553200" y="2719238"/>
            <a:ext cx="1343025" cy="638175"/>
          </a:xfrm>
          <a:prstGeom prst="rect">
            <a:avLst/>
          </a:prstGeom>
        </p:spPr>
      </p:pic>
      <p:sp>
        <p:nvSpPr>
          <p:cNvPr id="7" name="矩形 6"/>
          <p:cNvSpPr/>
          <p:nvPr/>
        </p:nvSpPr>
        <p:spPr>
          <a:xfrm>
            <a:off x="609600" y="4340976"/>
            <a:ext cx="4077730" cy="865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600" y="3125895"/>
            <a:ext cx="4077730" cy="865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996596" y="1636170"/>
            <a:ext cx="1356462" cy="369332"/>
          </a:xfrm>
          <a:prstGeom prst="rect">
            <a:avLst/>
          </a:prstGeom>
          <a:noFill/>
        </p:spPr>
        <p:txBody>
          <a:bodyPr wrap="none" rtlCol="0">
            <a:spAutoFit/>
          </a:bodyPr>
          <a:lstStyle/>
          <a:p>
            <a:r>
              <a:rPr lang="en-US" altLang="zh-TW" kern="0" dirty="0" smtClean="0">
                <a:solidFill>
                  <a:srgbClr val="FF0000"/>
                </a:solidFill>
                <a:ea typeface="細明體" panose="02020509000000000000" pitchFamily="49" charset="-120"/>
                <a:cs typeface="Courier New" panose="02070309020205020404" pitchFamily="49" charset="0"/>
              </a:rPr>
              <a:t>SumArray.js</a:t>
            </a:r>
            <a:endParaRPr lang="zh-TW" altLang="en-US" dirty="0">
              <a:solidFill>
                <a:srgbClr val="FF0000"/>
              </a:solidFill>
            </a:endParaRPr>
          </a:p>
        </p:txBody>
      </p:sp>
    </p:spTree>
    <p:extLst>
      <p:ext uri="{BB962C8B-B14F-4D97-AF65-F5344CB8AC3E}">
        <p14:creationId xmlns:p14="http://schemas.microsoft.com/office/powerpoint/2010/main" val="21348783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11" name="矩形 10"/>
          <p:cNvSpPr/>
          <p:nvPr/>
        </p:nvSpPr>
        <p:spPr>
          <a:xfrm>
            <a:off x="267729" y="1988341"/>
            <a:ext cx="6808573"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1, 2, 3, 4, </a:t>
            </a:r>
            <a:r>
              <a:rPr lang="en-US" altLang="zh-TW" sz="1200" kern="0" dirty="0" smtClean="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6, 7, 8, 9, 10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0, total2 = 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0;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indices: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total1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in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total2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for...in: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total2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results;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"load"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smtClean="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138</a:t>
            </a:fld>
            <a:endParaRPr lang="zh-TW" altLang="en-US"/>
          </a:p>
        </p:txBody>
      </p:sp>
      <p:sp>
        <p:nvSpPr>
          <p:cNvPr id="8" name="矩形 7"/>
          <p:cNvSpPr/>
          <p:nvPr/>
        </p:nvSpPr>
        <p:spPr>
          <a:xfrm>
            <a:off x="568410" y="2347784"/>
            <a:ext cx="4572001" cy="263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6025979" y="2347784"/>
            <a:ext cx="1524000" cy="628650"/>
          </a:xfrm>
          <a:prstGeom prst="rect">
            <a:avLst/>
          </a:prstGeom>
        </p:spPr>
      </p:pic>
      <p:sp>
        <p:nvSpPr>
          <p:cNvPr id="10" name="文字方塊 9"/>
          <p:cNvSpPr txBox="1"/>
          <p:nvPr/>
        </p:nvSpPr>
        <p:spPr>
          <a:xfrm>
            <a:off x="4996596" y="1636170"/>
            <a:ext cx="1356462" cy="369332"/>
          </a:xfrm>
          <a:prstGeom prst="rect">
            <a:avLst/>
          </a:prstGeom>
          <a:noFill/>
        </p:spPr>
        <p:txBody>
          <a:bodyPr wrap="none" rtlCol="0">
            <a:spAutoFit/>
          </a:bodyPr>
          <a:lstStyle/>
          <a:p>
            <a:r>
              <a:rPr lang="en-US" altLang="zh-TW" kern="0" dirty="0" smtClean="0">
                <a:solidFill>
                  <a:srgbClr val="FF0000"/>
                </a:solidFill>
                <a:ea typeface="細明體" panose="02020509000000000000" pitchFamily="49" charset="-120"/>
                <a:cs typeface="Courier New" panose="02070309020205020404" pitchFamily="49" charset="0"/>
              </a:rPr>
              <a:t>SumArray.js</a:t>
            </a:r>
            <a:endParaRPr lang="zh-TW" altLang="en-US" dirty="0">
              <a:solidFill>
                <a:srgbClr val="FF0000"/>
              </a:solidFill>
            </a:endParaRPr>
          </a:p>
        </p:txBody>
      </p:sp>
    </p:spTree>
    <p:extLst>
      <p:ext uri="{BB962C8B-B14F-4D97-AF65-F5344CB8AC3E}">
        <p14:creationId xmlns:p14="http://schemas.microsoft.com/office/powerpoint/2010/main" val="20131583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Modify </a:t>
            </a:r>
            <a:r>
              <a:rPr lang="en-US" altLang="zh-TW" dirty="0"/>
              <a:t>Rolling Dice Repeatedly and Displaying </a:t>
            </a:r>
            <a:r>
              <a:rPr lang="en-US" altLang="zh-TW" dirty="0" smtClean="0"/>
              <a:t>Statistics (p 111 ~ p 114)</a:t>
            </a:r>
          </a:p>
          <a:p>
            <a:pPr lvl="1"/>
            <a:r>
              <a:rPr lang="en-US" altLang="zh-TW" dirty="0" smtClean="0"/>
              <a:t>Using array</a:t>
            </a:r>
          </a:p>
          <a:p>
            <a:pPr lvl="1"/>
            <a:r>
              <a:rPr lang="en-US" altLang="zh-TW" dirty="0" smtClean="0"/>
              <a:t>Divided three files</a:t>
            </a:r>
          </a:p>
          <a:p>
            <a:pPr lvl="2"/>
            <a:r>
              <a:rPr lang="en-US" altLang="zh-TW" dirty="0"/>
              <a:t>h</a:t>
            </a:r>
            <a:r>
              <a:rPr lang="en-US" altLang="zh-TW" dirty="0" smtClean="0"/>
              <a:t>tml</a:t>
            </a:r>
          </a:p>
          <a:p>
            <a:pPr lvl="2"/>
            <a:r>
              <a:rPr lang="en-US" altLang="zh-TW" dirty="0" err="1"/>
              <a:t>c</a:t>
            </a:r>
            <a:r>
              <a:rPr lang="en-US" altLang="zh-TW" dirty="0" err="1" smtClean="0"/>
              <a:t>ss</a:t>
            </a:r>
            <a:endParaRPr lang="en-US" altLang="zh-TW" dirty="0" smtClean="0"/>
          </a:p>
          <a:p>
            <a:pPr lvl="2"/>
            <a:r>
              <a:rPr lang="en-US" altLang="zh-TW" dirty="0" err="1" smtClean="0"/>
              <a:t>js</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139</a:t>
            </a:fld>
            <a:endParaRPr lang="zh-TW" altLang="en-US"/>
          </a:p>
        </p:txBody>
      </p:sp>
    </p:spTree>
    <p:extLst>
      <p:ext uri="{BB962C8B-B14F-4D97-AF65-F5344CB8AC3E}">
        <p14:creationId xmlns:p14="http://schemas.microsoft.com/office/powerpoint/2010/main" val="322879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Displaying Text in an </a:t>
            </a:r>
            <a:r>
              <a:rPr lang="en-US" altLang="zh-TW" dirty="0">
                <a:solidFill>
                  <a:srgbClr val="FF0000"/>
                </a:solidFill>
              </a:rPr>
              <a:t>Alert Dialog</a:t>
            </a:r>
          </a:p>
          <a:p>
            <a:pPr lvl="1"/>
            <a:r>
              <a:rPr lang="en-US" altLang="zh-TW" dirty="0"/>
              <a:t>Dialogs</a:t>
            </a:r>
          </a:p>
          <a:p>
            <a:pPr lvl="2"/>
            <a:r>
              <a:rPr lang="en-US" altLang="zh-TW" dirty="0"/>
              <a:t>Useful to display information in windows that </a:t>
            </a:r>
            <a:r>
              <a:rPr lang="en-US" altLang="zh-TW" dirty="0" smtClean="0"/>
              <a:t>"</a:t>
            </a:r>
            <a:r>
              <a:rPr lang="en-US" altLang="zh-TW" dirty="0" smtClean="0">
                <a:solidFill>
                  <a:srgbClr val="FF0000"/>
                </a:solidFill>
              </a:rPr>
              <a:t>pop up</a:t>
            </a:r>
            <a:r>
              <a:rPr lang="en-US" altLang="zh-TW" dirty="0" smtClean="0"/>
              <a:t>" on </a:t>
            </a:r>
            <a:r>
              <a:rPr lang="en-US" altLang="zh-TW" dirty="0"/>
              <a:t>the screen to grab the user’s attention</a:t>
            </a:r>
          </a:p>
          <a:p>
            <a:pPr lvl="2"/>
            <a:r>
              <a:rPr lang="en-US" altLang="zh-TW" dirty="0"/>
              <a:t>Typically used to display important messages to the user browsing the web page</a:t>
            </a:r>
          </a:p>
          <a:p>
            <a:pPr lvl="2"/>
            <a:r>
              <a:rPr lang="en-US" altLang="zh-TW" dirty="0"/>
              <a:t>Browser’s </a:t>
            </a:r>
            <a:r>
              <a:rPr lang="en-US" altLang="zh-TW" dirty="0">
                <a:solidFill>
                  <a:srgbClr val="FF0000"/>
                </a:solidFill>
              </a:rPr>
              <a:t>window object </a:t>
            </a:r>
            <a:r>
              <a:rPr lang="en-US" altLang="zh-TW" dirty="0"/>
              <a:t>uses </a:t>
            </a:r>
            <a:r>
              <a:rPr lang="en-US" altLang="zh-TW" dirty="0">
                <a:solidFill>
                  <a:srgbClr val="FF0000"/>
                </a:solidFill>
              </a:rPr>
              <a:t>method alert </a:t>
            </a:r>
            <a:r>
              <a:rPr lang="en-US" altLang="zh-TW" dirty="0"/>
              <a:t>to display an alert dialog</a:t>
            </a:r>
          </a:p>
          <a:p>
            <a:pPr lvl="2"/>
            <a:r>
              <a:rPr lang="en-US" altLang="zh-TW" dirty="0"/>
              <a:t>Method alert requires as its argument the string to be displayed</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a:t>
            </a:fld>
            <a:endParaRPr lang="zh-TW" altLang="en-US"/>
          </a:p>
        </p:txBody>
      </p:sp>
    </p:spTree>
    <p:extLst>
      <p:ext uri="{BB962C8B-B14F-4D97-AF65-F5344CB8AC3E}">
        <p14:creationId xmlns:p14="http://schemas.microsoft.com/office/powerpoint/2010/main" val="27114882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Random Image Generator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140</a:t>
            </a:fld>
            <a:endParaRPr lang="zh-TW" altLang="en-US"/>
          </a:p>
        </p:txBody>
      </p:sp>
      <p:sp>
        <p:nvSpPr>
          <p:cNvPr id="16" name="文字方塊 15"/>
          <p:cNvSpPr txBox="1"/>
          <p:nvPr/>
        </p:nvSpPr>
        <p:spPr>
          <a:xfrm>
            <a:off x="766343" y="2270398"/>
            <a:ext cx="3529621" cy="369332"/>
          </a:xfrm>
          <a:prstGeom prst="rect">
            <a:avLst/>
          </a:prstGeom>
          <a:noFill/>
        </p:spPr>
        <p:txBody>
          <a:bodyPr wrap="none" rtlCol="0">
            <a:spAutoFit/>
          </a:bodyPr>
          <a:lstStyle/>
          <a:p>
            <a:r>
              <a:rPr lang="en-US" altLang="zh-TW" dirty="0" smtClean="0"/>
              <a:t>http://140.138.151.27/course/pic.zip</a:t>
            </a:r>
            <a:endParaRPr lang="zh-TW" altLang="en-US" dirty="0"/>
          </a:p>
        </p:txBody>
      </p:sp>
      <p:sp>
        <p:nvSpPr>
          <p:cNvPr id="6" name="矩形 5"/>
          <p:cNvSpPr/>
          <p:nvPr/>
        </p:nvSpPr>
        <p:spPr>
          <a:xfrm>
            <a:off x="1371600" y="2737465"/>
            <a:ext cx="7072184"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Random Image Generator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"RandomPicture.js"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8034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Random Image Generator Using Arrays</a:t>
            </a:r>
            <a:endParaRPr lang="zh-TW" altLang="en-US" dirty="0"/>
          </a:p>
        </p:txBody>
      </p:sp>
      <p:sp>
        <p:nvSpPr>
          <p:cNvPr id="10" name="矩形 9"/>
          <p:cNvSpPr/>
          <p:nvPr/>
        </p:nvSpPr>
        <p:spPr>
          <a:xfrm>
            <a:off x="232486" y="1721871"/>
            <a:ext cx="7922974"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pictures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"GPP"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"GUI"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"PERF"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"PORT"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"SEO"</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descriptions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"Error-Prevention Tip"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"Good Programming Practice"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"Look-and-Feel Observation"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"Performance Tip"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"Portability Tip"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"Software Engineering Observation"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pickImage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index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7 );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pictures</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index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descriptions</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index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pickImage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141</a:t>
            </a:fld>
            <a:endParaRPr lang="zh-TW" altLang="en-US"/>
          </a:p>
        </p:txBody>
      </p:sp>
      <p:pic>
        <p:nvPicPr>
          <p:cNvPr id="6" name="圖片 5"/>
          <p:cNvPicPr>
            <a:picLocks noChangeAspect="1"/>
          </p:cNvPicPr>
          <p:nvPr/>
        </p:nvPicPr>
        <p:blipFill>
          <a:blip r:embed="rId2"/>
          <a:stretch>
            <a:fillRect/>
          </a:stretch>
        </p:blipFill>
        <p:spPr>
          <a:xfrm>
            <a:off x="1048555" y="5257253"/>
            <a:ext cx="956091" cy="987697"/>
          </a:xfrm>
          <a:prstGeom prst="rect">
            <a:avLst/>
          </a:prstGeom>
        </p:spPr>
      </p:pic>
      <p:pic>
        <p:nvPicPr>
          <p:cNvPr id="7" name="圖片 6"/>
          <p:cNvPicPr>
            <a:picLocks noChangeAspect="1"/>
          </p:cNvPicPr>
          <p:nvPr/>
        </p:nvPicPr>
        <p:blipFill>
          <a:blip r:embed="rId3"/>
          <a:stretch>
            <a:fillRect/>
          </a:stretch>
        </p:blipFill>
        <p:spPr>
          <a:xfrm>
            <a:off x="2597541" y="5264150"/>
            <a:ext cx="952500" cy="981075"/>
          </a:xfrm>
          <a:prstGeom prst="rect">
            <a:avLst/>
          </a:prstGeom>
        </p:spPr>
      </p:pic>
      <p:sp>
        <p:nvSpPr>
          <p:cNvPr id="8" name="矩形 7"/>
          <p:cNvSpPr/>
          <p:nvPr/>
        </p:nvSpPr>
        <p:spPr>
          <a:xfrm>
            <a:off x="457200" y="4290646"/>
            <a:ext cx="5134708" cy="391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771590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Two ways to pass arguments to functions (or methods)</a:t>
            </a:r>
          </a:p>
          <a:p>
            <a:pPr lvl="1"/>
            <a:r>
              <a:rPr lang="en-US" altLang="zh-TW" dirty="0"/>
              <a:t>pass-by-value </a:t>
            </a:r>
          </a:p>
          <a:p>
            <a:pPr lvl="1"/>
            <a:r>
              <a:rPr lang="en-US" altLang="zh-TW" dirty="0"/>
              <a:t>pass-by-reference</a:t>
            </a:r>
          </a:p>
          <a:p>
            <a:r>
              <a:rPr lang="en-US" altLang="zh-TW" dirty="0"/>
              <a:t>Pass-by-value</a:t>
            </a:r>
          </a:p>
          <a:p>
            <a:pPr lvl="1"/>
            <a:r>
              <a:rPr lang="en-US" altLang="zh-TW" dirty="0"/>
              <a:t>a copy of the argument’s value is made and is passed to the called function</a:t>
            </a:r>
          </a:p>
          <a:p>
            <a:endParaRPr lang="zh-TW" altLang="en-US" dirty="0"/>
          </a:p>
        </p:txBody>
      </p:sp>
      <p:sp>
        <p:nvSpPr>
          <p:cNvPr id="3" name="標題 2"/>
          <p:cNvSpPr>
            <a:spLocks noGrp="1"/>
          </p:cNvSpPr>
          <p:nvPr>
            <p:ph type="title"/>
          </p:nvPr>
        </p:nvSpPr>
        <p:spPr/>
        <p:txBody>
          <a:bodyPr/>
          <a:lstStyle/>
          <a:p>
            <a:r>
              <a:rPr lang="en-US" altLang="zh-TW" dirty="0"/>
              <a:t>References and Reference Parameters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142</a:t>
            </a:fld>
            <a:endParaRPr lang="zh-TW" altLang="en-US"/>
          </a:p>
        </p:txBody>
      </p:sp>
    </p:spTree>
    <p:extLst>
      <p:ext uri="{BB962C8B-B14F-4D97-AF65-F5344CB8AC3E}">
        <p14:creationId xmlns:p14="http://schemas.microsoft.com/office/powerpoint/2010/main" val="19452718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In JavaScript, </a:t>
            </a:r>
            <a:r>
              <a:rPr lang="en-US" altLang="zh-TW" dirty="0">
                <a:solidFill>
                  <a:srgbClr val="FF0000"/>
                </a:solidFill>
              </a:rPr>
              <a:t>numbers, </a:t>
            </a:r>
            <a:r>
              <a:rPr lang="en-US" altLang="zh-TW" dirty="0" err="1">
                <a:solidFill>
                  <a:srgbClr val="FF0000"/>
                </a:solidFill>
              </a:rPr>
              <a:t>boolean</a:t>
            </a:r>
            <a:r>
              <a:rPr lang="en-US" altLang="zh-TW" dirty="0">
                <a:solidFill>
                  <a:srgbClr val="FF0000"/>
                </a:solidFill>
              </a:rPr>
              <a:t> values and strings are passed to functions by value.</a:t>
            </a:r>
          </a:p>
          <a:p>
            <a:r>
              <a:rPr lang="en-US" altLang="zh-TW" dirty="0"/>
              <a:t>Pass-by-reference</a:t>
            </a:r>
          </a:p>
          <a:p>
            <a:pPr lvl="1"/>
            <a:r>
              <a:rPr lang="en-US" altLang="zh-TW" dirty="0"/>
              <a:t>The caller gives the called function access to the caller’s data and allows the called function to modify the data if it so chooses</a:t>
            </a:r>
          </a:p>
          <a:p>
            <a:pPr lvl="1"/>
            <a:r>
              <a:rPr lang="en-US" altLang="zh-TW" dirty="0"/>
              <a:t>Can improve performance because it can eliminate the overhead of copying large amounts of data, but it can weaken security because the called function can access the caller’s data</a:t>
            </a:r>
          </a:p>
          <a:p>
            <a:pPr lvl="1"/>
            <a:r>
              <a:rPr lang="en-US" altLang="zh-TW" dirty="0"/>
              <a:t>All </a:t>
            </a:r>
            <a:r>
              <a:rPr lang="en-US" altLang="zh-TW" dirty="0">
                <a:solidFill>
                  <a:srgbClr val="FF0000"/>
                </a:solidFill>
              </a:rPr>
              <a:t>objects are passed to functions by reference</a:t>
            </a:r>
          </a:p>
          <a:p>
            <a:endParaRPr lang="zh-TW" altLang="en-US" dirty="0"/>
          </a:p>
        </p:txBody>
      </p:sp>
      <p:sp>
        <p:nvSpPr>
          <p:cNvPr id="3" name="標題 2"/>
          <p:cNvSpPr>
            <a:spLocks noGrp="1"/>
          </p:cNvSpPr>
          <p:nvPr>
            <p:ph type="title"/>
          </p:nvPr>
        </p:nvSpPr>
        <p:spPr/>
        <p:txBody>
          <a:bodyPr/>
          <a:lstStyle/>
          <a:p>
            <a:r>
              <a:rPr lang="en-US" altLang="zh-TW" dirty="0"/>
              <a:t>References and Reference Parameters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143</a:t>
            </a:fld>
            <a:endParaRPr lang="zh-TW" altLang="en-US"/>
          </a:p>
        </p:txBody>
      </p:sp>
    </p:spTree>
    <p:extLst>
      <p:ext uri="{BB962C8B-B14F-4D97-AF65-F5344CB8AC3E}">
        <p14:creationId xmlns:p14="http://schemas.microsoft.com/office/powerpoint/2010/main" val="38555178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Passing Arrays to Functions</a:t>
            </a:r>
            <a:endParaRPr lang="zh-TW" altLang="en-US" dirty="0"/>
          </a:p>
        </p:txBody>
      </p:sp>
      <p:sp>
        <p:nvSpPr>
          <p:cNvPr id="6" name="矩形 5"/>
          <p:cNvSpPr/>
          <p:nvPr/>
        </p:nvSpPr>
        <p:spPr>
          <a:xfrm>
            <a:off x="0" y="930965"/>
            <a:ext cx="9144000" cy="5652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1, 2, 3, 4, 5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passing entire array</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a passed by reference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passing individual array element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before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element a[3] passed by value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after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 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 in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144</a:t>
            </a:fld>
            <a:endParaRPr lang="zh-TW" altLang="en-US"/>
          </a:p>
        </p:txBody>
      </p:sp>
      <p:sp>
        <p:nvSpPr>
          <p:cNvPr id="8" name="矩形 7"/>
          <p:cNvSpPr/>
          <p:nvPr/>
        </p:nvSpPr>
        <p:spPr>
          <a:xfrm>
            <a:off x="3902618" y="930965"/>
            <a:ext cx="1338764" cy="369332"/>
          </a:xfrm>
          <a:prstGeom prst="rect">
            <a:avLst/>
          </a:prstGeom>
        </p:spPr>
        <p:txBody>
          <a:bodyPr wrap="none">
            <a:spAutoFit/>
          </a:bodyPr>
          <a:lstStyle/>
          <a:p>
            <a:r>
              <a:rPr lang="zh-TW" altLang="en-US" dirty="0">
                <a:solidFill>
                  <a:srgbClr val="FF0000"/>
                </a:solidFill>
              </a:rPr>
              <a:t>PassArray.js</a:t>
            </a:r>
          </a:p>
        </p:txBody>
      </p:sp>
      <p:sp>
        <p:nvSpPr>
          <p:cNvPr id="9" name="矩形 8"/>
          <p:cNvSpPr/>
          <p:nvPr/>
        </p:nvSpPr>
        <p:spPr>
          <a:xfrm>
            <a:off x="3538151" y="4041214"/>
            <a:ext cx="5474043"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solidFill>
                  <a:srgbClr val="FF0000"/>
                </a:solidFill>
              </a:rPr>
              <a:t>join</a:t>
            </a:r>
            <a:r>
              <a:rPr lang="zh-TW" altLang="en-US" dirty="0"/>
              <a:t> method of an Array </a:t>
            </a:r>
          </a:p>
          <a:p>
            <a:pPr marL="285750" indent="-285750">
              <a:buFont typeface="Arial" panose="020B0604020202020204" pitchFamily="34" charset="0"/>
              <a:buChar char="•"/>
            </a:pPr>
            <a:r>
              <a:rPr lang="zh-TW" altLang="en-US" dirty="0"/>
              <a:t>Returns a string that contains all of the elements of an array, separated by the string supplied in the </a:t>
            </a:r>
            <a:r>
              <a:rPr lang="zh-TW" altLang="en-US" dirty="0" smtClean="0"/>
              <a:t>function</a:t>
            </a:r>
            <a:r>
              <a:rPr lang="en-US" altLang="zh-TW" dirty="0" smtClean="0"/>
              <a:t>’</a:t>
            </a:r>
            <a:r>
              <a:rPr lang="zh-TW" altLang="en-US" dirty="0" smtClean="0"/>
              <a:t>s </a:t>
            </a:r>
            <a:r>
              <a:rPr lang="zh-TW" altLang="en-US" dirty="0"/>
              <a:t>argument</a:t>
            </a:r>
          </a:p>
          <a:p>
            <a:pPr marL="285750" indent="-285750">
              <a:buFont typeface="Arial" panose="020B0604020202020204" pitchFamily="34" charset="0"/>
              <a:buChar char="•"/>
            </a:pPr>
            <a:r>
              <a:rPr lang="zh-TW" altLang="en-US" dirty="0"/>
              <a:t>If an argument is not specified, the empty string is used as the separator</a:t>
            </a:r>
          </a:p>
        </p:txBody>
      </p:sp>
      <p:cxnSp>
        <p:nvCxnSpPr>
          <p:cNvPr id="7" name="直線單箭頭接點 6"/>
          <p:cNvCxnSpPr/>
          <p:nvPr/>
        </p:nvCxnSpPr>
        <p:spPr>
          <a:xfrm flipH="1">
            <a:off x="3171568" y="1812324"/>
            <a:ext cx="243015" cy="164756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1598140" y="1993557"/>
            <a:ext cx="675503" cy="22242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19035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145</a:t>
            </a:fld>
            <a:endParaRPr lang="zh-TW" altLang="en-US"/>
          </a:p>
        </p:txBody>
      </p:sp>
      <p:sp>
        <p:nvSpPr>
          <p:cNvPr id="7" name="矩形 6"/>
          <p:cNvSpPr/>
          <p:nvPr/>
        </p:nvSpPr>
        <p:spPr>
          <a:xfrm>
            <a:off x="3349884" y="2144365"/>
            <a:ext cx="1636923" cy="369332"/>
          </a:xfrm>
          <a:prstGeom prst="rect">
            <a:avLst/>
          </a:prstGeom>
        </p:spPr>
        <p:txBody>
          <a:bodyPr wrap="none">
            <a:spAutoFit/>
          </a:bodyPr>
          <a:lstStyle/>
          <a:p>
            <a:r>
              <a:rPr lang="zh-TW" altLang="en-US" dirty="0">
                <a:solidFill>
                  <a:srgbClr val="FF0000"/>
                </a:solidFill>
              </a:rPr>
              <a:t>PassArray.html</a:t>
            </a:r>
          </a:p>
        </p:txBody>
      </p:sp>
      <p:sp>
        <p:nvSpPr>
          <p:cNvPr id="6" name="矩形 5"/>
          <p:cNvSpPr/>
          <p:nvPr/>
        </p:nvSpPr>
        <p:spPr>
          <a:xfrm>
            <a:off x="280687" y="2210375"/>
            <a:ext cx="6138393"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Arrays as Arguments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"PassArray.js"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entire array by reference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array element by 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8" name="圖片 7"/>
          <p:cNvPicPr>
            <a:picLocks noChangeAspect="1"/>
          </p:cNvPicPr>
          <p:nvPr/>
        </p:nvPicPr>
        <p:blipFill>
          <a:blip r:embed="rId2"/>
          <a:stretch>
            <a:fillRect/>
          </a:stretch>
        </p:blipFill>
        <p:spPr>
          <a:xfrm>
            <a:off x="4824347" y="2296051"/>
            <a:ext cx="3457703" cy="1594683"/>
          </a:xfrm>
          <a:prstGeom prst="rect">
            <a:avLst/>
          </a:prstGeom>
        </p:spPr>
      </p:pic>
    </p:spTree>
    <p:extLst>
      <p:ext uri="{BB962C8B-B14F-4D97-AF65-F5344CB8AC3E}">
        <p14:creationId xmlns:p14="http://schemas.microsoft.com/office/powerpoint/2010/main" val="29010258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15" name="矩形 14"/>
          <p:cNvSpPr/>
          <p:nvPr/>
        </p:nvSpPr>
        <p:spPr>
          <a:xfrm>
            <a:off x="0" y="4832683"/>
            <a:ext cx="64625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entire array by reference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14" name="矩形 13"/>
          <p:cNvSpPr/>
          <p:nvPr/>
        </p:nvSpPr>
        <p:spPr>
          <a:xfrm>
            <a:off x="0" y="930965"/>
            <a:ext cx="9144000"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1, 2, 3, 4, 5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a passed by reference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passing individual array element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146</a:t>
            </a:fld>
            <a:endParaRPr lang="zh-TW" altLang="en-US"/>
          </a:p>
        </p:txBody>
      </p:sp>
      <p:pic>
        <p:nvPicPr>
          <p:cNvPr id="7" name="圖片 6"/>
          <p:cNvPicPr>
            <a:picLocks noChangeAspect="1"/>
          </p:cNvPicPr>
          <p:nvPr/>
        </p:nvPicPr>
        <p:blipFill>
          <a:blip r:embed="rId2"/>
          <a:stretch>
            <a:fillRect/>
          </a:stretch>
        </p:blipFill>
        <p:spPr>
          <a:xfrm>
            <a:off x="4168346" y="5128569"/>
            <a:ext cx="4305300" cy="876300"/>
          </a:xfrm>
          <a:prstGeom prst="rect">
            <a:avLst/>
          </a:prstGeom>
        </p:spPr>
      </p:pic>
      <p:cxnSp>
        <p:nvCxnSpPr>
          <p:cNvPr id="9" name="直線單箭頭接點 8"/>
          <p:cNvCxnSpPr/>
          <p:nvPr/>
        </p:nvCxnSpPr>
        <p:spPr>
          <a:xfrm flipH="1">
            <a:off x="3303373" y="2026508"/>
            <a:ext cx="148281" cy="510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168346" y="2002645"/>
            <a:ext cx="1194486" cy="542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1594021" y="1812324"/>
            <a:ext cx="790833" cy="146633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2397211" y="2026508"/>
            <a:ext cx="24713" cy="510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1655805" y="1617702"/>
            <a:ext cx="4673943" cy="352270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 name="直線單箭頭接點 22"/>
          <p:cNvCxnSpPr/>
          <p:nvPr/>
        </p:nvCxnSpPr>
        <p:spPr>
          <a:xfrm flipH="1">
            <a:off x="2100650" y="2026508"/>
            <a:ext cx="4452550" cy="332808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7683577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12" name="矩形 11"/>
          <p:cNvSpPr/>
          <p:nvPr/>
        </p:nvSpPr>
        <p:spPr>
          <a:xfrm>
            <a:off x="0" y="3992836"/>
            <a:ext cx="5198076"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array element by 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9" name="矩形 8"/>
          <p:cNvSpPr/>
          <p:nvPr/>
        </p:nvSpPr>
        <p:spPr>
          <a:xfrm>
            <a:off x="0" y="316615"/>
            <a:ext cx="91440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1, 2, 3, 4, 5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before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element a[3] passed by value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after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 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 in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147</a:t>
            </a:fld>
            <a:endParaRPr lang="zh-TW" altLang="en-US"/>
          </a:p>
        </p:txBody>
      </p:sp>
      <p:pic>
        <p:nvPicPr>
          <p:cNvPr id="7" name="圖片 6"/>
          <p:cNvPicPr>
            <a:picLocks noChangeAspect="1"/>
          </p:cNvPicPr>
          <p:nvPr/>
        </p:nvPicPr>
        <p:blipFill>
          <a:blip r:embed="rId2"/>
          <a:stretch>
            <a:fillRect/>
          </a:stretch>
        </p:blipFill>
        <p:spPr>
          <a:xfrm>
            <a:off x="4203356" y="5083734"/>
            <a:ext cx="4114800" cy="1009650"/>
          </a:xfrm>
          <a:prstGeom prst="rect">
            <a:avLst/>
          </a:prstGeom>
        </p:spPr>
      </p:pic>
      <p:cxnSp>
        <p:nvCxnSpPr>
          <p:cNvPr id="8" name="直線單箭頭接點 7"/>
          <p:cNvCxnSpPr/>
          <p:nvPr/>
        </p:nvCxnSpPr>
        <p:spPr>
          <a:xfrm flipH="1">
            <a:off x="1795849" y="998684"/>
            <a:ext cx="1495168" cy="336004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 name="直線單箭頭接點 9"/>
          <p:cNvCxnSpPr/>
          <p:nvPr/>
        </p:nvCxnSpPr>
        <p:spPr>
          <a:xfrm flipH="1">
            <a:off x="2059459" y="1513078"/>
            <a:ext cx="1767016" cy="321544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直線單箭頭接點 10"/>
          <p:cNvCxnSpPr/>
          <p:nvPr/>
        </p:nvCxnSpPr>
        <p:spPr>
          <a:xfrm flipH="1">
            <a:off x="2413686" y="3131238"/>
            <a:ext cx="1272747" cy="139957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直線單箭頭接點 12"/>
          <p:cNvCxnSpPr/>
          <p:nvPr/>
        </p:nvCxnSpPr>
        <p:spPr>
          <a:xfrm>
            <a:off x="1952368" y="1335402"/>
            <a:ext cx="362465" cy="1325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49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Pass an array as an argument to a function</a:t>
            </a:r>
          </a:p>
          <a:p>
            <a:pPr lvl="1"/>
            <a:r>
              <a:rPr lang="en-US" altLang="zh-TW" dirty="0"/>
              <a:t>Specify the array’s name  (a reference to the array) without brackets</a:t>
            </a:r>
          </a:p>
          <a:p>
            <a:pPr lvl="1"/>
            <a:r>
              <a:rPr lang="en-US" altLang="zh-TW" dirty="0"/>
              <a:t>Although entire arrays are passed by reference, individual numeric and </a:t>
            </a:r>
            <a:r>
              <a:rPr lang="en-US" altLang="zh-TW" dirty="0" err="1"/>
              <a:t>boolean</a:t>
            </a:r>
            <a:r>
              <a:rPr lang="en-US" altLang="zh-TW" dirty="0"/>
              <a:t> array elements are passed by value exactly as simple numeric and </a:t>
            </a:r>
            <a:r>
              <a:rPr lang="en-US" altLang="zh-TW" dirty="0" err="1"/>
              <a:t>boolean</a:t>
            </a:r>
            <a:r>
              <a:rPr lang="en-US" altLang="zh-TW" dirty="0"/>
              <a:t> variables are passed</a:t>
            </a:r>
          </a:p>
          <a:p>
            <a:r>
              <a:rPr lang="en-US" altLang="zh-TW" dirty="0"/>
              <a:t>Such simple single pieces of data are called scalars, or scalar quantities</a:t>
            </a:r>
          </a:p>
          <a:p>
            <a:r>
              <a:rPr lang="en-US" altLang="zh-TW" dirty="0"/>
              <a:t>To pass an array element to a function, use the indexed name of the element as an argument in the function call</a:t>
            </a:r>
          </a:p>
          <a:p>
            <a:endParaRPr lang="zh-TW" altLang="en-US"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148</a:t>
            </a:fld>
            <a:endParaRPr lang="zh-TW" altLang="en-US"/>
          </a:p>
        </p:txBody>
      </p:sp>
    </p:spTree>
    <p:extLst>
      <p:ext uri="{BB962C8B-B14F-4D97-AF65-F5344CB8AC3E}">
        <p14:creationId xmlns:p14="http://schemas.microsoft.com/office/powerpoint/2010/main" val="29697749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pPr marL="0" indent="0">
              <a:buNone/>
            </a:pPr>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149</a:t>
            </a:fld>
            <a:endParaRPr lang="zh-TW" altLang="en-US"/>
          </a:p>
        </p:txBody>
      </p:sp>
      <p:pic>
        <p:nvPicPr>
          <p:cNvPr id="5" name="圖片 4"/>
          <p:cNvPicPr>
            <a:picLocks noChangeAspect="1"/>
          </p:cNvPicPr>
          <p:nvPr/>
        </p:nvPicPr>
        <p:blipFill>
          <a:blip r:embed="rId2"/>
          <a:stretch>
            <a:fillRect/>
          </a:stretch>
        </p:blipFill>
        <p:spPr>
          <a:xfrm>
            <a:off x="4248331" y="359465"/>
            <a:ext cx="4320000" cy="1573478"/>
          </a:xfrm>
          <a:prstGeom prst="rect">
            <a:avLst/>
          </a:prstGeom>
        </p:spPr>
      </p:pic>
      <p:pic>
        <p:nvPicPr>
          <p:cNvPr id="6" name="圖片 5"/>
          <p:cNvPicPr>
            <a:picLocks noChangeAspect="1"/>
          </p:cNvPicPr>
          <p:nvPr/>
        </p:nvPicPr>
        <p:blipFill>
          <a:blip r:embed="rId3"/>
          <a:stretch>
            <a:fillRect/>
          </a:stretch>
        </p:blipFill>
        <p:spPr>
          <a:xfrm>
            <a:off x="4248331" y="1982917"/>
            <a:ext cx="4320000" cy="1567058"/>
          </a:xfrm>
          <a:prstGeom prst="rect">
            <a:avLst/>
          </a:prstGeom>
        </p:spPr>
      </p:pic>
      <p:pic>
        <p:nvPicPr>
          <p:cNvPr id="7" name="圖片 6"/>
          <p:cNvPicPr>
            <a:picLocks noChangeAspect="1"/>
          </p:cNvPicPr>
          <p:nvPr/>
        </p:nvPicPr>
        <p:blipFill>
          <a:blip r:embed="rId4"/>
          <a:stretch>
            <a:fillRect/>
          </a:stretch>
        </p:blipFill>
        <p:spPr>
          <a:xfrm>
            <a:off x="4248331" y="3621034"/>
            <a:ext cx="4320000" cy="1575197"/>
          </a:xfrm>
          <a:prstGeom prst="rect">
            <a:avLst/>
          </a:prstGeom>
        </p:spPr>
      </p:pic>
      <p:pic>
        <p:nvPicPr>
          <p:cNvPr id="8" name="圖片 7"/>
          <p:cNvPicPr>
            <a:picLocks noChangeAspect="1"/>
          </p:cNvPicPr>
          <p:nvPr/>
        </p:nvPicPr>
        <p:blipFill>
          <a:blip r:embed="rId5"/>
          <a:stretch>
            <a:fillRect/>
          </a:stretch>
        </p:blipFill>
        <p:spPr>
          <a:xfrm>
            <a:off x="4248331" y="5238066"/>
            <a:ext cx="4320000" cy="1555011"/>
          </a:xfrm>
          <a:prstGeom prst="rect">
            <a:avLst/>
          </a:prstGeom>
        </p:spPr>
      </p:pic>
      <p:sp>
        <p:nvSpPr>
          <p:cNvPr id="9" name="文字方塊 8"/>
          <p:cNvSpPr txBox="1"/>
          <p:nvPr/>
        </p:nvSpPr>
        <p:spPr>
          <a:xfrm>
            <a:off x="8272960" y="2634505"/>
            <a:ext cx="955711" cy="369332"/>
          </a:xfrm>
          <a:prstGeom prst="rect">
            <a:avLst/>
          </a:prstGeom>
          <a:noFill/>
        </p:spPr>
        <p:txBody>
          <a:bodyPr wrap="none" rtlCol="0">
            <a:spAutoFit/>
          </a:bodyPr>
          <a:lstStyle/>
          <a:p>
            <a:r>
              <a:rPr lang="en-US" altLang="zh-TW" dirty="0" smtClean="0"/>
              <a:t>Click = 1</a:t>
            </a:r>
            <a:endParaRPr lang="zh-TW" altLang="en-US" dirty="0"/>
          </a:p>
        </p:txBody>
      </p:sp>
      <p:sp>
        <p:nvSpPr>
          <p:cNvPr id="10" name="文字方塊 9"/>
          <p:cNvSpPr txBox="1"/>
          <p:nvPr/>
        </p:nvSpPr>
        <p:spPr>
          <a:xfrm>
            <a:off x="8258534" y="4556292"/>
            <a:ext cx="970137" cy="369332"/>
          </a:xfrm>
          <a:prstGeom prst="rect">
            <a:avLst/>
          </a:prstGeom>
          <a:noFill/>
        </p:spPr>
        <p:txBody>
          <a:bodyPr wrap="none" rtlCol="0">
            <a:spAutoFit/>
          </a:bodyPr>
          <a:lstStyle/>
          <a:p>
            <a:r>
              <a:rPr lang="en-US" altLang="zh-TW" dirty="0" smtClean="0"/>
              <a:t>Click = 2</a:t>
            </a:r>
            <a:endParaRPr lang="zh-TW" altLang="en-US" dirty="0"/>
          </a:p>
        </p:txBody>
      </p:sp>
      <p:sp>
        <p:nvSpPr>
          <p:cNvPr id="11" name="文字方塊 10"/>
          <p:cNvSpPr txBox="1"/>
          <p:nvPr/>
        </p:nvSpPr>
        <p:spPr>
          <a:xfrm>
            <a:off x="8258533" y="6130493"/>
            <a:ext cx="970137" cy="369332"/>
          </a:xfrm>
          <a:prstGeom prst="rect">
            <a:avLst/>
          </a:prstGeom>
          <a:noFill/>
        </p:spPr>
        <p:txBody>
          <a:bodyPr wrap="none" rtlCol="0">
            <a:spAutoFit/>
          </a:bodyPr>
          <a:lstStyle/>
          <a:p>
            <a:r>
              <a:rPr lang="en-US" altLang="zh-TW" dirty="0" smtClean="0"/>
              <a:t>Click = 3</a:t>
            </a:r>
            <a:endParaRPr lang="zh-TW" altLang="en-US" dirty="0"/>
          </a:p>
        </p:txBody>
      </p:sp>
      <p:sp>
        <p:nvSpPr>
          <p:cNvPr id="12" name="矩形 11"/>
          <p:cNvSpPr/>
          <p:nvPr/>
        </p:nvSpPr>
        <p:spPr>
          <a:xfrm>
            <a:off x="8272960" y="1003136"/>
            <a:ext cx="715260" cy="369332"/>
          </a:xfrm>
          <a:prstGeom prst="rect">
            <a:avLst/>
          </a:prstGeom>
        </p:spPr>
        <p:txBody>
          <a:bodyPr wrap="none">
            <a:spAutoFit/>
          </a:bodyPr>
          <a:lstStyle/>
          <a:p>
            <a:r>
              <a:rPr lang="zh-TW" altLang="en-US" dirty="0"/>
              <a:t>Initial</a:t>
            </a:r>
          </a:p>
        </p:txBody>
      </p:sp>
      <p:cxnSp>
        <p:nvCxnSpPr>
          <p:cNvPr id="14" name="直線單箭頭接點 13"/>
          <p:cNvCxnSpPr/>
          <p:nvPr/>
        </p:nvCxnSpPr>
        <p:spPr>
          <a:xfrm>
            <a:off x="5035490" y="2850811"/>
            <a:ext cx="1372841" cy="1350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6575966" y="4620869"/>
            <a:ext cx="1416908" cy="1432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5035490" y="4518134"/>
            <a:ext cx="1449860" cy="1535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68951" y="3020869"/>
            <a:ext cx="391372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div {</a:t>
            </a:r>
          </a:p>
          <a:p>
            <a:r>
              <a:rPr lang="zh-TW" altLang="en-US" sz="1200" dirty="0">
                <a:latin typeface="Courier New" panose="02070309020205020404" pitchFamily="49" charset="0"/>
                <a:cs typeface="Courier New" panose="02070309020205020404" pitchFamily="49" charset="0"/>
              </a:rPr>
              <a:t>        width : 300px;</a:t>
            </a:r>
          </a:p>
          <a:p>
            <a:r>
              <a:rPr lang="zh-TW" altLang="en-US" sz="1200" dirty="0">
                <a:latin typeface="Courier New" panose="02070309020205020404" pitchFamily="49" charset="0"/>
                <a:cs typeface="Courier New" panose="02070309020205020404" pitchFamily="49" charset="0"/>
              </a:rPr>
              <a:t>        height : 300px;</a:t>
            </a:r>
          </a:p>
          <a:p>
            <a:r>
              <a:rPr lang="zh-TW" altLang="en-US" sz="1200" dirty="0">
                <a:latin typeface="Courier New" panose="02070309020205020404" pitchFamily="49" charset="0"/>
                <a:cs typeface="Courier New" panose="02070309020205020404" pitchFamily="49" charset="0"/>
              </a:rPr>
              <a:t>        border : 1px solid black;</a:t>
            </a:r>
          </a:p>
          <a:p>
            <a:r>
              <a:rPr lang="zh-TW" altLang="en-US" sz="1200" dirty="0">
                <a:latin typeface="Courier New" panose="02070309020205020404" pitchFamily="49" charset="0"/>
                <a:cs typeface="Courier New" panose="02070309020205020404" pitchFamily="49" charset="0"/>
              </a:rPr>
              <a:t>        float: left;</a:t>
            </a:r>
          </a:p>
          <a:p>
            <a:r>
              <a:rPr lang="zh-TW" altLang="en-US" sz="1200" dirty="0">
                <a:latin typeface="Courier New" panose="02070309020205020404" pitchFamily="49" charset="0"/>
                <a:cs typeface="Courier New" panose="02070309020205020404" pitchFamily="49" charset="0"/>
              </a:rPr>
              <a:t>    }</a:t>
            </a:r>
          </a:p>
        </p:txBody>
      </p:sp>
      <p:sp>
        <p:nvSpPr>
          <p:cNvPr id="20" name="矩形 19"/>
          <p:cNvSpPr/>
          <p:nvPr/>
        </p:nvSpPr>
        <p:spPr>
          <a:xfrm>
            <a:off x="5284" y="4835947"/>
            <a:ext cx="3977387"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&lt;body&gt;</a:t>
            </a:r>
          </a:p>
          <a:p>
            <a:r>
              <a:rPr lang="zh-TW" altLang="en-US" sz="1200" dirty="0">
                <a:latin typeface="Courier New" panose="02070309020205020404" pitchFamily="49" charset="0"/>
                <a:cs typeface="Courier New" panose="02070309020205020404" pitchFamily="49" charset="0"/>
              </a:rPr>
              <a:t>   &lt;form action = "#"&gt;</a:t>
            </a:r>
          </a:p>
          <a:p>
            <a:r>
              <a:rPr lang="zh-TW" altLang="en-US" sz="1200" dirty="0">
                <a:latin typeface="Courier New" panose="02070309020205020404" pitchFamily="49" charset="0"/>
                <a:cs typeface="Courier New" panose="02070309020205020404" pitchFamily="49" charset="0"/>
              </a:rPr>
              <a:t>      &lt;input id = "Button" type </a:t>
            </a:r>
            <a:r>
              <a:rPr lang="zh-TW" altLang="en-US" sz="1200" dirty="0" smtClean="0">
                <a:latin typeface="Courier New" panose="02070309020205020404" pitchFamily="49" charset="0"/>
                <a:cs typeface="Courier New" panose="02070309020205020404" pitchFamily="49" charset="0"/>
              </a:rPr>
              <a:t>="button"</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value </a:t>
            </a:r>
            <a:r>
              <a:rPr lang="zh-TW" altLang="en-US" sz="1200" dirty="0">
                <a:latin typeface="Courier New" panose="02070309020205020404" pitchFamily="49" charset="0"/>
                <a:cs typeface="Courier New" panose="02070309020205020404" pitchFamily="49" charset="0"/>
              </a:rPr>
              <a:t>= "Change Color"&gt;</a:t>
            </a:r>
          </a:p>
          <a:p>
            <a:r>
              <a:rPr lang="zh-TW" altLang="en-US" sz="1200" dirty="0">
                <a:latin typeface="Courier New" panose="02070309020205020404" pitchFamily="49" charset="0"/>
                <a:cs typeface="Courier New" panose="02070309020205020404" pitchFamily="49" charset="0"/>
              </a:rPr>
              <a:t>   &lt;/form&gt;</a:t>
            </a:r>
          </a:p>
          <a:p>
            <a:r>
              <a:rPr lang="zh-TW" altLang="en-US" sz="1200" dirty="0">
                <a:latin typeface="Courier New" panose="02070309020205020404" pitchFamily="49" charset="0"/>
                <a:cs typeface="Courier New" panose="02070309020205020404" pitchFamily="49" charset="0"/>
              </a:rPr>
              <a:t>  &lt;div id = "d1"&gt;&lt;/div&gt;</a:t>
            </a:r>
          </a:p>
          <a:p>
            <a:r>
              <a:rPr lang="zh-TW" altLang="en-US" sz="1200" dirty="0">
                <a:latin typeface="Courier New" panose="02070309020205020404" pitchFamily="49" charset="0"/>
                <a:cs typeface="Courier New" panose="02070309020205020404" pitchFamily="49" charset="0"/>
              </a:rPr>
              <a:t>  &lt;div id = "d2"&gt;&lt;/div&gt;</a:t>
            </a:r>
          </a:p>
          <a:p>
            <a:r>
              <a:rPr lang="zh-TW" altLang="en-US" sz="1200" dirty="0">
                <a:latin typeface="Courier New" panose="02070309020205020404" pitchFamily="49" charset="0"/>
                <a:cs typeface="Courier New" panose="02070309020205020404" pitchFamily="49" charset="0"/>
              </a:rPr>
              <a:t>  &lt;div id = "d3"&gt;&lt;/div&gt;</a:t>
            </a:r>
          </a:p>
          <a:p>
            <a:r>
              <a:rPr lang="zh-TW" altLang="en-US" sz="1200" dirty="0">
                <a:latin typeface="Courier New" panose="02070309020205020404" pitchFamily="49" charset="0"/>
                <a:cs typeface="Courier New" panose="02070309020205020404" pitchFamily="49" charset="0"/>
              </a:rPr>
              <a:t>&lt;/body&gt;</a:t>
            </a:r>
          </a:p>
        </p:txBody>
      </p:sp>
      <p:sp>
        <p:nvSpPr>
          <p:cNvPr id="21" name="矩形 20"/>
          <p:cNvSpPr/>
          <p:nvPr/>
        </p:nvSpPr>
        <p:spPr>
          <a:xfrm>
            <a:off x="5284" y="1578189"/>
            <a:ext cx="4124578"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dirty="0" smtClean="0">
                <a:latin typeface="Courier New" panose="02070309020205020404" pitchFamily="49" charset="0"/>
                <a:cs typeface="Courier New" panose="02070309020205020404" pitchFamily="49" charset="0"/>
              </a:rPr>
              <a:t>//initial</a:t>
            </a:r>
          </a:p>
          <a:p>
            <a:r>
              <a:rPr lang="zh-TW" altLang="en-US" sz="1200" dirty="0" smtClean="0">
                <a:latin typeface="Courier New" panose="02070309020205020404" pitchFamily="49" charset="0"/>
                <a:cs typeface="Courier New" panose="02070309020205020404" pitchFamily="49" charset="0"/>
              </a:rPr>
              <a:t>var </a:t>
            </a:r>
            <a:r>
              <a:rPr lang="zh-TW" altLang="en-US" sz="1200" dirty="0">
                <a:latin typeface="Courier New" panose="02070309020205020404" pitchFamily="49" charset="0"/>
                <a:cs typeface="Courier New" panose="02070309020205020404" pitchFamily="49" charset="0"/>
              </a:rPr>
              <a:t>color=["background:rgb(255,255,255)",</a:t>
            </a:r>
          </a:p>
          <a:p>
            <a:r>
              <a:rPr lang="zh-TW" altLang="en-US" sz="1200" dirty="0">
                <a:latin typeface="Courier New" panose="02070309020205020404" pitchFamily="49" charset="0"/>
                <a:cs typeface="Courier New" panose="02070309020205020404" pitchFamily="49" charset="0"/>
              </a:rPr>
              <a:t>           "background:rgb(255,255,255)",</a:t>
            </a:r>
          </a:p>
          <a:p>
            <a:r>
              <a:rPr lang="zh-TW" altLang="en-US" sz="1200" dirty="0">
                <a:latin typeface="Courier New" panose="02070309020205020404" pitchFamily="49" charset="0"/>
                <a:cs typeface="Courier New" panose="02070309020205020404" pitchFamily="49" charset="0"/>
              </a:rPr>
              <a:t>           "background:rgb(255,255,255)"];</a:t>
            </a:r>
          </a:p>
        </p:txBody>
      </p:sp>
    </p:spTree>
    <p:extLst>
      <p:ext uri="{BB962C8B-B14F-4D97-AF65-F5344CB8AC3E}">
        <p14:creationId xmlns:p14="http://schemas.microsoft.com/office/powerpoint/2010/main" val="251263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p>
          <a:p>
            <a:pPr lvl="1"/>
            <a:r>
              <a:rPr lang="en-US" altLang="zh-TW" dirty="0"/>
              <a:t>When a </a:t>
            </a:r>
            <a:r>
              <a:rPr lang="en-US" altLang="zh-TW" dirty="0">
                <a:solidFill>
                  <a:srgbClr val="FF0000"/>
                </a:solidFill>
              </a:rPr>
              <a:t>backslash</a:t>
            </a:r>
            <a:r>
              <a:rPr lang="en-US" altLang="zh-TW" dirty="0"/>
              <a:t> is encountered in a string of characters, the next character is combined with the backslash to form an escape sequence. The escape sequence \n is the newline character. It causes the cursor in the HTML5 document to move to the beginning of the next line.</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a:t>
            </a:fld>
            <a:endParaRPr lang="zh-TW" altLang="en-US"/>
          </a:p>
        </p:txBody>
      </p:sp>
      <p:pic>
        <p:nvPicPr>
          <p:cNvPr id="5" name="圖片 4"/>
          <p:cNvPicPr>
            <a:picLocks noChangeAspect="1"/>
          </p:cNvPicPr>
          <p:nvPr/>
        </p:nvPicPr>
        <p:blipFill>
          <a:blip r:embed="rId2"/>
          <a:stretch>
            <a:fillRect/>
          </a:stretch>
        </p:blipFill>
        <p:spPr>
          <a:xfrm>
            <a:off x="2298742" y="3907907"/>
            <a:ext cx="4546515" cy="2813568"/>
          </a:xfrm>
          <a:prstGeom prst="rect">
            <a:avLst/>
          </a:prstGeom>
        </p:spPr>
      </p:pic>
    </p:spTree>
    <p:extLst>
      <p:ext uri="{BB962C8B-B14F-4D97-AF65-F5344CB8AC3E}">
        <p14:creationId xmlns:p14="http://schemas.microsoft.com/office/powerpoint/2010/main" val="106423722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Array object in JavaScript has a built-in method </a:t>
            </a:r>
            <a:r>
              <a:rPr lang="en-US" altLang="zh-TW" dirty="0">
                <a:solidFill>
                  <a:srgbClr val="FF0000"/>
                </a:solidFill>
              </a:rPr>
              <a:t>sort</a:t>
            </a:r>
          </a:p>
          <a:p>
            <a:pPr lvl="1"/>
            <a:r>
              <a:rPr lang="en-US" altLang="zh-TW" dirty="0"/>
              <a:t>With </a:t>
            </a:r>
            <a:r>
              <a:rPr lang="en-US" altLang="zh-TW" dirty="0">
                <a:solidFill>
                  <a:srgbClr val="FF0000"/>
                </a:solidFill>
              </a:rPr>
              <a:t>no arguments</a:t>
            </a:r>
            <a:r>
              <a:rPr lang="en-US" altLang="zh-TW" dirty="0"/>
              <a:t>, the method uses </a:t>
            </a:r>
            <a:r>
              <a:rPr lang="en-US" altLang="zh-TW" dirty="0">
                <a:solidFill>
                  <a:srgbClr val="FF0000"/>
                </a:solidFill>
              </a:rPr>
              <a:t>string comparisons</a:t>
            </a:r>
            <a:r>
              <a:rPr lang="en-US" altLang="zh-TW" dirty="0"/>
              <a:t> to determine the sorting order of the array elements</a:t>
            </a:r>
          </a:p>
          <a:p>
            <a:pPr lvl="1"/>
            <a:r>
              <a:rPr lang="en-US" altLang="zh-TW" dirty="0"/>
              <a:t>Method sort takes as its argument </a:t>
            </a:r>
            <a:r>
              <a:rPr lang="en-US" altLang="zh-TW" dirty="0">
                <a:solidFill>
                  <a:srgbClr val="FF0000"/>
                </a:solidFill>
              </a:rPr>
              <a:t>the name of a function</a:t>
            </a:r>
            <a:r>
              <a:rPr lang="en-US" altLang="zh-TW" dirty="0"/>
              <a:t> that compares its two arguments and returns </a:t>
            </a:r>
          </a:p>
          <a:p>
            <a:pPr lvl="2"/>
            <a:r>
              <a:rPr lang="en-US" altLang="zh-TW" dirty="0"/>
              <a:t>a negative value  if the first argument is less than the second argument, </a:t>
            </a:r>
          </a:p>
          <a:p>
            <a:pPr lvl="2"/>
            <a:r>
              <a:rPr lang="en-US" altLang="zh-TW" dirty="0"/>
              <a:t>Zero if the arguments are equal, or</a:t>
            </a:r>
          </a:p>
          <a:p>
            <a:pPr lvl="2"/>
            <a:r>
              <a:rPr lang="en-US" altLang="zh-TW" dirty="0"/>
              <a:t>a positive value if the first argument is greater than the second</a:t>
            </a:r>
          </a:p>
          <a:p>
            <a:endParaRPr lang="zh-TW" altLang="en-US" dirty="0"/>
          </a:p>
        </p:txBody>
      </p:sp>
      <p:sp>
        <p:nvSpPr>
          <p:cNvPr id="3" name="標題 2"/>
          <p:cNvSpPr>
            <a:spLocks noGrp="1"/>
          </p:cNvSpPr>
          <p:nvPr>
            <p:ph type="title"/>
          </p:nvPr>
        </p:nvSpPr>
        <p:spPr/>
        <p:txBody>
          <a:bodyPr/>
          <a:lstStyle/>
          <a:p>
            <a:r>
              <a:rPr lang="en-US" altLang="zh-TW" dirty="0"/>
              <a:t>Sorting Arrays with Array Method Sort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150</a:t>
            </a:fld>
            <a:endParaRPr lang="zh-TW" altLang="en-US"/>
          </a:p>
        </p:txBody>
      </p:sp>
    </p:spTree>
    <p:extLst>
      <p:ext uri="{BB962C8B-B14F-4D97-AF65-F5344CB8AC3E}">
        <p14:creationId xmlns:p14="http://schemas.microsoft.com/office/powerpoint/2010/main" val="404252465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Sorting Arrays with Array Method Sort</a:t>
            </a:r>
            <a:endParaRPr lang="zh-TW" altLang="en-US" dirty="0"/>
          </a:p>
        </p:txBody>
      </p:sp>
      <p:sp>
        <p:nvSpPr>
          <p:cNvPr id="8" name="矩形 7"/>
          <p:cNvSpPr/>
          <p:nvPr/>
        </p:nvSpPr>
        <p:spPr>
          <a:xfrm>
            <a:off x="111595" y="601475"/>
            <a:ext cx="7805352" cy="612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10, 1, 9, 2, 8, 3, 7, 4, 6, 5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original order: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 </a:t>
            </a:r>
            <a:r>
              <a:rPr lang="en-US" altLang="zh-TW" sz="1100" b="1"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a.sort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string comparison: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stringcmp</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a.sort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Ascending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ascending order: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asccmp</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a.sort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Descending);</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descending order: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descmp</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Ascending( value1, value2 )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value1 ) -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value2 );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Descending( value1, value2 )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value2 ) -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value1 );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151</a:t>
            </a:fld>
            <a:endParaRPr lang="zh-TW" altLang="en-US"/>
          </a:p>
        </p:txBody>
      </p:sp>
      <p:sp>
        <p:nvSpPr>
          <p:cNvPr id="6" name="矩形 5"/>
          <p:cNvSpPr/>
          <p:nvPr/>
        </p:nvSpPr>
        <p:spPr>
          <a:xfrm>
            <a:off x="4435055" y="1415534"/>
            <a:ext cx="768159" cy="369332"/>
          </a:xfrm>
          <a:prstGeom prst="rect">
            <a:avLst/>
          </a:prstGeom>
        </p:spPr>
        <p:txBody>
          <a:bodyPr wrap="none">
            <a:spAutoFit/>
          </a:bodyPr>
          <a:lstStyle/>
          <a:p>
            <a:r>
              <a:rPr lang="zh-TW" altLang="en-US" dirty="0">
                <a:solidFill>
                  <a:srgbClr val="FF0000"/>
                </a:solidFill>
              </a:rPr>
              <a:t>sort.js</a:t>
            </a:r>
          </a:p>
        </p:txBody>
      </p:sp>
      <p:pic>
        <p:nvPicPr>
          <p:cNvPr id="7" name="圖片 6"/>
          <p:cNvPicPr>
            <a:picLocks noChangeAspect="1"/>
          </p:cNvPicPr>
          <p:nvPr/>
        </p:nvPicPr>
        <p:blipFill>
          <a:blip r:embed="rId2"/>
          <a:stretch>
            <a:fillRect/>
          </a:stretch>
        </p:blipFill>
        <p:spPr>
          <a:xfrm>
            <a:off x="5080815" y="4591844"/>
            <a:ext cx="3381375" cy="1266825"/>
          </a:xfrm>
          <a:prstGeom prst="rect">
            <a:avLst/>
          </a:prstGeom>
          <a:ln>
            <a:solidFill>
              <a:schemeClr val="tx1"/>
            </a:solidFill>
          </a:ln>
        </p:spPr>
      </p:pic>
      <p:cxnSp>
        <p:nvCxnSpPr>
          <p:cNvPr id="9" name="直線單箭頭接點 8"/>
          <p:cNvCxnSpPr/>
          <p:nvPr/>
        </p:nvCxnSpPr>
        <p:spPr>
          <a:xfrm flipH="1">
            <a:off x="1293343" y="2611395"/>
            <a:ext cx="247133" cy="231483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H="1">
            <a:off x="1425147" y="3271591"/>
            <a:ext cx="404426" cy="24757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13038" y="5173362"/>
            <a:ext cx="4122017" cy="271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98094" y="6015681"/>
            <a:ext cx="4122017" cy="271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459306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Sorting Arrays with Array Method Sort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152</a:t>
            </a:fld>
            <a:endParaRPr lang="zh-TW" altLang="en-US"/>
          </a:p>
        </p:txBody>
      </p:sp>
      <p:pic>
        <p:nvPicPr>
          <p:cNvPr id="6" name="圖片 5"/>
          <p:cNvPicPr>
            <a:picLocks noChangeAspect="1"/>
          </p:cNvPicPr>
          <p:nvPr/>
        </p:nvPicPr>
        <p:blipFill>
          <a:blip r:embed="rId2"/>
          <a:stretch>
            <a:fillRect/>
          </a:stretch>
        </p:blipFill>
        <p:spPr>
          <a:xfrm>
            <a:off x="5305425" y="2853251"/>
            <a:ext cx="3381375" cy="1266825"/>
          </a:xfrm>
          <a:prstGeom prst="rect">
            <a:avLst/>
          </a:prstGeom>
        </p:spPr>
      </p:pic>
      <p:sp>
        <p:nvSpPr>
          <p:cNvPr id="7" name="矩形 6"/>
          <p:cNvSpPr/>
          <p:nvPr/>
        </p:nvSpPr>
        <p:spPr>
          <a:xfrm>
            <a:off x="308919" y="2046512"/>
            <a:ext cx="4572000" cy="341632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Array Method sort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"sort.js"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Sorting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stringcmp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asccmp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descmp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125148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Array object in JavaScript has built-in methods </a:t>
            </a:r>
            <a:r>
              <a:rPr lang="en-US" altLang="zh-TW" dirty="0" err="1">
                <a:solidFill>
                  <a:srgbClr val="FF0000"/>
                </a:solidFill>
              </a:rPr>
              <a:t>indexOf</a:t>
            </a:r>
            <a:r>
              <a:rPr lang="en-US" altLang="zh-TW" dirty="0">
                <a:solidFill>
                  <a:srgbClr val="FF0000"/>
                </a:solidFill>
              </a:rPr>
              <a:t> </a:t>
            </a:r>
            <a:r>
              <a:rPr lang="en-US" altLang="zh-TW" dirty="0"/>
              <a:t>and </a:t>
            </a:r>
            <a:r>
              <a:rPr lang="en-US" altLang="zh-TW" dirty="0" err="1">
                <a:solidFill>
                  <a:srgbClr val="FF0000"/>
                </a:solidFill>
              </a:rPr>
              <a:t>lastIndexOf</a:t>
            </a:r>
            <a:r>
              <a:rPr lang="en-US" altLang="zh-TW" dirty="0">
                <a:solidFill>
                  <a:srgbClr val="FF0000"/>
                </a:solidFill>
              </a:rPr>
              <a:t> </a:t>
            </a:r>
            <a:r>
              <a:rPr lang="en-US" altLang="zh-TW" dirty="0"/>
              <a:t>for searching arrays. </a:t>
            </a:r>
          </a:p>
          <a:p>
            <a:pPr lvl="1"/>
            <a:r>
              <a:rPr lang="en-US" altLang="zh-TW" dirty="0"/>
              <a:t>Method </a:t>
            </a:r>
            <a:r>
              <a:rPr lang="en-US" altLang="zh-TW" dirty="0" err="1">
                <a:solidFill>
                  <a:srgbClr val="FF0000"/>
                </a:solidFill>
              </a:rPr>
              <a:t>indexOf</a:t>
            </a:r>
            <a:r>
              <a:rPr lang="en-US" altLang="zh-TW" dirty="0">
                <a:solidFill>
                  <a:srgbClr val="FF0000"/>
                </a:solidFill>
              </a:rPr>
              <a:t> </a:t>
            </a:r>
            <a:r>
              <a:rPr lang="en-US" altLang="zh-TW" dirty="0"/>
              <a:t>searches for the first occurrence of the specified key value</a:t>
            </a:r>
          </a:p>
          <a:p>
            <a:pPr lvl="1"/>
            <a:r>
              <a:rPr lang="en-US" altLang="zh-TW" dirty="0"/>
              <a:t>Method </a:t>
            </a:r>
            <a:r>
              <a:rPr lang="en-US" altLang="zh-TW" dirty="0" err="1">
                <a:solidFill>
                  <a:srgbClr val="FF0000"/>
                </a:solidFill>
              </a:rPr>
              <a:t>lastIndexOf</a:t>
            </a:r>
            <a:r>
              <a:rPr lang="en-US" altLang="zh-TW" dirty="0">
                <a:solidFill>
                  <a:srgbClr val="FF0000"/>
                </a:solidFill>
              </a:rPr>
              <a:t> </a:t>
            </a:r>
            <a:r>
              <a:rPr lang="en-US" altLang="zh-TW" dirty="0"/>
              <a:t>searches for the last occurrence of the specified key value. </a:t>
            </a:r>
          </a:p>
          <a:p>
            <a:r>
              <a:rPr lang="en-US" altLang="zh-TW" dirty="0"/>
              <a:t>If the key value is found in the array, each method returns the index of that value; otherwise, -1 is returned.</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153</a:t>
            </a:fld>
            <a:endParaRPr lang="zh-TW" altLang="en-US"/>
          </a:p>
        </p:txBody>
      </p:sp>
    </p:spTree>
    <p:extLst>
      <p:ext uri="{BB962C8B-B14F-4D97-AF65-F5344CB8AC3E}">
        <p14:creationId xmlns:p14="http://schemas.microsoft.com/office/powerpoint/2010/main" val="41774243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Method </a:t>
            </a:r>
            <a:r>
              <a:rPr lang="en-US" altLang="zh-TW" dirty="0" err="1" smtClean="0"/>
              <a:t>Indexof</a:t>
            </a:r>
            <a:r>
              <a:rPr lang="en-US" altLang="zh-TW" dirty="0" smtClean="0"/>
              <a:t> </a:t>
            </a:r>
          </a:p>
          <a:p>
            <a:pPr lvl="1"/>
            <a:r>
              <a:rPr lang="en-US" altLang="zh-TW" dirty="0"/>
              <a:t>Parameter </a:t>
            </a:r>
            <a:r>
              <a:rPr lang="en-US" altLang="zh-TW" dirty="0" smtClean="0"/>
              <a:t>Values</a:t>
            </a:r>
          </a:p>
          <a:p>
            <a:pPr lvl="2"/>
            <a:r>
              <a:rPr lang="en-US" altLang="zh-TW" dirty="0" smtClean="0"/>
              <a:t>Search value</a:t>
            </a:r>
            <a:r>
              <a:rPr lang="en-US" altLang="zh-TW" dirty="0"/>
              <a:t>	</a:t>
            </a:r>
            <a:r>
              <a:rPr lang="en-US" altLang="zh-TW" dirty="0" smtClean="0"/>
              <a:t>(Required)</a:t>
            </a:r>
          </a:p>
          <a:p>
            <a:pPr lvl="3"/>
            <a:r>
              <a:rPr lang="en-US" altLang="zh-TW" dirty="0" smtClean="0"/>
              <a:t>The </a:t>
            </a:r>
            <a:r>
              <a:rPr lang="en-US" altLang="zh-TW" dirty="0"/>
              <a:t>string to search for</a:t>
            </a:r>
          </a:p>
          <a:p>
            <a:pPr lvl="2"/>
            <a:r>
              <a:rPr lang="en-US" altLang="zh-TW" dirty="0" smtClean="0"/>
              <a:t>From index (Optional) </a:t>
            </a:r>
          </a:p>
          <a:p>
            <a:pPr lvl="3"/>
            <a:r>
              <a:rPr lang="en-US" altLang="zh-TW" dirty="0" smtClean="0"/>
              <a:t>Default </a:t>
            </a:r>
            <a:r>
              <a:rPr lang="en-US" altLang="zh-TW" dirty="0"/>
              <a:t>0. </a:t>
            </a:r>
            <a:endParaRPr lang="en-US" altLang="zh-TW" dirty="0" smtClean="0"/>
          </a:p>
          <a:p>
            <a:pPr lvl="3"/>
            <a:r>
              <a:rPr lang="en-US" altLang="zh-TW" dirty="0" smtClean="0"/>
              <a:t>At </a:t>
            </a:r>
            <a:r>
              <a:rPr lang="en-US" altLang="zh-TW" dirty="0"/>
              <a:t>which position to start the search</a:t>
            </a:r>
            <a:endParaRPr lang="zh-TW" altLang="en-US" dirty="0"/>
          </a:p>
        </p:txBody>
      </p:sp>
      <p:sp>
        <p:nvSpPr>
          <p:cNvPr id="3" name="標題 2"/>
          <p:cNvSpPr>
            <a:spLocks noGrp="1"/>
          </p:cNvSpPr>
          <p:nvPr>
            <p:ph type="title"/>
          </p:nvPr>
        </p:nvSpPr>
        <p:spPr/>
        <p:txBody>
          <a:bodyPr>
            <a:normAutofit fontScale="90000"/>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154</a:t>
            </a:fld>
            <a:endParaRPr lang="zh-TW" altLang="en-US"/>
          </a:p>
        </p:txBody>
      </p:sp>
    </p:spTree>
    <p:extLst>
      <p:ext uri="{BB962C8B-B14F-4D97-AF65-F5344CB8AC3E}">
        <p14:creationId xmlns:p14="http://schemas.microsoft.com/office/powerpoint/2010/main" val="11642403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155</a:t>
            </a:fld>
            <a:endParaRPr lang="zh-TW" altLang="en-US"/>
          </a:p>
        </p:txBody>
      </p:sp>
      <p:sp>
        <p:nvSpPr>
          <p:cNvPr id="8" name="矩形 7"/>
          <p:cNvSpPr/>
          <p:nvPr/>
        </p:nvSpPr>
        <p:spPr>
          <a:xfrm>
            <a:off x="64427" y="671090"/>
            <a:ext cx="8479401" cy="61863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( 100 );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a.length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2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inputVal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inputVal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searchKey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inputVal.value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element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a.indexOf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searchKey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element != -1 )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result.innerHTML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"Found value in element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element;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result.innerHTML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 not found"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316871" y="2851842"/>
            <a:ext cx="4128380" cy="4798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435701" y="2790081"/>
            <a:ext cx="3231654"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TW" altLang="en-US" dirty="0">
                <a:solidFill>
                  <a:srgbClr val="FF0000"/>
                </a:solidFill>
              </a:rPr>
              <a:t>value</a:t>
            </a:r>
            <a:r>
              <a:rPr lang="zh-TW" altLang="en-US" dirty="0"/>
              <a:t> </a:t>
            </a:r>
            <a:r>
              <a:rPr lang="zh-TW" altLang="en-US" dirty="0" smtClean="0"/>
              <a:t>property</a:t>
            </a:r>
            <a:endParaRPr lang="en-US" altLang="zh-TW" dirty="0" smtClean="0"/>
          </a:p>
          <a:p>
            <a:r>
              <a:rPr lang="en-US" altLang="zh-TW" dirty="0"/>
              <a:t>to get or set the element’s value</a:t>
            </a:r>
            <a:endParaRPr lang="zh-TW" altLang="en-US" dirty="0"/>
          </a:p>
        </p:txBody>
      </p:sp>
      <p:cxnSp>
        <p:nvCxnSpPr>
          <p:cNvPr id="9" name="直線單箭頭接點 8"/>
          <p:cNvCxnSpPr/>
          <p:nvPr/>
        </p:nvCxnSpPr>
        <p:spPr>
          <a:xfrm flipV="1">
            <a:off x="4092166" y="3005750"/>
            <a:ext cx="1439501" cy="90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圖片 12"/>
          <p:cNvPicPr>
            <a:picLocks noChangeAspect="1"/>
          </p:cNvPicPr>
          <p:nvPr/>
        </p:nvPicPr>
        <p:blipFill>
          <a:blip r:embed="rId2"/>
          <a:stretch>
            <a:fillRect/>
          </a:stretch>
        </p:blipFill>
        <p:spPr>
          <a:xfrm>
            <a:off x="5276850" y="4062002"/>
            <a:ext cx="3819525" cy="573870"/>
          </a:xfrm>
          <a:prstGeom prst="rect">
            <a:avLst/>
          </a:prstGeom>
        </p:spPr>
      </p:pic>
      <p:sp>
        <p:nvSpPr>
          <p:cNvPr id="14" name="矩形 13"/>
          <p:cNvSpPr/>
          <p:nvPr/>
        </p:nvSpPr>
        <p:spPr>
          <a:xfrm>
            <a:off x="5620082" y="368740"/>
            <a:ext cx="1018227" cy="369332"/>
          </a:xfrm>
          <a:prstGeom prst="rect">
            <a:avLst/>
          </a:prstGeom>
        </p:spPr>
        <p:txBody>
          <a:bodyPr wrap="none">
            <a:spAutoFit/>
          </a:bodyPr>
          <a:lstStyle/>
          <a:p>
            <a:r>
              <a:rPr lang="zh-TW" altLang="en-US" dirty="0">
                <a:solidFill>
                  <a:srgbClr val="FF0000"/>
                </a:solidFill>
              </a:rPr>
              <a:t>search.js</a:t>
            </a:r>
          </a:p>
        </p:txBody>
      </p:sp>
      <p:pic>
        <p:nvPicPr>
          <p:cNvPr id="18" name="圖片 17"/>
          <p:cNvPicPr>
            <a:picLocks noChangeAspect="1"/>
          </p:cNvPicPr>
          <p:nvPr/>
        </p:nvPicPr>
        <p:blipFill>
          <a:blip r:embed="rId3"/>
          <a:stretch>
            <a:fillRect/>
          </a:stretch>
        </p:blipFill>
        <p:spPr>
          <a:xfrm>
            <a:off x="5276850" y="4826982"/>
            <a:ext cx="3819525" cy="561975"/>
          </a:xfrm>
          <a:prstGeom prst="rect">
            <a:avLst/>
          </a:prstGeom>
        </p:spPr>
      </p:pic>
      <p:cxnSp>
        <p:nvCxnSpPr>
          <p:cNvPr id="16" name="直線單箭頭接點 15"/>
          <p:cNvCxnSpPr/>
          <p:nvPr/>
        </p:nvCxnSpPr>
        <p:spPr>
          <a:xfrm flipV="1">
            <a:off x="3648547" y="4276867"/>
            <a:ext cx="5178582" cy="166220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4819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156</a:t>
            </a:fld>
            <a:endParaRPr lang="zh-TW" altLang="en-US"/>
          </a:p>
        </p:txBody>
      </p:sp>
      <p:sp>
        <p:nvSpPr>
          <p:cNvPr id="7" name="矩形 6"/>
          <p:cNvSpPr/>
          <p:nvPr/>
        </p:nvSpPr>
        <p:spPr>
          <a:xfrm>
            <a:off x="3229967" y="2731170"/>
            <a:ext cx="1316386" cy="369332"/>
          </a:xfrm>
          <a:prstGeom prst="rect">
            <a:avLst/>
          </a:prstGeom>
        </p:spPr>
        <p:txBody>
          <a:bodyPr wrap="none">
            <a:spAutoFit/>
          </a:bodyPr>
          <a:lstStyle/>
          <a:p>
            <a:r>
              <a:rPr lang="zh-TW" altLang="en-US" dirty="0">
                <a:solidFill>
                  <a:srgbClr val="FF0000"/>
                </a:solidFill>
              </a:rPr>
              <a:t>search</a:t>
            </a:r>
            <a:r>
              <a:rPr lang="zh-TW" altLang="en-US" dirty="0" smtClean="0">
                <a:solidFill>
                  <a:srgbClr val="FF0000"/>
                </a:solidFill>
              </a:rPr>
              <a:t>.</a:t>
            </a:r>
            <a:r>
              <a:rPr lang="en-US" altLang="zh-TW" dirty="0" smtClean="0">
                <a:solidFill>
                  <a:srgbClr val="FF0000"/>
                </a:solidFill>
              </a:rPr>
              <a:t>html</a:t>
            </a:r>
            <a:endParaRPr lang="zh-TW" altLang="en-US" dirty="0">
              <a:solidFill>
                <a:srgbClr val="FF0000"/>
              </a:solidFill>
            </a:endParaRPr>
          </a:p>
        </p:txBody>
      </p:sp>
      <p:sp>
        <p:nvSpPr>
          <p:cNvPr id="6" name="矩形 5"/>
          <p:cNvSpPr/>
          <p:nvPr/>
        </p:nvSpPr>
        <p:spPr>
          <a:xfrm>
            <a:off x="882574" y="3081238"/>
            <a:ext cx="7327557"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Search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Enter integer search key:</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inputVal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055775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To identify a particular two-dimensional multidimensional array element</a:t>
            </a:r>
          </a:p>
          <a:p>
            <a:pPr lvl="1"/>
            <a:r>
              <a:rPr lang="en-US" altLang="zh-TW" dirty="0"/>
              <a:t>Specify the two indices</a:t>
            </a:r>
          </a:p>
          <a:p>
            <a:pPr lvl="1"/>
            <a:r>
              <a:rPr lang="en-US" altLang="zh-TW" dirty="0"/>
              <a:t>By convention, the first identifies the element’s row, and the second identifies the element’s column</a:t>
            </a:r>
          </a:p>
          <a:p>
            <a:r>
              <a:rPr lang="en-US" altLang="zh-TW" dirty="0"/>
              <a:t>In general, an array with m rows and n columns is called an m-by-n array</a:t>
            </a:r>
          </a:p>
          <a:p>
            <a:r>
              <a:rPr lang="en-US" altLang="zh-TW" dirty="0"/>
              <a:t>Two-dimensional array element accessed using an element name of the form </a:t>
            </a:r>
            <a:r>
              <a:rPr lang="en-US" altLang="zh-TW" dirty="0">
                <a:solidFill>
                  <a:srgbClr val="FF0000"/>
                </a:solidFill>
              </a:rPr>
              <a:t>a[ row ][ column ]</a:t>
            </a:r>
          </a:p>
          <a:p>
            <a:pPr lvl="1"/>
            <a:r>
              <a:rPr lang="en-US" altLang="zh-TW" dirty="0"/>
              <a:t>a is the name of the array</a:t>
            </a:r>
          </a:p>
          <a:p>
            <a:pPr lvl="1"/>
            <a:r>
              <a:rPr lang="en-US" altLang="zh-TW" dirty="0"/>
              <a:t>row and column are the indices that uniquely identify the row and column</a:t>
            </a:r>
          </a:p>
          <a:p>
            <a:endParaRPr lang="zh-TW" altLang="en-US" dirty="0"/>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157</a:t>
            </a:fld>
            <a:endParaRPr lang="zh-TW" altLang="en-US"/>
          </a:p>
        </p:txBody>
      </p:sp>
    </p:spTree>
    <p:extLst>
      <p:ext uri="{BB962C8B-B14F-4D97-AF65-F5344CB8AC3E}">
        <p14:creationId xmlns:p14="http://schemas.microsoft.com/office/powerpoint/2010/main" val="5655837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158</a:t>
            </a:fld>
            <a:endParaRPr lang="zh-TW" altLang="en-US"/>
          </a:p>
        </p:txBody>
      </p:sp>
      <p:pic>
        <p:nvPicPr>
          <p:cNvPr id="5" name="圖片 4"/>
          <p:cNvPicPr>
            <a:picLocks noChangeAspect="1"/>
          </p:cNvPicPr>
          <p:nvPr/>
        </p:nvPicPr>
        <p:blipFill>
          <a:blip r:embed="rId2"/>
          <a:stretch>
            <a:fillRect/>
          </a:stretch>
        </p:blipFill>
        <p:spPr>
          <a:xfrm>
            <a:off x="2166937" y="2443728"/>
            <a:ext cx="4810125" cy="2314575"/>
          </a:xfrm>
          <a:prstGeom prst="rect">
            <a:avLst/>
          </a:prstGeom>
        </p:spPr>
      </p:pic>
    </p:spTree>
    <p:extLst>
      <p:ext uri="{BB962C8B-B14F-4D97-AF65-F5344CB8AC3E}">
        <p14:creationId xmlns:p14="http://schemas.microsoft.com/office/powerpoint/2010/main" val="37718227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Multidimensional arrays can be initialized in declarations like a one-dimensional array, with </a:t>
            </a:r>
            <a:r>
              <a:rPr lang="en-US" altLang="zh-TW" dirty="0">
                <a:solidFill>
                  <a:srgbClr val="FF0000"/>
                </a:solidFill>
              </a:rPr>
              <a:t>values grouped by row in square </a:t>
            </a:r>
            <a:r>
              <a:rPr lang="en-US" altLang="zh-TW" dirty="0" smtClean="0">
                <a:solidFill>
                  <a:srgbClr val="FF0000"/>
                </a:solidFill>
              </a:rPr>
              <a:t>brackets[]</a:t>
            </a:r>
            <a:endParaRPr lang="en-US" altLang="zh-TW" dirty="0">
              <a:solidFill>
                <a:srgbClr val="FF0000"/>
              </a:solidFill>
            </a:endParaRPr>
          </a:p>
          <a:p>
            <a:pPr lvl="1"/>
            <a:r>
              <a:rPr lang="en-US" altLang="zh-TW" dirty="0"/>
              <a:t>The interpreter determines the number of rows by counting the number of sub initializer</a:t>
            </a:r>
          </a:p>
          <a:p>
            <a:pPr lvl="1"/>
            <a:r>
              <a:rPr lang="en-US" altLang="zh-TW" dirty="0"/>
              <a:t>The interpreter determines the number of columns in each row by counting the number of values in the sub-array that initializes the row</a:t>
            </a:r>
          </a:p>
          <a:p>
            <a:r>
              <a:rPr lang="en-US" altLang="zh-TW" dirty="0"/>
              <a:t>The rows of a two-dimensional array can vary in length</a:t>
            </a:r>
          </a:p>
          <a:p>
            <a:r>
              <a:rPr lang="en-US" altLang="zh-TW" dirty="0"/>
              <a:t>A multidimensional array in which each row has a different number of columns can be allocated dynamically with operator </a:t>
            </a:r>
            <a:r>
              <a:rPr lang="en-US" altLang="zh-TW" dirty="0">
                <a:solidFill>
                  <a:srgbClr val="FF0000"/>
                </a:solidFill>
              </a:rPr>
              <a:t>new</a:t>
            </a:r>
          </a:p>
          <a:p>
            <a:endParaRPr lang="zh-TW" altLang="en-US" dirty="0"/>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159</a:t>
            </a:fld>
            <a:endParaRPr lang="zh-TW" altLang="en-US"/>
          </a:p>
        </p:txBody>
      </p:sp>
    </p:spTree>
    <p:extLst>
      <p:ext uri="{BB962C8B-B14F-4D97-AF65-F5344CB8AC3E}">
        <p14:creationId xmlns:p14="http://schemas.microsoft.com/office/powerpoint/2010/main" val="9957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endParaRPr lang="en-US" altLang="zh-TW" dirty="0" smtClean="0"/>
          </a:p>
          <a:p>
            <a:r>
              <a:rPr lang="en-US" altLang="zh-TW" dirty="0" smtClean="0"/>
              <a:t>Single </a:t>
            </a:r>
            <a:r>
              <a:rPr lang="en-US" altLang="zh-TW" dirty="0">
                <a:ea typeface="新細明體" panose="02020500000000000000" pitchFamily="18" charset="-120"/>
              </a:rPr>
              <a:t>double </a:t>
            </a:r>
            <a:r>
              <a:rPr lang="en-US" altLang="zh-TW" dirty="0" err="1" smtClean="0"/>
              <a:t>v.s</a:t>
            </a:r>
            <a:r>
              <a:rPr lang="en-US" altLang="zh-TW" dirty="0" smtClean="0"/>
              <a:t> </a:t>
            </a:r>
            <a:r>
              <a:rPr lang="en-US" altLang="zh-TW" dirty="0" smtClean="0">
                <a:ea typeface="新細明體" panose="02020500000000000000" pitchFamily="18" charset="-120"/>
              </a:rPr>
              <a:t>double </a:t>
            </a:r>
            <a:r>
              <a:rPr lang="en-US" altLang="zh-TW" dirty="0">
                <a:ea typeface="新細明體" panose="02020500000000000000" pitchFamily="18" charset="-120"/>
              </a:rPr>
              <a:t>quotation</a:t>
            </a:r>
            <a:r>
              <a:rPr lang="en-US" altLang="zh-TW" dirty="0" smtClean="0"/>
              <a:t> </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a:t>
            </a:fld>
            <a:endParaRPr lang="zh-TW" altLang="en-US"/>
          </a:p>
        </p:txBody>
      </p:sp>
      <p:pic>
        <p:nvPicPr>
          <p:cNvPr id="6" name="圖片 5"/>
          <p:cNvPicPr>
            <a:picLocks noChangeAspect="1"/>
          </p:cNvPicPr>
          <p:nvPr/>
        </p:nvPicPr>
        <p:blipFill>
          <a:blip r:embed="rId2"/>
          <a:stretch>
            <a:fillRect/>
          </a:stretch>
        </p:blipFill>
        <p:spPr>
          <a:xfrm>
            <a:off x="1253696" y="2797389"/>
            <a:ext cx="3390900" cy="1362075"/>
          </a:xfrm>
          <a:prstGeom prst="rect">
            <a:avLst/>
          </a:prstGeom>
        </p:spPr>
      </p:pic>
      <p:pic>
        <p:nvPicPr>
          <p:cNvPr id="7" name="圖片 6"/>
          <p:cNvPicPr>
            <a:picLocks noChangeAspect="1"/>
          </p:cNvPicPr>
          <p:nvPr/>
        </p:nvPicPr>
        <p:blipFill>
          <a:blip r:embed="rId3"/>
          <a:stretch>
            <a:fillRect/>
          </a:stretch>
        </p:blipFill>
        <p:spPr>
          <a:xfrm>
            <a:off x="4857750" y="2797389"/>
            <a:ext cx="3390900" cy="1685925"/>
          </a:xfrm>
          <a:prstGeom prst="rect">
            <a:avLst/>
          </a:prstGeom>
        </p:spPr>
      </p:pic>
    </p:spTree>
    <p:extLst>
      <p:ext uri="{BB962C8B-B14F-4D97-AF65-F5344CB8AC3E}">
        <p14:creationId xmlns:p14="http://schemas.microsoft.com/office/powerpoint/2010/main" val="152279788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9" name="矩形 8"/>
          <p:cNvSpPr/>
          <p:nvPr/>
        </p:nvSpPr>
        <p:spPr>
          <a:xfrm>
            <a:off x="21098" y="844897"/>
            <a:ext cx="6532102" cy="60016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array1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0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4, 5, 6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1</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array2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0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1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4, 5, 6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"Values in array1 by 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array1,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"Values in array2 by 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array2,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row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column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row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row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column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results;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160</a:t>
            </a:fld>
            <a:endParaRPr lang="zh-TW" altLang="en-US"/>
          </a:p>
        </p:txBody>
      </p:sp>
      <p:pic>
        <p:nvPicPr>
          <p:cNvPr id="6" name="圖片 5"/>
          <p:cNvPicPr>
            <a:picLocks noChangeAspect="1"/>
          </p:cNvPicPr>
          <p:nvPr/>
        </p:nvPicPr>
        <p:blipFill>
          <a:blip r:embed="rId2"/>
          <a:stretch>
            <a:fillRect/>
          </a:stretch>
        </p:blipFill>
        <p:spPr>
          <a:xfrm>
            <a:off x="6277736" y="359465"/>
            <a:ext cx="2684528" cy="2160206"/>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6831355" y="3845719"/>
            <a:ext cx="1390650" cy="2047875"/>
          </a:xfrm>
          <a:prstGeom prst="rect">
            <a:avLst/>
          </a:prstGeom>
        </p:spPr>
      </p:pic>
      <p:sp>
        <p:nvSpPr>
          <p:cNvPr id="8" name="矩形 7"/>
          <p:cNvSpPr/>
          <p:nvPr/>
        </p:nvSpPr>
        <p:spPr>
          <a:xfrm>
            <a:off x="334978" y="3983525"/>
            <a:ext cx="5821378" cy="2037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5541846" y="4869656"/>
            <a:ext cx="15560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02402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161</a:t>
            </a:fld>
            <a:endParaRPr lang="zh-TW" altLang="en-US"/>
          </a:p>
        </p:txBody>
      </p:sp>
      <p:pic>
        <p:nvPicPr>
          <p:cNvPr id="6" name="圖片 5"/>
          <p:cNvPicPr>
            <a:picLocks noChangeAspect="1"/>
          </p:cNvPicPr>
          <p:nvPr/>
        </p:nvPicPr>
        <p:blipFill>
          <a:blip r:embed="rId2"/>
          <a:stretch>
            <a:fillRect/>
          </a:stretch>
        </p:blipFill>
        <p:spPr>
          <a:xfrm>
            <a:off x="5420675" y="3216989"/>
            <a:ext cx="2684528" cy="2160206"/>
          </a:xfrm>
          <a:prstGeom prst="rect">
            <a:avLst/>
          </a:prstGeom>
        </p:spPr>
      </p:pic>
      <p:sp>
        <p:nvSpPr>
          <p:cNvPr id="7" name="矩形 6"/>
          <p:cNvSpPr/>
          <p:nvPr/>
        </p:nvSpPr>
        <p:spPr>
          <a:xfrm>
            <a:off x="564292" y="2650962"/>
            <a:ext cx="4572000" cy="341632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Multidimensional Arrays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"InitArray3.js"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Values in array1 by row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Values in array2 by row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17879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Pascal Triangle</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162</a:t>
            </a:fld>
            <a:endParaRPr lang="zh-TW" altLang="en-US"/>
          </a:p>
        </p:txBody>
      </p:sp>
      <p:pic>
        <p:nvPicPr>
          <p:cNvPr id="1027" name="Picture 3" descr="\tbinom{n}{r}=\tbinom{n-1}{r}+\tbinom{n-1}{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285207"/>
            <a:ext cx="3894517" cy="625046"/>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p:cNvPicPr>
            <a:picLocks noChangeAspect="1"/>
          </p:cNvPicPr>
          <p:nvPr/>
        </p:nvPicPr>
        <p:blipFill>
          <a:blip r:embed="rId3"/>
          <a:stretch>
            <a:fillRect/>
          </a:stretch>
        </p:blipFill>
        <p:spPr>
          <a:xfrm>
            <a:off x="5229225" y="1621527"/>
            <a:ext cx="3457575" cy="1733550"/>
          </a:xfrm>
          <a:prstGeom prst="rect">
            <a:avLst/>
          </a:prstGeom>
        </p:spPr>
      </p:pic>
      <p:pic>
        <p:nvPicPr>
          <p:cNvPr id="8" name="圖片 7"/>
          <p:cNvPicPr>
            <a:picLocks noChangeAspect="1"/>
          </p:cNvPicPr>
          <p:nvPr/>
        </p:nvPicPr>
        <p:blipFill>
          <a:blip r:embed="rId4"/>
          <a:stretch>
            <a:fillRect/>
          </a:stretch>
        </p:blipFill>
        <p:spPr>
          <a:xfrm>
            <a:off x="5229225" y="3452812"/>
            <a:ext cx="1343025" cy="2600325"/>
          </a:xfrm>
          <a:prstGeom prst="rect">
            <a:avLst/>
          </a:prstGeom>
        </p:spPr>
      </p:pic>
      <p:sp>
        <p:nvSpPr>
          <p:cNvPr id="9" name="矩形 8"/>
          <p:cNvSpPr/>
          <p:nvPr/>
        </p:nvSpPr>
        <p:spPr>
          <a:xfrm>
            <a:off x="828675" y="3258747"/>
            <a:ext cx="2943225"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arr = new Array();</a:t>
            </a:r>
          </a:p>
          <a:p>
            <a:r>
              <a:rPr lang="zh-TW" altLang="en-US" sz="1200" dirty="0">
                <a:latin typeface="Courier New" panose="02070309020205020404" pitchFamily="49" charset="0"/>
                <a:cs typeface="Courier New" panose="02070309020205020404" pitchFamily="49" charset="0"/>
              </a:rPr>
              <a:t>for (var i =0 ;i&lt;num;i++)</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arr[i]= new Array();</a:t>
            </a:r>
          </a:p>
          <a:p>
            <a:r>
              <a:rPr lang="zh-TW" alt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5465924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Get comic automatically</a:t>
            </a:r>
          </a:p>
          <a:p>
            <a:pPr lvl="1"/>
            <a:r>
              <a:rPr lang="en-US" altLang="zh-TW" dirty="0">
                <a:hlinkClick r:id="rId2"/>
              </a:rPr>
              <a:t>http://</a:t>
            </a:r>
            <a:r>
              <a:rPr lang="en-US" altLang="zh-TW" dirty="0" smtClean="0">
                <a:hlinkClick r:id="rId2"/>
              </a:rPr>
              <a:t>www.cartoonmad.com/comic/1152.html</a:t>
            </a:r>
            <a:endParaRPr lang="en-US" altLang="zh-TW" dirty="0" smtClean="0"/>
          </a:p>
          <a:p>
            <a:pPr lvl="1"/>
            <a:r>
              <a:rPr lang="en-US" altLang="zh-TW" dirty="0" err="1"/>
              <a:t>url</a:t>
            </a:r>
            <a:r>
              <a:rPr lang="en-US" altLang="zh-TW" dirty="0"/>
              <a:t>="http://web4.cartoonmad.com/c86es736r62</a:t>
            </a:r>
            <a:r>
              <a:rPr lang="en-US" altLang="zh-TW" dirty="0" smtClean="0"/>
              <a:t>/”</a:t>
            </a:r>
          </a:p>
          <a:p>
            <a:pPr marL="914400" lvl="2" indent="0">
              <a:buNone/>
            </a:pP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163</a:t>
            </a:fld>
            <a:endParaRPr lang="zh-TW" altLang="en-US"/>
          </a:p>
        </p:txBody>
      </p:sp>
      <p:pic>
        <p:nvPicPr>
          <p:cNvPr id="11" name="圖片 10"/>
          <p:cNvPicPr>
            <a:picLocks noChangeAspect="1"/>
          </p:cNvPicPr>
          <p:nvPr/>
        </p:nvPicPr>
        <p:blipFill>
          <a:blip r:embed="rId3"/>
          <a:stretch>
            <a:fillRect/>
          </a:stretch>
        </p:blipFill>
        <p:spPr>
          <a:xfrm>
            <a:off x="2314575" y="4055719"/>
            <a:ext cx="4533900" cy="295275"/>
          </a:xfrm>
          <a:prstGeom prst="rect">
            <a:avLst/>
          </a:prstGeom>
        </p:spPr>
      </p:pic>
      <p:pic>
        <p:nvPicPr>
          <p:cNvPr id="12" name="圖片 11"/>
          <p:cNvPicPr>
            <a:picLocks noChangeAspect="1"/>
          </p:cNvPicPr>
          <p:nvPr/>
        </p:nvPicPr>
        <p:blipFill>
          <a:blip r:embed="rId4"/>
          <a:stretch>
            <a:fillRect/>
          </a:stretch>
        </p:blipFill>
        <p:spPr>
          <a:xfrm>
            <a:off x="2295525" y="2994325"/>
            <a:ext cx="4552950" cy="276225"/>
          </a:xfrm>
          <a:prstGeom prst="rect">
            <a:avLst/>
          </a:prstGeom>
        </p:spPr>
      </p:pic>
    </p:spTree>
    <p:extLst>
      <p:ext uri="{BB962C8B-B14F-4D97-AF65-F5344CB8AC3E}">
        <p14:creationId xmlns:p14="http://schemas.microsoft.com/office/powerpoint/2010/main" val="9718832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Get comic </a:t>
            </a:r>
            <a:r>
              <a:rPr lang="en-US" altLang="zh-TW" dirty="0" smtClean="0"/>
              <a:t>automatically</a:t>
            </a:r>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164</a:t>
            </a:fld>
            <a:endParaRPr lang="zh-TW" altLang="en-US"/>
          </a:p>
        </p:txBody>
      </p:sp>
      <p:pic>
        <p:nvPicPr>
          <p:cNvPr id="12" name="圖片 11"/>
          <p:cNvPicPr>
            <a:picLocks noChangeAspect="1"/>
          </p:cNvPicPr>
          <p:nvPr/>
        </p:nvPicPr>
        <p:blipFill>
          <a:blip r:embed="rId2"/>
          <a:stretch>
            <a:fillRect/>
          </a:stretch>
        </p:blipFill>
        <p:spPr>
          <a:xfrm>
            <a:off x="5997815" y="35344"/>
            <a:ext cx="2752725" cy="6524625"/>
          </a:xfrm>
          <a:prstGeom prst="rect">
            <a:avLst/>
          </a:prstGeom>
        </p:spPr>
      </p:pic>
      <p:pic>
        <p:nvPicPr>
          <p:cNvPr id="5" name="圖片 4"/>
          <p:cNvPicPr>
            <a:picLocks noChangeAspect="1"/>
          </p:cNvPicPr>
          <p:nvPr/>
        </p:nvPicPr>
        <p:blipFill>
          <a:blip r:embed="rId3"/>
          <a:stretch>
            <a:fillRect/>
          </a:stretch>
        </p:blipFill>
        <p:spPr>
          <a:xfrm>
            <a:off x="1093701" y="2213275"/>
            <a:ext cx="2771775" cy="1228725"/>
          </a:xfrm>
          <a:prstGeom prst="rect">
            <a:avLst/>
          </a:prstGeom>
        </p:spPr>
      </p:pic>
      <p:pic>
        <p:nvPicPr>
          <p:cNvPr id="6" name="圖片 5"/>
          <p:cNvPicPr>
            <a:picLocks noChangeAspect="1"/>
          </p:cNvPicPr>
          <p:nvPr/>
        </p:nvPicPr>
        <p:blipFill>
          <a:blip r:embed="rId4"/>
          <a:stretch>
            <a:fillRect/>
          </a:stretch>
        </p:blipFill>
        <p:spPr>
          <a:xfrm>
            <a:off x="1169900" y="4126856"/>
            <a:ext cx="2619375" cy="1314450"/>
          </a:xfrm>
          <a:prstGeom prst="rect">
            <a:avLst/>
          </a:prstGeom>
        </p:spPr>
      </p:pic>
    </p:spTree>
    <p:extLst>
      <p:ext uri="{BB962C8B-B14F-4D97-AF65-F5344CB8AC3E}">
        <p14:creationId xmlns:p14="http://schemas.microsoft.com/office/powerpoint/2010/main" val="26081909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smtClean="0"/>
              <a:t>Objects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165</a:t>
            </a:fld>
            <a:endParaRPr lang="zh-TW" altLang="en-US"/>
          </a:p>
        </p:txBody>
      </p:sp>
    </p:spTree>
    <p:extLst>
      <p:ext uri="{BB962C8B-B14F-4D97-AF65-F5344CB8AC3E}">
        <p14:creationId xmlns:p14="http://schemas.microsoft.com/office/powerpoint/2010/main" val="5334498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A </a:t>
            </a:r>
            <a:r>
              <a:rPr lang="en-US" altLang="zh-TW" dirty="0"/>
              <a:t>string is a series of characters treated as a single unit</a:t>
            </a:r>
          </a:p>
          <a:p>
            <a:r>
              <a:rPr lang="en-US" altLang="zh-TW" dirty="0"/>
              <a:t>A string may include letters, digits and various special characters, such as +, -, *, /, and $</a:t>
            </a:r>
          </a:p>
          <a:p>
            <a:r>
              <a:rPr lang="en-US" altLang="zh-TW" dirty="0"/>
              <a:t>JavaScript supports Unicode, which represents a large portion of the world’s languages</a:t>
            </a:r>
          </a:p>
          <a:p>
            <a:r>
              <a:rPr lang="en-US" altLang="zh-TW" dirty="0"/>
              <a:t>String literals or string constants are written as a sequence of characters </a:t>
            </a:r>
            <a:r>
              <a:rPr lang="en-US" altLang="zh-TW" dirty="0">
                <a:solidFill>
                  <a:srgbClr val="FF0000"/>
                </a:solidFill>
              </a:rPr>
              <a:t>in double or single quotation </a:t>
            </a:r>
            <a:r>
              <a:rPr lang="en-US" altLang="zh-TW" dirty="0"/>
              <a:t>marks</a:t>
            </a:r>
          </a:p>
          <a:p>
            <a:endParaRPr lang="zh-TW" altLang="en-US" dirty="0"/>
          </a:p>
        </p:txBody>
      </p:sp>
      <p:sp>
        <p:nvSpPr>
          <p:cNvPr id="3" name="標題 2"/>
          <p:cNvSpPr>
            <a:spLocks noGrp="1"/>
          </p:cNvSpPr>
          <p:nvPr>
            <p:ph type="title"/>
          </p:nvPr>
        </p:nvSpPr>
        <p:spPr/>
        <p:txBody>
          <a:bodyPr/>
          <a:lstStyle/>
          <a:p>
            <a:r>
              <a:rPr lang="en-US" altLang="zh-TW" dirty="0"/>
              <a:t>String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166</a:t>
            </a:fld>
            <a:endParaRPr lang="zh-TW" altLang="en-US"/>
          </a:p>
        </p:txBody>
      </p:sp>
    </p:spTree>
    <p:extLst>
      <p:ext uri="{BB962C8B-B14F-4D97-AF65-F5344CB8AC3E}">
        <p14:creationId xmlns:p14="http://schemas.microsoft.com/office/powerpoint/2010/main" val="104542529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String </a:t>
            </a:r>
            <a:r>
              <a:rPr lang="en-US" altLang="zh-TW" dirty="0" smtClean="0"/>
              <a:t>Object Method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167</a:t>
            </a:fld>
            <a:endParaRPr lang="zh-TW" altLang="en-US"/>
          </a:p>
        </p:txBody>
      </p:sp>
      <p:pic>
        <p:nvPicPr>
          <p:cNvPr id="5" name="圖片 4"/>
          <p:cNvPicPr>
            <a:picLocks noChangeAspect="1"/>
          </p:cNvPicPr>
          <p:nvPr/>
        </p:nvPicPr>
        <p:blipFill>
          <a:blip r:embed="rId2"/>
          <a:stretch>
            <a:fillRect/>
          </a:stretch>
        </p:blipFill>
        <p:spPr>
          <a:xfrm>
            <a:off x="1290637" y="1766094"/>
            <a:ext cx="6562725" cy="4419600"/>
          </a:xfrm>
          <a:prstGeom prst="rect">
            <a:avLst/>
          </a:prstGeom>
        </p:spPr>
      </p:pic>
    </p:spTree>
    <p:extLst>
      <p:ext uri="{BB962C8B-B14F-4D97-AF65-F5344CB8AC3E}">
        <p14:creationId xmlns:p14="http://schemas.microsoft.com/office/powerpoint/2010/main" val="3041433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String </a:t>
            </a:r>
            <a:r>
              <a:rPr lang="en-US" altLang="zh-TW" dirty="0" smtClean="0"/>
              <a:t>Object</a:t>
            </a:r>
            <a:r>
              <a:rPr lang="en-US" altLang="zh-TW" dirty="0"/>
              <a:t> Method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168</a:t>
            </a:fld>
            <a:endParaRPr lang="zh-TW" altLang="en-US"/>
          </a:p>
        </p:txBody>
      </p:sp>
      <p:pic>
        <p:nvPicPr>
          <p:cNvPr id="5" name="圖片 4"/>
          <p:cNvPicPr>
            <a:picLocks noChangeAspect="1"/>
          </p:cNvPicPr>
          <p:nvPr/>
        </p:nvPicPr>
        <p:blipFill>
          <a:blip r:embed="rId2"/>
          <a:stretch>
            <a:fillRect/>
          </a:stretch>
        </p:blipFill>
        <p:spPr>
          <a:xfrm>
            <a:off x="1290637" y="2082014"/>
            <a:ext cx="6562725" cy="3943350"/>
          </a:xfrm>
          <a:prstGeom prst="rect">
            <a:avLst/>
          </a:prstGeom>
        </p:spPr>
      </p:pic>
    </p:spTree>
    <p:extLst>
      <p:ext uri="{BB962C8B-B14F-4D97-AF65-F5344CB8AC3E}">
        <p14:creationId xmlns:p14="http://schemas.microsoft.com/office/powerpoint/2010/main" val="737220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String </a:t>
            </a:r>
            <a:r>
              <a:rPr lang="en-US" altLang="zh-TW" dirty="0" smtClean="0"/>
              <a:t>Object</a:t>
            </a:r>
            <a:r>
              <a:rPr lang="en-US" altLang="zh-TW" dirty="0"/>
              <a:t> Method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169</a:t>
            </a:fld>
            <a:endParaRPr lang="zh-TW" altLang="en-US"/>
          </a:p>
        </p:txBody>
      </p:sp>
      <p:pic>
        <p:nvPicPr>
          <p:cNvPr id="5" name="圖片 4"/>
          <p:cNvPicPr>
            <a:picLocks noChangeAspect="1"/>
          </p:cNvPicPr>
          <p:nvPr/>
        </p:nvPicPr>
        <p:blipFill>
          <a:blip r:embed="rId2"/>
          <a:stretch>
            <a:fillRect/>
          </a:stretch>
        </p:blipFill>
        <p:spPr>
          <a:xfrm>
            <a:off x="1300162" y="2043906"/>
            <a:ext cx="6543675" cy="3638550"/>
          </a:xfrm>
          <a:prstGeom prst="rect">
            <a:avLst/>
          </a:prstGeom>
        </p:spPr>
      </p:pic>
    </p:spTree>
    <p:extLst>
      <p:ext uri="{BB962C8B-B14F-4D97-AF65-F5344CB8AC3E}">
        <p14:creationId xmlns:p14="http://schemas.microsoft.com/office/powerpoint/2010/main" val="195651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0" y="1638533"/>
            <a:ext cx="64008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Prompt and Alert Boxes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the name from the prompt box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"&lt;h1&gt;Hello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name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100" dirty="0" smtClean="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a:t>
            </a:fld>
            <a:endParaRPr lang="zh-TW" altLang="en-US"/>
          </a:p>
        </p:txBody>
      </p:sp>
      <p:sp>
        <p:nvSpPr>
          <p:cNvPr id="6" name="矩形 5"/>
          <p:cNvSpPr/>
          <p:nvPr/>
        </p:nvSpPr>
        <p:spPr>
          <a:xfrm>
            <a:off x="873210" y="2939959"/>
            <a:ext cx="4588475" cy="13510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177628" y="5152429"/>
            <a:ext cx="3409950" cy="1695450"/>
          </a:xfrm>
          <a:prstGeom prst="rect">
            <a:avLst/>
          </a:prstGeom>
          <a:ln>
            <a:solidFill>
              <a:schemeClr val="tx1"/>
            </a:solidFill>
          </a:ln>
        </p:spPr>
      </p:pic>
      <p:cxnSp>
        <p:nvCxnSpPr>
          <p:cNvPr id="9" name="直線單箭頭接點 8"/>
          <p:cNvCxnSpPr/>
          <p:nvPr/>
        </p:nvCxnSpPr>
        <p:spPr>
          <a:xfrm flipH="1">
            <a:off x="1688757" y="3615461"/>
            <a:ext cx="568411" cy="20152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3"/>
          <a:stretch>
            <a:fillRect/>
          </a:stretch>
        </p:blipFill>
        <p:spPr>
          <a:xfrm>
            <a:off x="3682313" y="5402138"/>
            <a:ext cx="5352406" cy="522371"/>
          </a:xfrm>
          <a:prstGeom prst="rect">
            <a:avLst/>
          </a:prstGeom>
          <a:ln>
            <a:solidFill>
              <a:schemeClr val="tx1"/>
            </a:solidFill>
          </a:ln>
        </p:spPr>
      </p:pic>
    </p:spTree>
    <p:extLst>
      <p:ext uri="{BB962C8B-B14F-4D97-AF65-F5344CB8AC3E}">
        <p14:creationId xmlns:p14="http://schemas.microsoft.com/office/powerpoint/2010/main" val="8290607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String method </a:t>
            </a:r>
            <a:r>
              <a:rPr lang="en-US" altLang="zh-TW" dirty="0" err="1">
                <a:solidFill>
                  <a:srgbClr val="FF0000"/>
                </a:solidFill>
              </a:rPr>
              <a:t>charAt</a:t>
            </a:r>
            <a:r>
              <a:rPr lang="en-US" altLang="zh-TW" dirty="0">
                <a:solidFill>
                  <a:srgbClr val="FF0000"/>
                </a:solidFill>
              </a:rPr>
              <a:t> </a:t>
            </a:r>
          </a:p>
          <a:p>
            <a:pPr lvl="1"/>
            <a:r>
              <a:rPr lang="en-US" altLang="zh-TW" dirty="0"/>
              <a:t>Returns the character at a specific position</a:t>
            </a:r>
          </a:p>
          <a:p>
            <a:pPr lvl="1"/>
            <a:r>
              <a:rPr lang="en-US" altLang="zh-TW" dirty="0"/>
              <a:t>Indices for the characters in a string start at 0 (the first character) and go up to (but do not include) the string’s length</a:t>
            </a:r>
          </a:p>
          <a:p>
            <a:pPr lvl="1"/>
            <a:r>
              <a:rPr lang="en-US" altLang="zh-TW" dirty="0"/>
              <a:t>If the index is outside the bounds of the string, the method returns an empty string</a:t>
            </a:r>
          </a:p>
          <a:p>
            <a:r>
              <a:rPr lang="en-US" altLang="zh-TW" dirty="0"/>
              <a:t>String method </a:t>
            </a:r>
            <a:r>
              <a:rPr lang="en-US" altLang="zh-TW" dirty="0" err="1">
                <a:solidFill>
                  <a:srgbClr val="FF0000"/>
                </a:solidFill>
              </a:rPr>
              <a:t>charCodeAt</a:t>
            </a:r>
            <a:r>
              <a:rPr lang="en-US" altLang="zh-TW" dirty="0">
                <a:solidFill>
                  <a:srgbClr val="FF0000"/>
                </a:solidFill>
              </a:rPr>
              <a:t> </a:t>
            </a:r>
          </a:p>
          <a:p>
            <a:pPr lvl="1"/>
            <a:r>
              <a:rPr lang="en-US" altLang="zh-TW" dirty="0"/>
              <a:t>Returns the Unicode value of the character at a specific position</a:t>
            </a:r>
          </a:p>
          <a:p>
            <a:pPr lvl="1"/>
            <a:r>
              <a:rPr lang="en-US" altLang="zh-TW" dirty="0"/>
              <a:t>If the index is outside the bounds of the string, the method returns </a:t>
            </a:r>
            <a:r>
              <a:rPr lang="en-US" altLang="zh-TW" dirty="0" err="1"/>
              <a:t>NaN</a:t>
            </a:r>
            <a:r>
              <a:rPr lang="en-US" altLang="zh-TW" dirty="0"/>
              <a:t>. </a:t>
            </a:r>
          </a:p>
          <a:p>
            <a:endParaRPr lang="zh-TW" altLang="en-US" dirty="0"/>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170</a:t>
            </a:fld>
            <a:endParaRPr lang="zh-TW" altLang="en-US"/>
          </a:p>
        </p:txBody>
      </p:sp>
    </p:spTree>
    <p:extLst>
      <p:ext uri="{BB962C8B-B14F-4D97-AF65-F5344CB8AC3E}">
        <p14:creationId xmlns:p14="http://schemas.microsoft.com/office/powerpoint/2010/main" val="2844678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String method </a:t>
            </a:r>
            <a:r>
              <a:rPr lang="en-US" altLang="zh-TW" dirty="0" err="1">
                <a:solidFill>
                  <a:srgbClr val="FF0000"/>
                </a:solidFill>
              </a:rPr>
              <a:t>fromCharCode</a:t>
            </a:r>
            <a:r>
              <a:rPr lang="en-US" altLang="zh-TW" dirty="0">
                <a:solidFill>
                  <a:srgbClr val="FF0000"/>
                </a:solidFill>
              </a:rPr>
              <a:t> </a:t>
            </a:r>
          </a:p>
          <a:p>
            <a:pPr lvl="1"/>
            <a:r>
              <a:rPr lang="en-US" altLang="zh-TW" dirty="0"/>
              <a:t>Returns a string created from a series of Unicode values</a:t>
            </a:r>
          </a:p>
          <a:p>
            <a:r>
              <a:rPr lang="en-US" altLang="zh-TW" dirty="0"/>
              <a:t>String method </a:t>
            </a:r>
            <a:r>
              <a:rPr lang="en-US" altLang="zh-TW" dirty="0" err="1">
                <a:solidFill>
                  <a:srgbClr val="FF0000"/>
                </a:solidFill>
              </a:rPr>
              <a:t>toLowerCase</a:t>
            </a:r>
            <a:r>
              <a:rPr lang="en-US" altLang="zh-TW" dirty="0">
                <a:solidFill>
                  <a:srgbClr val="FF0000"/>
                </a:solidFill>
              </a:rPr>
              <a:t> </a:t>
            </a:r>
          </a:p>
          <a:p>
            <a:pPr lvl="1"/>
            <a:r>
              <a:rPr lang="en-US" altLang="zh-TW" dirty="0"/>
              <a:t>Returns the lowercase version of a string</a:t>
            </a:r>
          </a:p>
          <a:p>
            <a:r>
              <a:rPr lang="en-US" altLang="zh-TW" dirty="0"/>
              <a:t>String method </a:t>
            </a:r>
            <a:r>
              <a:rPr lang="en-US" altLang="zh-TW" dirty="0" err="1">
                <a:solidFill>
                  <a:srgbClr val="FF0000"/>
                </a:solidFill>
              </a:rPr>
              <a:t>toUpperCase</a:t>
            </a:r>
            <a:r>
              <a:rPr lang="en-US" altLang="zh-TW" dirty="0">
                <a:solidFill>
                  <a:srgbClr val="FF0000"/>
                </a:solidFill>
              </a:rPr>
              <a:t> </a:t>
            </a:r>
          </a:p>
          <a:p>
            <a:pPr lvl="1"/>
            <a:r>
              <a:rPr lang="en-US" altLang="zh-TW" dirty="0"/>
              <a:t>Returns the uppercase version of a string</a:t>
            </a:r>
          </a:p>
          <a:p>
            <a:endParaRPr lang="zh-TW" altLang="en-US" dirty="0"/>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171</a:t>
            </a:fld>
            <a:endParaRPr lang="zh-TW" altLang="en-US"/>
          </a:p>
        </p:txBody>
      </p:sp>
    </p:spTree>
    <p:extLst>
      <p:ext uri="{BB962C8B-B14F-4D97-AF65-F5344CB8AC3E}">
        <p14:creationId xmlns:p14="http://schemas.microsoft.com/office/powerpoint/2010/main" val="136899643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14" name="矩形 13"/>
          <p:cNvSpPr/>
          <p:nvPr/>
        </p:nvSpPr>
        <p:spPr>
          <a:xfrm>
            <a:off x="96474" y="2115046"/>
            <a:ext cx="7327784"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"ZEBRA"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AbCdEfG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"&lt;p&gt;Character at index 0 in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s.charAt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"&lt;p&gt;Character code at index 0 in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s.charCodeAt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String</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.fromCharCode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( 87, 79, 82, 68 )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contains character codes 87, 79, 82 and 68&lt;/p&gt;"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in lowercase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s2.toLowerCase()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in uppercase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s2.toUpperCase()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result;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172</a:t>
            </a:fld>
            <a:endParaRPr lang="zh-TW" altLang="en-US"/>
          </a:p>
        </p:txBody>
      </p:sp>
      <p:pic>
        <p:nvPicPr>
          <p:cNvPr id="6" name="圖片 5"/>
          <p:cNvPicPr>
            <a:picLocks noChangeAspect="1"/>
          </p:cNvPicPr>
          <p:nvPr/>
        </p:nvPicPr>
        <p:blipFill>
          <a:blip r:embed="rId2"/>
          <a:stretch>
            <a:fillRect/>
          </a:stretch>
        </p:blipFill>
        <p:spPr>
          <a:xfrm>
            <a:off x="5417225" y="2045965"/>
            <a:ext cx="3343275" cy="942975"/>
          </a:xfrm>
          <a:prstGeom prst="rect">
            <a:avLst/>
          </a:prstGeom>
        </p:spPr>
      </p:pic>
      <p:sp>
        <p:nvSpPr>
          <p:cNvPr id="7" name="矩形 6"/>
          <p:cNvSpPr/>
          <p:nvPr/>
        </p:nvSpPr>
        <p:spPr>
          <a:xfrm>
            <a:off x="682028" y="3440317"/>
            <a:ext cx="1237307"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82028" y="3788900"/>
            <a:ext cx="1617552"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177357" y="4137483"/>
            <a:ext cx="3417684"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82028" y="4887380"/>
            <a:ext cx="1534562"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82028" y="5262328"/>
            <a:ext cx="1534562"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807383" y="2393246"/>
            <a:ext cx="2363147" cy="369332"/>
          </a:xfrm>
          <a:prstGeom prst="rect">
            <a:avLst/>
          </a:prstGeom>
        </p:spPr>
        <p:txBody>
          <a:bodyPr wrap="none">
            <a:spAutoFit/>
          </a:bodyPr>
          <a:lstStyle/>
          <a:p>
            <a:r>
              <a:rPr lang="zh-TW" altLang="en-US" dirty="0">
                <a:solidFill>
                  <a:srgbClr val="FF0000"/>
                </a:solidFill>
              </a:rPr>
              <a:t>CharacterProcessing.js</a:t>
            </a:r>
          </a:p>
        </p:txBody>
      </p:sp>
    </p:spTree>
    <p:extLst>
      <p:ext uri="{BB962C8B-B14F-4D97-AF65-F5344CB8AC3E}">
        <p14:creationId xmlns:p14="http://schemas.microsoft.com/office/powerpoint/2010/main" val="1641890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173</a:t>
            </a:fld>
            <a:endParaRPr lang="zh-TW" altLang="en-US"/>
          </a:p>
        </p:txBody>
      </p:sp>
      <p:sp>
        <p:nvSpPr>
          <p:cNvPr id="6" name="矩形 5"/>
          <p:cNvSpPr/>
          <p:nvPr/>
        </p:nvSpPr>
        <p:spPr>
          <a:xfrm>
            <a:off x="3091662" y="1951896"/>
            <a:ext cx="2661306" cy="369332"/>
          </a:xfrm>
          <a:prstGeom prst="rect">
            <a:avLst/>
          </a:prstGeom>
        </p:spPr>
        <p:txBody>
          <a:bodyPr wrap="none">
            <a:spAutoFit/>
          </a:bodyPr>
          <a:lstStyle/>
          <a:p>
            <a:r>
              <a:rPr lang="zh-TW" altLang="en-US" dirty="0">
                <a:solidFill>
                  <a:srgbClr val="FF0000"/>
                </a:solidFill>
              </a:rPr>
              <a:t>CharacterProcessing</a:t>
            </a:r>
            <a:r>
              <a:rPr lang="zh-TW" altLang="en-US" dirty="0" smtClean="0">
                <a:solidFill>
                  <a:srgbClr val="FF0000"/>
                </a:solidFill>
              </a:rPr>
              <a:t>.</a:t>
            </a:r>
            <a:r>
              <a:rPr lang="en-US" altLang="zh-TW" dirty="0" smtClean="0">
                <a:solidFill>
                  <a:srgbClr val="FF0000"/>
                </a:solidFill>
              </a:rPr>
              <a:t>html</a:t>
            </a:r>
            <a:endParaRPr lang="zh-TW" altLang="en-US" dirty="0">
              <a:solidFill>
                <a:srgbClr val="FF0000"/>
              </a:solidFill>
            </a:endParaRPr>
          </a:p>
        </p:txBody>
      </p:sp>
      <p:sp>
        <p:nvSpPr>
          <p:cNvPr id="10" name="矩形 9"/>
          <p:cNvSpPr/>
          <p:nvPr/>
        </p:nvSpPr>
        <p:spPr>
          <a:xfrm>
            <a:off x="1907059" y="2532591"/>
            <a:ext cx="6067168"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Character Processing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"CharacterProcessing.js"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90238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Character Code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174</a:t>
            </a:fld>
            <a:endParaRPr lang="zh-TW" altLang="en-US"/>
          </a:p>
        </p:txBody>
      </p:sp>
      <p:pic>
        <p:nvPicPr>
          <p:cNvPr id="1026"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2" y="1835149"/>
            <a:ext cx="6810375" cy="464820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346120" y="1311727"/>
            <a:ext cx="3196709" cy="369332"/>
          </a:xfrm>
          <a:prstGeom prst="rect">
            <a:avLst/>
          </a:prstGeom>
        </p:spPr>
        <p:txBody>
          <a:bodyPr wrap="none">
            <a:spAutoFit/>
          </a:bodyPr>
          <a:lstStyle/>
          <a:p>
            <a:r>
              <a:rPr lang="en-US" altLang="zh-TW" dirty="0" smtClean="0"/>
              <a:t>Ref: </a:t>
            </a:r>
            <a:r>
              <a:rPr lang="zh-TW" altLang="en-US" dirty="0" smtClean="0"/>
              <a:t>http</a:t>
            </a:r>
            <a:r>
              <a:rPr lang="zh-TW" altLang="en-US" dirty="0"/>
              <a:t>://www.asciitable.com/</a:t>
            </a:r>
          </a:p>
        </p:txBody>
      </p:sp>
    </p:spTree>
    <p:extLst>
      <p:ext uri="{BB962C8B-B14F-4D97-AF65-F5344CB8AC3E}">
        <p14:creationId xmlns:p14="http://schemas.microsoft.com/office/powerpoint/2010/main" val="356464693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String method </a:t>
            </a:r>
            <a:r>
              <a:rPr lang="en-US" altLang="zh-TW" dirty="0" err="1">
                <a:solidFill>
                  <a:srgbClr val="FF0000"/>
                </a:solidFill>
              </a:rPr>
              <a:t>indexOf</a:t>
            </a:r>
            <a:r>
              <a:rPr lang="en-US" altLang="zh-TW" dirty="0">
                <a:solidFill>
                  <a:srgbClr val="FF0000"/>
                </a:solidFill>
              </a:rPr>
              <a:t> </a:t>
            </a:r>
          </a:p>
          <a:p>
            <a:pPr lvl="1"/>
            <a:r>
              <a:rPr lang="en-US" altLang="zh-TW" dirty="0"/>
              <a:t>Determines the location of the </a:t>
            </a:r>
            <a:r>
              <a:rPr lang="en-US" altLang="zh-TW" dirty="0">
                <a:solidFill>
                  <a:srgbClr val="FF0000"/>
                </a:solidFill>
              </a:rPr>
              <a:t>first occurrence </a:t>
            </a:r>
            <a:r>
              <a:rPr lang="en-US" altLang="zh-TW" dirty="0"/>
              <a:t>of its argument in the string used to call the method</a:t>
            </a:r>
          </a:p>
          <a:p>
            <a:pPr lvl="1"/>
            <a:r>
              <a:rPr lang="en-US" altLang="zh-TW" dirty="0"/>
              <a:t>If the substring is found, the index at which the first occurrence of the substring begins is returned; otherwise, -1 is returned</a:t>
            </a:r>
          </a:p>
          <a:p>
            <a:pPr lvl="1"/>
            <a:r>
              <a:rPr lang="en-US" altLang="zh-TW" dirty="0"/>
              <a:t>Receives an optional second argument specifying the index from which to begin the search</a:t>
            </a:r>
          </a:p>
          <a:p>
            <a:r>
              <a:rPr lang="en-US" altLang="zh-TW" dirty="0"/>
              <a:t>String method </a:t>
            </a:r>
            <a:r>
              <a:rPr lang="en-US" altLang="zh-TW" dirty="0" err="1">
                <a:solidFill>
                  <a:srgbClr val="FF0000"/>
                </a:solidFill>
              </a:rPr>
              <a:t>lastIndexOf</a:t>
            </a:r>
            <a:r>
              <a:rPr lang="en-US" altLang="zh-TW" dirty="0">
                <a:solidFill>
                  <a:srgbClr val="FF0000"/>
                </a:solidFill>
              </a:rPr>
              <a:t> </a:t>
            </a:r>
          </a:p>
          <a:p>
            <a:pPr lvl="1"/>
            <a:r>
              <a:rPr lang="en-US" altLang="zh-TW" dirty="0"/>
              <a:t>Determines the location of the </a:t>
            </a:r>
            <a:r>
              <a:rPr lang="en-US" altLang="zh-TW" dirty="0">
                <a:solidFill>
                  <a:srgbClr val="FF0000"/>
                </a:solidFill>
              </a:rPr>
              <a:t>last occurrence </a:t>
            </a:r>
            <a:r>
              <a:rPr lang="en-US" altLang="zh-TW" dirty="0"/>
              <a:t>of its argument in the string used to call the method</a:t>
            </a:r>
          </a:p>
          <a:p>
            <a:pPr lvl="1"/>
            <a:r>
              <a:rPr lang="en-US" altLang="zh-TW" dirty="0"/>
              <a:t>If the substring is found, the index at which the last occurrence of the substring begins is returned; otherwise, -1 is returned</a:t>
            </a:r>
          </a:p>
          <a:p>
            <a:pPr lvl="1"/>
            <a:r>
              <a:rPr lang="en-US" altLang="zh-TW" dirty="0"/>
              <a:t>Receives an optional second argument specifying the index from which to begin the search</a:t>
            </a:r>
          </a:p>
          <a:p>
            <a:endParaRPr lang="zh-TW" altLang="en-US" dirty="0"/>
          </a:p>
        </p:txBody>
      </p:sp>
      <p:sp>
        <p:nvSpPr>
          <p:cNvPr id="3" name="標題 2"/>
          <p:cNvSpPr>
            <a:spLocks noGrp="1"/>
          </p:cNvSpPr>
          <p:nvPr>
            <p:ph type="title"/>
          </p:nvPr>
        </p:nvSpPr>
        <p:spPr/>
        <p:txBody>
          <a:bodyPr/>
          <a:lstStyle/>
          <a:p>
            <a:r>
              <a:rPr lang="en-US" altLang="zh-TW" dirty="0"/>
              <a:t>Searching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175</a:t>
            </a:fld>
            <a:endParaRPr lang="zh-TW" altLang="en-US"/>
          </a:p>
        </p:txBody>
      </p:sp>
    </p:spTree>
    <p:extLst>
      <p:ext uri="{BB962C8B-B14F-4D97-AF65-F5344CB8AC3E}">
        <p14:creationId xmlns:p14="http://schemas.microsoft.com/office/powerpoint/2010/main" val="6631134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Searching Methods</a:t>
            </a:r>
            <a:endParaRPr lang="zh-TW" altLang="en-US" dirty="0"/>
          </a:p>
        </p:txBody>
      </p:sp>
      <p:sp>
        <p:nvSpPr>
          <p:cNvPr id="10" name="矩形 9"/>
          <p:cNvSpPr/>
          <p:nvPr/>
        </p:nvSpPr>
        <p:spPr>
          <a:xfrm>
            <a:off x="112681" y="2887682"/>
            <a:ext cx="7449654"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letters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abcdefghijklmnopqrstuvwxyzabcdefghijklm</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inputField</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"results"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"&lt;p&gt;First occurrence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"&lt;p&gt;Last occurrence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letters.lastIndexOf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"&lt;p&gt;First occurrence from index 12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12 )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"&lt;p&gt;Last occurrence from index 12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letters.lastIndexOf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12 )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searchButton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searchButton.addEventListener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"click"</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"load"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smtClean="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176</a:t>
            </a:fld>
            <a:endParaRPr lang="zh-TW" altLang="en-US"/>
          </a:p>
        </p:txBody>
      </p:sp>
      <p:sp>
        <p:nvSpPr>
          <p:cNvPr id="6" name="矩形 5"/>
          <p:cNvSpPr/>
          <p:nvPr/>
        </p:nvSpPr>
        <p:spPr>
          <a:xfrm>
            <a:off x="926143" y="4174305"/>
            <a:ext cx="3265284"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926143" y="4534501"/>
            <a:ext cx="3609315"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926144" y="4906142"/>
            <a:ext cx="3609315"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82560" y="5273403"/>
            <a:ext cx="3971456"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2"/>
          <a:stretch>
            <a:fillRect/>
          </a:stretch>
        </p:blipFill>
        <p:spPr>
          <a:xfrm>
            <a:off x="1437963" y="1464902"/>
            <a:ext cx="7417712" cy="1381886"/>
          </a:xfrm>
          <a:prstGeom prst="rect">
            <a:avLst/>
          </a:prstGeom>
          <a:ln>
            <a:solidFill>
              <a:schemeClr val="tx1"/>
            </a:solidFill>
          </a:ln>
        </p:spPr>
      </p:pic>
      <p:sp>
        <p:nvSpPr>
          <p:cNvPr id="12" name="矩形 11"/>
          <p:cNvSpPr/>
          <p:nvPr/>
        </p:nvSpPr>
        <p:spPr>
          <a:xfrm>
            <a:off x="5475745" y="2965850"/>
            <a:ext cx="2021707" cy="369332"/>
          </a:xfrm>
          <a:prstGeom prst="rect">
            <a:avLst/>
          </a:prstGeom>
        </p:spPr>
        <p:txBody>
          <a:bodyPr wrap="none">
            <a:spAutoFit/>
          </a:bodyPr>
          <a:lstStyle/>
          <a:p>
            <a:r>
              <a:rPr lang="zh-TW" altLang="en-US" dirty="0">
                <a:solidFill>
                  <a:srgbClr val="FF0000"/>
                </a:solidFill>
              </a:rPr>
              <a:t>SearchingStrings.js</a:t>
            </a:r>
          </a:p>
        </p:txBody>
      </p:sp>
    </p:spTree>
    <p:extLst>
      <p:ext uri="{BB962C8B-B14F-4D97-AF65-F5344CB8AC3E}">
        <p14:creationId xmlns:p14="http://schemas.microsoft.com/office/powerpoint/2010/main" val="10232728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Searching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177</a:t>
            </a:fld>
            <a:endParaRPr lang="zh-TW" altLang="en-US"/>
          </a:p>
        </p:txBody>
      </p:sp>
      <p:sp>
        <p:nvSpPr>
          <p:cNvPr id="7" name="矩形 6"/>
          <p:cNvSpPr/>
          <p:nvPr/>
        </p:nvSpPr>
        <p:spPr>
          <a:xfrm>
            <a:off x="25057" y="2679459"/>
            <a:ext cx="7235338"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Searching Strings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"SearchingStrings.js"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searchForm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The string to search is: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abcdefghijklmnopqrstuvwxyzabcdefghijklm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Enter the substring to search for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3881623" y="3491832"/>
            <a:ext cx="2319866" cy="369332"/>
          </a:xfrm>
          <a:prstGeom prst="rect">
            <a:avLst/>
          </a:prstGeom>
        </p:spPr>
        <p:txBody>
          <a:bodyPr wrap="none">
            <a:spAutoFit/>
          </a:bodyPr>
          <a:lstStyle/>
          <a:p>
            <a:r>
              <a:rPr lang="zh-TW" altLang="en-US" dirty="0">
                <a:solidFill>
                  <a:srgbClr val="FF0000"/>
                </a:solidFill>
              </a:rPr>
              <a:t>SearchingStrings</a:t>
            </a:r>
            <a:r>
              <a:rPr lang="zh-TW" altLang="en-US" dirty="0" smtClean="0">
                <a:solidFill>
                  <a:srgbClr val="FF0000"/>
                </a:solidFill>
              </a:rPr>
              <a:t>.</a:t>
            </a:r>
            <a:r>
              <a:rPr lang="en-US" altLang="zh-TW" dirty="0" smtClean="0">
                <a:solidFill>
                  <a:srgbClr val="FF0000"/>
                </a:solidFill>
              </a:rPr>
              <a:t>html</a:t>
            </a:r>
            <a:endParaRPr lang="zh-TW" altLang="en-US" dirty="0">
              <a:solidFill>
                <a:srgbClr val="FF0000"/>
              </a:solidFill>
            </a:endParaRPr>
          </a:p>
        </p:txBody>
      </p:sp>
      <p:pic>
        <p:nvPicPr>
          <p:cNvPr id="8" name="圖片 7"/>
          <p:cNvPicPr>
            <a:picLocks noChangeAspect="1"/>
          </p:cNvPicPr>
          <p:nvPr/>
        </p:nvPicPr>
        <p:blipFill>
          <a:blip r:embed="rId2"/>
          <a:stretch>
            <a:fillRect/>
          </a:stretch>
        </p:blipFill>
        <p:spPr>
          <a:xfrm>
            <a:off x="1701231" y="1607213"/>
            <a:ext cx="7417712" cy="1381886"/>
          </a:xfrm>
          <a:prstGeom prst="rect">
            <a:avLst/>
          </a:prstGeom>
          <a:ln>
            <a:solidFill>
              <a:schemeClr val="tx1"/>
            </a:solidFill>
          </a:ln>
        </p:spPr>
      </p:pic>
    </p:spTree>
    <p:extLst>
      <p:ext uri="{BB962C8B-B14F-4D97-AF65-F5344CB8AC3E}">
        <p14:creationId xmlns:p14="http://schemas.microsoft.com/office/powerpoint/2010/main" val="325589032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77500" lnSpcReduction="20000"/>
          </a:bodyPr>
          <a:lstStyle/>
          <a:p>
            <a:r>
              <a:rPr lang="en-US" altLang="zh-TW" dirty="0"/>
              <a:t>Tokens are separated from one another by delimiters, typically white-space characters such as blank, tab, newline and carriage return </a:t>
            </a:r>
          </a:p>
          <a:p>
            <a:pPr lvl="1"/>
            <a:r>
              <a:rPr lang="en-US" altLang="zh-TW" dirty="0"/>
              <a:t>Other characters may also be used as delimiters to separate tokens</a:t>
            </a:r>
          </a:p>
          <a:p>
            <a:r>
              <a:rPr lang="en-US" altLang="zh-TW" dirty="0"/>
              <a:t>String method split </a:t>
            </a:r>
          </a:p>
          <a:p>
            <a:pPr lvl="1"/>
            <a:r>
              <a:rPr lang="en-US" altLang="zh-TW" dirty="0"/>
              <a:t>Breaks a string into its component tokens</a:t>
            </a:r>
          </a:p>
          <a:p>
            <a:pPr lvl="1"/>
            <a:r>
              <a:rPr lang="en-US" altLang="zh-TW" dirty="0"/>
              <a:t>Argument is the delimiter string </a:t>
            </a:r>
          </a:p>
          <a:p>
            <a:pPr lvl="1"/>
            <a:r>
              <a:rPr lang="en-US" altLang="zh-TW" dirty="0"/>
              <a:t>Returns an array of strings containing the tokens</a:t>
            </a:r>
          </a:p>
          <a:p>
            <a:r>
              <a:rPr lang="en-US" altLang="zh-TW" dirty="0"/>
              <a:t>String method </a:t>
            </a:r>
            <a:r>
              <a:rPr lang="en-US" altLang="zh-TW" dirty="0">
                <a:solidFill>
                  <a:srgbClr val="FF0000"/>
                </a:solidFill>
              </a:rPr>
              <a:t>substring </a:t>
            </a:r>
            <a:r>
              <a:rPr lang="en-US" altLang="zh-TW" dirty="0" smtClean="0">
                <a:solidFill>
                  <a:srgbClr val="FF0000"/>
                </a:solidFill>
              </a:rPr>
              <a:t>(start, end)</a:t>
            </a:r>
            <a:endParaRPr lang="en-US" altLang="zh-TW" dirty="0">
              <a:solidFill>
                <a:srgbClr val="FF0000"/>
              </a:solidFill>
            </a:endParaRPr>
          </a:p>
          <a:p>
            <a:pPr lvl="1"/>
            <a:r>
              <a:rPr lang="en-US" altLang="zh-TW" dirty="0"/>
              <a:t>Returns the substring from the </a:t>
            </a:r>
            <a:r>
              <a:rPr lang="en-US" altLang="zh-TW" dirty="0">
                <a:solidFill>
                  <a:srgbClr val="FF0000"/>
                </a:solidFill>
              </a:rPr>
              <a:t>starting index </a:t>
            </a:r>
            <a:r>
              <a:rPr lang="en-US" altLang="zh-TW" dirty="0"/>
              <a:t>(its first argument) up to but not including the </a:t>
            </a:r>
            <a:r>
              <a:rPr lang="en-US" altLang="zh-TW" dirty="0">
                <a:solidFill>
                  <a:srgbClr val="FF0000"/>
                </a:solidFill>
              </a:rPr>
              <a:t>ending index </a:t>
            </a:r>
            <a:r>
              <a:rPr lang="en-US" altLang="zh-TW" dirty="0"/>
              <a:t>(its second argument)</a:t>
            </a:r>
          </a:p>
          <a:p>
            <a:pPr lvl="1"/>
            <a:r>
              <a:rPr lang="en-US" altLang="zh-TW" dirty="0"/>
              <a:t>If the ending index is greater than the length of the string, the substring returned includes the characters from the starting index to the end of the original </a:t>
            </a:r>
            <a:r>
              <a:rPr lang="en-US" altLang="zh-TW" dirty="0" smtClean="0"/>
              <a:t>string</a:t>
            </a:r>
          </a:p>
          <a:p>
            <a:r>
              <a:rPr lang="en-US" altLang="zh-TW" dirty="0"/>
              <a:t>String method </a:t>
            </a:r>
            <a:r>
              <a:rPr lang="en-US" altLang="zh-TW" dirty="0" err="1" smtClean="0">
                <a:solidFill>
                  <a:srgbClr val="FF0000"/>
                </a:solidFill>
              </a:rPr>
              <a:t>substr</a:t>
            </a:r>
            <a:r>
              <a:rPr lang="en-US" altLang="zh-TW" dirty="0" smtClean="0">
                <a:solidFill>
                  <a:srgbClr val="FF0000"/>
                </a:solidFill>
              </a:rPr>
              <a:t> (start, length)</a:t>
            </a:r>
          </a:p>
          <a:p>
            <a:pPr lvl="1"/>
            <a:r>
              <a:rPr lang="en-US" altLang="zh-TW" dirty="0"/>
              <a:t>Returns </a:t>
            </a:r>
            <a:r>
              <a:rPr lang="en-US" altLang="zh-TW" dirty="0" smtClean="0"/>
              <a:t>a string containing the length characters starting form index start in the sources string.</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Splitting Strings and Obtaining Substrings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178</a:t>
            </a:fld>
            <a:endParaRPr lang="zh-TW" altLang="en-US"/>
          </a:p>
        </p:txBody>
      </p:sp>
    </p:spTree>
    <p:extLst>
      <p:ext uri="{BB962C8B-B14F-4D97-AF65-F5344CB8AC3E}">
        <p14:creationId xmlns:p14="http://schemas.microsoft.com/office/powerpoint/2010/main" val="32948863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Splitting Strings and Obtaining Substrings</a:t>
            </a:r>
            <a:endParaRPr lang="zh-TW" altLang="en-US" dirty="0"/>
          </a:p>
        </p:txBody>
      </p:sp>
      <p:sp>
        <p:nvSpPr>
          <p:cNvPr id="10" name="矩形 9"/>
          <p:cNvSpPr/>
          <p:nvPr/>
        </p:nvSpPr>
        <p:spPr>
          <a:xfrm>
            <a:off x="0" y="1427307"/>
            <a:ext cx="7341311" cy="34163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tokens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inputString.split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results.innerHTML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"&lt;p&gt;The sentence split into words is: &lt;/p&gt;"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 = 'indent'&gt;"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tokens.join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"&lt;/p&gt;&lt;p class = 'indent'&gt;"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"&lt;p&gt;The first 10 characters of the input string are: &lt;/p&gt;"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 = 'indent'&gt;'"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inputString.substring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10 )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179</a:t>
            </a:fld>
            <a:endParaRPr lang="zh-TW" altLang="en-US"/>
          </a:p>
        </p:txBody>
      </p:sp>
      <p:sp>
        <p:nvSpPr>
          <p:cNvPr id="6" name="矩形 5"/>
          <p:cNvSpPr/>
          <p:nvPr/>
        </p:nvSpPr>
        <p:spPr>
          <a:xfrm>
            <a:off x="1548896" y="1978168"/>
            <a:ext cx="2212818"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004994" y="3284565"/>
            <a:ext cx="2839016"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stretch>
            <a:fillRect/>
          </a:stretch>
        </p:blipFill>
        <p:spPr>
          <a:xfrm>
            <a:off x="5685576" y="4593410"/>
            <a:ext cx="3458424" cy="2275279"/>
          </a:xfrm>
          <a:prstGeom prst="rect">
            <a:avLst/>
          </a:prstGeom>
          <a:ln>
            <a:solidFill>
              <a:schemeClr val="tx1"/>
            </a:solidFill>
          </a:ln>
        </p:spPr>
      </p:pic>
      <p:sp>
        <p:nvSpPr>
          <p:cNvPr id="9" name="矩形 8"/>
          <p:cNvSpPr/>
          <p:nvPr/>
        </p:nvSpPr>
        <p:spPr>
          <a:xfrm>
            <a:off x="2331493" y="4852263"/>
            <a:ext cx="2170787" cy="369332"/>
          </a:xfrm>
          <a:prstGeom prst="rect">
            <a:avLst/>
          </a:prstGeom>
        </p:spPr>
        <p:txBody>
          <a:bodyPr wrap="none">
            <a:spAutoFit/>
          </a:bodyPr>
          <a:lstStyle/>
          <a:p>
            <a:r>
              <a:rPr lang="zh-TW" altLang="en-US" dirty="0">
                <a:solidFill>
                  <a:srgbClr val="FF0000"/>
                </a:solidFill>
              </a:rPr>
              <a:t>SplitAndSubString.js</a:t>
            </a:r>
          </a:p>
        </p:txBody>
      </p:sp>
    </p:spTree>
    <p:extLst>
      <p:ext uri="{BB962C8B-B14F-4D97-AF65-F5344CB8AC3E}">
        <p14:creationId xmlns:p14="http://schemas.microsoft.com/office/powerpoint/2010/main" val="56618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script uses another predefined dialog box from the </a:t>
            </a:r>
            <a:r>
              <a:rPr lang="en-US" altLang="zh-TW" dirty="0">
                <a:solidFill>
                  <a:srgbClr val="FF0000"/>
                </a:solidFill>
              </a:rPr>
              <a:t>window object</a:t>
            </a:r>
            <a:r>
              <a:rPr lang="en-US" altLang="zh-TW" dirty="0"/>
              <a:t>—a </a:t>
            </a:r>
            <a:r>
              <a:rPr lang="en-US" altLang="zh-TW" dirty="0">
                <a:solidFill>
                  <a:srgbClr val="FF0000"/>
                </a:solidFill>
              </a:rPr>
              <a:t>prompt </a:t>
            </a:r>
            <a:r>
              <a:rPr lang="en-US" altLang="zh-TW" dirty="0"/>
              <a:t>dialog—which allows the user to enter a value that the script can use. </a:t>
            </a:r>
            <a:endParaRPr lang="en-US" altLang="zh-TW" dirty="0" smtClean="0"/>
          </a:p>
          <a:p>
            <a:pPr lvl="1"/>
            <a:r>
              <a:rPr lang="en-US" altLang="zh-TW" dirty="0" smtClean="0"/>
              <a:t>The </a:t>
            </a:r>
            <a:r>
              <a:rPr lang="en-US" altLang="zh-TW" dirty="0"/>
              <a:t>first argument is a message (called a prompt) that directs the user to take a specific action. </a:t>
            </a:r>
          </a:p>
          <a:p>
            <a:pPr lvl="1"/>
            <a:r>
              <a:rPr lang="en-US" altLang="zh-TW" dirty="0"/>
              <a:t>The optional second argument is the default string to display in the text field. </a:t>
            </a:r>
          </a:p>
          <a:p>
            <a:r>
              <a:rPr lang="en-US" altLang="zh-TW" dirty="0"/>
              <a:t>Script can then use the value that the user inputs.</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a:t>
            </a:fld>
            <a:endParaRPr lang="zh-TW" altLang="en-US"/>
          </a:p>
        </p:txBody>
      </p:sp>
      <p:sp>
        <p:nvSpPr>
          <p:cNvPr id="5" name="矩形 4"/>
          <p:cNvSpPr/>
          <p:nvPr/>
        </p:nvSpPr>
        <p:spPr>
          <a:xfrm>
            <a:off x="1058562" y="4909921"/>
            <a:ext cx="6050692" cy="27699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name = </a:t>
            </a:r>
            <a:r>
              <a:rPr lang="en-US" altLang="zh-TW" sz="1200" b="1" kern="0" dirty="0" err="1">
                <a:solidFill>
                  <a:srgbClr val="00FF00"/>
                </a:solidFill>
                <a:latin typeface="Courier New" panose="02070309020205020404" pitchFamily="49" charset="0"/>
                <a:ea typeface="細明體" panose="02020509000000000000" pitchFamily="49" charset="-120"/>
                <a:cs typeface="Courier New" panose="02070309020205020404" pitchFamily="49" charset="0"/>
              </a:rPr>
              <a:t>window</a:t>
            </a:r>
            <a:r>
              <a:rPr lang="en-US" altLang="zh-TW" sz="1200" b="1" kern="0" dirty="0" err="1">
                <a:solidFill>
                  <a:srgbClr val="C0C0C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err="1">
                <a:solidFill>
                  <a:srgbClr val="00FF00"/>
                </a:solidFill>
                <a:latin typeface="Courier New" panose="02070309020205020404" pitchFamily="49" charset="0"/>
                <a:ea typeface="細明體" panose="02020509000000000000" pitchFamily="49" charset="-120"/>
                <a:cs typeface="Courier New" panose="02070309020205020404" pitchFamily="49" charset="0"/>
              </a:rPr>
              <a:t>prompt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"Please enter your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name", "test"</a:t>
            </a:r>
            <a:r>
              <a:rPr lang="en-US" altLang="zh-TW" sz="1200" b="1" kern="0" dirty="0" smtClean="0">
                <a:solidFill>
                  <a:srgbClr val="C0C0C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p>
        </p:txBody>
      </p:sp>
      <p:pic>
        <p:nvPicPr>
          <p:cNvPr id="7" name="圖片 6"/>
          <p:cNvPicPr>
            <a:picLocks noChangeAspect="1"/>
          </p:cNvPicPr>
          <p:nvPr/>
        </p:nvPicPr>
        <p:blipFill>
          <a:blip r:embed="rId2"/>
          <a:stretch>
            <a:fillRect/>
          </a:stretch>
        </p:blipFill>
        <p:spPr>
          <a:xfrm>
            <a:off x="3139967" y="5301613"/>
            <a:ext cx="2864065" cy="1419862"/>
          </a:xfrm>
          <a:prstGeom prst="rect">
            <a:avLst/>
          </a:prstGeom>
        </p:spPr>
      </p:pic>
    </p:spTree>
    <p:extLst>
      <p:ext uri="{BB962C8B-B14F-4D97-AF65-F5344CB8AC3E}">
        <p14:creationId xmlns:p14="http://schemas.microsoft.com/office/powerpoint/2010/main" val="75738791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Splitting Strings and Obtaining Substrings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180</a:t>
            </a:fld>
            <a:endParaRPr lang="zh-TW" altLang="en-US"/>
          </a:p>
        </p:txBody>
      </p:sp>
      <p:sp>
        <p:nvSpPr>
          <p:cNvPr id="6" name="矩形 5"/>
          <p:cNvSpPr/>
          <p:nvPr/>
        </p:nvSpPr>
        <p:spPr>
          <a:xfrm>
            <a:off x="4192020" y="1637067"/>
            <a:ext cx="2468946" cy="369332"/>
          </a:xfrm>
          <a:prstGeom prst="rect">
            <a:avLst/>
          </a:prstGeom>
        </p:spPr>
        <p:txBody>
          <a:bodyPr wrap="none">
            <a:spAutoFit/>
          </a:bodyPr>
          <a:lstStyle/>
          <a:p>
            <a:r>
              <a:rPr lang="zh-TW" altLang="en-US" dirty="0">
                <a:solidFill>
                  <a:srgbClr val="FF0000"/>
                </a:solidFill>
              </a:rPr>
              <a:t>SplitAndSubString</a:t>
            </a:r>
            <a:r>
              <a:rPr lang="zh-TW" altLang="en-US" dirty="0" smtClean="0">
                <a:solidFill>
                  <a:srgbClr val="FF0000"/>
                </a:solidFill>
              </a:rPr>
              <a:t>.</a:t>
            </a:r>
            <a:r>
              <a:rPr lang="en-US" altLang="zh-TW" dirty="0" smtClean="0">
                <a:solidFill>
                  <a:srgbClr val="FF0000"/>
                </a:solidFill>
              </a:rPr>
              <a:t>html</a:t>
            </a:r>
            <a:endParaRPr lang="zh-TW" altLang="en-US" dirty="0">
              <a:solidFill>
                <a:srgbClr val="FF0000"/>
              </a:solidFill>
            </a:endParaRPr>
          </a:p>
        </p:txBody>
      </p:sp>
      <p:sp>
        <p:nvSpPr>
          <p:cNvPr id="7" name="矩形 6"/>
          <p:cNvSpPr/>
          <p:nvPr/>
        </p:nvSpPr>
        <p:spPr>
          <a:xfrm>
            <a:off x="815882" y="2006399"/>
            <a:ext cx="7693803"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split and substring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b="1" kern="0" dirty="0" err="1"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.indent</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"SplitAndSubString.js"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Enter a sentence to split into words: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0456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Homework 3</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181</a:t>
            </a:fld>
            <a:endParaRPr lang="zh-TW" altLang="en-US"/>
          </a:p>
        </p:txBody>
      </p:sp>
      <p:sp>
        <p:nvSpPr>
          <p:cNvPr id="5" name="矩形 4"/>
          <p:cNvSpPr/>
          <p:nvPr/>
        </p:nvSpPr>
        <p:spPr>
          <a:xfrm>
            <a:off x="1050202" y="2210397"/>
            <a:ext cx="704359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dirty="0">
                <a:latin typeface="Courier New" panose="02070309020205020404" pitchFamily="49" charset="0"/>
                <a:cs typeface="Courier New" panose="02070309020205020404" pitchFamily="49" charset="0"/>
              </a:rPr>
              <a:t>function progress(){	</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   </a:t>
            </a:r>
            <a:r>
              <a:rPr lang="en-US" altLang="zh-TW" sz="1200" dirty="0" err="1" smtClean="0">
                <a:latin typeface="Courier New" panose="02070309020205020404" pitchFamily="49" charset="0"/>
                <a:cs typeface="Courier New" panose="02070309020205020404" pitchFamily="49" charset="0"/>
              </a:rPr>
              <a:t>var</a:t>
            </a:r>
            <a:r>
              <a:rPr lang="en-US" altLang="zh-TW" sz="1200" dirty="0" smtClean="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txt = </a:t>
            </a:r>
            <a:r>
              <a:rPr lang="en-US" altLang="zh-TW" sz="1200" dirty="0" err="1">
                <a:latin typeface="Courier New" panose="02070309020205020404" pitchFamily="49" charset="0"/>
                <a:cs typeface="Courier New" panose="02070309020205020404" pitchFamily="49" charset="0"/>
              </a:rPr>
              <a:t>document.form.txt.value</a:t>
            </a:r>
            <a:r>
              <a:rPr lang="en-US" altLang="zh-TW" sz="1200" dirty="0">
                <a:latin typeface="Courier New" panose="02070309020205020404" pitchFamily="49" charset="0"/>
                <a:cs typeface="Courier New" panose="02070309020205020404" pitchFamily="49" charset="0"/>
              </a:rPr>
              <a:t>;	</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r>
              <a:rPr lang="en-US" altLang="zh-TW" sz="1200" dirty="0" err="1" smtClean="0">
                <a:latin typeface="Courier New" panose="02070309020205020404" pitchFamily="49" charset="0"/>
                <a:cs typeface="Courier New" panose="02070309020205020404" pitchFamily="49" charset="0"/>
              </a:rPr>
              <a:t>var</a:t>
            </a:r>
            <a:r>
              <a:rPr lang="en-US" altLang="zh-TW" sz="1200" dirty="0" smtClean="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line = </a:t>
            </a:r>
            <a:r>
              <a:rPr lang="en-US" altLang="zh-TW" sz="1200" dirty="0" err="1">
                <a:latin typeface="Courier New" panose="02070309020205020404" pitchFamily="49" charset="0"/>
                <a:cs typeface="Courier New" panose="02070309020205020404" pitchFamily="49" charset="0"/>
              </a:rPr>
              <a:t>txt.split</a:t>
            </a:r>
            <a:r>
              <a:rPr lang="en-US" altLang="zh-TW" sz="1200" dirty="0">
                <a:latin typeface="Courier New" panose="02070309020205020404" pitchFamily="49" charset="0"/>
                <a:cs typeface="Courier New" panose="02070309020205020404" pitchFamily="49" charset="0"/>
              </a:rPr>
              <a:t>("\n"); // </a:t>
            </a:r>
            <a:r>
              <a:rPr lang="zh-TW" altLang="en-US" sz="1200" dirty="0">
                <a:latin typeface="Courier New" panose="02070309020205020404" pitchFamily="49" charset="0"/>
                <a:cs typeface="Courier New" panose="02070309020205020404" pitchFamily="49" charset="0"/>
              </a:rPr>
              <a:t>每一行內容	</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r>
              <a:rPr lang="en-US" altLang="zh-TW" sz="1200" dirty="0" err="1" smtClean="0">
                <a:latin typeface="Courier New" panose="02070309020205020404" pitchFamily="49" charset="0"/>
                <a:cs typeface="Courier New" panose="02070309020205020404" pitchFamily="49" charset="0"/>
              </a:rPr>
              <a:t>var</a:t>
            </a:r>
            <a:r>
              <a:rPr lang="en-US" altLang="zh-TW" sz="1200" dirty="0" smtClean="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line_num</a:t>
            </a:r>
            <a:r>
              <a:rPr lang="en-US" altLang="zh-TW" sz="1200" dirty="0">
                <a:latin typeface="Courier New" panose="02070309020205020404" pitchFamily="49" charset="0"/>
                <a:cs typeface="Courier New" panose="02070309020205020404" pitchFamily="49" charset="0"/>
              </a:rPr>
              <a:t> = </a:t>
            </a:r>
            <a:r>
              <a:rPr lang="en-US" altLang="zh-TW" sz="1200" dirty="0" err="1">
                <a:latin typeface="Courier New" panose="02070309020205020404" pitchFamily="49" charset="0"/>
                <a:cs typeface="Courier New" panose="02070309020205020404" pitchFamily="49" charset="0"/>
              </a:rPr>
              <a:t>line.length</a:t>
            </a:r>
            <a:r>
              <a:rPr lang="en-US" altLang="zh-TW" sz="1200" dirty="0">
                <a:latin typeface="Courier New" panose="02070309020205020404" pitchFamily="49" charset="0"/>
                <a:cs typeface="Courier New" panose="02070309020205020404" pitchFamily="49" charset="0"/>
              </a:rPr>
              <a:t>; // </a:t>
            </a:r>
            <a:r>
              <a:rPr lang="zh-TW" altLang="en-US" sz="1200" dirty="0">
                <a:latin typeface="Courier New" panose="02070309020205020404" pitchFamily="49" charset="0"/>
                <a:cs typeface="Courier New" panose="02070309020205020404" pitchFamily="49" charset="0"/>
              </a:rPr>
              <a:t>共有幾行	</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for </a:t>
            </a:r>
            <a:r>
              <a:rPr lang="en-US" altLang="zh-TW" sz="1200" dirty="0">
                <a:latin typeface="Courier New" panose="02070309020205020404" pitchFamily="49" charset="0"/>
                <a:cs typeface="Courier New" panose="02070309020205020404" pitchFamily="49" charset="0"/>
              </a:rPr>
              <a:t>(</a:t>
            </a:r>
            <a:r>
              <a:rPr lang="en-US" altLang="zh-TW" sz="1200" dirty="0" err="1">
                <a:latin typeface="Courier New" panose="02070309020205020404" pitchFamily="49" charset="0"/>
                <a:cs typeface="Courier New" panose="02070309020205020404" pitchFamily="49" charset="0"/>
              </a:rPr>
              <a:t>var</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i</a:t>
            </a:r>
            <a:r>
              <a:rPr lang="en-US" altLang="zh-TW" sz="1200" dirty="0">
                <a:latin typeface="Courier New" panose="02070309020205020404" pitchFamily="49" charset="0"/>
                <a:cs typeface="Courier New" panose="02070309020205020404" pitchFamily="49" charset="0"/>
              </a:rPr>
              <a:t> = 0; </a:t>
            </a:r>
            <a:r>
              <a:rPr lang="en-US" altLang="zh-TW" sz="1200" dirty="0" err="1">
                <a:latin typeface="Courier New" panose="02070309020205020404" pitchFamily="49" charset="0"/>
                <a:cs typeface="Courier New" panose="02070309020205020404" pitchFamily="49" charset="0"/>
              </a:rPr>
              <a:t>i</a:t>
            </a:r>
            <a:r>
              <a:rPr lang="en-US" altLang="zh-TW" sz="1200" dirty="0">
                <a:latin typeface="Courier New" panose="02070309020205020404" pitchFamily="49" charset="0"/>
                <a:cs typeface="Courier New" panose="02070309020205020404" pitchFamily="49" charset="0"/>
              </a:rPr>
              <a:t>&lt;</a:t>
            </a:r>
            <a:r>
              <a:rPr lang="en-US" altLang="zh-TW" sz="1200" dirty="0" err="1">
                <a:latin typeface="Courier New" panose="02070309020205020404" pitchFamily="49" charset="0"/>
                <a:cs typeface="Courier New" panose="02070309020205020404" pitchFamily="49" charset="0"/>
              </a:rPr>
              <a:t>line_num</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i</a:t>
            </a:r>
            <a:r>
              <a:rPr lang="en-US" altLang="zh-TW" sz="1200" dirty="0">
                <a:latin typeface="Courier New" panose="02070309020205020404" pitchFamily="49" charset="0"/>
                <a:cs typeface="Courier New" panose="02070309020205020404" pitchFamily="49" charset="0"/>
              </a:rPr>
              <a:t>++)	{	    </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r>
              <a:rPr lang="en-US" altLang="zh-TW" sz="1200" dirty="0" err="1" smtClean="0">
                <a:solidFill>
                  <a:srgbClr val="FF0000"/>
                </a:solidFill>
                <a:latin typeface="Courier New" panose="02070309020205020404" pitchFamily="49" charset="0"/>
                <a:cs typeface="Courier New" panose="02070309020205020404" pitchFamily="49" charset="0"/>
              </a:rPr>
              <a:t>var</a:t>
            </a:r>
            <a:r>
              <a:rPr lang="en-US" altLang="zh-TW" sz="1200" dirty="0" smtClean="0">
                <a:solidFill>
                  <a:srgbClr val="FF0000"/>
                </a:solidFill>
                <a:latin typeface="Courier New" panose="02070309020205020404" pitchFamily="49" charset="0"/>
                <a:cs typeface="Courier New" panose="02070309020205020404" pitchFamily="49" charset="0"/>
              </a:rPr>
              <a:t> </a:t>
            </a:r>
            <a:r>
              <a:rPr lang="en-US" altLang="zh-TW" sz="1200" dirty="0" err="1">
                <a:solidFill>
                  <a:srgbClr val="FF0000"/>
                </a:solidFill>
                <a:latin typeface="Courier New" panose="02070309020205020404" pitchFamily="49" charset="0"/>
                <a:cs typeface="Courier New" panose="02070309020205020404" pitchFamily="49" charset="0"/>
              </a:rPr>
              <a:t>seq</a:t>
            </a:r>
            <a:r>
              <a:rPr lang="en-US" altLang="zh-TW" sz="1200" dirty="0">
                <a:solidFill>
                  <a:srgbClr val="FF0000"/>
                </a:solidFill>
                <a:latin typeface="Courier New" panose="02070309020205020404" pitchFamily="49" charset="0"/>
                <a:cs typeface="Courier New" panose="02070309020205020404" pitchFamily="49" charset="0"/>
              </a:rPr>
              <a:t> = line[</a:t>
            </a:r>
            <a:r>
              <a:rPr lang="en-US" altLang="zh-TW" sz="1200" dirty="0" err="1">
                <a:solidFill>
                  <a:srgbClr val="FF0000"/>
                </a:solidFill>
                <a:latin typeface="Courier New" panose="02070309020205020404" pitchFamily="49" charset="0"/>
                <a:cs typeface="Courier New" panose="02070309020205020404" pitchFamily="49" charset="0"/>
              </a:rPr>
              <a:t>i</a:t>
            </a:r>
            <a:r>
              <a:rPr lang="en-US" altLang="zh-TW" sz="1200" dirty="0">
                <a:solidFill>
                  <a:srgbClr val="FF0000"/>
                </a:solidFill>
                <a:latin typeface="Courier New" panose="02070309020205020404" pitchFamily="49" charset="0"/>
                <a:cs typeface="Courier New" panose="02070309020205020404" pitchFamily="49" charset="0"/>
              </a:rPr>
              <a:t>].split(" "); </a:t>
            </a:r>
            <a:r>
              <a:rPr lang="en-US" altLang="zh-TW" sz="1200" dirty="0">
                <a:latin typeface="Courier New" panose="02070309020205020404" pitchFamily="49" charset="0"/>
                <a:cs typeface="Courier New" panose="02070309020205020404" pitchFamily="49" charset="0"/>
              </a:rPr>
              <a:t>//</a:t>
            </a:r>
            <a:r>
              <a:rPr lang="en-US" altLang="zh-TW" sz="1200" dirty="0" err="1">
                <a:latin typeface="Courier New" panose="02070309020205020404" pitchFamily="49" charset="0"/>
                <a:cs typeface="Courier New" panose="02070309020205020404" pitchFamily="49" charset="0"/>
              </a:rPr>
              <a:t>seq</a:t>
            </a:r>
            <a:r>
              <a:rPr lang="en-US" altLang="zh-TW" sz="1200" dirty="0">
                <a:latin typeface="Courier New" panose="02070309020205020404" pitchFamily="49" charset="0"/>
                <a:cs typeface="Courier New" panose="02070309020205020404" pitchFamily="49" charset="0"/>
              </a:rPr>
              <a:t>[0]: label</a:t>
            </a:r>
            <a:r>
              <a:rPr lang="zh-TW" altLang="en-US" sz="1200" dirty="0">
                <a:latin typeface="Courier New" panose="02070309020205020404" pitchFamily="49" charset="0"/>
                <a:cs typeface="Courier New" panose="02070309020205020404" pitchFamily="49" charset="0"/>
              </a:rPr>
              <a:t>名稱</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seq</a:t>
            </a:r>
            <a:r>
              <a:rPr lang="en-US" altLang="zh-TW" sz="1200" dirty="0">
                <a:latin typeface="Courier New" panose="02070309020205020404" pitchFamily="49" charset="0"/>
                <a:cs typeface="Courier New" panose="02070309020205020404" pitchFamily="49" charset="0"/>
              </a:rPr>
              <a:t>[1] : </a:t>
            </a:r>
            <a:r>
              <a:rPr lang="en-US" altLang="zh-TW" sz="1200" dirty="0" smtClean="0">
                <a:latin typeface="Courier New" panose="02070309020205020404" pitchFamily="49" charset="0"/>
                <a:cs typeface="Courier New" panose="02070309020205020404" pitchFamily="49" charset="0"/>
              </a:rPr>
              <a:t>context</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1687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Date object provides methods for date and time manipulations</a:t>
            </a:r>
          </a:p>
          <a:p>
            <a:pPr lvl="1"/>
            <a:r>
              <a:rPr lang="en-US" altLang="zh-TW" dirty="0"/>
              <a:t>Based either on the computer’s local time zone or on World Time Standard’s Coordinated Universal Time (abbreviated UTC)</a:t>
            </a:r>
          </a:p>
          <a:p>
            <a:r>
              <a:rPr lang="en-US" altLang="zh-TW" dirty="0"/>
              <a:t>Most methods have a local time zone and a UTC version</a:t>
            </a:r>
            <a:endParaRPr lang="zh-TW" altLang="en-US" dirty="0"/>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182</a:t>
            </a:fld>
            <a:endParaRPr lang="zh-TW" altLang="en-US"/>
          </a:p>
        </p:txBody>
      </p:sp>
    </p:spTree>
    <p:extLst>
      <p:ext uri="{BB962C8B-B14F-4D97-AF65-F5344CB8AC3E}">
        <p14:creationId xmlns:p14="http://schemas.microsoft.com/office/powerpoint/2010/main" val="122785209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183</a:t>
            </a:fld>
            <a:endParaRPr lang="zh-TW" altLang="en-US"/>
          </a:p>
        </p:txBody>
      </p:sp>
      <p:pic>
        <p:nvPicPr>
          <p:cNvPr id="5" name="圖片 4"/>
          <p:cNvPicPr>
            <a:picLocks noChangeAspect="1"/>
          </p:cNvPicPr>
          <p:nvPr/>
        </p:nvPicPr>
        <p:blipFill>
          <a:blip r:embed="rId2"/>
          <a:stretch>
            <a:fillRect/>
          </a:stretch>
        </p:blipFill>
        <p:spPr>
          <a:xfrm>
            <a:off x="1309687" y="1873250"/>
            <a:ext cx="6524625" cy="4610100"/>
          </a:xfrm>
          <a:prstGeom prst="rect">
            <a:avLst/>
          </a:prstGeom>
        </p:spPr>
      </p:pic>
    </p:spTree>
    <p:extLst>
      <p:ext uri="{BB962C8B-B14F-4D97-AF65-F5344CB8AC3E}">
        <p14:creationId xmlns:p14="http://schemas.microsoft.com/office/powerpoint/2010/main" val="40845931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184</a:t>
            </a:fld>
            <a:endParaRPr lang="zh-TW" altLang="en-US"/>
          </a:p>
        </p:txBody>
      </p:sp>
      <p:pic>
        <p:nvPicPr>
          <p:cNvPr id="5" name="圖片 4"/>
          <p:cNvPicPr>
            <a:picLocks noChangeAspect="1"/>
          </p:cNvPicPr>
          <p:nvPr/>
        </p:nvPicPr>
        <p:blipFill>
          <a:blip r:embed="rId2"/>
          <a:stretch>
            <a:fillRect/>
          </a:stretch>
        </p:blipFill>
        <p:spPr>
          <a:xfrm>
            <a:off x="1309687" y="1697038"/>
            <a:ext cx="6524625" cy="4429125"/>
          </a:xfrm>
          <a:prstGeom prst="rect">
            <a:avLst/>
          </a:prstGeom>
        </p:spPr>
      </p:pic>
    </p:spTree>
    <p:extLst>
      <p:ext uri="{BB962C8B-B14F-4D97-AF65-F5344CB8AC3E}">
        <p14:creationId xmlns:p14="http://schemas.microsoft.com/office/powerpoint/2010/main" val="410446810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185</a:t>
            </a:fld>
            <a:endParaRPr lang="zh-TW" altLang="en-US"/>
          </a:p>
        </p:txBody>
      </p:sp>
      <p:pic>
        <p:nvPicPr>
          <p:cNvPr id="6" name="圖片 5"/>
          <p:cNvPicPr>
            <a:picLocks noChangeAspect="1"/>
          </p:cNvPicPr>
          <p:nvPr/>
        </p:nvPicPr>
        <p:blipFill>
          <a:blip r:embed="rId2"/>
          <a:stretch>
            <a:fillRect/>
          </a:stretch>
        </p:blipFill>
        <p:spPr>
          <a:xfrm>
            <a:off x="1304925" y="1610518"/>
            <a:ext cx="6534150" cy="4505325"/>
          </a:xfrm>
          <a:prstGeom prst="rect">
            <a:avLst/>
          </a:prstGeom>
        </p:spPr>
      </p:pic>
    </p:spTree>
    <p:extLst>
      <p:ext uri="{BB962C8B-B14F-4D97-AF65-F5344CB8AC3E}">
        <p14:creationId xmlns:p14="http://schemas.microsoft.com/office/powerpoint/2010/main" val="397388205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186</a:t>
            </a:fld>
            <a:endParaRPr lang="zh-TW" altLang="en-US"/>
          </a:p>
        </p:txBody>
      </p:sp>
      <p:pic>
        <p:nvPicPr>
          <p:cNvPr id="5" name="圖片 4"/>
          <p:cNvPicPr>
            <a:picLocks noChangeAspect="1"/>
          </p:cNvPicPr>
          <p:nvPr/>
        </p:nvPicPr>
        <p:blipFill>
          <a:blip r:embed="rId2"/>
          <a:stretch>
            <a:fillRect/>
          </a:stretch>
        </p:blipFill>
        <p:spPr>
          <a:xfrm>
            <a:off x="1304925" y="2030627"/>
            <a:ext cx="6534150" cy="2286000"/>
          </a:xfrm>
          <a:prstGeom prst="rect">
            <a:avLst/>
          </a:prstGeom>
        </p:spPr>
      </p:pic>
    </p:spTree>
    <p:extLst>
      <p:ext uri="{BB962C8B-B14F-4D97-AF65-F5344CB8AC3E}">
        <p14:creationId xmlns:p14="http://schemas.microsoft.com/office/powerpoint/2010/main" val="315549962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9" name="矩形 8"/>
          <p:cNvSpPr/>
          <p:nvPr/>
        </p:nvSpPr>
        <p:spPr>
          <a:xfrm>
            <a:off x="0" y="342000"/>
            <a:ext cx="8138984" cy="6516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current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toString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current.toString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toLocaleString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current.toLocaleString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toUTCString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current.toUTCString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valueOf</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current.valueOf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getDate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getDay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getMonth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current.getMonth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getFullYear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current.getFullYear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getHours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getMinutes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current.getMinutes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getSeconds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current.getSeconds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getMilliseconds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current.getMilliseconds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getTimezoneOffset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current.getTimezoneOffset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( 2011, 2, 18, 1, 5, 0, 0 );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newArguments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"&lt;p&gt;Date: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( 31 );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anotherDate.setMonth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( 11 );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anotherDate.setFullYear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( 2011 );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( 23 );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anotherDate.setMinutes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( 59 );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anotherDate.setSeconds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( 59 );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"&lt;p&gt;Modified date: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187</a:t>
            </a:fld>
            <a:endParaRPr lang="zh-TW" altLang="en-US"/>
          </a:p>
        </p:txBody>
      </p:sp>
      <p:pic>
        <p:nvPicPr>
          <p:cNvPr id="6" name="圖片 5"/>
          <p:cNvPicPr>
            <a:picLocks noChangeAspect="1"/>
          </p:cNvPicPr>
          <p:nvPr/>
        </p:nvPicPr>
        <p:blipFill>
          <a:blip r:embed="rId2"/>
          <a:stretch>
            <a:fillRect/>
          </a:stretch>
        </p:blipFill>
        <p:spPr>
          <a:xfrm>
            <a:off x="5970277" y="1240590"/>
            <a:ext cx="3225306" cy="3699432"/>
          </a:xfrm>
          <a:prstGeom prst="rect">
            <a:avLst/>
          </a:prstGeom>
          <a:ln>
            <a:solidFill>
              <a:schemeClr val="tx1"/>
            </a:solidFill>
          </a:ln>
        </p:spPr>
      </p:pic>
      <p:sp>
        <p:nvSpPr>
          <p:cNvPr id="7" name="矩形 6"/>
          <p:cNvSpPr/>
          <p:nvPr/>
        </p:nvSpPr>
        <p:spPr>
          <a:xfrm>
            <a:off x="4267200" y="5062697"/>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TW" dirty="0">
                <a:solidFill>
                  <a:srgbClr val="000000"/>
                </a:solidFill>
                <a:latin typeface="Courier New" panose="02070309020205020404" pitchFamily="49" charset="0"/>
                <a:cs typeface="Courier New" panose="02070309020205020404" pitchFamily="49" charset="0"/>
              </a:rPr>
              <a:t>Date(</a:t>
            </a:r>
            <a:r>
              <a:rPr lang="en-US" altLang="zh-TW" i="1" dirty="0">
                <a:solidFill>
                  <a:srgbClr val="000000"/>
                </a:solidFill>
                <a:latin typeface="Courier New" panose="02070309020205020404" pitchFamily="49" charset="0"/>
                <a:cs typeface="Courier New" panose="02070309020205020404" pitchFamily="49" charset="0"/>
              </a:rPr>
              <a:t>year</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month</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day</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hours</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minutes</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seconds</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milliseconds</a:t>
            </a:r>
            <a:r>
              <a:rPr lang="en-US" altLang="zh-TW" dirty="0">
                <a:solidFill>
                  <a:srgbClr val="000000"/>
                </a:solidFill>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8" name="矩形 7"/>
          <p:cNvSpPr/>
          <p:nvPr/>
        </p:nvSpPr>
        <p:spPr>
          <a:xfrm>
            <a:off x="1968843" y="4102443"/>
            <a:ext cx="3426941"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3410465" y="4330860"/>
            <a:ext cx="1219200" cy="9495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12902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188</a:t>
            </a:fld>
            <a:endParaRPr lang="zh-TW" altLang="en-US"/>
          </a:p>
        </p:txBody>
      </p:sp>
      <p:sp>
        <p:nvSpPr>
          <p:cNvPr id="6" name="矩形 5"/>
          <p:cNvSpPr/>
          <p:nvPr/>
        </p:nvSpPr>
        <p:spPr>
          <a:xfrm>
            <a:off x="251253" y="2274907"/>
            <a:ext cx="5070389"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Date and Time Methods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String representations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valueOf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Get methods for local time zone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Specifying arguments for a new Date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newArguments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Set methods for local time zone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5591336" y="1621527"/>
            <a:ext cx="3225306" cy="3699432"/>
          </a:xfrm>
          <a:prstGeom prst="rect">
            <a:avLst/>
          </a:prstGeom>
          <a:ln>
            <a:solidFill>
              <a:schemeClr val="tx1"/>
            </a:solidFill>
          </a:ln>
        </p:spPr>
      </p:pic>
    </p:spTree>
    <p:extLst>
      <p:ext uri="{BB962C8B-B14F-4D97-AF65-F5344CB8AC3E}">
        <p14:creationId xmlns:p14="http://schemas.microsoft.com/office/powerpoint/2010/main" val="4926845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The Boolean and Number objects are object wrappers for </a:t>
            </a:r>
            <a:r>
              <a:rPr lang="en-US" altLang="zh-TW" dirty="0" err="1"/>
              <a:t>boolean</a:t>
            </a:r>
            <a:r>
              <a:rPr lang="en-US" altLang="zh-TW" dirty="0"/>
              <a:t> true/false values and numbers, respectively</a:t>
            </a:r>
          </a:p>
          <a:p>
            <a:r>
              <a:rPr lang="en-US" altLang="zh-TW" dirty="0" smtClean="0"/>
              <a:t>JavaScript </a:t>
            </a:r>
            <a:r>
              <a:rPr lang="en-US" altLang="zh-TW" dirty="0"/>
              <a:t>programmers can create Boolean objects </a:t>
            </a:r>
            <a:r>
              <a:rPr lang="en-US" altLang="zh-TW" dirty="0" smtClean="0"/>
              <a:t>explicitly</a:t>
            </a:r>
          </a:p>
          <a:p>
            <a:pPr marL="0" indent="0">
              <a:buNone/>
            </a:pPr>
            <a:r>
              <a:rPr lang="en-US" altLang="zh-TW" dirty="0"/>
              <a:t>	</a:t>
            </a:r>
            <a:r>
              <a:rPr lang="en-US" altLang="zh-TW" dirty="0" err="1" smtClean="0">
                <a:solidFill>
                  <a:srgbClr val="FF0000"/>
                </a:solidFill>
              </a:rPr>
              <a:t>var</a:t>
            </a:r>
            <a:r>
              <a:rPr lang="en-US" altLang="zh-TW" dirty="0" smtClean="0">
                <a:solidFill>
                  <a:srgbClr val="FF0000"/>
                </a:solidFill>
              </a:rPr>
              <a:t> </a:t>
            </a:r>
            <a:r>
              <a:rPr lang="en-US" altLang="zh-TW" dirty="0">
                <a:solidFill>
                  <a:srgbClr val="FF0000"/>
                </a:solidFill>
              </a:rPr>
              <a:t>b = new Boolean( </a:t>
            </a:r>
            <a:r>
              <a:rPr lang="en-US" altLang="zh-TW" dirty="0" err="1">
                <a:solidFill>
                  <a:srgbClr val="FF0000"/>
                </a:solidFill>
              </a:rPr>
              <a:t>booleanValue</a:t>
            </a:r>
            <a:r>
              <a:rPr lang="en-US" altLang="zh-TW" dirty="0">
                <a:solidFill>
                  <a:srgbClr val="FF0000"/>
                </a:solidFill>
              </a:rPr>
              <a:t> </a:t>
            </a:r>
            <a:r>
              <a:rPr lang="en-US" altLang="zh-TW" dirty="0" smtClean="0">
                <a:solidFill>
                  <a:srgbClr val="FF0000"/>
                </a:solidFill>
              </a:rPr>
              <a:t>);</a:t>
            </a:r>
          </a:p>
          <a:p>
            <a:pPr marL="0" indent="0">
              <a:buNone/>
            </a:pPr>
            <a:r>
              <a:rPr lang="en-US" altLang="zh-TW" dirty="0">
                <a:solidFill>
                  <a:srgbClr val="FF0000"/>
                </a:solidFill>
              </a:rPr>
              <a:t>	</a:t>
            </a:r>
            <a:r>
              <a:rPr lang="en-US" altLang="zh-TW" dirty="0" err="1" smtClean="0"/>
              <a:t>booleanValue</a:t>
            </a:r>
            <a:r>
              <a:rPr lang="en-US" altLang="zh-TW" dirty="0" smtClean="0"/>
              <a:t> </a:t>
            </a:r>
            <a:r>
              <a:rPr lang="en-US" altLang="zh-TW" dirty="0"/>
              <a:t>specifies whether the Boolean object  </a:t>
            </a:r>
            <a:r>
              <a:rPr lang="en-US" altLang="zh-TW" dirty="0" smtClean="0"/>
              <a:t>	should </a:t>
            </a:r>
            <a:r>
              <a:rPr lang="en-US" altLang="zh-TW" dirty="0"/>
              <a:t>contain true or false. </a:t>
            </a:r>
          </a:p>
          <a:p>
            <a:r>
              <a:rPr lang="en-US" altLang="zh-TW" dirty="0"/>
              <a:t>If </a:t>
            </a:r>
            <a:r>
              <a:rPr lang="en-US" altLang="zh-TW" dirty="0" err="1"/>
              <a:t>booleanValue</a:t>
            </a:r>
            <a:r>
              <a:rPr lang="en-US" altLang="zh-TW" dirty="0"/>
              <a:t> is false, 0, null, </a:t>
            </a:r>
            <a:r>
              <a:rPr lang="en-US" altLang="zh-TW" dirty="0" err="1"/>
              <a:t>Number.NaN</a:t>
            </a:r>
            <a:r>
              <a:rPr lang="en-US" altLang="zh-TW" dirty="0"/>
              <a:t> or the empty string (""), or if no argument is supplied, the new Boolean object contains false</a:t>
            </a:r>
          </a:p>
          <a:p>
            <a:r>
              <a:rPr lang="en-US" altLang="zh-TW" dirty="0"/>
              <a:t>Otherwise, the new Boolean object contains true</a:t>
            </a:r>
          </a:p>
          <a:p>
            <a:endParaRPr lang="zh-TW" altLang="en-US" dirty="0"/>
          </a:p>
        </p:txBody>
      </p:sp>
      <p:sp>
        <p:nvSpPr>
          <p:cNvPr id="3" name="標題 2"/>
          <p:cNvSpPr>
            <a:spLocks noGrp="1"/>
          </p:cNvSpPr>
          <p:nvPr>
            <p:ph type="title"/>
          </p:nvPr>
        </p:nvSpPr>
        <p:spPr/>
        <p:txBody>
          <a:bodyPr/>
          <a:lstStyle/>
          <a:p>
            <a:r>
              <a:rPr lang="en-US" altLang="zh-TW" dirty="0"/>
              <a:t>Boolean and Number Objects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189</a:t>
            </a:fld>
            <a:endParaRPr lang="zh-TW" altLang="en-US"/>
          </a:p>
        </p:txBody>
      </p:sp>
    </p:spTree>
    <p:extLst>
      <p:ext uri="{BB962C8B-B14F-4D97-AF65-F5344CB8AC3E}">
        <p14:creationId xmlns:p14="http://schemas.microsoft.com/office/powerpoint/2010/main" val="11166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Keywords are words with special meaning in </a:t>
            </a:r>
            <a:r>
              <a:rPr lang="en-US" altLang="zh-TW" dirty="0" smtClean="0"/>
              <a:t>JavaScript</a:t>
            </a:r>
          </a:p>
          <a:p>
            <a:r>
              <a:rPr lang="en-US" altLang="zh-TW" dirty="0" smtClean="0"/>
              <a:t>Keyword </a:t>
            </a:r>
            <a:r>
              <a:rPr lang="en-US" altLang="zh-TW" dirty="0" err="1">
                <a:solidFill>
                  <a:srgbClr val="FF0000"/>
                </a:solidFill>
              </a:rPr>
              <a:t>var</a:t>
            </a:r>
            <a:r>
              <a:rPr lang="en-US" altLang="zh-TW" dirty="0">
                <a:solidFill>
                  <a:srgbClr val="FF0000"/>
                </a:solidFill>
              </a:rPr>
              <a:t> </a:t>
            </a:r>
          </a:p>
          <a:p>
            <a:pPr lvl="1"/>
            <a:r>
              <a:rPr lang="en-US" altLang="zh-TW" dirty="0"/>
              <a:t>Used to declare the names of variables</a:t>
            </a:r>
          </a:p>
          <a:p>
            <a:pPr lvl="1"/>
            <a:r>
              <a:rPr lang="en-US" altLang="zh-TW" dirty="0"/>
              <a:t>A variable is a location in the computer’s memory where a value can be stored for use by a script</a:t>
            </a:r>
          </a:p>
          <a:p>
            <a:pPr lvl="1"/>
            <a:r>
              <a:rPr lang="en-US" altLang="zh-TW" dirty="0"/>
              <a:t>All variables have a name, type and value, and should be declared with a </a:t>
            </a:r>
            <a:r>
              <a:rPr lang="en-US" altLang="zh-TW" dirty="0" err="1"/>
              <a:t>var</a:t>
            </a:r>
            <a:r>
              <a:rPr lang="en-US" altLang="zh-TW" dirty="0"/>
              <a:t> statement before they are used in a script</a:t>
            </a:r>
          </a:p>
          <a:p>
            <a:pPr lvl="1"/>
            <a:r>
              <a:rPr lang="en-US" altLang="zh-TW" dirty="0"/>
              <a:t>A variable name can be any valid identifier consisting of </a:t>
            </a:r>
            <a:r>
              <a:rPr lang="en-US" altLang="zh-TW" dirty="0">
                <a:solidFill>
                  <a:srgbClr val="FF0000"/>
                </a:solidFill>
              </a:rPr>
              <a:t>letters, digits, underscores ( _ ) and dollar signs </a:t>
            </a:r>
            <a:r>
              <a:rPr lang="en-US" altLang="zh-TW" dirty="0"/>
              <a:t>($) that does not begin with a digit and is not a reserved JavaScript keyword.</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a:t>
            </a:fld>
            <a:endParaRPr lang="zh-TW" altLang="en-US"/>
          </a:p>
        </p:txBody>
      </p:sp>
    </p:spTree>
    <p:extLst>
      <p:ext uri="{BB962C8B-B14F-4D97-AF65-F5344CB8AC3E}">
        <p14:creationId xmlns:p14="http://schemas.microsoft.com/office/powerpoint/2010/main" val="23008498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automatically creates Number objects to store numeric values in a script</a:t>
            </a:r>
          </a:p>
          <a:p>
            <a:r>
              <a:rPr lang="en-US" altLang="zh-TW" dirty="0"/>
              <a:t>You can create a Number object with the statement</a:t>
            </a:r>
          </a:p>
          <a:p>
            <a:pPr marL="0" indent="0">
              <a:buNone/>
            </a:pPr>
            <a:r>
              <a:rPr lang="en-US" altLang="zh-TW" dirty="0" smtClean="0"/>
              <a:t>	</a:t>
            </a:r>
            <a:r>
              <a:rPr lang="en-US" altLang="zh-TW" dirty="0" err="1" smtClean="0">
                <a:solidFill>
                  <a:srgbClr val="FF0000"/>
                </a:solidFill>
              </a:rPr>
              <a:t>var</a:t>
            </a:r>
            <a:r>
              <a:rPr lang="en-US" altLang="zh-TW" dirty="0" smtClean="0">
                <a:solidFill>
                  <a:srgbClr val="FF0000"/>
                </a:solidFill>
              </a:rPr>
              <a:t> </a:t>
            </a:r>
            <a:r>
              <a:rPr lang="en-US" altLang="zh-TW" dirty="0">
                <a:solidFill>
                  <a:srgbClr val="FF0000"/>
                </a:solidFill>
              </a:rPr>
              <a:t>n = new Number( </a:t>
            </a:r>
            <a:r>
              <a:rPr lang="en-US" altLang="zh-TW" dirty="0" err="1">
                <a:solidFill>
                  <a:srgbClr val="FF0000"/>
                </a:solidFill>
              </a:rPr>
              <a:t>numericValue</a:t>
            </a:r>
            <a:r>
              <a:rPr lang="en-US" altLang="zh-TW" dirty="0">
                <a:solidFill>
                  <a:srgbClr val="FF0000"/>
                </a:solidFill>
              </a:rPr>
              <a:t> </a:t>
            </a:r>
            <a:r>
              <a:rPr lang="en-US" altLang="zh-TW" dirty="0" smtClean="0">
                <a:solidFill>
                  <a:srgbClr val="FF0000"/>
                </a:solidFill>
              </a:rPr>
              <a:t>);</a:t>
            </a:r>
          </a:p>
          <a:p>
            <a:pPr marL="0" indent="0">
              <a:buNone/>
            </a:pPr>
            <a:r>
              <a:rPr lang="en-US" altLang="zh-TW" dirty="0"/>
              <a:t>	</a:t>
            </a:r>
            <a:r>
              <a:rPr lang="en-US" altLang="zh-TW" dirty="0" err="1" smtClean="0"/>
              <a:t>numericValue</a:t>
            </a:r>
            <a:r>
              <a:rPr lang="en-US" altLang="zh-TW" dirty="0" smtClean="0"/>
              <a:t> </a:t>
            </a:r>
            <a:r>
              <a:rPr lang="en-US" altLang="zh-TW" dirty="0"/>
              <a:t>is the number to store in the </a:t>
            </a:r>
            <a:r>
              <a:rPr lang="en-US" altLang="zh-TW" dirty="0" smtClean="0"/>
              <a:t>	object</a:t>
            </a:r>
            <a:endParaRPr lang="en-US" altLang="zh-TW" dirty="0"/>
          </a:p>
          <a:p>
            <a:r>
              <a:rPr lang="en-US" altLang="zh-TW" dirty="0"/>
              <a:t>Although you can explicitly create Number objects, normally they are created when needed by the JavaScript interpreter</a:t>
            </a:r>
          </a:p>
          <a:p>
            <a:endParaRPr lang="zh-TW" altLang="en-US" dirty="0"/>
          </a:p>
        </p:txBody>
      </p:sp>
      <p:sp>
        <p:nvSpPr>
          <p:cNvPr id="3" name="標題 2"/>
          <p:cNvSpPr>
            <a:spLocks noGrp="1"/>
          </p:cNvSpPr>
          <p:nvPr>
            <p:ph type="title"/>
          </p:nvPr>
        </p:nvSpPr>
        <p:spPr/>
        <p:txBody>
          <a:bodyPr/>
          <a:lstStyle/>
          <a:p>
            <a:r>
              <a:rPr lang="en-US" altLang="zh-TW" dirty="0"/>
              <a:t>Boolean and Number Objects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190</a:t>
            </a:fld>
            <a:endParaRPr lang="zh-TW" altLang="en-US"/>
          </a:p>
        </p:txBody>
      </p:sp>
    </p:spTree>
    <p:extLst>
      <p:ext uri="{BB962C8B-B14F-4D97-AF65-F5344CB8AC3E}">
        <p14:creationId xmlns:p14="http://schemas.microsoft.com/office/powerpoint/2010/main" val="420742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Chapter </a:t>
            </a:r>
            <a:r>
              <a:rPr lang="en-US" altLang="zh-TW" dirty="0" smtClean="0"/>
              <a:t>6 : </a:t>
            </a:r>
            <a:r>
              <a:rPr lang="en-US" altLang="zh-TW" dirty="0"/>
              <a:t>Introduction to </a:t>
            </a:r>
            <a:r>
              <a:rPr lang="en-US" altLang="zh-TW" dirty="0" smtClean="0"/>
              <a:t>Scripting</a:t>
            </a:r>
          </a:p>
          <a:p>
            <a:r>
              <a:rPr lang="en-US" altLang="zh-TW" dirty="0"/>
              <a:t>Chapter </a:t>
            </a:r>
            <a:r>
              <a:rPr lang="en-US" altLang="zh-TW" dirty="0" smtClean="0"/>
              <a:t>7 : </a:t>
            </a:r>
            <a:r>
              <a:rPr lang="en-US" altLang="zh-TW" dirty="0"/>
              <a:t>Control Statements, Part 1</a:t>
            </a:r>
            <a:r>
              <a:rPr lang="en-US" altLang="zh-TW" dirty="0" smtClean="0"/>
              <a:t> </a:t>
            </a:r>
          </a:p>
          <a:p>
            <a:r>
              <a:rPr lang="en-US" altLang="zh-TW" dirty="0"/>
              <a:t>Chapter </a:t>
            </a:r>
            <a:r>
              <a:rPr lang="en-US" altLang="zh-TW" dirty="0" smtClean="0"/>
              <a:t>8 : </a:t>
            </a:r>
            <a:r>
              <a:rPr lang="en-US" altLang="zh-TW" dirty="0"/>
              <a:t>Control Statements, Part </a:t>
            </a:r>
            <a:r>
              <a:rPr lang="en-US" altLang="zh-TW" dirty="0" smtClean="0"/>
              <a:t>2</a:t>
            </a:r>
          </a:p>
          <a:p>
            <a:r>
              <a:rPr lang="en-US" altLang="zh-TW" dirty="0"/>
              <a:t>Chapter </a:t>
            </a:r>
            <a:r>
              <a:rPr lang="en-US" altLang="zh-TW" dirty="0" smtClean="0"/>
              <a:t>9 </a:t>
            </a:r>
            <a:r>
              <a:rPr lang="en-US" altLang="zh-TW" dirty="0" smtClean="0">
                <a:ea typeface="新細明體" panose="02020500000000000000" pitchFamily="18" charset="-120"/>
              </a:rPr>
              <a:t>: Functions</a:t>
            </a:r>
          </a:p>
          <a:p>
            <a:r>
              <a:rPr lang="en-US" altLang="zh-TW" dirty="0"/>
              <a:t>Chapter </a:t>
            </a:r>
            <a:r>
              <a:rPr lang="en-US" altLang="zh-TW" dirty="0" smtClean="0"/>
              <a:t>10</a:t>
            </a:r>
            <a:r>
              <a:rPr lang="en-US" altLang="zh-TW" dirty="0" smtClean="0">
                <a:ea typeface="新細明體" panose="02020500000000000000" pitchFamily="18" charset="-120"/>
              </a:rPr>
              <a:t>: Arrays</a:t>
            </a:r>
          </a:p>
          <a:p>
            <a:r>
              <a:rPr lang="en-US" altLang="zh-TW" dirty="0"/>
              <a:t>Chapter </a:t>
            </a:r>
            <a:r>
              <a:rPr lang="en-US" altLang="zh-TW" dirty="0" smtClean="0"/>
              <a:t>11</a:t>
            </a:r>
            <a:r>
              <a:rPr lang="en-US" altLang="zh-TW" dirty="0" smtClean="0">
                <a:ea typeface="新細明體" panose="02020500000000000000" pitchFamily="18" charset="-120"/>
              </a:rPr>
              <a:t>: Objects </a:t>
            </a:r>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a:t>
            </a:fld>
            <a:endParaRPr lang="zh-TW" altLang="en-US"/>
          </a:p>
        </p:txBody>
      </p:sp>
    </p:spTree>
    <p:extLst>
      <p:ext uri="{BB962C8B-B14F-4D97-AF65-F5344CB8AC3E}">
        <p14:creationId xmlns:p14="http://schemas.microsoft.com/office/powerpoint/2010/main" val="206484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20</a:t>
            </a:fld>
            <a:endParaRPr lang="zh-TW" altLang="en-US"/>
          </a:p>
        </p:txBody>
      </p:sp>
      <p:pic>
        <p:nvPicPr>
          <p:cNvPr id="5" name="圖片 4"/>
          <p:cNvPicPr>
            <a:picLocks noChangeAspect="1"/>
          </p:cNvPicPr>
          <p:nvPr/>
        </p:nvPicPr>
        <p:blipFill>
          <a:blip r:embed="rId2"/>
          <a:stretch>
            <a:fillRect/>
          </a:stretch>
        </p:blipFill>
        <p:spPr>
          <a:xfrm>
            <a:off x="1323975" y="1924843"/>
            <a:ext cx="6496050" cy="3876675"/>
          </a:xfrm>
          <a:prstGeom prst="rect">
            <a:avLst/>
          </a:prstGeom>
        </p:spPr>
      </p:pic>
    </p:spTree>
    <p:extLst>
      <p:ext uri="{BB962C8B-B14F-4D97-AF65-F5344CB8AC3E}">
        <p14:creationId xmlns:p14="http://schemas.microsoft.com/office/powerpoint/2010/main" val="410545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85000" lnSpcReduction="10000"/>
          </a:bodyPr>
          <a:lstStyle/>
          <a:p>
            <a:r>
              <a:rPr lang="en-US" altLang="zh-TW" dirty="0"/>
              <a:t>Declarations end with a semicolon (;) and can be split over several lines, with each variable in the declaration separated by a comma (forming a comma-separated list of variable names)</a:t>
            </a:r>
          </a:p>
          <a:p>
            <a:pPr lvl="1"/>
            <a:r>
              <a:rPr lang="en-US" altLang="zh-TW" dirty="0"/>
              <a:t>Several variables may be declared in one declaration or in multiple declarations. </a:t>
            </a:r>
          </a:p>
          <a:p>
            <a:r>
              <a:rPr lang="en-US" altLang="zh-TW" dirty="0"/>
              <a:t>Comments</a:t>
            </a:r>
          </a:p>
          <a:p>
            <a:pPr lvl="1"/>
            <a:r>
              <a:rPr lang="en-US" altLang="zh-TW" dirty="0"/>
              <a:t>A single-line comment begins with the characters // and terminates at the end of the line</a:t>
            </a:r>
          </a:p>
          <a:p>
            <a:pPr lvl="1"/>
            <a:r>
              <a:rPr lang="en-US" altLang="zh-TW" dirty="0"/>
              <a:t>Comments do not cause the browser to perform any action when the script is interpreted; rather, comments are ignored by the JavaScript interpreter</a:t>
            </a:r>
          </a:p>
          <a:p>
            <a:pPr lvl="1"/>
            <a:r>
              <a:rPr lang="en-US" altLang="zh-TW" dirty="0"/>
              <a:t>Multiline comments begin with delimiter /* and end with delimiter */</a:t>
            </a:r>
          </a:p>
          <a:p>
            <a:pPr lvl="1"/>
            <a:r>
              <a:rPr lang="en-US" altLang="zh-TW" dirty="0"/>
              <a:t>All text between the delimiters of the comment is ignored by the interpreter. </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21</a:t>
            </a:fld>
            <a:endParaRPr lang="zh-TW" altLang="en-US"/>
          </a:p>
        </p:txBody>
      </p:sp>
    </p:spTree>
    <p:extLst>
      <p:ext uri="{BB962C8B-B14F-4D97-AF65-F5344CB8AC3E}">
        <p14:creationId xmlns:p14="http://schemas.microsoft.com/office/powerpoint/2010/main" val="53438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variable is assigned a value with an assignment statement, using the assignment operator, =. </a:t>
            </a:r>
          </a:p>
          <a:p>
            <a:r>
              <a:rPr lang="en-US" altLang="zh-TW" dirty="0"/>
              <a:t>The = operator is called a binary operator, because it has two operands.</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22</a:t>
            </a:fld>
            <a:endParaRPr lang="zh-TW" altLang="en-US"/>
          </a:p>
        </p:txBody>
      </p:sp>
    </p:spTree>
    <p:extLst>
      <p:ext uri="{BB962C8B-B14F-4D97-AF65-F5344CB8AC3E}">
        <p14:creationId xmlns:p14="http://schemas.microsoft.com/office/powerpoint/2010/main" val="139202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85000" lnSpcReduction="10000"/>
          </a:bodyPr>
          <a:lstStyle/>
          <a:p>
            <a:r>
              <a:rPr lang="en-US" altLang="zh-TW" dirty="0"/>
              <a:t>JavaScript does not require variables to have a type before they can be used in a script</a:t>
            </a:r>
          </a:p>
          <a:p>
            <a:r>
              <a:rPr lang="en-US" altLang="zh-TW" dirty="0"/>
              <a:t>A variable in JavaScript can contain a value of any data type, and in many situations, JavaScript automatically converts between values of different types for you</a:t>
            </a:r>
          </a:p>
          <a:p>
            <a:r>
              <a:rPr lang="en-US" altLang="zh-TW" dirty="0"/>
              <a:t>JavaScript is referred to as </a:t>
            </a:r>
            <a:r>
              <a:rPr lang="en-US" altLang="zh-TW" dirty="0">
                <a:solidFill>
                  <a:srgbClr val="FF0000"/>
                </a:solidFill>
              </a:rPr>
              <a:t>a loosely typed language</a:t>
            </a:r>
          </a:p>
          <a:p>
            <a:r>
              <a:rPr lang="en-US" altLang="zh-TW" dirty="0"/>
              <a:t>When a variable is declared in JavaScript, but is not given a value, it has an undefined value. </a:t>
            </a:r>
          </a:p>
          <a:p>
            <a:pPr lvl="1"/>
            <a:r>
              <a:rPr lang="en-US" altLang="zh-TW" dirty="0"/>
              <a:t>Attempting to use the value of such a variable is normally a logic error. </a:t>
            </a:r>
          </a:p>
          <a:p>
            <a:r>
              <a:rPr lang="en-US" altLang="zh-TW" dirty="0"/>
              <a:t>When variables are declared, they are not assigned default values, unless specified otherwise by the programmer. </a:t>
            </a:r>
          </a:p>
          <a:p>
            <a:pPr lvl="1"/>
            <a:r>
              <a:rPr lang="en-US" altLang="zh-TW" dirty="0"/>
              <a:t>To indicate that a variable does not contain a value, you can assign the value null to it. </a:t>
            </a:r>
          </a:p>
          <a:p>
            <a:endParaRPr lang="zh-TW" altLang="en-US" dirty="0"/>
          </a:p>
        </p:txBody>
      </p:sp>
      <p:sp>
        <p:nvSpPr>
          <p:cNvPr id="3" name="標題 2"/>
          <p:cNvSpPr>
            <a:spLocks noGrp="1"/>
          </p:cNvSpPr>
          <p:nvPr>
            <p:ph type="title"/>
          </p:nvPr>
        </p:nvSpPr>
        <p:spPr/>
        <p:txBody>
          <a:bodyPr/>
          <a:lstStyle/>
          <a:p>
            <a:r>
              <a:rPr lang="en-US" altLang="zh-TW" dirty="0" smtClean="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23</a:t>
            </a:fld>
            <a:endParaRPr lang="zh-TW" altLang="en-US"/>
          </a:p>
        </p:txBody>
      </p:sp>
    </p:spTree>
    <p:extLst>
      <p:ext uri="{BB962C8B-B14F-4D97-AF65-F5344CB8AC3E}">
        <p14:creationId xmlns:p14="http://schemas.microsoft.com/office/powerpoint/2010/main" val="277095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null</a:t>
            </a:r>
            <a:r>
              <a:rPr lang="en-US" altLang="zh-TW" dirty="0"/>
              <a:t> keyword </a:t>
            </a:r>
          </a:p>
          <a:p>
            <a:pPr lvl="1"/>
            <a:r>
              <a:rPr lang="en-US" altLang="zh-TW" dirty="0"/>
              <a:t>Signifies that a variable has no value</a:t>
            </a:r>
          </a:p>
          <a:p>
            <a:pPr lvl="1"/>
            <a:r>
              <a:rPr lang="en-US" altLang="zh-TW" dirty="0"/>
              <a:t>null is not a string literal, but rather a predefined term indicating the absence of value</a:t>
            </a:r>
          </a:p>
          <a:p>
            <a:pPr lvl="1"/>
            <a:r>
              <a:rPr lang="en-US" altLang="zh-TW" dirty="0"/>
              <a:t>Writing a null value to the document, however, displays the word “null”</a:t>
            </a:r>
          </a:p>
          <a:p>
            <a:endParaRPr lang="zh-TW" altLang="en-US" dirty="0"/>
          </a:p>
        </p:txBody>
      </p:sp>
      <p:sp>
        <p:nvSpPr>
          <p:cNvPr id="3" name="標題 2"/>
          <p:cNvSpPr>
            <a:spLocks noGrp="1"/>
          </p:cNvSpPr>
          <p:nvPr>
            <p:ph type="title"/>
          </p:nvPr>
        </p:nvSpPr>
        <p:spPr/>
        <p:txBody>
          <a:bodyPr/>
          <a:lstStyle/>
          <a:p>
            <a:r>
              <a:rPr lang="en-US" altLang="zh-TW" dirty="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24</a:t>
            </a:fld>
            <a:endParaRPr lang="zh-TW" altLang="en-US"/>
          </a:p>
        </p:txBody>
      </p:sp>
    </p:spTree>
    <p:extLst>
      <p:ext uri="{BB962C8B-B14F-4D97-AF65-F5344CB8AC3E}">
        <p14:creationId xmlns:p14="http://schemas.microsoft.com/office/powerpoint/2010/main" val="387377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25</a:t>
            </a:fld>
            <a:endParaRPr lang="zh-TW" altLang="en-US"/>
          </a:p>
        </p:txBody>
      </p:sp>
      <p:sp>
        <p:nvSpPr>
          <p:cNvPr id="8" name="矩形 7"/>
          <p:cNvSpPr/>
          <p:nvPr/>
        </p:nvSpPr>
        <p:spPr>
          <a:xfrm>
            <a:off x="1865871" y="1706310"/>
            <a:ext cx="6367848" cy="46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 Addition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string entered by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string entered by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number to add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number to add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sum of number1 and number2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first number from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first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second number from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second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numbers from strings to integers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 number1 +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add the numbers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display the results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"&lt;h1&gt;The sum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sum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644346" y="4646141"/>
            <a:ext cx="3459892" cy="420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53494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Function </a:t>
            </a:r>
            <a:r>
              <a:rPr lang="en-US" altLang="zh-TW" dirty="0" err="1">
                <a:solidFill>
                  <a:srgbClr val="FF0000"/>
                </a:solidFill>
              </a:rPr>
              <a:t>parseInt</a:t>
            </a:r>
            <a:r>
              <a:rPr lang="en-US" altLang="zh-TW" dirty="0">
                <a:solidFill>
                  <a:srgbClr val="FF0000"/>
                </a:solidFill>
              </a:rPr>
              <a:t> </a:t>
            </a:r>
          </a:p>
          <a:p>
            <a:pPr lvl="1"/>
            <a:r>
              <a:rPr lang="en-US" altLang="zh-TW" dirty="0" smtClean="0"/>
              <a:t>converts </a:t>
            </a:r>
            <a:r>
              <a:rPr lang="en-US" altLang="zh-TW" dirty="0"/>
              <a:t>its string argument to an integer</a:t>
            </a:r>
          </a:p>
          <a:p>
            <a:r>
              <a:rPr lang="en-US" altLang="zh-TW" dirty="0"/>
              <a:t>JavaScript has a version of the + operator for string concatenation that enables a string and a value of another data type (including another string) to be concatenated</a:t>
            </a:r>
          </a:p>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81319047"/>
              </p:ext>
            </p:extLst>
          </p:nvPr>
        </p:nvGraphicFramePr>
        <p:xfrm>
          <a:off x="457200" y="4340225"/>
          <a:ext cx="7820026" cy="1905000"/>
        </p:xfrm>
        <a:graphic>
          <a:graphicData uri="http://schemas.openxmlformats.org/drawingml/2006/table">
            <a:tbl>
              <a:tblPr/>
              <a:tblGrid>
                <a:gridCol w="3910013"/>
                <a:gridCol w="3910013"/>
              </a:tblGrid>
              <a:tr h="0">
                <a:tc>
                  <a:txBody>
                    <a:bodyPr/>
                    <a:lstStyle/>
                    <a:p>
                      <a:pPr fontAlgn="t"/>
                      <a:r>
                        <a:rPr lang="en-US">
                          <a:solidFill>
                            <a:srgbClr val="404040"/>
                          </a:solidFill>
                          <a:effectLst/>
                          <a:latin typeface="+mn-lt"/>
                          <a:hlinkClick r:id="rId2"/>
                        </a:rPr>
                        <a:t>Number()</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Converts an object's value to a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solidFill>
                            <a:srgbClr val="404040"/>
                          </a:solidFill>
                          <a:effectLst/>
                          <a:latin typeface="+mn-lt"/>
                          <a:hlinkClick r:id="rId3"/>
                        </a:rPr>
                        <a:t>parseFloat()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effectLst/>
                          <a:latin typeface="+mn-lt"/>
                        </a:rPr>
                        <a:t>Parses a string and returns a floating point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0">
                <a:tc>
                  <a:txBody>
                    <a:bodyPr/>
                    <a:lstStyle/>
                    <a:p>
                      <a:pPr fontAlgn="t"/>
                      <a:r>
                        <a:rPr lang="en-US">
                          <a:solidFill>
                            <a:srgbClr val="404040"/>
                          </a:solidFill>
                          <a:effectLst/>
                          <a:latin typeface="+mn-lt"/>
                          <a:hlinkClick r:id="rId4"/>
                        </a:rPr>
                        <a:t>parseInt()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Parses a string and returns an integer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dirty="0">
                          <a:solidFill>
                            <a:srgbClr val="404040"/>
                          </a:solidFill>
                          <a:effectLst/>
                          <a:latin typeface="+mn-lt"/>
                          <a:hlinkClick r:id="rId5"/>
                        </a:rPr>
                        <a:t>String()</a:t>
                      </a:r>
                      <a:endParaRPr lang="en-US"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effectLst/>
                          <a:latin typeface="+mn-lt"/>
                        </a:rPr>
                        <a:t>Converts an object's value to a string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393407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basic arithmetic operators </a:t>
            </a:r>
            <a:r>
              <a:rPr lang="en-US" altLang="zh-TW" dirty="0">
                <a:solidFill>
                  <a:srgbClr val="FF0000"/>
                </a:solidFill>
              </a:rPr>
              <a:t>(+, -, *, /, and %) </a:t>
            </a:r>
            <a:r>
              <a:rPr lang="en-US" altLang="zh-TW" dirty="0"/>
              <a:t>are binary operators, because they each operate on two operands </a:t>
            </a:r>
          </a:p>
          <a:p>
            <a:r>
              <a:rPr lang="en-US" altLang="zh-TW" dirty="0"/>
              <a:t>JavaScript provides the remainder operator, %, which yields the remainder after division</a:t>
            </a:r>
          </a:p>
          <a:p>
            <a:r>
              <a:rPr lang="en-US" altLang="zh-TW" dirty="0"/>
              <a:t>Arithmetic expressions in JavaScript must be written in straight-line form to facilitate entering programs into the computer</a:t>
            </a:r>
          </a:p>
          <a:p>
            <a:endParaRPr lang="zh-TW" altLang="en-US" dirty="0"/>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27</a:t>
            </a:fld>
            <a:endParaRPr lang="zh-TW" altLang="en-US"/>
          </a:p>
        </p:txBody>
      </p:sp>
    </p:spTree>
    <p:extLst>
      <p:ext uri="{BB962C8B-B14F-4D97-AF65-F5344CB8AC3E}">
        <p14:creationId xmlns:p14="http://schemas.microsoft.com/office/powerpoint/2010/main" val="158686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28</a:t>
            </a:fld>
            <a:endParaRPr lang="zh-TW" altLang="en-US"/>
          </a:p>
        </p:txBody>
      </p:sp>
      <p:pic>
        <p:nvPicPr>
          <p:cNvPr id="5" name="圖片 4"/>
          <p:cNvPicPr>
            <a:picLocks noChangeAspect="1"/>
          </p:cNvPicPr>
          <p:nvPr/>
        </p:nvPicPr>
        <p:blipFill>
          <a:blip r:embed="rId2"/>
          <a:stretch>
            <a:fillRect/>
          </a:stretch>
        </p:blipFill>
        <p:spPr>
          <a:xfrm>
            <a:off x="2071687" y="2851064"/>
            <a:ext cx="5000625" cy="2457450"/>
          </a:xfrm>
          <a:prstGeom prst="rect">
            <a:avLst/>
          </a:prstGeom>
        </p:spPr>
      </p:pic>
    </p:spTree>
    <p:extLst>
      <p:ext uri="{BB962C8B-B14F-4D97-AF65-F5344CB8AC3E}">
        <p14:creationId xmlns:p14="http://schemas.microsoft.com/office/powerpoint/2010/main" val="3903196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JavaScript provides three selection structures.</a:t>
            </a:r>
          </a:p>
          <a:p>
            <a:pPr lvl="1"/>
            <a:r>
              <a:rPr lang="en-US" altLang="zh-TW" dirty="0"/>
              <a:t>The </a:t>
            </a:r>
            <a:r>
              <a:rPr lang="en-US" altLang="zh-TW" dirty="0">
                <a:solidFill>
                  <a:srgbClr val="FF0000"/>
                </a:solidFill>
              </a:rPr>
              <a:t>if</a:t>
            </a:r>
            <a:r>
              <a:rPr lang="en-US" altLang="zh-TW" dirty="0"/>
              <a:t> statement either performs (selects) an action if a condition is true or skips the action if the condition is false.</a:t>
            </a:r>
          </a:p>
          <a:p>
            <a:pPr lvl="2"/>
            <a:r>
              <a:rPr lang="en-US" altLang="zh-TW" dirty="0"/>
              <a:t>Called a single-selection statement because it selects or ignores a single action or group of actions. </a:t>
            </a:r>
          </a:p>
          <a:p>
            <a:pPr lvl="1"/>
            <a:r>
              <a:rPr lang="en-US" altLang="zh-TW" dirty="0"/>
              <a:t>The </a:t>
            </a:r>
            <a:r>
              <a:rPr lang="en-US" altLang="zh-TW" dirty="0">
                <a:solidFill>
                  <a:srgbClr val="FF0000"/>
                </a:solidFill>
              </a:rPr>
              <a:t>if…else </a:t>
            </a:r>
            <a:r>
              <a:rPr lang="en-US" altLang="zh-TW" dirty="0"/>
              <a:t>statement performs an action if a condition is true and performs a different action if the condition is false. </a:t>
            </a:r>
          </a:p>
          <a:p>
            <a:pPr lvl="2"/>
            <a:r>
              <a:rPr lang="en-US" altLang="zh-TW" dirty="0"/>
              <a:t>Double-selection statement because it selects between two different actions or group of actions.</a:t>
            </a:r>
          </a:p>
          <a:p>
            <a:pPr lvl="1"/>
            <a:r>
              <a:rPr lang="en-US" altLang="zh-TW" dirty="0"/>
              <a:t>The </a:t>
            </a:r>
            <a:r>
              <a:rPr lang="en-US" altLang="zh-TW" dirty="0">
                <a:solidFill>
                  <a:srgbClr val="FF0000"/>
                </a:solidFill>
              </a:rPr>
              <a:t>switch</a:t>
            </a:r>
            <a:r>
              <a:rPr lang="en-US" altLang="zh-TW" dirty="0"/>
              <a:t> statement performs one of many different actions, depending on the value of an expression.</a:t>
            </a:r>
          </a:p>
          <a:p>
            <a:pPr lvl="2"/>
            <a:r>
              <a:rPr lang="en-US" altLang="zh-TW" dirty="0"/>
              <a:t>Multiple-selection statement because it selects among many different actions or groups of actions.</a:t>
            </a:r>
          </a:p>
          <a:p>
            <a:endParaRPr lang="zh-TW" altLang="en-US" dirty="0"/>
          </a:p>
        </p:txBody>
      </p:sp>
      <p:sp>
        <p:nvSpPr>
          <p:cNvPr id="3" name="標題 2"/>
          <p:cNvSpPr>
            <a:spLocks noGrp="1"/>
          </p:cNvSpPr>
          <p:nvPr>
            <p:ph type="title"/>
          </p:nvPr>
        </p:nvSpPr>
        <p:spPr/>
        <p:txBody>
          <a:bodyPr/>
          <a:lstStyle/>
          <a:p>
            <a:r>
              <a:rPr lang="en-US" altLang="zh-TW" dirty="0"/>
              <a:t>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29</a:t>
            </a:fld>
            <a:endParaRPr lang="zh-TW" altLang="en-US"/>
          </a:p>
        </p:txBody>
      </p:sp>
    </p:spTree>
    <p:extLst>
      <p:ext uri="{BB962C8B-B14F-4D97-AF65-F5344CB8AC3E}">
        <p14:creationId xmlns:p14="http://schemas.microsoft.com/office/powerpoint/2010/main" val="362478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JavaScript </a:t>
            </a:r>
          </a:p>
          <a:p>
            <a:pPr lvl="1"/>
            <a:r>
              <a:rPr lang="en-US" altLang="zh-TW" dirty="0">
                <a:ea typeface="新細明體" panose="02020500000000000000" pitchFamily="18" charset="-120"/>
              </a:rPr>
              <a:t>Scripting language which is used to enhance the functionality and appearance of web pages.</a:t>
            </a:r>
          </a:p>
          <a:p>
            <a:r>
              <a:rPr lang="en-US" altLang="zh-TW" dirty="0">
                <a:ea typeface="新細明體" panose="02020500000000000000" pitchFamily="18" charset="-120"/>
              </a:rPr>
              <a:t>Before you can run code examples with JavaScript on your computer, you may need to change your browser’s security settings. </a:t>
            </a:r>
          </a:p>
          <a:p>
            <a:pPr lvl="1"/>
            <a:r>
              <a:rPr lang="en-US" altLang="zh-TW" dirty="0">
                <a:ea typeface="新細明體" panose="02020500000000000000" pitchFamily="18" charset="-120"/>
              </a:rPr>
              <a:t>IE9 </a:t>
            </a:r>
            <a:r>
              <a:rPr lang="en-US" altLang="zh-TW" i="1" dirty="0">
                <a:ea typeface="新細明體" panose="02020500000000000000" pitchFamily="18" charset="-120"/>
              </a:rPr>
              <a:t>prevents</a:t>
            </a:r>
            <a:r>
              <a:rPr lang="en-US" altLang="zh-TW" dirty="0">
                <a:ea typeface="新細明體" panose="02020500000000000000" pitchFamily="18" charset="-120"/>
              </a:rPr>
              <a:t> scripts on the local computer from running by default</a:t>
            </a:r>
          </a:p>
          <a:p>
            <a:pPr lvl="1"/>
            <a:r>
              <a:rPr lang="en-US" altLang="zh-TW" dirty="0">
                <a:ea typeface="新細明體" panose="02020500000000000000" pitchFamily="18" charset="-120"/>
              </a:rPr>
              <a:t>Firefox, Chrome, Opera, Safari (including on the iPhone) and the Android browser have JavaScript enabled by default.</a:t>
            </a: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a:t>
            </a:fld>
            <a:endParaRPr lang="zh-TW" altLang="en-US"/>
          </a:p>
        </p:txBody>
      </p:sp>
    </p:spTree>
    <p:extLst>
      <p:ext uri="{BB962C8B-B14F-4D97-AF65-F5344CB8AC3E}">
        <p14:creationId xmlns:p14="http://schemas.microsoft.com/office/powerpoint/2010/main" val="2305544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if</a:t>
            </a:r>
            <a:r>
              <a:rPr lang="en-US" altLang="zh-TW" dirty="0"/>
              <a:t> statement allows a script to make a decision based on the truth or falsity of a condition</a:t>
            </a:r>
          </a:p>
          <a:p>
            <a:pPr lvl="1"/>
            <a:r>
              <a:rPr lang="en-US" altLang="zh-TW" dirty="0" smtClean="0"/>
              <a:t>If </a:t>
            </a:r>
            <a:r>
              <a:rPr lang="en-US" altLang="zh-TW" dirty="0"/>
              <a:t>the condition is met (i.e., the condition is true), the statement in the body of the if statement is executed</a:t>
            </a:r>
          </a:p>
          <a:p>
            <a:pPr lvl="1"/>
            <a:r>
              <a:rPr lang="en-US" altLang="zh-TW" dirty="0"/>
              <a:t>If the condition is not met (i.e., the condition is false), the statement in the body of the if statement is not executed</a:t>
            </a:r>
          </a:p>
          <a:p>
            <a:r>
              <a:rPr lang="en-US" altLang="zh-TW" dirty="0"/>
              <a:t>Conditions in</a:t>
            </a:r>
            <a:r>
              <a:rPr lang="en-US" altLang="zh-TW" dirty="0">
                <a:solidFill>
                  <a:srgbClr val="FF0000"/>
                </a:solidFill>
              </a:rPr>
              <a:t> if </a:t>
            </a:r>
            <a:r>
              <a:rPr lang="en-US" altLang="zh-TW" dirty="0"/>
              <a:t>statements can be formed by using the equality operators and relational operators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30</a:t>
            </a:fld>
            <a:endParaRPr lang="zh-TW" altLang="en-US"/>
          </a:p>
        </p:txBody>
      </p:sp>
    </p:spTree>
    <p:extLst>
      <p:ext uri="{BB962C8B-B14F-4D97-AF65-F5344CB8AC3E}">
        <p14:creationId xmlns:p14="http://schemas.microsoft.com/office/powerpoint/2010/main" val="2085089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Equality and Relational Operators</a:t>
            </a:r>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31</a:t>
            </a:fld>
            <a:endParaRPr lang="zh-TW" altLang="en-US"/>
          </a:p>
        </p:txBody>
      </p:sp>
      <p:pic>
        <p:nvPicPr>
          <p:cNvPr id="5" name="圖片 4"/>
          <p:cNvPicPr>
            <a:picLocks noChangeAspect="1"/>
          </p:cNvPicPr>
          <p:nvPr/>
        </p:nvPicPr>
        <p:blipFill>
          <a:blip r:embed="rId2"/>
          <a:stretch>
            <a:fillRect/>
          </a:stretch>
        </p:blipFill>
        <p:spPr>
          <a:xfrm>
            <a:off x="1090612" y="2086640"/>
            <a:ext cx="6962775" cy="3371850"/>
          </a:xfrm>
          <a:prstGeom prst="rect">
            <a:avLst/>
          </a:prstGeom>
        </p:spPr>
      </p:pic>
    </p:spTree>
    <p:extLst>
      <p:ext uri="{BB962C8B-B14F-4D97-AF65-F5344CB8AC3E}">
        <p14:creationId xmlns:p14="http://schemas.microsoft.com/office/powerpoint/2010/main" val="1851452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Logical </a:t>
            </a:r>
            <a:r>
              <a:rPr lang="en-US" altLang="zh-TW" dirty="0" smtClean="0"/>
              <a:t>Operators</a:t>
            </a:r>
          </a:p>
          <a:p>
            <a:pPr lvl="1"/>
            <a:r>
              <a:rPr lang="en-US" altLang="zh-TW" dirty="0"/>
              <a:t>Logical operators can be used to form complex conditions by combining simple conditions</a:t>
            </a:r>
          </a:p>
          <a:p>
            <a:pPr lvl="2"/>
            <a:r>
              <a:rPr lang="en-US" altLang="zh-TW" dirty="0"/>
              <a:t>&amp;&amp; (logical AND)</a:t>
            </a:r>
          </a:p>
          <a:p>
            <a:pPr lvl="2"/>
            <a:r>
              <a:rPr lang="en-US" altLang="zh-TW" dirty="0"/>
              <a:t>|| (logical OR)</a:t>
            </a:r>
          </a:p>
          <a:p>
            <a:pPr lvl="2"/>
            <a:r>
              <a:rPr lang="en-US" altLang="zh-TW" dirty="0"/>
              <a:t>! (logical NOT, also called logical negation)</a:t>
            </a:r>
          </a:p>
          <a:p>
            <a:pPr lvl="1"/>
            <a:r>
              <a:rPr lang="en-US" altLang="zh-TW" dirty="0" smtClean="0"/>
              <a:t>JavaScript </a:t>
            </a:r>
            <a:r>
              <a:rPr lang="en-US" altLang="zh-TW" dirty="0"/>
              <a:t>evaluates to false or true all expressions that include relational operators, equality operators and/or logical operators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201464062"/>
              </p:ext>
            </p:extLst>
          </p:nvPr>
        </p:nvGraphicFramePr>
        <p:xfrm>
          <a:off x="2286000" y="5058440"/>
          <a:ext cx="4267200" cy="1330561"/>
        </p:xfrm>
        <a:graphic>
          <a:graphicData uri="http://schemas.openxmlformats.org/drawingml/2006/table">
            <a:tbl>
              <a:tblPr/>
              <a:tblGrid>
                <a:gridCol w="1537516"/>
                <a:gridCol w="2729684"/>
              </a:tblGrid>
              <a:tr h="290431">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altLang="zh-TW" sz="1400" dirty="0" smtClean="0">
                          <a:solidFill>
                            <a:srgbClr val="FFFFFF"/>
                          </a:solidFill>
                          <a:effectLst/>
                          <a:latin typeface="+mn-lt"/>
                        </a:rPr>
                        <a:t>Description</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ltLang="zh-TW" sz="1400" dirty="0" smtClean="0">
                          <a:solidFill>
                            <a:srgbClr val="FFFFFF"/>
                          </a:solidFill>
                          <a:effectLst/>
                          <a:latin typeface="+mn-lt"/>
                        </a:rPr>
                        <a:t>Operator</a:t>
                      </a:r>
                      <a:endParaRPr lang="en-US" sz="1400" dirty="0">
                        <a:solidFill>
                          <a:srgbClr val="FFFFFF"/>
                        </a:solidFill>
                        <a:effectLst/>
                        <a:latin typeface="+mn-l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97652">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and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smtClean="0">
                          <a:effectLst/>
                          <a:latin typeface="+mn-lt"/>
                        </a:rPr>
                        <a:t>&amp;&amp;</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or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ltLang="zh-TW" sz="1400" dirty="0" smtClean="0">
                          <a:effectLst/>
                          <a:latin typeface="+mn-lt"/>
                        </a:rPr>
                        <a:t>||</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not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smtClean="0">
                          <a:effectLst/>
                          <a:latin typeface="+mn-lt"/>
                        </a:rPr>
                        <a:t>! </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3054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11" name="矩形 10"/>
          <p:cNvSpPr/>
          <p:nvPr/>
        </p:nvSpPr>
        <p:spPr>
          <a:xfrm>
            <a:off x="179591" y="1458496"/>
            <a:ext cx="6947779"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date and time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hour (0-23)</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it's morning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Morning,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the time is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hour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to a 12-hour clock</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before 6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Afternoon,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after 6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Evening,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if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33</a:t>
            </a:fld>
            <a:endParaRPr lang="zh-TW" altLang="en-US"/>
          </a:p>
        </p:txBody>
      </p:sp>
      <p:sp>
        <p:nvSpPr>
          <p:cNvPr id="6" name="矩形 5"/>
          <p:cNvSpPr/>
          <p:nvPr/>
        </p:nvSpPr>
        <p:spPr>
          <a:xfrm>
            <a:off x="864973" y="3731742"/>
            <a:ext cx="5577016" cy="1985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584224" y="1195966"/>
            <a:ext cx="3429000" cy="1743075"/>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2798420" y="6309406"/>
            <a:ext cx="6345580" cy="333978"/>
          </a:xfrm>
          <a:prstGeom prst="rect">
            <a:avLst/>
          </a:prstGeom>
          <a:ln>
            <a:solidFill>
              <a:schemeClr val="tx1"/>
            </a:solidFill>
          </a:ln>
        </p:spPr>
      </p:pic>
      <p:cxnSp>
        <p:nvCxnSpPr>
          <p:cNvPr id="10" name="直線單箭頭接點 9"/>
          <p:cNvCxnSpPr/>
          <p:nvPr/>
        </p:nvCxnSpPr>
        <p:spPr>
          <a:xfrm flipV="1">
            <a:off x="2652584" y="1670198"/>
            <a:ext cx="3056238" cy="1802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583459" y="5048977"/>
            <a:ext cx="313038" cy="1395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4973" y="2953662"/>
            <a:ext cx="5577016" cy="38172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9214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Date</a:t>
            </a:r>
            <a:r>
              <a:rPr lang="en-US" altLang="zh-TW" dirty="0"/>
              <a:t> object </a:t>
            </a:r>
          </a:p>
          <a:p>
            <a:pPr lvl="1"/>
            <a:r>
              <a:rPr lang="en-US" altLang="zh-TW" dirty="0"/>
              <a:t>Used acquire the current local time</a:t>
            </a:r>
          </a:p>
          <a:p>
            <a:pPr lvl="1"/>
            <a:r>
              <a:rPr lang="en-US" altLang="zh-TW" dirty="0"/>
              <a:t>Create a new instance of an object by using the </a:t>
            </a:r>
            <a:r>
              <a:rPr lang="en-US" altLang="zh-TW" dirty="0">
                <a:solidFill>
                  <a:srgbClr val="FF0000"/>
                </a:solidFill>
              </a:rPr>
              <a:t>new operator</a:t>
            </a:r>
            <a:r>
              <a:rPr lang="en-US" altLang="zh-TW" dirty="0"/>
              <a:t> followed by the type of the object, Date, and a pair of parentheses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34</a:t>
            </a:fld>
            <a:endParaRPr lang="zh-TW" altLang="en-US"/>
          </a:p>
        </p:txBody>
      </p:sp>
    </p:spTree>
    <p:extLst>
      <p:ext uri="{BB962C8B-B14F-4D97-AF65-F5344CB8AC3E}">
        <p14:creationId xmlns:p14="http://schemas.microsoft.com/office/powerpoint/2010/main" val="2373624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Date Get Methods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35</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119486691"/>
              </p:ext>
            </p:extLst>
          </p:nvPr>
        </p:nvGraphicFramePr>
        <p:xfrm>
          <a:off x="560171" y="2659784"/>
          <a:ext cx="7496434" cy="3669030"/>
        </p:xfrm>
        <a:graphic>
          <a:graphicData uri="http://schemas.openxmlformats.org/drawingml/2006/table">
            <a:tbl>
              <a:tblPr/>
              <a:tblGrid>
                <a:gridCol w="2364261"/>
                <a:gridCol w="5132173"/>
              </a:tblGrid>
              <a:tr h="376000">
                <a:tc>
                  <a:txBody>
                    <a:bodyPr/>
                    <a:lstStyle/>
                    <a:p>
                      <a:pPr fontAlgn="t"/>
                      <a:r>
                        <a:rPr lang="en-US" sz="1800" dirty="0" err="1">
                          <a:effectLst/>
                          <a:latin typeface="+mn-lt"/>
                        </a:rPr>
                        <a:t>getDate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day as a number (1-31)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getDay</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weekday a number (0-6)</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getFullYear</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four digit year (yyyy)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getHours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hour (0-23)</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getMilliseconds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milliseconds (0-999)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getMinutes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minutes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a:effectLst/>
                          <a:latin typeface="+mn-lt"/>
                        </a:rPr>
                        <a:t>getMonth()</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month (0-11)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a:effectLst/>
                          <a:latin typeface="+mn-lt"/>
                        </a:rPr>
                        <a:t>getSeconds()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seconds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getTime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time (milliseconds since January 1, 1970)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4961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JavaScript interpreter ignores white-space characters</a:t>
            </a:r>
          </a:p>
          <a:p>
            <a:pPr lvl="1"/>
            <a:r>
              <a:rPr lang="en-US" altLang="zh-TW" dirty="0"/>
              <a:t>blanks, tabs and newlines used for indentation and vertical spacing</a:t>
            </a:r>
          </a:p>
          <a:p>
            <a:r>
              <a:rPr lang="en-US" altLang="zh-TW" dirty="0"/>
              <a:t>A decision can be made on any expression that evaluates to a value of JavaScript’s </a:t>
            </a:r>
            <a:r>
              <a:rPr lang="en-US" altLang="zh-TW" dirty="0" err="1"/>
              <a:t>boolean</a:t>
            </a:r>
            <a:r>
              <a:rPr lang="en-US" altLang="zh-TW" dirty="0"/>
              <a:t> type (i.e., any expression that evaluates to true or false).</a:t>
            </a:r>
          </a:p>
          <a:p>
            <a:r>
              <a:rPr lang="en-US" altLang="zh-TW" dirty="0"/>
              <a:t>The indentation convention you choose should be carefully applied throughout your scripts</a:t>
            </a:r>
          </a:p>
          <a:p>
            <a:pPr lvl="1"/>
            <a:r>
              <a:rPr lang="en-US" altLang="zh-TW" dirty="0"/>
              <a:t>It is difficult to read scripts that do not use uniform spacing conventions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36</a:t>
            </a:fld>
            <a:endParaRPr lang="zh-TW" altLang="en-US"/>
          </a:p>
        </p:txBody>
      </p:sp>
    </p:spTree>
    <p:extLst>
      <p:ext uri="{BB962C8B-B14F-4D97-AF65-F5344CB8AC3E}">
        <p14:creationId xmlns:p14="http://schemas.microsoft.com/office/powerpoint/2010/main" val="1807545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Allows you to specify that different actions should be performed when the condition is true and when the condition is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37</a:t>
            </a:fld>
            <a:endParaRPr lang="zh-TW" altLang="en-US"/>
          </a:p>
        </p:txBody>
      </p:sp>
    </p:spTree>
    <p:extLst>
      <p:ext uri="{BB962C8B-B14F-4D97-AF65-F5344CB8AC3E}">
        <p14:creationId xmlns:p14="http://schemas.microsoft.com/office/powerpoint/2010/main" val="3666954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Conditional operator (?:) </a:t>
            </a:r>
          </a:p>
          <a:p>
            <a:pPr lvl="1"/>
            <a:r>
              <a:rPr lang="en-US" altLang="zh-TW" dirty="0"/>
              <a:t>Closely related to the if…else statement</a:t>
            </a:r>
          </a:p>
          <a:p>
            <a:pPr lvl="1"/>
            <a:r>
              <a:rPr lang="en-US" altLang="zh-TW" dirty="0"/>
              <a:t>JavaScript’s only ternary operator—it takes three operands</a:t>
            </a:r>
          </a:p>
          <a:p>
            <a:pPr lvl="1"/>
            <a:r>
              <a:rPr lang="en-US" altLang="zh-TW" dirty="0"/>
              <a:t>The operands together with the ?: operator form a conditional expression</a:t>
            </a:r>
          </a:p>
          <a:p>
            <a:pPr lvl="1"/>
            <a:r>
              <a:rPr lang="en-US" altLang="zh-TW" dirty="0"/>
              <a:t>The first operand is a </a:t>
            </a:r>
            <a:r>
              <a:rPr lang="en-US" altLang="zh-TW" dirty="0" err="1"/>
              <a:t>boolean</a:t>
            </a:r>
            <a:r>
              <a:rPr lang="en-US" altLang="zh-TW" dirty="0"/>
              <a:t> expression</a:t>
            </a:r>
          </a:p>
          <a:p>
            <a:pPr lvl="1"/>
            <a:r>
              <a:rPr lang="en-US" altLang="zh-TW" dirty="0"/>
              <a:t>The second is the value for the conditional expression if the </a:t>
            </a:r>
            <a:r>
              <a:rPr lang="en-US" altLang="zh-TW" dirty="0" err="1"/>
              <a:t>boolean</a:t>
            </a:r>
            <a:r>
              <a:rPr lang="en-US" altLang="zh-TW" dirty="0"/>
              <a:t> expression evaluates to true </a:t>
            </a:r>
          </a:p>
          <a:p>
            <a:pPr lvl="1"/>
            <a:r>
              <a:rPr lang="en-US" altLang="zh-TW" dirty="0"/>
              <a:t>Third is the value for the conditional expression if the </a:t>
            </a:r>
            <a:r>
              <a:rPr lang="en-US" altLang="zh-TW" dirty="0" err="1"/>
              <a:t>boolean</a:t>
            </a:r>
            <a:r>
              <a:rPr lang="en-US" altLang="zh-TW" dirty="0"/>
              <a:t> expression evaluates to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38</a:t>
            </a:fld>
            <a:endParaRPr lang="zh-TW" altLang="en-US"/>
          </a:p>
        </p:txBody>
      </p:sp>
    </p:spTree>
    <p:extLst>
      <p:ext uri="{BB962C8B-B14F-4D97-AF65-F5344CB8AC3E}">
        <p14:creationId xmlns:p14="http://schemas.microsoft.com/office/powerpoint/2010/main" val="317917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JavaScript interpreter always associates an else with the previous if, unless told to do otherwise by the placement of braces ({})</a:t>
            </a:r>
          </a:p>
          <a:p>
            <a:r>
              <a:rPr lang="en-US" altLang="zh-TW" dirty="0"/>
              <a:t>The if selection statement expects only one statement in its body</a:t>
            </a:r>
          </a:p>
          <a:p>
            <a:pPr lvl="1"/>
            <a:r>
              <a:rPr lang="en-US" altLang="zh-TW" dirty="0"/>
              <a:t>To include several statements, enclose the statements in braces ({ and })</a:t>
            </a:r>
          </a:p>
          <a:p>
            <a:pPr lvl="1"/>
            <a:r>
              <a:rPr lang="en-US" altLang="zh-TW" dirty="0"/>
              <a:t>A set of statements contained within a pair of braces is called a block</a:t>
            </a:r>
          </a:p>
          <a:p>
            <a:endParaRPr lang="zh-TW" altLang="en-US" dirty="0"/>
          </a:p>
        </p:txBody>
      </p:sp>
      <p:sp>
        <p:nvSpPr>
          <p:cNvPr id="3" name="標題 2"/>
          <p:cNvSpPr>
            <a:spLocks noGrp="1"/>
          </p:cNvSpPr>
          <p:nvPr>
            <p:ph type="title"/>
          </p:nvPr>
        </p:nvSpPr>
        <p:spPr/>
        <p:txBody>
          <a:bodyPr>
            <a:normAutofit/>
          </a:bodyPr>
          <a:lstStyle/>
          <a:p>
            <a:r>
              <a:rPr lang="en-US" altLang="zh-TW" dirty="0"/>
              <a:t>Nested if…else statements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39</a:t>
            </a:fld>
            <a:endParaRPr lang="zh-TW" altLang="en-US"/>
          </a:p>
        </p:txBody>
      </p:sp>
    </p:spTree>
    <p:extLst>
      <p:ext uri="{BB962C8B-B14F-4D97-AF65-F5344CB8AC3E}">
        <p14:creationId xmlns:p14="http://schemas.microsoft.com/office/powerpoint/2010/main" val="201921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72245"/>
            <a:ext cx="7681784"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 First Program in JavaScript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a:t>
            </a:fld>
            <a:endParaRPr lang="zh-TW" altLang="en-US"/>
          </a:p>
        </p:txBody>
      </p:sp>
      <p:sp>
        <p:nvSpPr>
          <p:cNvPr id="6" name="矩形 5"/>
          <p:cNvSpPr/>
          <p:nvPr/>
        </p:nvSpPr>
        <p:spPr>
          <a:xfrm>
            <a:off x="609600" y="2850293"/>
            <a:ext cx="6334897" cy="59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457200" y="4472209"/>
            <a:ext cx="5153025" cy="771525"/>
          </a:xfrm>
          <a:prstGeom prst="rect">
            <a:avLst/>
          </a:prstGeom>
          <a:ln>
            <a:solidFill>
              <a:schemeClr val="tx1"/>
            </a:solidFill>
          </a:ln>
        </p:spPr>
      </p:pic>
      <p:cxnSp>
        <p:nvCxnSpPr>
          <p:cNvPr id="9" name="直線單箭頭接點 8"/>
          <p:cNvCxnSpPr/>
          <p:nvPr/>
        </p:nvCxnSpPr>
        <p:spPr>
          <a:xfrm flipH="1">
            <a:off x="2421924" y="3295135"/>
            <a:ext cx="611788" cy="149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335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Input :  Midterm Score</a:t>
            </a:r>
          </a:p>
          <a:p>
            <a:r>
              <a:rPr lang="en-US" altLang="zh-TW" dirty="0" smtClean="0"/>
              <a:t>Output : Grading</a:t>
            </a:r>
          </a:p>
          <a:p>
            <a:pPr lvl="1"/>
            <a:r>
              <a:rPr lang="en-US" altLang="zh-TW" dirty="0" smtClean="0"/>
              <a:t>80 + : A</a:t>
            </a:r>
          </a:p>
          <a:p>
            <a:pPr lvl="1"/>
            <a:r>
              <a:rPr lang="en-US" altLang="zh-TW" dirty="0" smtClean="0"/>
              <a:t>70 ~ 79 : B</a:t>
            </a:r>
          </a:p>
          <a:p>
            <a:pPr lvl="1"/>
            <a:r>
              <a:rPr lang="en-US" altLang="zh-TW" dirty="0" smtClean="0"/>
              <a:t>60 ~ 69 : C</a:t>
            </a:r>
          </a:p>
          <a:p>
            <a:pPr lvl="1"/>
            <a:r>
              <a:rPr lang="en-US" altLang="zh-TW" dirty="0" smtClean="0"/>
              <a:t>59 - : D</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40</a:t>
            </a:fld>
            <a:endParaRPr lang="zh-TW" altLang="en-US"/>
          </a:p>
        </p:txBody>
      </p:sp>
      <p:pic>
        <p:nvPicPr>
          <p:cNvPr id="5" name="圖片 4"/>
          <p:cNvPicPr>
            <a:picLocks noChangeAspect="1"/>
          </p:cNvPicPr>
          <p:nvPr/>
        </p:nvPicPr>
        <p:blipFill>
          <a:blip r:embed="rId2"/>
          <a:stretch>
            <a:fillRect/>
          </a:stretch>
        </p:blipFill>
        <p:spPr>
          <a:xfrm>
            <a:off x="4701489" y="1690301"/>
            <a:ext cx="3448050" cy="1714500"/>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5060607" y="4044521"/>
            <a:ext cx="2400300" cy="400050"/>
          </a:xfrm>
          <a:prstGeom prst="rect">
            <a:avLst/>
          </a:prstGeom>
          <a:ln>
            <a:solidFill>
              <a:schemeClr val="tx1"/>
            </a:solidFill>
          </a:ln>
        </p:spPr>
      </p:pic>
    </p:spTree>
    <p:extLst>
      <p:ext uri="{BB962C8B-B14F-4D97-AF65-F5344CB8AC3E}">
        <p14:creationId xmlns:p14="http://schemas.microsoft.com/office/powerpoint/2010/main" val="288492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switch statement </a:t>
            </a:r>
          </a:p>
          <a:p>
            <a:pPr lvl="1"/>
            <a:r>
              <a:rPr lang="en-US" altLang="zh-TW" dirty="0"/>
              <a:t>Consists of a series of case labels and an optional default case</a:t>
            </a:r>
          </a:p>
          <a:p>
            <a:pPr lvl="1"/>
            <a:r>
              <a:rPr lang="en-US" altLang="zh-TW" dirty="0"/>
              <a:t>When control reaches a switch statement</a:t>
            </a:r>
          </a:p>
          <a:p>
            <a:pPr lvl="2"/>
            <a:r>
              <a:rPr lang="en-US" altLang="zh-TW" dirty="0"/>
              <a:t>The script evaluates the controlling expression in the parentheses </a:t>
            </a:r>
          </a:p>
          <a:p>
            <a:pPr lvl="2"/>
            <a:r>
              <a:rPr lang="en-US" altLang="zh-TW" dirty="0"/>
              <a:t>Compares this value with the value in each of the case labels</a:t>
            </a:r>
          </a:p>
          <a:p>
            <a:pPr lvl="2"/>
            <a:r>
              <a:rPr lang="en-US" altLang="zh-TW" dirty="0"/>
              <a:t>If the comparison evaluates to true, the statements after the case label are executed in order until a </a:t>
            </a:r>
            <a:r>
              <a:rPr lang="en-US" altLang="zh-TW" dirty="0">
                <a:solidFill>
                  <a:srgbClr val="FF0000"/>
                </a:solidFill>
              </a:rPr>
              <a:t>break</a:t>
            </a:r>
            <a:r>
              <a:rPr lang="en-US" altLang="zh-TW" dirty="0"/>
              <a:t> statement is reached</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41</a:t>
            </a:fld>
            <a:endParaRPr lang="zh-TW" altLang="en-US"/>
          </a:p>
        </p:txBody>
      </p:sp>
    </p:spTree>
    <p:extLst>
      <p:ext uri="{BB962C8B-B14F-4D97-AF65-F5344CB8AC3E}">
        <p14:creationId xmlns:p14="http://schemas.microsoft.com/office/powerpoint/2010/main" val="1118230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break</a:t>
            </a:r>
            <a:r>
              <a:rPr lang="en-US" altLang="zh-TW" dirty="0"/>
              <a:t> statement is used as the last statement in each case to exit the switch statement immediately</a:t>
            </a:r>
          </a:p>
          <a:p>
            <a:r>
              <a:rPr lang="en-US" altLang="zh-TW" dirty="0"/>
              <a:t>The </a:t>
            </a:r>
            <a:r>
              <a:rPr lang="en-US" altLang="zh-TW" dirty="0">
                <a:solidFill>
                  <a:srgbClr val="FF0000"/>
                </a:solidFill>
              </a:rPr>
              <a:t>default</a:t>
            </a:r>
            <a:r>
              <a:rPr lang="en-US" altLang="zh-TW" dirty="0"/>
              <a:t> case allows you to specify a set of statements to execute if no other case is satisfied</a:t>
            </a:r>
          </a:p>
          <a:p>
            <a:pPr lvl="1"/>
            <a:r>
              <a:rPr lang="en-US" altLang="zh-TW" dirty="0"/>
              <a:t>Usually the last case in the switch statement</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42</a:t>
            </a:fld>
            <a:endParaRPr lang="zh-TW" altLang="en-US"/>
          </a:p>
        </p:txBody>
      </p:sp>
    </p:spTree>
    <p:extLst>
      <p:ext uri="{BB962C8B-B14F-4D97-AF65-F5344CB8AC3E}">
        <p14:creationId xmlns:p14="http://schemas.microsoft.com/office/powerpoint/2010/main" val="1297671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Switch </a:t>
            </a:r>
            <a:r>
              <a:rPr lang="en-US" altLang="zh-TW" dirty="0"/>
              <a:t>Selection Statement</a:t>
            </a:r>
            <a:endParaRPr lang="zh-TW" altLang="en-US" dirty="0"/>
          </a:p>
        </p:txBody>
      </p:sp>
      <p:sp>
        <p:nvSpPr>
          <p:cNvPr id="8" name="矩形 7"/>
          <p:cNvSpPr/>
          <p:nvPr/>
        </p:nvSpPr>
        <p:spPr>
          <a:xfrm>
            <a:off x="-1" y="54000"/>
            <a:ext cx="6647935" cy="69249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day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"Tuesday"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"Wednesday"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"Thursday"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"Friday"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"Saturday"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"&lt;h1&gt;Today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43</a:t>
            </a:fld>
            <a:endParaRPr lang="zh-TW" altLang="en-US"/>
          </a:p>
        </p:txBody>
      </p:sp>
      <p:sp>
        <p:nvSpPr>
          <p:cNvPr id="6" name="矩形 5"/>
          <p:cNvSpPr/>
          <p:nvPr/>
        </p:nvSpPr>
        <p:spPr>
          <a:xfrm>
            <a:off x="955589" y="1927655"/>
            <a:ext cx="2314832" cy="38553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3344562" y="2602438"/>
            <a:ext cx="5268097" cy="402569"/>
          </a:xfrm>
          <a:prstGeom prst="rect">
            <a:avLst/>
          </a:prstGeom>
          <a:ln>
            <a:solidFill>
              <a:schemeClr val="tx1"/>
            </a:solidFill>
          </a:ln>
        </p:spPr>
      </p:pic>
    </p:spTree>
    <p:extLst>
      <p:ext uri="{BB962C8B-B14F-4D97-AF65-F5344CB8AC3E}">
        <p14:creationId xmlns:p14="http://schemas.microsoft.com/office/powerpoint/2010/main" val="5393062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1333500" y="1966912"/>
            <a:ext cx="6477000" cy="3952875"/>
          </a:xfrm>
          <a:prstGeom prst="rect">
            <a:avLst/>
          </a:prstGeom>
        </p:spPr>
      </p:pic>
    </p:spTree>
    <p:extLst>
      <p:ext uri="{BB962C8B-B14F-4D97-AF65-F5344CB8AC3E}">
        <p14:creationId xmlns:p14="http://schemas.microsoft.com/office/powerpoint/2010/main" val="2534172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provides four repetition statements, namely, </a:t>
            </a:r>
            <a:r>
              <a:rPr lang="en-US" altLang="zh-TW" dirty="0">
                <a:solidFill>
                  <a:srgbClr val="FF0000"/>
                </a:solidFill>
              </a:rPr>
              <a:t>while</a:t>
            </a:r>
            <a:r>
              <a:rPr lang="en-US" altLang="zh-TW" dirty="0"/>
              <a:t>, </a:t>
            </a:r>
            <a:r>
              <a:rPr lang="en-US" altLang="zh-TW" dirty="0">
                <a:solidFill>
                  <a:srgbClr val="FF0000"/>
                </a:solidFill>
              </a:rPr>
              <a:t>do…while</a:t>
            </a:r>
            <a:r>
              <a:rPr lang="en-US" altLang="zh-TW" dirty="0"/>
              <a:t>, </a:t>
            </a:r>
            <a:r>
              <a:rPr lang="en-US" altLang="zh-TW" dirty="0">
                <a:solidFill>
                  <a:srgbClr val="FF0000"/>
                </a:solidFill>
              </a:rPr>
              <a:t>for</a:t>
            </a:r>
            <a:r>
              <a:rPr lang="en-US" altLang="zh-TW" dirty="0"/>
              <a:t> and </a:t>
            </a:r>
            <a:r>
              <a:rPr lang="en-US" altLang="zh-TW" dirty="0">
                <a:solidFill>
                  <a:srgbClr val="FF0000"/>
                </a:solidFill>
              </a:rPr>
              <a:t>for…in</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45</a:t>
            </a:fld>
            <a:endParaRPr lang="zh-TW" altLang="en-US"/>
          </a:p>
        </p:txBody>
      </p:sp>
    </p:spTree>
    <p:extLst>
      <p:ext uri="{BB962C8B-B14F-4D97-AF65-F5344CB8AC3E}">
        <p14:creationId xmlns:p14="http://schemas.microsoft.com/office/powerpoint/2010/main" val="12290461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while</a:t>
            </a:r>
            <a:r>
              <a:rPr lang="en-US" altLang="zh-TW" dirty="0"/>
              <a:t> 	</a:t>
            </a:r>
          </a:p>
          <a:p>
            <a:pPr lvl="1"/>
            <a:r>
              <a:rPr lang="en-US" altLang="zh-TW" dirty="0"/>
              <a:t>Allows you to specify that an action is to be repeated while some condition remains true</a:t>
            </a:r>
          </a:p>
          <a:p>
            <a:pPr lvl="1"/>
            <a:r>
              <a:rPr lang="en-US" altLang="zh-TW" dirty="0"/>
              <a:t>The body of a loop may be a single statement or a block </a:t>
            </a:r>
          </a:p>
          <a:p>
            <a:pPr lvl="1"/>
            <a:r>
              <a:rPr lang="en-US" altLang="zh-TW" dirty="0"/>
              <a:t>Eventually, the condition becomes false and repetition terminates</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46</a:t>
            </a:fld>
            <a:endParaRPr lang="zh-TW" altLang="en-US"/>
          </a:p>
        </p:txBody>
      </p:sp>
    </p:spTree>
    <p:extLst>
      <p:ext uri="{BB962C8B-B14F-4D97-AF65-F5344CB8AC3E}">
        <p14:creationId xmlns:p14="http://schemas.microsoft.com/office/powerpoint/2010/main" val="3975061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9" name="矩形 8"/>
          <p:cNvSpPr/>
          <p:nvPr/>
        </p:nvSpPr>
        <p:spPr>
          <a:xfrm>
            <a:off x="0" y="1595021"/>
            <a:ext cx="7475838"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Class Average Program</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sum of grades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number of grades entered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grade typed by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grade value (converted to </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intetger</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average;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average of all grades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clear total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prepare to loop</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while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loop 10 times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prompt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"Enter integer grade:"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parseInt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 total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end while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average = total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calculate the average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"&lt;h1&gt;Class average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average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47</a:t>
            </a:fld>
            <a:endParaRPr lang="zh-TW" altLang="en-US"/>
          </a:p>
        </p:txBody>
      </p:sp>
      <p:sp>
        <p:nvSpPr>
          <p:cNvPr id="6" name="矩形 5"/>
          <p:cNvSpPr/>
          <p:nvPr/>
        </p:nvSpPr>
        <p:spPr>
          <a:xfrm>
            <a:off x="823784" y="4357816"/>
            <a:ext cx="5667632" cy="1375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464132" y="1458496"/>
            <a:ext cx="3438525" cy="1733550"/>
          </a:xfrm>
          <a:prstGeom prst="rect">
            <a:avLst/>
          </a:prstGeom>
        </p:spPr>
      </p:pic>
      <p:pic>
        <p:nvPicPr>
          <p:cNvPr id="8" name="圖片 7"/>
          <p:cNvPicPr>
            <a:picLocks noChangeAspect="1"/>
          </p:cNvPicPr>
          <p:nvPr/>
        </p:nvPicPr>
        <p:blipFill>
          <a:blip r:embed="rId3"/>
          <a:stretch>
            <a:fillRect/>
          </a:stretch>
        </p:blipFill>
        <p:spPr>
          <a:xfrm>
            <a:off x="5576372" y="3706499"/>
            <a:ext cx="2752725" cy="438150"/>
          </a:xfrm>
          <a:prstGeom prst="rect">
            <a:avLst/>
          </a:prstGeom>
          <a:ln>
            <a:solidFill>
              <a:schemeClr val="tx1"/>
            </a:solidFill>
          </a:ln>
        </p:spPr>
      </p:pic>
    </p:spTree>
    <p:extLst>
      <p:ext uri="{BB962C8B-B14F-4D97-AF65-F5344CB8AC3E}">
        <p14:creationId xmlns:p14="http://schemas.microsoft.com/office/powerpoint/2010/main" val="2823633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represents all numbers as </a:t>
            </a:r>
            <a:r>
              <a:rPr lang="en-US" altLang="zh-TW" dirty="0">
                <a:solidFill>
                  <a:srgbClr val="FF0000"/>
                </a:solidFill>
              </a:rPr>
              <a:t>floating-point</a:t>
            </a:r>
            <a:r>
              <a:rPr lang="en-US" altLang="zh-TW" dirty="0"/>
              <a:t> numbers in memory</a:t>
            </a:r>
          </a:p>
          <a:p>
            <a:r>
              <a:rPr lang="en-US" altLang="zh-TW" dirty="0"/>
              <a:t>Floating-point numbers often develop through division</a:t>
            </a:r>
          </a:p>
          <a:p>
            <a:r>
              <a:rPr lang="en-US" altLang="zh-TW" dirty="0"/>
              <a:t>The computer allocates only a fixed amount of space to hold such a value, so the stored floating-point value can only be an approximation</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48</a:t>
            </a:fld>
            <a:endParaRPr lang="zh-TW" altLang="en-US"/>
          </a:p>
        </p:txBody>
      </p:sp>
    </p:spTree>
    <p:extLst>
      <p:ext uri="{BB962C8B-B14F-4D97-AF65-F5344CB8AC3E}">
        <p14:creationId xmlns:p14="http://schemas.microsoft.com/office/powerpoint/2010/main" val="2227343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49</a:t>
            </a:fld>
            <a:endParaRPr lang="zh-TW" altLang="en-US"/>
          </a:p>
        </p:txBody>
      </p:sp>
      <p:pic>
        <p:nvPicPr>
          <p:cNvPr id="5" name="圖片 4"/>
          <p:cNvPicPr>
            <a:picLocks noChangeAspect="1"/>
          </p:cNvPicPr>
          <p:nvPr/>
        </p:nvPicPr>
        <p:blipFill>
          <a:blip r:embed="rId2"/>
          <a:stretch>
            <a:fillRect/>
          </a:stretch>
        </p:blipFill>
        <p:spPr>
          <a:xfrm>
            <a:off x="1300162" y="1993685"/>
            <a:ext cx="6543675" cy="3381375"/>
          </a:xfrm>
          <a:prstGeom prst="rect">
            <a:avLst/>
          </a:prstGeom>
        </p:spPr>
      </p:pic>
    </p:spTree>
    <p:extLst>
      <p:ext uri="{BB962C8B-B14F-4D97-AF65-F5344CB8AC3E}">
        <p14:creationId xmlns:p14="http://schemas.microsoft.com/office/powerpoint/2010/main" val="253249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ea typeface="新細明體" panose="02020500000000000000" pitchFamily="18" charset="-120"/>
              </a:rPr>
              <a:t>All major web browsers contain JavaScript </a:t>
            </a:r>
            <a:r>
              <a:rPr lang="en-US" altLang="zh-TW" b="1" dirty="0">
                <a:solidFill>
                  <a:srgbClr val="FF0000"/>
                </a:solidFill>
                <a:ea typeface="新細明體" panose="02020500000000000000" pitchFamily="18" charset="-120"/>
              </a:rPr>
              <a:t>interpreters</a:t>
            </a:r>
            <a:r>
              <a:rPr lang="en-US" altLang="zh-TW" dirty="0">
                <a:ea typeface="新細明體" panose="02020500000000000000" pitchFamily="18" charset="-120"/>
              </a:rPr>
              <a:t>, which process the commands written in JavaScript. </a:t>
            </a:r>
            <a:endParaRPr lang="en-US" altLang="zh-TW" dirty="0" smtClean="0">
              <a:ea typeface="新細明體" panose="02020500000000000000" pitchFamily="18" charset="-120"/>
            </a:endParaRPr>
          </a:p>
          <a:p>
            <a:r>
              <a:rPr lang="en-US" altLang="zh-TW" dirty="0">
                <a:ea typeface="新細明體" panose="02020500000000000000" pitchFamily="18" charset="-120"/>
              </a:rPr>
              <a:t>Often, </a:t>
            </a:r>
            <a:r>
              <a:rPr lang="en-US" altLang="zh-TW" dirty="0" err="1">
                <a:ea typeface="新細明體" panose="02020500000000000000" pitchFamily="18" charset="-120"/>
              </a:rPr>
              <a:t>JavaScripts</a:t>
            </a:r>
            <a:r>
              <a:rPr lang="en-US" altLang="zh-TW" dirty="0">
                <a:ea typeface="新細明體" panose="02020500000000000000" pitchFamily="18" charset="-120"/>
              </a:rPr>
              <a:t> appear in the </a:t>
            </a:r>
            <a:r>
              <a:rPr lang="en-US" altLang="zh-TW" dirty="0">
                <a:solidFill>
                  <a:srgbClr val="FF0000"/>
                </a:solidFill>
                <a:ea typeface="新細明體" panose="02020500000000000000" pitchFamily="18" charset="-120"/>
              </a:rPr>
              <a:t>&lt;head&gt; </a:t>
            </a:r>
            <a:r>
              <a:rPr lang="en-US" altLang="zh-TW" dirty="0">
                <a:ea typeface="新細明體" panose="02020500000000000000" pitchFamily="18" charset="-120"/>
              </a:rPr>
              <a:t>section of the HTML5 document</a:t>
            </a:r>
          </a:p>
          <a:p>
            <a:r>
              <a:rPr lang="en-US" altLang="zh-TW" dirty="0">
                <a:ea typeface="新細明體" panose="02020500000000000000" pitchFamily="18" charset="-120"/>
              </a:rPr>
              <a:t>The browser interprets the contents of the &lt;head&gt; section first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&lt;script&gt; </a:t>
            </a:r>
            <a:r>
              <a:rPr lang="en-US" altLang="zh-TW" dirty="0">
                <a:ea typeface="新細明體" panose="02020500000000000000" pitchFamily="18" charset="-120"/>
              </a:rPr>
              <a:t>tag indicates to the browser that the text that follows is part of a script. Attribute type specifies the scripting language used in the script—such as </a:t>
            </a:r>
            <a:r>
              <a:rPr lang="en-US" altLang="zh-TW" dirty="0">
                <a:solidFill>
                  <a:srgbClr val="FF0000"/>
                </a:solidFill>
                <a:ea typeface="新細明體" panose="02020500000000000000" pitchFamily="18" charset="-120"/>
              </a:rPr>
              <a:t>text/</a:t>
            </a:r>
            <a:r>
              <a:rPr lang="en-US" altLang="zh-TW" dirty="0" err="1">
                <a:solidFill>
                  <a:srgbClr val="FF0000"/>
                </a:solidFill>
                <a:ea typeface="新細明體" panose="02020500000000000000" pitchFamily="18" charset="-120"/>
              </a:rPr>
              <a:t>javascript</a:t>
            </a:r>
            <a:endParaRPr lang="en-US" altLang="zh-TW" dirty="0">
              <a:solidFill>
                <a:srgbClr val="FF0000"/>
              </a:solidFill>
              <a:ea typeface="新細明體" panose="02020500000000000000" pitchFamily="18" charset="-120"/>
            </a:endParaRPr>
          </a:p>
          <a:p>
            <a:endParaRPr lang="en-US" altLang="zh-TW" dirty="0">
              <a:ea typeface="新細明體" panose="02020500000000000000" pitchFamily="18" charset="-120"/>
            </a:endParaRP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a:t>
            </a:fld>
            <a:endParaRPr lang="zh-TW" altLang="en-US"/>
          </a:p>
        </p:txBody>
      </p:sp>
    </p:spTree>
    <p:extLst>
      <p:ext uri="{BB962C8B-B14F-4D97-AF65-F5344CB8AC3E}">
        <p14:creationId xmlns:p14="http://schemas.microsoft.com/office/powerpoint/2010/main" val="2557582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Get comic automatically</a:t>
            </a:r>
          </a:p>
          <a:p>
            <a:pPr lvl="1"/>
            <a:r>
              <a:rPr lang="en-US" altLang="zh-TW" dirty="0">
                <a:hlinkClick r:id="rId2"/>
              </a:rPr>
              <a:t>http://</a:t>
            </a:r>
            <a:r>
              <a:rPr lang="en-US" altLang="zh-TW" dirty="0" smtClean="0">
                <a:hlinkClick r:id="rId2"/>
              </a:rPr>
              <a:t>www.cartoonmad.com/comic/1152.html</a:t>
            </a:r>
            <a:endParaRPr lang="en-US" altLang="zh-TW" dirty="0" smtClean="0"/>
          </a:p>
          <a:p>
            <a:pPr lvl="1"/>
            <a:r>
              <a:rPr lang="en-US" altLang="zh-TW" dirty="0" smtClean="0"/>
              <a:t>First page</a:t>
            </a:r>
          </a:p>
          <a:p>
            <a:pPr lvl="1"/>
            <a:endParaRPr lang="en-US" altLang="zh-TW" dirty="0"/>
          </a:p>
          <a:p>
            <a:pPr lvl="1"/>
            <a:endParaRPr lang="en-US" altLang="zh-TW" dirty="0" smtClean="0"/>
          </a:p>
          <a:p>
            <a:pPr lvl="1"/>
            <a:r>
              <a:rPr lang="en-US" altLang="zh-TW" dirty="0" smtClean="0"/>
              <a:t>Last page</a:t>
            </a:r>
          </a:p>
          <a:p>
            <a:pPr marL="914400" lvl="2" indent="0">
              <a:buNone/>
            </a:pP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50</a:t>
            </a:fld>
            <a:endParaRPr lang="zh-TW" altLang="en-US"/>
          </a:p>
        </p:txBody>
      </p:sp>
      <p:pic>
        <p:nvPicPr>
          <p:cNvPr id="11" name="圖片 10"/>
          <p:cNvPicPr>
            <a:picLocks noChangeAspect="1"/>
          </p:cNvPicPr>
          <p:nvPr/>
        </p:nvPicPr>
        <p:blipFill>
          <a:blip r:embed="rId3"/>
          <a:stretch>
            <a:fillRect/>
          </a:stretch>
        </p:blipFill>
        <p:spPr>
          <a:xfrm>
            <a:off x="2314575" y="4055719"/>
            <a:ext cx="4533900" cy="295275"/>
          </a:xfrm>
          <a:prstGeom prst="rect">
            <a:avLst/>
          </a:prstGeom>
        </p:spPr>
      </p:pic>
      <p:pic>
        <p:nvPicPr>
          <p:cNvPr id="12" name="圖片 11"/>
          <p:cNvPicPr>
            <a:picLocks noChangeAspect="1"/>
          </p:cNvPicPr>
          <p:nvPr/>
        </p:nvPicPr>
        <p:blipFill>
          <a:blip r:embed="rId4"/>
          <a:stretch>
            <a:fillRect/>
          </a:stretch>
        </p:blipFill>
        <p:spPr>
          <a:xfrm>
            <a:off x="2295525" y="2994325"/>
            <a:ext cx="4552950" cy="276225"/>
          </a:xfrm>
          <a:prstGeom prst="rect">
            <a:avLst/>
          </a:prstGeom>
        </p:spPr>
      </p:pic>
    </p:spTree>
    <p:extLst>
      <p:ext uri="{BB962C8B-B14F-4D97-AF65-F5344CB8AC3E}">
        <p14:creationId xmlns:p14="http://schemas.microsoft.com/office/powerpoint/2010/main" val="1873699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Get comic </a:t>
            </a:r>
            <a:r>
              <a:rPr lang="en-US" altLang="zh-TW" dirty="0" smtClean="0"/>
              <a:t>automatically</a:t>
            </a:r>
          </a:p>
          <a:p>
            <a:pPr lvl="1"/>
            <a:r>
              <a:rPr lang="en-US" altLang="zh-TW" dirty="0" smtClean="0"/>
              <a:t>Input:</a:t>
            </a:r>
          </a:p>
          <a:p>
            <a:pPr lvl="2"/>
            <a:r>
              <a:rPr lang="en-US" altLang="zh-TW" dirty="0" smtClean="0"/>
              <a:t>URL</a:t>
            </a:r>
          </a:p>
          <a:p>
            <a:pPr lvl="2"/>
            <a:r>
              <a:rPr lang="en-US" altLang="zh-TW" dirty="0" smtClean="0"/>
              <a:t>First page number</a:t>
            </a:r>
          </a:p>
          <a:p>
            <a:pPr lvl="2"/>
            <a:r>
              <a:rPr lang="en-US" altLang="zh-TW" dirty="0" smtClean="0"/>
              <a:t>Last </a:t>
            </a:r>
            <a:r>
              <a:rPr lang="en-US" altLang="zh-TW" dirty="0"/>
              <a:t>page number</a:t>
            </a:r>
          </a:p>
          <a:p>
            <a:pPr lvl="2"/>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51</a:t>
            </a:fld>
            <a:endParaRPr lang="zh-TW" altLang="en-US"/>
          </a:p>
        </p:txBody>
      </p:sp>
      <p:pic>
        <p:nvPicPr>
          <p:cNvPr id="9" name="圖片 8"/>
          <p:cNvPicPr>
            <a:picLocks noChangeAspect="1"/>
          </p:cNvPicPr>
          <p:nvPr/>
        </p:nvPicPr>
        <p:blipFill>
          <a:blip r:embed="rId2"/>
          <a:stretch>
            <a:fillRect/>
          </a:stretch>
        </p:blipFill>
        <p:spPr>
          <a:xfrm>
            <a:off x="-13262" y="3569133"/>
            <a:ext cx="2771658" cy="1620000"/>
          </a:xfrm>
          <a:prstGeom prst="rect">
            <a:avLst/>
          </a:prstGeom>
        </p:spPr>
      </p:pic>
      <p:pic>
        <p:nvPicPr>
          <p:cNvPr id="10" name="圖片 9"/>
          <p:cNvPicPr>
            <a:picLocks noChangeAspect="1"/>
          </p:cNvPicPr>
          <p:nvPr/>
        </p:nvPicPr>
        <p:blipFill>
          <a:blip r:embed="rId3"/>
          <a:stretch>
            <a:fillRect/>
          </a:stretch>
        </p:blipFill>
        <p:spPr>
          <a:xfrm>
            <a:off x="-13262" y="5238000"/>
            <a:ext cx="2798182" cy="1620000"/>
          </a:xfrm>
          <a:prstGeom prst="rect">
            <a:avLst/>
          </a:prstGeom>
        </p:spPr>
      </p:pic>
      <p:pic>
        <p:nvPicPr>
          <p:cNvPr id="11" name="圖片 10"/>
          <p:cNvPicPr>
            <a:picLocks noChangeAspect="1"/>
          </p:cNvPicPr>
          <p:nvPr/>
        </p:nvPicPr>
        <p:blipFill>
          <a:blip r:embed="rId4"/>
          <a:stretch>
            <a:fillRect/>
          </a:stretch>
        </p:blipFill>
        <p:spPr>
          <a:xfrm>
            <a:off x="2904754" y="3569133"/>
            <a:ext cx="2787023" cy="1620000"/>
          </a:xfrm>
          <a:prstGeom prst="rect">
            <a:avLst/>
          </a:prstGeom>
        </p:spPr>
      </p:pic>
      <p:pic>
        <p:nvPicPr>
          <p:cNvPr id="12" name="圖片 11"/>
          <p:cNvPicPr>
            <a:picLocks noChangeAspect="1"/>
          </p:cNvPicPr>
          <p:nvPr/>
        </p:nvPicPr>
        <p:blipFill>
          <a:blip r:embed="rId5"/>
          <a:stretch>
            <a:fillRect/>
          </a:stretch>
        </p:blipFill>
        <p:spPr>
          <a:xfrm>
            <a:off x="5997815" y="35344"/>
            <a:ext cx="2752725" cy="6524625"/>
          </a:xfrm>
          <a:prstGeom prst="rect">
            <a:avLst/>
          </a:prstGeom>
        </p:spPr>
      </p:pic>
    </p:spTree>
    <p:extLst>
      <p:ext uri="{BB962C8B-B14F-4D97-AF65-F5344CB8AC3E}">
        <p14:creationId xmlns:p14="http://schemas.microsoft.com/office/powerpoint/2010/main" val="521660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zh-TW" altLang="en-US" dirty="0" smtClean="0"/>
              <a:t>學伴通</a:t>
            </a:r>
            <a:endParaRPr lang="en-US" altLang="zh-TW" dirty="0" smtClean="0"/>
          </a:p>
          <a:p>
            <a:pPr lvl="1"/>
            <a:r>
              <a:rPr lang="en-US" altLang="zh-TW" dirty="0" smtClean="0"/>
              <a:t>Input :</a:t>
            </a:r>
          </a:p>
          <a:p>
            <a:pPr lvl="2"/>
            <a:r>
              <a:rPr lang="en-US" altLang="zh-TW" dirty="0" smtClean="0"/>
              <a:t>From Student ID</a:t>
            </a:r>
          </a:p>
          <a:p>
            <a:pPr lvl="2"/>
            <a:r>
              <a:rPr lang="en-US" altLang="zh-TW" dirty="0" smtClean="0"/>
              <a:t>To Student ID</a:t>
            </a:r>
          </a:p>
          <a:p>
            <a:pPr lvl="1"/>
            <a:r>
              <a:rPr lang="en-US" altLang="zh-TW" dirty="0" smtClean="0"/>
              <a:t>Portal -&gt;</a:t>
            </a:r>
            <a:r>
              <a:rPr lang="zh-TW" altLang="en-US" dirty="0" smtClean="0"/>
              <a:t>任一們課</a:t>
            </a:r>
            <a:r>
              <a:rPr lang="en-US" altLang="zh-TW" dirty="0" smtClean="0"/>
              <a:t>-&gt;</a:t>
            </a:r>
            <a:r>
              <a:rPr lang="zh-TW" altLang="en-US" dirty="0" smtClean="0"/>
              <a:t>學生</a:t>
            </a:r>
            <a:r>
              <a:rPr lang="en-US" altLang="zh-TW" dirty="0" smtClean="0"/>
              <a:t>/</a:t>
            </a:r>
            <a:r>
              <a:rPr lang="zh-TW" altLang="en-US" dirty="0" smtClean="0"/>
              <a:t>助教</a:t>
            </a:r>
            <a:r>
              <a:rPr lang="en-US" altLang="zh-TW" dirty="0" smtClean="0"/>
              <a:t>-&gt;</a:t>
            </a:r>
            <a:r>
              <a:rPr lang="zh-TW" altLang="en-US" dirty="0" smtClean="0"/>
              <a:t>檢視網頁原始碼</a:t>
            </a:r>
            <a:endParaRPr lang="en-US" altLang="zh-TW" dirty="0" smtClean="0"/>
          </a:p>
          <a:p>
            <a:pPr lvl="2"/>
            <a:r>
              <a:rPr lang="en-US" altLang="zh-TW" dirty="0" smtClean="0"/>
              <a:t>&lt;</a:t>
            </a:r>
            <a:r>
              <a:rPr lang="en-US" altLang="zh-TW" dirty="0" err="1" smtClean="0"/>
              <a:t>img</a:t>
            </a:r>
            <a:r>
              <a:rPr lang="en-US" altLang="zh-TW" dirty="0" smtClean="0"/>
              <a:t> </a:t>
            </a:r>
            <a:r>
              <a:rPr lang="en-US" altLang="zh-TW" dirty="0" err="1" smtClean="0"/>
              <a:t>src</a:t>
            </a:r>
            <a:r>
              <a:rPr lang="en-US" altLang="zh-TW" dirty="0"/>
              <a:t>="https://portalx.yzu.edu.tw/</a:t>
            </a:r>
            <a:r>
              <a:rPr lang="en-US" altLang="zh-TW" dirty="0" err="1"/>
              <a:t>PortalSocialVB</a:t>
            </a:r>
            <a:r>
              <a:rPr lang="en-US" altLang="zh-TW" dirty="0"/>
              <a:t>/Include/</a:t>
            </a:r>
            <a:r>
              <a:rPr lang="en-US" altLang="zh-TW" dirty="0" err="1"/>
              <a:t>ShowImage.aspx?ShowType</a:t>
            </a:r>
            <a:r>
              <a:rPr lang="en-US" altLang="zh-TW" dirty="0"/>
              <a:t>=</a:t>
            </a:r>
            <a:r>
              <a:rPr lang="en-US" altLang="zh-TW" dirty="0" err="1"/>
              <a:t>UserPic&amp;UserAccount</a:t>
            </a:r>
            <a:r>
              <a:rPr lang="en-US" altLang="zh-TW" dirty="0"/>
              <a:t>=s'</a:t>
            </a:r>
            <a:r>
              <a:rPr lang="en-US" altLang="zh-TW" dirty="0">
                <a:solidFill>
                  <a:srgbClr val="FF0000"/>
                </a:solidFill>
              </a:rPr>
              <a:t>+</a:t>
            </a:r>
            <a:r>
              <a:rPr lang="en-US" altLang="zh-TW" dirty="0" err="1">
                <a:solidFill>
                  <a:srgbClr val="FF0000"/>
                </a:solidFill>
              </a:rPr>
              <a:t>sid</a:t>
            </a:r>
            <a:r>
              <a:rPr lang="en-US" altLang="zh-TW" dirty="0">
                <a:solidFill>
                  <a:srgbClr val="FF0000"/>
                </a:solidFill>
              </a:rPr>
              <a:t>+</a:t>
            </a:r>
            <a:r>
              <a:rPr lang="en-US" altLang="zh-TW" dirty="0"/>
              <a:t>'&amp;</a:t>
            </a:r>
            <a:r>
              <a:rPr lang="en-US" altLang="zh-TW" dirty="0" err="1"/>
              <a:t>UserPictureName</a:t>
            </a:r>
            <a:r>
              <a:rPr lang="en-US" altLang="zh-TW" dirty="0"/>
              <a:t>=" height="120" width="93"&gt;&lt;/td</a:t>
            </a:r>
            <a:r>
              <a:rPr lang="en-US" altLang="zh-TW" dirty="0" smtClean="0"/>
              <a:t>&gt;</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52</a:t>
            </a:fld>
            <a:endParaRPr lang="zh-TW" altLang="en-US"/>
          </a:p>
        </p:txBody>
      </p:sp>
    </p:spTree>
    <p:extLst>
      <p:ext uri="{BB962C8B-B14F-4D97-AF65-F5344CB8AC3E}">
        <p14:creationId xmlns:p14="http://schemas.microsoft.com/office/powerpoint/2010/main" val="2868361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zh-TW" altLang="en-US" dirty="0"/>
              <a:t>學伴通</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53</a:t>
            </a:fld>
            <a:endParaRPr lang="zh-TW" altLang="en-US"/>
          </a:p>
        </p:txBody>
      </p:sp>
      <p:pic>
        <p:nvPicPr>
          <p:cNvPr id="7" name="圖片 6"/>
          <p:cNvPicPr>
            <a:picLocks noChangeAspect="1"/>
          </p:cNvPicPr>
          <p:nvPr/>
        </p:nvPicPr>
        <p:blipFill>
          <a:blip r:embed="rId2"/>
          <a:stretch>
            <a:fillRect/>
          </a:stretch>
        </p:blipFill>
        <p:spPr>
          <a:xfrm>
            <a:off x="5270157" y="1958181"/>
            <a:ext cx="1981200" cy="3810000"/>
          </a:xfrm>
          <a:prstGeom prst="rect">
            <a:avLst/>
          </a:prstGeom>
        </p:spPr>
      </p:pic>
      <p:pic>
        <p:nvPicPr>
          <p:cNvPr id="8" name="圖片 7"/>
          <p:cNvPicPr>
            <a:picLocks noChangeAspect="1"/>
          </p:cNvPicPr>
          <p:nvPr/>
        </p:nvPicPr>
        <p:blipFill>
          <a:blip r:embed="rId3"/>
          <a:stretch>
            <a:fillRect/>
          </a:stretch>
        </p:blipFill>
        <p:spPr>
          <a:xfrm>
            <a:off x="989696" y="2106613"/>
            <a:ext cx="3438525" cy="2000250"/>
          </a:xfrm>
          <a:prstGeom prst="rect">
            <a:avLst/>
          </a:prstGeom>
        </p:spPr>
      </p:pic>
      <p:pic>
        <p:nvPicPr>
          <p:cNvPr id="9" name="圖片 8"/>
          <p:cNvPicPr>
            <a:picLocks noChangeAspect="1"/>
          </p:cNvPicPr>
          <p:nvPr/>
        </p:nvPicPr>
        <p:blipFill>
          <a:blip r:embed="rId4"/>
          <a:stretch>
            <a:fillRect/>
          </a:stretch>
        </p:blipFill>
        <p:spPr>
          <a:xfrm>
            <a:off x="999221" y="4340053"/>
            <a:ext cx="3429000" cy="2000250"/>
          </a:xfrm>
          <a:prstGeom prst="rect">
            <a:avLst/>
          </a:prstGeom>
        </p:spPr>
      </p:pic>
    </p:spTree>
    <p:extLst>
      <p:ext uri="{BB962C8B-B14F-4D97-AF65-F5344CB8AC3E}">
        <p14:creationId xmlns:p14="http://schemas.microsoft.com/office/powerpoint/2010/main" val="1197614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11" name="矩形 10"/>
          <p:cNvSpPr/>
          <p:nvPr/>
        </p:nvSpPr>
        <p:spPr>
          <a:xfrm>
            <a:off x="-40932" y="930965"/>
            <a:ext cx="7530414" cy="594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Class Average Program: Sentinel-controlled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average;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Integer Grade, -1 to Quit:"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 total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Integer Grade, -1 to Quit:"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average = total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"&lt;h1&gt;Class average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average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"&lt;p&gt;No grades were entered&lt;/p&gt;"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54</a:t>
            </a:fld>
            <a:endParaRPr lang="zh-TW" altLang="en-US"/>
          </a:p>
        </p:txBody>
      </p:sp>
      <p:sp>
        <p:nvSpPr>
          <p:cNvPr id="6" name="矩形 5"/>
          <p:cNvSpPr/>
          <p:nvPr/>
        </p:nvSpPr>
        <p:spPr>
          <a:xfrm>
            <a:off x="828675" y="3333750"/>
            <a:ext cx="6581775" cy="1666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753100" y="2012835"/>
            <a:ext cx="2466975" cy="1223180"/>
          </a:xfrm>
          <a:prstGeom prst="rect">
            <a:avLst/>
          </a:prstGeom>
        </p:spPr>
      </p:pic>
      <p:cxnSp>
        <p:nvCxnSpPr>
          <p:cNvPr id="9" name="直線單箭頭接點 8"/>
          <p:cNvCxnSpPr/>
          <p:nvPr/>
        </p:nvCxnSpPr>
        <p:spPr>
          <a:xfrm flipV="1">
            <a:off x="3619500" y="2876550"/>
            <a:ext cx="2524125" cy="561975"/>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724275" y="3028951"/>
            <a:ext cx="2571750" cy="1483414"/>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748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6" name="矩形 5"/>
          <p:cNvSpPr/>
          <p:nvPr/>
        </p:nvSpPr>
        <p:spPr>
          <a:xfrm>
            <a:off x="138214" y="1759640"/>
            <a:ext cx="7481786"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Analysis of Examination 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failures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result (1=pass,2=fail)"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 passes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failures = failures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 student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"&lt;h1&gt;Examination Results&lt;/h1&gt;"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"&lt;p&gt;Passed: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passes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Failed: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failures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8</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"&lt;p&gt;Bonus to instructor!&lt;/p&gt;"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Nested 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55</a:t>
            </a:fld>
            <a:endParaRPr lang="zh-TW" altLang="en-US"/>
          </a:p>
        </p:txBody>
      </p:sp>
      <p:sp>
        <p:nvSpPr>
          <p:cNvPr id="8" name="矩形 7"/>
          <p:cNvSpPr/>
          <p:nvPr/>
        </p:nvSpPr>
        <p:spPr>
          <a:xfrm>
            <a:off x="942975" y="3448050"/>
            <a:ext cx="6162675" cy="1666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6005512" y="5372100"/>
            <a:ext cx="2809875" cy="1057275"/>
          </a:xfrm>
          <a:prstGeom prst="rect">
            <a:avLst/>
          </a:prstGeom>
          <a:ln>
            <a:solidFill>
              <a:schemeClr val="tx1"/>
            </a:solidFill>
          </a:ln>
        </p:spPr>
      </p:pic>
      <p:pic>
        <p:nvPicPr>
          <p:cNvPr id="10" name="圖片 9"/>
          <p:cNvPicPr>
            <a:picLocks noChangeAspect="1"/>
          </p:cNvPicPr>
          <p:nvPr/>
        </p:nvPicPr>
        <p:blipFill>
          <a:blip r:embed="rId3"/>
          <a:stretch>
            <a:fillRect/>
          </a:stretch>
        </p:blipFill>
        <p:spPr>
          <a:xfrm>
            <a:off x="6005512" y="1759640"/>
            <a:ext cx="2942609" cy="1475403"/>
          </a:xfrm>
          <a:prstGeom prst="rect">
            <a:avLst/>
          </a:prstGeom>
          <a:ln>
            <a:solidFill>
              <a:schemeClr val="tx1"/>
            </a:solidFill>
          </a:ln>
        </p:spPr>
      </p:pic>
    </p:spTree>
    <p:extLst>
      <p:ext uri="{BB962C8B-B14F-4D97-AF65-F5344CB8AC3E}">
        <p14:creationId xmlns:p14="http://schemas.microsoft.com/office/powerpoint/2010/main" val="332958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JavaScript provides the arithmetic assignment operators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and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ea typeface="新細明體" panose="02020500000000000000" pitchFamily="18" charset="-120"/>
              </a:rPr>
              <a:t>which abbreviate certain common types of expressions.</a:t>
            </a:r>
          </a:p>
          <a:p>
            <a:endParaRPr lang="zh-TW" altLang="en-US" dirty="0"/>
          </a:p>
        </p:txBody>
      </p:sp>
      <p:sp>
        <p:nvSpPr>
          <p:cNvPr id="3" name="標題 2"/>
          <p:cNvSpPr>
            <a:spLocks noGrp="1"/>
          </p:cNvSpPr>
          <p:nvPr>
            <p:ph type="title"/>
          </p:nvPr>
        </p:nvSpPr>
        <p:spPr/>
        <p:txBody>
          <a:bodyPr/>
          <a:lstStyle/>
          <a:p>
            <a:r>
              <a:rPr lang="en-US" altLang="zh-TW" dirty="0"/>
              <a:t>Assignment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1528762" y="3290887"/>
            <a:ext cx="6086475" cy="2257425"/>
          </a:xfrm>
          <a:prstGeom prst="rect">
            <a:avLst/>
          </a:prstGeom>
        </p:spPr>
      </p:pic>
    </p:spTree>
    <p:extLst>
      <p:ext uri="{BB962C8B-B14F-4D97-AF65-F5344CB8AC3E}">
        <p14:creationId xmlns:p14="http://schemas.microsoft.com/office/powerpoint/2010/main" val="2556732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The increment operator,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and the decrement operator,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increment or decrement a variable by 1, respectively. </a:t>
            </a:r>
          </a:p>
          <a:p>
            <a:r>
              <a:rPr lang="en-US" altLang="zh-TW" dirty="0">
                <a:ea typeface="新細明體" panose="02020500000000000000" pitchFamily="18" charset="-120"/>
              </a:rPr>
              <a:t>If the operator is prefixed to the variable, the variable is incremented or decremented by 1, then used in its expression. </a:t>
            </a:r>
          </a:p>
          <a:p>
            <a:r>
              <a:rPr lang="en-US" altLang="zh-TW" dirty="0">
                <a:ea typeface="新細明體" panose="02020500000000000000" pitchFamily="18" charset="-120"/>
              </a:rPr>
              <a:t>If the operator is </a:t>
            </a:r>
            <a:r>
              <a:rPr lang="en-US" altLang="zh-TW" dirty="0" err="1">
                <a:ea typeface="新細明體" panose="02020500000000000000" pitchFamily="18" charset="-120"/>
              </a:rPr>
              <a:t>postfixed</a:t>
            </a:r>
            <a:r>
              <a:rPr lang="en-US" altLang="zh-TW" dirty="0">
                <a:ea typeface="新細明體" panose="02020500000000000000" pitchFamily="18" charset="-120"/>
              </a:rPr>
              <a:t> to the variable, the variable is used in its expression, then incremented or decremented by 1.</a:t>
            </a:r>
          </a:p>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57</a:t>
            </a:fld>
            <a:endParaRPr lang="zh-TW" altLang="en-US"/>
          </a:p>
        </p:txBody>
      </p:sp>
    </p:spTree>
    <p:extLst>
      <p:ext uri="{BB962C8B-B14F-4D97-AF65-F5344CB8AC3E}">
        <p14:creationId xmlns:p14="http://schemas.microsoft.com/office/powerpoint/2010/main" val="1492088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58</a:t>
            </a:fld>
            <a:endParaRPr lang="zh-TW" altLang="en-US"/>
          </a:p>
        </p:txBody>
      </p:sp>
      <p:pic>
        <p:nvPicPr>
          <p:cNvPr id="6" name="圖片 5"/>
          <p:cNvPicPr>
            <a:picLocks noChangeAspect="1"/>
          </p:cNvPicPr>
          <p:nvPr/>
        </p:nvPicPr>
        <p:blipFill>
          <a:blip r:embed="rId2"/>
          <a:stretch>
            <a:fillRect/>
          </a:stretch>
        </p:blipFill>
        <p:spPr>
          <a:xfrm>
            <a:off x="1238250" y="2285207"/>
            <a:ext cx="6667500" cy="2600325"/>
          </a:xfrm>
          <a:prstGeom prst="rect">
            <a:avLst/>
          </a:prstGeom>
        </p:spPr>
      </p:pic>
    </p:spTree>
    <p:extLst>
      <p:ext uri="{BB962C8B-B14F-4D97-AF65-F5344CB8AC3E}">
        <p14:creationId xmlns:p14="http://schemas.microsoft.com/office/powerpoint/2010/main" val="4019713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12" name="矩形 11"/>
          <p:cNvSpPr/>
          <p:nvPr/>
        </p:nvSpPr>
        <p:spPr>
          <a:xfrm>
            <a:off x="126460" y="1878020"/>
            <a:ext cx="6677994" cy="40120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Preincrementing</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Postincrementing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Postincrementing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6</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Preincrementing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5</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6</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59</a:t>
            </a:fld>
            <a:endParaRPr lang="zh-TW" altLang="en-US"/>
          </a:p>
        </p:txBody>
      </p:sp>
      <p:sp>
        <p:nvSpPr>
          <p:cNvPr id="6" name="矩形 5"/>
          <p:cNvSpPr/>
          <p:nvPr/>
        </p:nvSpPr>
        <p:spPr>
          <a:xfrm>
            <a:off x="428625" y="3019425"/>
            <a:ext cx="6162675"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7053262" y="3134518"/>
            <a:ext cx="1552575" cy="1457325"/>
          </a:xfrm>
          <a:prstGeom prst="rect">
            <a:avLst/>
          </a:prstGeom>
          <a:ln>
            <a:solidFill>
              <a:schemeClr val="tx1"/>
            </a:solidFill>
          </a:ln>
        </p:spPr>
      </p:pic>
      <p:sp>
        <p:nvSpPr>
          <p:cNvPr id="8" name="文字方塊 7"/>
          <p:cNvSpPr txBox="1"/>
          <p:nvPr/>
        </p:nvSpPr>
        <p:spPr>
          <a:xfrm>
            <a:off x="7053262" y="4728358"/>
            <a:ext cx="1600118" cy="646331"/>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err="1" smtClean="0"/>
              <a:t>c++</a:t>
            </a:r>
            <a:r>
              <a:rPr lang="en-US" altLang="zh-TW" dirty="0" smtClean="0"/>
              <a:t> : </a:t>
            </a:r>
            <a:r>
              <a:rPr lang="zh-TW" altLang="en-US" dirty="0" smtClean="0"/>
              <a:t>先印再加</a:t>
            </a:r>
            <a:endParaRPr lang="en-US" altLang="zh-TW" dirty="0" smtClean="0"/>
          </a:p>
          <a:p>
            <a:r>
              <a:rPr lang="en-US" altLang="zh-TW" dirty="0" smtClean="0"/>
              <a:t>++c : </a:t>
            </a:r>
            <a:r>
              <a:rPr lang="zh-TW" altLang="en-US" dirty="0" smtClean="0"/>
              <a:t>先加再印</a:t>
            </a:r>
            <a:endParaRPr lang="zh-TW" altLang="en-US" dirty="0"/>
          </a:p>
        </p:txBody>
      </p:sp>
      <p:cxnSp>
        <p:nvCxnSpPr>
          <p:cNvPr id="10" name="直線單箭頭接點 9"/>
          <p:cNvCxnSpPr/>
          <p:nvPr/>
        </p:nvCxnSpPr>
        <p:spPr>
          <a:xfrm flipV="1">
            <a:off x="3462336" y="3648075"/>
            <a:ext cx="3719514" cy="2151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333748" y="4491830"/>
            <a:ext cx="3876677" cy="4516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4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 string of characters can be contained between double quotation (</a:t>
            </a:r>
            <a:r>
              <a:rPr lang="en-US" altLang="zh-TW" dirty="0">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marks (also called a </a:t>
            </a:r>
            <a:r>
              <a:rPr lang="en-US" altLang="zh-TW" b="1" dirty="0">
                <a:ea typeface="新細明體" panose="02020500000000000000" pitchFamily="18" charset="-120"/>
              </a:rPr>
              <a:t>string literal</a:t>
            </a:r>
            <a:r>
              <a:rPr lang="en-US" altLang="zh-TW" dirty="0">
                <a:ea typeface="新細明體" panose="02020500000000000000" pitchFamily="18" charset="-120"/>
              </a:rPr>
              <a:t>)</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1290637" y="3235704"/>
            <a:ext cx="6562725" cy="990600"/>
          </a:xfrm>
          <a:prstGeom prst="rect">
            <a:avLst/>
          </a:prstGeom>
        </p:spPr>
      </p:pic>
    </p:spTree>
    <p:extLst>
      <p:ext uri="{BB962C8B-B14F-4D97-AF65-F5344CB8AC3E}">
        <p14:creationId xmlns:p14="http://schemas.microsoft.com/office/powerpoint/2010/main" val="4256420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HTML5 allows either single quotes (') or double quotes (") to be placed around the value specified for an attribute</a:t>
            </a:r>
          </a:p>
          <a:p>
            <a:r>
              <a:rPr lang="en-US" altLang="zh-TW" dirty="0"/>
              <a:t>JavaScript allows single quotes to be placed in a string literal</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60</a:t>
            </a:fld>
            <a:endParaRPr lang="zh-TW" altLang="en-US"/>
          </a:p>
        </p:txBody>
      </p:sp>
    </p:spTree>
    <p:extLst>
      <p:ext uri="{BB962C8B-B14F-4D97-AF65-F5344CB8AC3E}">
        <p14:creationId xmlns:p14="http://schemas.microsoft.com/office/powerpoint/2010/main" val="4134520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9" name="矩形 8"/>
          <p:cNvSpPr/>
          <p:nvPr/>
        </p:nvSpPr>
        <p:spPr>
          <a:xfrm>
            <a:off x="133349" y="2705109"/>
            <a:ext cx="7107709" cy="36665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Counter-Controlled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7)</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style = 'font-size: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"ex'&gt;HTML5 font 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61</a:t>
            </a:fld>
            <a:endParaRPr lang="zh-TW" altLang="en-US"/>
          </a:p>
        </p:txBody>
      </p:sp>
      <p:sp>
        <p:nvSpPr>
          <p:cNvPr id="6" name="矩形 5"/>
          <p:cNvSpPr/>
          <p:nvPr/>
        </p:nvSpPr>
        <p:spPr>
          <a:xfrm>
            <a:off x="866775" y="4329984"/>
            <a:ext cx="6162675" cy="11811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33350" y="6490761"/>
            <a:ext cx="8877300"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"&lt;p style =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font-size: " + </a:t>
            </a:r>
            <a:r>
              <a:rPr lang="en-US" altLang="zh-TW" sz="14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counter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"ex</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&gt;HTML5 font size " + counter + "ex&lt;/p&gt;" </a:t>
            </a:r>
            <a:endParaRPr lang="zh-TW" altLang="en-US" sz="1400" dirty="0">
              <a:solidFill>
                <a:schemeClr val="tx1"/>
              </a:solidFill>
              <a:latin typeface="Courier New" panose="02070309020205020404" pitchFamily="49" charset="0"/>
              <a:cs typeface="Courier New" panose="02070309020205020404" pitchFamily="49" charset="0"/>
            </a:endParaRPr>
          </a:p>
        </p:txBody>
      </p:sp>
      <p:pic>
        <p:nvPicPr>
          <p:cNvPr id="8" name="圖片 7"/>
          <p:cNvPicPr>
            <a:picLocks noChangeAspect="1"/>
          </p:cNvPicPr>
          <p:nvPr/>
        </p:nvPicPr>
        <p:blipFill>
          <a:blip r:embed="rId2"/>
          <a:stretch>
            <a:fillRect/>
          </a:stretch>
        </p:blipFill>
        <p:spPr>
          <a:xfrm>
            <a:off x="5905500" y="1277199"/>
            <a:ext cx="3105150" cy="2993253"/>
          </a:xfrm>
          <a:prstGeom prst="rect">
            <a:avLst/>
          </a:prstGeom>
          <a:ln>
            <a:solidFill>
              <a:schemeClr val="tx1"/>
            </a:solidFill>
          </a:ln>
        </p:spPr>
      </p:pic>
    </p:spTree>
    <p:extLst>
      <p:ext uri="{BB962C8B-B14F-4D97-AF65-F5344CB8AC3E}">
        <p14:creationId xmlns:p14="http://schemas.microsoft.com/office/powerpoint/2010/main" val="2837375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62</a:t>
            </a:fld>
            <a:endParaRPr lang="zh-TW" altLang="en-US"/>
          </a:p>
        </p:txBody>
      </p:sp>
      <p:sp>
        <p:nvSpPr>
          <p:cNvPr id="5" name="矩形 4"/>
          <p:cNvSpPr/>
          <p:nvPr/>
        </p:nvSpPr>
        <p:spPr>
          <a:xfrm>
            <a:off x="133350" y="2147361"/>
            <a:ext cx="8877300"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"&lt;p style = 'font-size: "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4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counter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"ex'&gt;HTML5 font size "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counter +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"ex&lt;/p&gt;" </a:t>
            </a:r>
            <a:endParaRPr lang="zh-TW" altLang="en-US" sz="1400" dirty="0">
              <a:solidFill>
                <a:srgbClr val="FF0000"/>
              </a:solidFill>
              <a:latin typeface="Courier New" panose="02070309020205020404" pitchFamily="49" charset="0"/>
              <a:cs typeface="Courier New" panose="02070309020205020404" pitchFamily="49" charset="0"/>
            </a:endParaRPr>
          </a:p>
        </p:txBody>
      </p:sp>
      <p:pic>
        <p:nvPicPr>
          <p:cNvPr id="6" name="圖片 5"/>
          <p:cNvPicPr>
            <a:picLocks noChangeAspect="1"/>
          </p:cNvPicPr>
          <p:nvPr/>
        </p:nvPicPr>
        <p:blipFill>
          <a:blip r:embed="rId2"/>
          <a:stretch>
            <a:fillRect/>
          </a:stretch>
        </p:blipFill>
        <p:spPr>
          <a:xfrm>
            <a:off x="2079941" y="3863181"/>
            <a:ext cx="4984117" cy="1566863"/>
          </a:xfrm>
          <a:prstGeom prst="rect">
            <a:avLst/>
          </a:prstGeom>
        </p:spPr>
      </p:pic>
      <p:sp>
        <p:nvSpPr>
          <p:cNvPr id="9" name="文字方塊 8"/>
          <p:cNvSpPr txBox="1"/>
          <p:nvPr/>
        </p:nvSpPr>
        <p:spPr>
          <a:xfrm>
            <a:off x="1647825" y="3438525"/>
            <a:ext cx="2162772" cy="369332"/>
          </a:xfrm>
          <a:prstGeom prst="rect">
            <a:avLst/>
          </a:prstGeom>
          <a:noFill/>
        </p:spPr>
        <p:txBody>
          <a:bodyPr wrap="none" rtlCol="0">
            <a:spAutoFit/>
          </a:bodyPr>
          <a:lstStyle/>
          <a:p>
            <a:r>
              <a:rPr lang="en-US" altLang="zh-TW" dirty="0" smtClean="0"/>
              <a:t>Chrome -&gt; </a:t>
            </a:r>
            <a:r>
              <a:rPr lang="zh-TW" altLang="en-US" dirty="0" smtClean="0"/>
              <a:t>檢查元素</a:t>
            </a:r>
            <a:endParaRPr lang="zh-TW" altLang="en-US" dirty="0"/>
          </a:p>
        </p:txBody>
      </p:sp>
    </p:spTree>
    <p:extLst>
      <p:ext uri="{BB962C8B-B14F-4D97-AF65-F5344CB8AC3E}">
        <p14:creationId xmlns:p14="http://schemas.microsoft.com/office/powerpoint/2010/main" val="741145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for statement </a:t>
            </a:r>
          </a:p>
          <a:p>
            <a:pPr lvl="1"/>
            <a:r>
              <a:rPr lang="en-US" altLang="zh-TW" dirty="0"/>
              <a:t>Specifies each of the items needed for counter-controlled repetition with a control variable</a:t>
            </a:r>
          </a:p>
          <a:p>
            <a:pPr lvl="1"/>
            <a:r>
              <a:rPr lang="en-US" altLang="zh-TW" dirty="0"/>
              <a:t>Can use a block to put multiple statements into the body</a:t>
            </a:r>
          </a:p>
          <a:p>
            <a:r>
              <a:rPr lang="en-US" altLang="zh-TW" dirty="0"/>
              <a:t>If the loop’s condition uses a &lt; or &gt; instead of a &lt;= or &gt;=, or vice-versa, it can result in an off-by-one error</a:t>
            </a:r>
          </a:p>
          <a:p>
            <a:r>
              <a:rPr lang="en-US" altLang="zh-TW" dirty="0"/>
              <a:t>for statement header contains three expressions</a:t>
            </a:r>
          </a:p>
          <a:p>
            <a:pPr lvl="1"/>
            <a:r>
              <a:rPr lang="en-US" altLang="zh-TW" dirty="0"/>
              <a:t>Initialization</a:t>
            </a:r>
          </a:p>
          <a:p>
            <a:pPr lvl="1"/>
            <a:r>
              <a:rPr lang="en-US" altLang="zh-TW" dirty="0"/>
              <a:t>Condition </a:t>
            </a:r>
          </a:p>
          <a:p>
            <a:pPr lvl="1"/>
            <a:r>
              <a:rPr lang="en-US" altLang="zh-TW" dirty="0"/>
              <a:t>Increment Expression</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63</a:t>
            </a:fld>
            <a:endParaRPr lang="zh-TW" altLang="en-US"/>
          </a:p>
        </p:txBody>
      </p:sp>
    </p:spTree>
    <p:extLst>
      <p:ext uri="{BB962C8B-B14F-4D97-AF65-F5344CB8AC3E}">
        <p14:creationId xmlns:p14="http://schemas.microsoft.com/office/powerpoint/2010/main" val="3675738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increment expression in the for statement acts like a stand-alone statement at the end of the body of the for statement</a:t>
            </a:r>
          </a:p>
          <a:p>
            <a:r>
              <a:rPr lang="en-US" altLang="zh-TW" dirty="0"/>
              <a:t>Place only expressions involving the control variable in the initialization and increment sections of a for statement</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64</a:t>
            </a:fld>
            <a:endParaRPr lang="zh-TW" altLang="en-US"/>
          </a:p>
        </p:txBody>
      </p:sp>
    </p:spTree>
    <p:extLst>
      <p:ext uri="{BB962C8B-B14F-4D97-AF65-F5344CB8AC3E}">
        <p14:creationId xmlns:p14="http://schemas.microsoft.com/office/powerpoint/2010/main" val="2983812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8" name="矩形 7"/>
          <p:cNvSpPr/>
          <p:nvPr/>
        </p:nvSpPr>
        <p:spPr>
          <a:xfrm>
            <a:off x="0" y="1594491"/>
            <a:ext cx="766118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Counter-Controlled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7</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style = 'font-size: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"ex'&gt;HTML5 font 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65</a:t>
            </a:fld>
            <a:endParaRPr lang="zh-TW" altLang="en-US"/>
          </a:p>
        </p:txBody>
      </p:sp>
      <p:sp>
        <p:nvSpPr>
          <p:cNvPr id="6" name="矩形 5"/>
          <p:cNvSpPr/>
          <p:nvPr/>
        </p:nvSpPr>
        <p:spPr>
          <a:xfrm>
            <a:off x="866775" y="2875661"/>
            <a:ext cx="5838825" cy="714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238750" y="3722513"/>
            <a:ext cx="3105150" cy="2993253"/>
          </a:xfrm>
          <a:prstGeom prst="rect">
            <a:avLst/>
          </a:prstGeom>
          <a:ln>
            <a:solidFill>
              <a:schemeClr val="tx1"/>
            </a:solidFill>
          </a:ln>
        </p:spPr>
      </p:pic>
    </p:spTree>
    <p:extLst>
      <p:ext uri="{BB962C8B-B14F-4D97-AF65-F5344CB8AC3E}">
        <p14:creationId xmlns:p14="http://schemas.microsoft.com/office/powerpoint/2010/main" val="2984241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three expressions </a:t>
            </a:r>
            <a:r>
              <a:rPr lang="en-US" altLang="zh-TW" dirty="0"/>
              <a:t>in the for statement are optional</a:t>
            </a:r>
          </a:p>
          <a:p>
            <a:r>
              <a:rPr lang="en-US" altLang="zh-TW" dirty="0"/>
              <a:t>The </a:t>
            </a:r>
            <a:r>
              <a:rPr lang="en-US" altLang="zh-TW" dirty="0">
                <a:solidFill>
                  <a:srgbClr val="FF0000"/>
                </a:solidFill>
              </a:rPr>
              <a:t>two semicolons </a:t>
            </a:r>
            <a:r>
              <a:rPr lang="en-US" altLang="zh-TW" dirty="0"/>
              <a:t>in the for statement are required</a:t>
            </a:r>
          </a:p>
          <a:p>
            <a:r>
              <a:rPr lang="en-US" altLang="zh-TW" dirty="0"/>
              <a:t>The initialization, loop-continuation condition and increment portions of a for statement can contain arithmetic expressions</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66</a:t>
            </a:fld>
            <a:endParaRPr lang="zh-TW" altLang="en-US"/>
          </a:p>
        </p:txBody>
      </p:sp>
      <p:pic>
        <p:nvPicPr>
          <p:cNvPr id="5" name="圖片 4"/>
          <p:cNvPicPr>
            <a:picLocks noChangeAspect="1"/>
          </p:cNvPicPr>
          <p:nvPr/>
        </p:nvPicPr>
        <p:blipFill>
          <a:blip r:embed="rId2"/>
          <a:stretch>
            <a:fillRect/>
          </a:stretch>
        </p:blipFill>
        <p:spPr>
          <a:xfrm>
            <a:off x="1307306" y="4641790"/>
            <a:ext cx="6529387" cy="1987609"/>
          </a:xfrm>
          <a:prstGeom prst="rect">
            <a:avLst/>
          </a:prstGeom>
        </p:spPr>
      </p:pic>
    </p:spTree>
    <p:extLst>
      <p:ext uri="{BB962C8B-B14F-4D97-AF65-F5344CB8AC3E}">
        <p14:creationId xmlns:p14="http://schemas.microsoft.com/office/powerpoint/2010/main" val="2002932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part of a script in which a variable name can be used is known as the variable’s scope</a:t>
            </a:r>
          </a:p>
          <a:p>
            <a:r>
              <a:rPr lang="en-US" altLang="zh-TW" dirty="0"/>
              <a:t>The “increment” of a for statement may be negative, in which case it is called a decrement and the loop actually counts downward</a:t>
            </a:r>
          </a:p>
          <a:p>
            <a:r>
              <a:rPr lang="en-US" altLang="zh-TW" dirty="0"/>
              <a:t>If the loop-continuation condition initially is false, the body of the for statement is not performed</a:t>
            </a:r>
          </a:p>
          <a:p>
            <a:r>
              <a:rPr lang="en-US" altLang="zh-TW" dirty="0"/>
              <a:t>Execution proceeds with the statement following the for statement</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67</a:t>
            </a:fld>
            <a:endParaRPr lang="zh-TW" altLang="en-US"/>
          </a:p>
        </p:txBody>
      </p:sp>
    </p:spTree>
    <p:extLst>
      <p:ext uri="{BB962C8B-B14F-4D97-AF65-F5344CB8AC3E}">
        <p14:creationId xmlns:p14="http://schemas.microsoft.com/office/powerpoint/2010/main" val="18204164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68</a:t>
            </a:fld>
            <a:endParaRPr lang="zh-TW" altLang="en-US"/>
          </a:p>
        </p:txBody>
      </p:sp>
      <p:pic>
        <p:nvPicPr>
          <p:cNvPr id="5" name="圖片 4"/>
          <p:cNvPicPr>
            <a:picLocks noChangeAspect="1"/>
          </p:cNvPicPr>
          <p:nvPr/>
        </p:nvPicPr>
        <p:blipFill>
          <a:blip r:embed="rId2"/>
          <a:stretch>
            <a:fillRect/>
          </a:stretch>
        </p:blipFill>
        <p:spPr>
          <a:xfrm>
            <a:off x="1247775" y="2147887"/>
            <a:ext cx="6648450" cy="3609975"/>
          </a:xfrm>
          <a:prstGeom prst="rect">
            <a:avLst/>
          </a:prstGeom>
        </p:spPr>
      </p:pic>
    </p:spTree>
    <p:extLst>
      <p:ext uri="{BB962C8B-B14F-4D97-AF65-F5344CB8AC3E}">
        <p14:creationId xmlns:p14="http://schemas.microsoft.com/office/powerpoint/2010/main" val="1300935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5" name="矩形 4"/>
          <p:cNvSpPr/>
          <p:nvPr/>
        </p:nvSpPr>
        <p:spPr>
          <a:xfrm>
            <a:off x="0" y="1725314"/>
            <a:ext cx="7033054"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Sum the Even Integers from 2 to 100</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sum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sum +=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"The sum of the even integers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"from 2 to 100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sum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69</a:t>
            </a:fld>
            <a:endParaRPr lang="zh-TW" altLang="en-US"/>
          </a:p>
        </p:txBody>
      </p:sp>
      <p:sp>
        <p:nvSpPr>
          <p:cNvPr id="6" name="矩形 5"/>
          <p:cNvSpPr/>
          <p:nvPr/>
        </p:nvSpPr>
        <p:spPr>
          <a:xfrm>
            <a:off x="885825" y="3638550"/>
            <a:ext cx="4733925" cy="5915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167312" y="4984472"/>
            <a:ext cx="3038475" cy="314325"/>
          </a:xfrm>
          <a:prstGeom prst="rect">
            <a:avLst/>
          </a:prstGeom>
          <a:ln>
            <a:solidFill>
              <a:schemeClr val="tx1"/>
            </a:solidFill>
          </a:ln>
        </p:spPr>
      </p:pic>
    </p:spTree>
    <p:extLst>
      <p:ext uri="{BB962C8B-B14F-4D97-AF65-F5344CB8AC3E}">
        <p14:creationId xmlns:p14="http://schemas.microsoft.com/office/powerpoint/2010/main" val="409264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Browser’s </a:t>
            </a:r>
            <a:r>
              <a:rPr lang="en-US" altLang="zh-TW" dirty="0">
                <a:solidFill>
                  <a:srgbClr val="FF0000"/>
                </a:solidFill>
              </a:rPr>
              <a:t>document object </a:t>
            </a:r>
            <a:r>
              <a:rPr lang="en-US" altLang="zh-TW" dirty="0"/>
              <a:t>represents the HTML5 document currently being displayed in the browser</a:t>
            </a:r>
          </a:p>
          <a:p>
            <a:pPr lvl="1"/>
            <a:r>
              <a:rPr lang="en-US" altLang="zh-TW" dirty="0"/>
              <a:t>Allows </a:t>
            </a:r>
            <a:r>
              <a:rPr lang="en-US" altLang="zh-TW" dirty="0" smtClean="0"/>
              <a:t>you </a:t>
            </a:r>
            <a:r>
              <a:rPr lang="en-US" altLang="zh-TW" dirty="0"/>
              <a:t>to specify HTML5 text to be displayed in the HTML5 </a:t>
            </a:r>
            <a:r>
              <a:rPr lang="en-US" altLang="zh-TW" dirty="0" smtClean="0"/>
              <a:t>document</a:t>
            </a:r>
          </a:p>
          <a:p>
            <a:r>
              <a:rPr lang="en-US" altLang="zh-TW" dirty="0">
                <a:ea typeface="新細明體" panose="02020500000000000000" pitchFamily="18" charset="-120"/>
              </a:rPr>
              <a:t>Browser contains a complete set of objects that allow script programmers to access and manipulate every element of an HTML5 document</a:t>
            </a:r>
          </a:p>
          <a:p>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a:t>
            </a:fld>
            <a:endParaRPr lang="zh-TW" altLang="en-US"/>
          </a:p>
        </p:txBody>
      </p:sp>
    </p:spTree>
    <p:extLst>
      <p:ext uri="{BB962C8B-B14F-4D97-AF65-F5344CB8AC3E}">
        <p14:creationId xmlns:p14="http://schemas.microsoft.com/office/powerpoint/2010/main" val="37763067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a:t>
            </a:r>
            <a:r>
              <a:rPr lang="en-US" altLang="zh-TW" dirty="0" smtClean="0"/>
              <a:t>Statement (CSS)</a:t>
            </a:r>
            <a:endParaRPr lang="zh-TW" altLang="en-US" dirty="0"/>
          </a:p>
        </p:txBody>
      </p:sp>
      <p:sp>
        <p:nvSpPr>
          <p:cNvPr id="8" name="矩形 7"/>
          <p:cNvSpPr/>
          <p:nvPr/>
        </p:nvSpPr>
        <p:spPr>
          <a:xfrm>
            <a:off x="0" y="184324"/>
            <a:ext cx="7274011" cy="662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Calculating Compound Interest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amount;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principal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1000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rate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05</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"&lt;caption&gt;Calculating Compound Interest&lt;/caption&gt;"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&gt;Year&lt;/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&gt;Amount on deposit&lt;/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&lt;=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amount = principal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Math.pow</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rate, year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class='</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year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amount.toFixed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year + </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amount.toFixed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70</a:t>
            </a:fld>
            <a:endParaRPr lang="zh-TW" altLang="en-US"/>
          </a:p>
        </p:txBody>
      </p:sp>
      <p:pic>
        <p:nvPicPr>
          <p:cNvPr id="6" name="圖片 5"/>
          <p:cNvPicPr>
            <a:picLocks noChangeAspect="1"/>
          </p:cNvPicPr>
          <p:nvPr/>
        </p:nvPicPr>
        <p:blipFill>
          <a:blip r:embed="rId2"/>
          <a:stretch>
            <a:fillRect/>
          </a:stretch>
        </p:blipFill>
        <p:spPr>
          <a:xfrm>
            <a:off x="6076950" y="184324"/>
            <a:ext cx="2933700" cy="3267075"/>
          </a:xfrm>
          <a:prstGeom prst="rect">
            <a:avLst/>
          </a:prstGeom>
          <a:ln>
            <a:solidFill>
              <a:schemeClr val="tx1"/>
            </a:solidFill>
          </a:ln>
        </p:spPr>
      </p:pic>
      <p:sp>
        <p:nvSpPr>
          <p:cNvPr id="7" name="矩形 6"/>
          <p:cNvSpPr/>
          <p:nvPr/>
        </p:nvSpPr>
        <p:spPr>
          <a:xfrm>
            <a:off x="804861" y="4408661"/>
            <a:ext cx="4995863" cy="1700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p:nvPr/>
        </p:nvCxnSpPr>
        <p:spPr>
          <a:xfrm flipV="1">
            <a:off x="3590925" y="514350"/>
            <a:ext cx="3105150" cy="3276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6061323" y="5385165"/>
            <a:ext cx="303640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err="1" smtClean="0"/>
              <a:t>Math.pow</a:t>
            </a:r>
            <a:r>
              <a:rPr lang="en-US" altLang="zh-TW" dirty="0" smtClean="0"/>
              <a:t>(</a:t>
            </a:r>
            <a:r>
              <a:rPr lang="en-US" altLang="zh-TW" dirty="0" err="1" smtClean="0"/>
              <a:t>x,y</a:t>
            </a:r>
            <a:r>
              <a:rPr lang="en-US" altLang="zh-TW" dirty="0" smtClean="0"/>
              <a:t>) : </a:t>
            </a:r>
            <a:r>
              <a:rPr lang="zh-TW" altLang="en-US" dirty="0" smtClean="0"/>
              <a:t>次方</a:t>
            </a:r>
            <a:r>
              <a:rPr lang="en-US" altLang="zh-TW" dirty="0" err="1" smtClean="0"/>
              <a:t>x</a:t>
            </a:r>
            <a:r>
              <a:rPr lang="en-US" altLang="zh-TW" baseline="30000" dirty="0" err="1" smtClean="0"/>
              <a:t>y</a:t>
            </a:r>
            <a:endParaRPr lang="en-US" altLang="zh-TW" baseline="30000" dirty="0"/>
          </a:p>
          <a:p>
            <a:r>
              <a:rPr lang="en-US" altLang="zh-TW" dirty="0" smtClean="0"/>
              <a:t>.</a:t>
            </a:r>
            <a:r>
              <a:rPr lang="en-US" altLang="zh-TW" dirty="0" err="1" smtClean="0"/>
              <a:t>toFixed</a:t>
            </a:r>
            <a:r>
              <a:rPr lang="en-US" altLang="zh-TW" dirty="0" smtClean="0"/>
              <a:t>(x):</a:t>
            </a:r>
            <a:r>
              <a:rPr lang="zh-TW" altLang="en-US" dirty="0" smtClean="0"/>
              <a:t> 固定小數點後</a:t>
            </a:r>
            <a:r>
              <a:rPr lang="en-US" altLang="zh-TW" dirty="0" smtClean="0"/>
              <a:t>x</a:t>
            </a:r>
            <a:r>
              <a:rPr lang="zh-TW" altLang="en-US" dirty="0" smtClean="0"/>
              <a:t>位</a:t>
            </a:r>
            <a:endParaRPr lang="zh-TW" altLang="en-US" dirty="0"/>
          </a:p>
        </p:txBody>
      </p:sp>
    </p:spTree>
    <p:extLst>
      <p:ext uri="{BB962C8B-B14F-4D97-AF65-F5344CB8AC3E}">
        <p14:creationId xmlns:p14="http://schemas.microsoft.com/office/powerpoint/2010/main" val="2411087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a:t>
            </a:r>
            <a:r>
              <a:rPr lang="en-US" altLang="zh-TW" dirty="0" smtClean="0"/>
              <a:t>Statement (CSS)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71</a:t>
            </a:fld>
            <a:endParaRPr lang="zh-TW" altLang="en-US"/>
          </a:p>
        </p:txBody>
      </p:sp>
      <p:pic>
        <p:nvPicPr>
          <p:cNvPr id="5" name="圖片 4"/>
          <p:cNvPicPr>
            <a:picLocks noChangeAspect="1"/>
          </p:cNvPicPr>
          <p:nvPr/>
        </p:nvPicPr>
        <p:blipFill>
          <a:blip r:embed="rId2"/>
          <a:stretch>
            <a:fillRect/>
          </a:stretch>
        </p:blipFill>
        <p:spPr>
          <a:xfrm>
            <a:off x="5376862" y="1600200"/>
            <a:ext cx="3767138" cy="5178518"/>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2050096" y="3728917"/>
            <a:ext cx="2738597" cy="3049801"/>
          </a:xfrm>
          <a:prstGeom prst="rect">
            <a:avLst/>
          </a:prstGeom>
          <a:ln>
            <a:solidFill>
              <a:schemeClr val="tx1"/>
            </a:solidFill>
          </a:ln>
        </p:spPr>
      </p:pic>
      <p:sp>
        <p:nvSpPr>
          <p:cNvPr id="8" name="矩形 7"/>
          <p:cNvSpPr/>
          <p:nvPr/>
        </p:nvSpPr>
        <p:spPr>
          <a:xfrm>
            <a:off x="457200" y="1481138"/>
            <a:ext cx="4757351"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TW" altLang="en-US"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Tree>
    <p:extLst>
      <p:ext uri="{BB962C8B-B14F-4D97-AF65-F5344CB8AC3E}">
        <p14:creationId xmlns:p14="http://schemas.microsoft.com/office/powerpoint/2010/main" val="1592677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does not include an exponentiation operator</a:t>
            </a:r>
          </a:p>
          <a:p>
            <a:pPr lvl="1"/>
            <a:r>
              <a:rPr lang="en-US" altLang="zh-TW" dirty="0">
                <a:solidFill>
                  <a:srgbClr val="FF0000"/>
                </a:solidFill>
              </a:rPr>
              <a:t>Math object’s pow </a:t>
            </a:r>
            <a:r>
              <a:rPr lang="en-US" altLang="zh-TW" dirty="0"/>
              <a:t>method for this purpose. </a:t>
            </a:r>
            <a:r>
              <a:rPr lang="en-US" altLang="zh-TW" dirty="0" err="1"/>
              <a:t>Math.pow</a:t>
            </a:r>
            <a:r>
              <a:rPr lang="en-US" altLang="zh-TW" dirty="0"/>
              <a:t>(x, y) calculates the value of x raised to the </a:t>
            </a:r>
            <a:r>
              <a:rPr lang="en-US" altLang="zh-TW" dirty="0" err="1"/>
              <a:t>yth</a:t>
            </a:r>
            <a:r>
              <a:rPr lang="en-US" altLang="zh-TW" dirty="0"/>
              <a:t> power.</a:t>
            </a:r>
          </a:p>
          <a:p>
            <a:endParaRPr lang="zh-TW" altLang="en-US" dirty="0"/>
          </a:p>
        </p:txBody>
      </p:sp>
      <p:sp>
        <p:nvSpPr>
          <p:cNvPr id="3" name="標題 2"/>
          <p:cNvSpPr>
            <a:spLocks noGrp="1"/>
          </p:cNvSpPr>
          <p:nvPr>
            <p:ph type="title"/>
          </p:nvPr>
        </p:nvSpPr>
        <p:spPr/>
        <p:txBody>
          <a:bodyPr/>
          <a:lstStyle/>
          <a:p>
            <a:r>
              <a:rPr lang="en-US" altLang="zh-TW" dirty="0"/>
              <a:t>for Repetition Statement (CSS)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72</a:t>
            </a:fld>
            <a:endParaRPr lang="zh-TW" altLang="en-US"/>
          </a:p>
        </p:txBody>
      </p:sp>
    </p:spTree>
    <p:extLst>
      <p:ext uri="{BB962C8B-B14F-4D97-AF65-F5344CB8AC3E}">
        <p14:creationId xmlns:p14="http://schemas.microsoft.com/office/powerpoint/2010/main" val="15166221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break</a:t>
            </a:r>
            <a:r>
              <a:rPr lang="en-US" altLang="zh-TW" dirty="0"/>
              <a:t> statement is used as the last statement in each case to exit the switch statement immediately</a:t>
            </a:r>
          </a:p>
          <a:p>
            <a:r>
              <a:rPr lang="en-US" altLang="zh-TW" dirty="0"/>
              <a:t>The </a:t>
            </a:r>
            <a:r>
              <a:rPr lang="en-US" altLang="zh-TW" dirty="0">
                <a:solidFill>
                  <a:srgbClr val="FF0000"/>
                </a:solidFill>
              </a:rPr>
              <a:t>default</a:t>
            </a:r>
            <a:r>
              <a:rPr lang="en-US" altLang="zh-TW" dirty="0"/>
              <a:t> case allows you to specify a set of statements to execute if no other case is satisfied</a:t>
            </a:r>
          </a:p>
          <a:p>
            <a:pPr lvl="1"/>
            <a:r>
              <a:rPr lang="en-US" altLang="zh-TW" dirty="0"/>
              <a:t>Usually the last case in the switch statement</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73</a:t>
            </a:fld>
            <a:endParaRPr lang="zh-TW" altLang="en-US"/>
          </a:p>
        </p:txBody>
      </p:sp>
    </p:spTree>
    <p:extLst>
      <p:ext uri="{BB962C8B-B14F-4D97-AF65-F5344CB8AC3E}">
        <p14:creationId xmlns:p14="http://schemas.microsoft.com/office/powerpoint/2010/main" val="3470414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endParaRPr lang="zh-TW" altLang="en-US"/>
          </a:p>
        </p:txBody>
      </p:sp>
      <p:sp>
        <p:nvSpPr>
          <p:cNvPr id="12" name="矩形 11"/>
          <p:cNvSpPr/>
          <p:nvPr/>
        </p:nvSpPr>
        <p:spPr>
          <a:xfrm>
            <a:off x="0" y="277475"/>
            <a:ext cx="9104355" cy="64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Switching between HTML5 List Formats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user's choice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starting list item tag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endTag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ending list item tag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true if input valid else false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type of list as a string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"Select a list style: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 (numbered), 2 (lettered), 3 (roman numbered)"</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"&lt;h1&gt;Numbered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style = 'list-style-type: upper-alpha'&gt;"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"&lt;h1&gt;Lettered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style = 'list-style-type: upper-roman'&gt;"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"&lt;h1&gt;Roman Numbered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default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"&lt;li&gt;List item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endTag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"Invalid choice: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choice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74</a:t>
            </a:fld>
            <a:endParaRPr lang="zh-TW" altLang="en-US"/>
          </a:p>
        </p:txBody>
      </p:sp>
      <p:sp>
        <p:nvSpPr>
          <p:cNvPr id="6" name="矩形 5"/>
          <p:cNvSpPr/>
          <p:nvPr/>
        </p:nvSpPr>
        <p:spPr>
          <a:xfrm>
            <a:off x="742950" y="2143125"/>
            <a:ext cx="4895850" cy="271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1638301" y="4333875"/>
            <a:ext cx="542924" cy="38100"/>
          </a:xfrm>
          <a:prstGeom prst="straightConnector1">
            <a:avLst/>
          </a:prstGeom>
          <a:ln w="285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42950" y="5334794"/>
            <a:ext cx="4895850"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638800" y="2208558"/>
            <a:ext cx="3438525" cy="1847850"/>
          </a:xfrm>
          <a:prstGeom prst="rect">
            <a:avLst/>
          </a:prstGeom>
          <a:ln>
            <a:solidFill>
              <a:schemeClr val="tx1"/>
            </a:solidFill>
          </a:ln>
        </p:spPr>
      </p:pic>
      <p:pic>
        <p:nvPicPr>
          <p:cNvPr id="9" name="圖片 8"/>
          <p:cNvPicPr>
            <a:picLocks noChangeAspect="1"/>
          </p:cNvPicPr>
          <p:nvPr/>
        </p:nvPicPr>
        <p:blipFill>
          <a:blip r:embed="rId3"/>
          <a:stretch>
            <a:fillRect/>
          </a:stretch>
        </p:blipFill>
        <p:spPr>
          <a:xfrm>
            <a:off x="5705475" y="4105275"/>
            <a:ext cx="2019300" cy="1123950"/>
          </a:xfrm>
          <a:prstGeom prst="rect">
            <a:avLst/>
          </a:prstGeom>
          <a:ln>
            <a:solidFill>
              <a:schemeClr val="tx1"/>
            </a:solidFill>
          </a:ln>
        </p:spPr>
      </p:pic>
    </p:spTree>
    <p:extLst>
      <p:ext uri="{BB962C8B-B14F-4D97-AF65-F5344CB8AC3E}">
        <p14:creationId xmlns:p14="http://schemas.microsoft.com/office/powerpoint/2010/main" val="36614870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CSS property list-style-type </a:t>
            </a:r>
          </a:p>
          <a:p>
            <a:pPr lvl="1"/>
            <a:r>
              <a:rPr lang="en-US" altLang="zh-TW" dirty="0"/>
              <a:t>Allows you to set the numbering system for a list</a:t>
            </a:r>
          </a:p>
          <a:p>
            <a:pPr lvl="1"/>
            <a:r>
              <a:rPr lang="en-US" altLang="zh-TW" dirty="0"/>
              <a:t>Possible values include </a:t>
            </a:r>
          </a:p>
          <a:p>
            <a:pPr lvl="2"/>
            <a:r>
              <a:rPr lang="en-US" altLang="zh-TW" dirty="0"/>
              <a:t>decimal (numbers—the default)</a:t>
            </a:r>
          </a:p>
          <a:p>
            <a:pPr lvl="2"/>
            <a:r>
              <a:rPr lang="en-US" altLang="zh-TW" dirty="0"/>
              <a:t>lower-roman (lowercase roman numerals</a:t>
            </a:r>
            <a:r>
              <a:rPr lang="en-US" altLang="zh-TW" dirty="0" smtClean="0"/>
              <a:t>)</a:t>
            </a:r>
          </a:p>
          <a:p>
            <a:pPr lvl="3"/>
            <a:r>
              <a:rPr lang="en-US" altLang="zh-TW" dirty="0" err="1" smtClean="0"/>
              <a:t>i</a:t>
            </a:r>
            <a:r>
              <a:rPr lang="en-US" altLang="zh-TW" dirty="0" smtClean="0"/>
              <a:t>, ii, iii</a:t>
            </a:r>
            <a:endParaRPr lang="en-US" altLang="zh-TW" dirty="0"/>
          </a:p>
          <a:p>
            <a:pPr lvl="2"/>
            <a:r>
              <a:rPr lang="en-US" altLang="zh-TW" dirty="0"/>
              <a:t>upper-roman (uppercase roman numerals</a:t>
            </a:r>
            <a:r>
              <a:rPr lang="en-US" altLang="zh-TW" dirty="0" smtClean="0"/>
              <a:t>)</a:t>
            </a:r>
          </a:p>
          <a:p>
            <a:pPr lvl="3"/>
            <a:r>
              <a:rPr lang="en-US" altLang="zh-TW" dirty="0" smtClean="0"/>
              <a:t>I, II, III</a:t>
            </a:r>
            <a:endParaRPr lang="en-US" altLang="zh-TW" dirty="0"/>
          </a:p>
          <a:p>
            <a:pPr lvl="2"/>
            <a:r>
              <a:rPr lang="en-US" altLang="zh-TW" dirty="0"/>
              <a:t>lower-alpha (lowercase letters</a:t>
            </a:r>
            <a:r>
              <a:rPr lang="en-US" altLang="zh-TW" dirty="0" smtClean="0"/>
              <a:t>)</a:t>
            </a:r>
          </a:p>
          <a:p>
            <a:pPr lvl="3"/>
            <a:r>
              <a:rPr lang="en-US" altLang="zh-TW" dirty="0" smtClean="0"/>
              <a:t>a, b, c</a:t>
            </a:r>
            <a:endParaRPr lang="en-US" altLang="zh-TW" dirty="0"/>
          </a:p>
          <a:p>
            <a:pPr lvl="2"/>
            <a:r>
              <a:rPr lang="en-US" altLang="zh-TW" dirty="0"/>
              <a:t>upper-alpha (uppercase letters</a:t>
            </a:r>
            <a:r>
              <a:rPr lang="en-US" altLang="zh-TW" dirty="0" smtClean="0"/>
              <a:t>)</a:t>
            </a:r>
          </a:p>
          <a:p>
            <a:pPr lvl="3"/>
            <a:r>
              <a:rPr lang="en-US" altLang="zh-TW" dirty="0" smtClean="0"/>
              <a:t>A, B, C</a:t>
            </a:r>
            <a:endParaRPr lang="en-US" altLang="zh-TW" dirty="0"/>
          </a:p>
          <a:p>
            <a:pPr lvl="2"/>
            <a:r>
              <a:rPr lang="en-US" altLang="zh-TW" dirty="0"/>
              <a:t>others</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75</a:t>
            </a:fld>
            <a:endParaRPr lang="zh-TW" altLang="en-US"/>
          </a:p>
        </p:txBody>
      </p:sp>
    </p:spTree>
    <p:extLst>
      <p:ext uri="{BB962C8B-B14F-4D97-AF65-F5344CB8AC3E}">
        <p14:creationId xmlns:p14="http://schemas.microsoft.com/office/powerpoint/2010/main" val="2251350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do…while statement </a:t>
            </a:r>
          </a:p>
          <a:p>
            <a:pPr lvl="1"/>
            <a:r>
              <a:rPr lang="en-US" altLang="zh-TW" dirty="0"/>
              <a:t>tests the loop-continuation condition after the loop body executes</a:t>
            </a:r>
          </a:p>
          <a:p>
            <a:pPr lvl="1"/>
            <a:r>
              <a:rPr lang="en-US" altLang="zh-TW" dirty="0"/>
              <a:t>The loop body always executes at least once</a:t>
            </a:r>
          </a:p>
          <a:p>
            <a:endParaRPr lang="zh-TW" altLang="en-US" dirty="0"/>
          </a:p>
        </p:txBody>
      </p:sp>
      <p:sp>
        <p:nvSpPr>
          <p:cNvPr id="3" name="標題 2"/>
          <p:cNvSpPr>
            <a:spLocks noGrp="1"/>
          </p:cNvSpPr>
          <p:nvPr>
            <p:ph type="title"/>
          </p:nvPr>
        </p:nvSpPr>
        <p:spPr/>
        <p:txBody>
          <a:bodyPr/>
          <a:lstStyle/>
          <a:p>
            <a:r>
              <a:rPr lang="en-US" altLang="zh-TW" dirty="0"/>
              <a:t>do…while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76</a:t>
            </a:fld>
            <a:endParaRPr lang="zh-TW" altLang="en-US"/>
          </a:p>
        </p:txBody>
      </p:sp>
    </p:spTree>
    <p:extLst>
      <p:ext uri="{BB962C8B-B14F-4D97-AF65-F5344CB8AC3E}">
        <p14:creationId xmlns:p14="http://schemas.microsoft.com/office/powerpoint/2010/main" val="2207530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9" name="矩形 8"/>
          <p:cNvSpPr/>
          <p:nvPr/>
        </p:nvSpPr>
        <p:spPr>
          <a:xfrm>
            <a:off x="299908" y="1796552"/>
            <a:ext cx="6949389"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the do...while Repetition Statement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"&gt;This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"an 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level head"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do…while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77</a:t>
            </a:fld>
            <a:endParaRPr lang="zh-TW" altLang="en-US"/>
          </a:p>
        </p:txBody>
      </p:sp>
      <p:sp>
        <p:nvSpPr>
          <p:cNvPr id="6" name="矩形 5"/>
          <p:cNvSpPr/>
          <p:nvPr/>
        </p:nvSpPr>
        <p:spPr>
          <a:xfrm>
            <a:off x="1168744" y="3104254"/>
            <a:ext cx="4857750" cy="113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7" name="圖片 6"/>
          <p:cNvPicPr>
            <a:picLocks noChangeAspect="1"/>
          </p:cNvPicPr>
          <p:nvPr/>
        </p:nvPicPr>
        <p:blipFill>
          <a:blip r:embed="rId2"/>
          <a:stretch>
            <a:fillRect/>
          </a:stretch>
        </p:blipFill>
        <p:spPr>
          <a:xfrm>
            <a:off x="5941025" y="4118723"/>
            <a:ext cx="3095625" cy="2400300"/>
          </a:xfrm>
          <a:prstGeom prst="rect">
            <a:avLst/>
          </a:prstGeom>
          <a:ln>
            <a:solidFill>
              <a:schemeClr val="tx1"/>
            </a:solidFill>
          </a:ln>
        </p:spPr>
      </p:pic>
    </p:spTree>
    <p:extLst>
      <p:ext uri="{BB962C8B-B14F-4D97-AF65-F5344CB8AC3E}">
        <p14:creationId xmlns:p14="http://schemas.microsoft.com/office/powerpoint/2010/main" val="3086919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break</a:t>
            </a:r>
            <a:r>
              <a:rPr lang="en-US" altLang="zh-TW" dirty="0"/>
              <a:t> statement in a while, for, do…while or switch statement</a:t>
            </a:r>
          </a:p>
          <a:p>
            <a:pPr lvl="1"/>
            <a:r>
              <a:rPr lang="en-US" altLang="zh-TW" dirty="0"/>
              <a:t>Causes immediate exit from the statement</a:t>
            </a:r>
          </a:p>
          <a:p>
            <a:pPr lvl="1"/>
            <a:r>
              <a:rPr lang="en-US" altLang="zh-TW" dirty="0"/>
              <a:t>Execution continues with the next statement in sequence</a:t>
            </a:r>
          </a:p>
          <a:p>
            <a:r>
              <a:rPr lang="en-US" altLang="zh-TW" dirty="0"/>
              <a:t>break statement common uses </a:t>
            </a:r>
          </a:p>
          <a:p>
            <a:pPr lvl="1"/>
            <a:r>
              <a:rPr lang="en-US" altLang="zh-TW" dirty="0"/>
              <a:t>Escape early from a loop </a:t>
            </a:r>
          </a:p>
          <a:p>
            <a:pPr lvl="1"/>
            <a:r>
              <a:rPr lang="en-US" altLang="zh-TW" dirty="0"/>
              <a:t>Skip the remainder of a switch statement</a:t>
            </a:r>
          </a:p>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78</a:t>
            </a:fld>
            <a:endParaRPr lang="zh-TW" altLang="en-US"/>
          </a:p>
        </p:txBody>
      </p:sp>
    </p:spTree>
    <p:extLst>
      <p:ext uri="{BB962C8B-B14F-4D97-AF65-F5344CB8AC3E}">
        <p14:creationId xmlns:p14="http://schemas.microsoft.com/office/powerpoint/2010/main" val="2110115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continue</a:t>
            </a:r>
            <a:r>
              <a:rPr lang="en-US" altLang="zh-TW" dirty="0"/>
              <a:t> statement in a while, for or do…while </a:t>
            </a:r>
          </a:p>
          <a:p>
            <a:pPr lvl="1"/>
            <a:r>
              <a:rPr lang="en-US" altLang="zh-TW" dirty="0"/>
              <a:t>skips the remaining statements in the body of the statement and proceeds with the next iteration of the loop</a:t>
            </a:r>
          </a:p>
          <a:p>
            <a:pPr lvl="1"/>
            <a:r>
              <a:rPr lang="en-US" altLang="zh-TW" dirty="0"/>
              <a:t>In while and do…while statements, the loop-continuation test evaluates immediately after the continue statement executes</a:t>
            </a:r>
          </a:p>
          <a:p>
            <a:pPr lvl="1"/>
            <a:r>
              <a:rPr lang="en-US" altLang="zh-TW" dirty="0"/>
              <a:t>In for statements, the increment expression executes, then the loop-continuation test evaluates</a:t>
            </a:r>
          </a:p>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79</a:t>
            </a:fld>
            <a:endParaRPr lang="zh-TW" altLang="en-US"/>
          </a:p>
        </p:txBody>
      </p:sp>
    </p:spTree>
    <p:extLst>
      <p:ext uri="{BB962C8B-B14F-4D97-AF65-F5344CB8AC3E}">
        <p14:creationId xmlns:p14="http://schemas.microsoft.com/office/powerpoint/2010/main" val="88496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Object </a:t>
            </a:r>
          </a:p>
          <a:p>
            <a:pPr lvl="1"/>
            <a:r>
              <a:rPr lang="en-US" altLang="zh-TW" dirty="0"/>
              <a:t>Resides in the computer’s memory and contains information used by the script</a:t>
            </a:r>
          </a:p>
          <a:p>
            <a:pPr lvl="1"/>
            <a:r>
              <a:rPr lang="en-US" altLang="zh-TW" dirty="0"/>
              <a:t>The term object normally implies that </a:t>
            </a:r>
            <a:r>
              <a:rPr lang="en-US" altLang="zh-TW" dirty="0">
                <a:solidFill>
                  <a:srgbClr val="FF0000"/>
                </a:solidFill>
              </a:rPr>
              <a:t>attributes (data) </a:t>
            </a:r>
            <a:r>
              <a:rPr lang="en-US" altLang="zh-TW" dirty="0"/>
              <a:t>and </a:t>
            </a:r>
            <a:r>
              <a:rPr lang="en-US" altLang="zh-TW" dirty="0">
                <a:solidFill>
                  <a:srgbClr val="FF0000"/>
                </a:solidFill>
              </a:rPr>
              <a:t>behaviors (methods) </a:t>
            </a:r>
            <a:r>
              <a:rPr lang="en-US" altLang="zh-TW" dirty="0"/>
              <a:t>are associated with the object</a:t>
            </a:r>
          </a:p>
          <a:p>
            <a:pPr lvl="1"/>
            <a:r>
              <a:rPr lang="en-US" altLang="zh-TW" dirty="0"/>
              <a:t>An object’s methods use the attributes’ data to perform useful actions for the client of the object—the script that calls the methods</a:t>
            </a:r>
          </a:p>
          <a:p>
            <a:pPr lvl="2"/>
            <a:r>
              <a:rPr lang="en-US" altLang="zh-TW" dirty="0"/>
              <a:t>Attributes - things that the object stores data in, generally variables.</a:t>
            </a:r>
          </a:p>
          <a:p>
            <a:pPr lvl="2"/>
            <a:r>
              <a:rPr lang="en-US" altLang="zh-TW" dirty="0"/>
              <a:t>Methods - Functions and Procedures attached to an Object and allowing the object to perform actions</a:t>
            </a:r>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a:t>
            </a:fld>
            <a:endParaRPr lang="zh-TW" altLang="en-US"/>
          </a:p>
        </p:txBody>
      </p:sp>
    </p:spTree>
    <p:extLst>
      <p:ext uri="{BB962C8B-B14F-4D97-AF65-F5344CB8AC3E}">
        <p14:creationId xmlns:p14="http://schemas.microsoft.com/office/powerpoint/2010/main" val="2429885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5" name="矩形 4"/>
          <p:cNvSpPr/>
          <p:nvPr/>
        </p:nvSpPr>
        <p:spPr>
          <a:xfrm>
            <a:off x="0" y="1624313"/>
            <a:ext cx="8493210" cy="522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Using the break Statement in a for Statement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"&lt;p&gt;Broke out of loop at count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continue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"&lt;p&gt;Used continue to skip printing 5&lt;/p&gt;"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80</a:t>
            </a:fld>
            <a:endParaRPr lang="zh-TW" altLang="en-US"/>
          </a:p>
        </p:txBody>
      </p:sp>
      <p:sp>
        <p:nvSpPr>
          <p:cNvPr id="7" name="矩形 6"/>
          <p:cNvSpPr/>
          <p:nvPr/>
        </p:nvSpPr>
        <p:spPr>
          <a:xfrm>
            <a:off x="866774" y="3271048"/>
            <a:ext cx="6734175" cy="1310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66774" y="4767248"/>
            <a:ext cx="6734175" cy="1310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flipH="1">
            <a:off x="2019300" y="3914775"/>
            <a:ext cx="752475"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395537" y="5403437"/>
            <a:ext cx="752475"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6143238" y="1856601"/>
            <a:ext cx="1857375" cy="1228725"/>
          </a:xfrm>
          <a:prstGeom prst="rect">
            <a:avLst/>
          </a:prstGeom>
          <a:ln>
            <a:solidFill>
              <a:schemeClr val="tx1"/>
            </a:solidFill>
          </a:ln>
        </p:spPr>
      </p:pic>
    </p:spTree>
    <p:extLst>
      <p:ext uri="{BB962C8B-B14F-4D97-AF65-F5344CB8AC3E}">
        <p14:creationId xmlns:p14="http://schemas.microsoft.com/office/powerpoint/2010/main" val="8922198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Nested loop</a:t>
            </a:r>
            <a:endParaRPr lang="zh-TW" altLang="en-US" dirty="0"/>
          </a:p>
        </p:txBody>
      </p:sp>
      <p:sp>
        <p:nvSpPr>
          <p:cNvPr id="8" name="矩形 7"/>
          <p:cNvSpPr/>
          <p:nvPr/>
        </p:nvSpPr>
        <p:spPr>
          <a:xfrm>
            <a:off x="157163" y="1720910"/>
            <a:ext cx="6759146"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Nested For Loop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 border=1&gt;"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9</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j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j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9</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81</a:t>
            </a:fld>
            <a:endParaRPr lang="zh-TW" altLang="en-US"/>
          </a:p>
        </p:txBody>
      </p:sp>
      <p:pic>
        <p:nvPicPr>
          <p:cNvPr id="6" name="圖片 5"/>
          <p:cNvPicPr>
            <a:picLocks noChangeAspect="1"/>
          </p:cNvPicPr>
          <p:nvPr/>
        </p:nvPicPr>
        <p:blipFill>
          <a:blip r:embed="rId2"/>
          <a:stretch>
            <a:fillRect/>
          </a:stretch>
        </p:blipFill>
        <p:spPr>
          <a:xfrm>
            <a:off x="4267200" y="1600200"/>
            <a:ext cx="4719637" cy="1809563"/>
          </a:xfrm>
          <a:prstGeom prst="rect">
            <a:avLst/>
          </a:prstGeom>
          <a:ln>
            <a:solidFill>
              <a:schemeClr val="tx1"/>
            </a:solidFill>
          </a:ln>
        </p:spPr>
      </p:pic>
    </p:spTree>
    <p:extLst>
      <p:ext uri="{BB962C8B-B14F-4D97-AF65-F5344CB8AC3E}">
        <p14:creationId xmlns:p14="http://schemas.microsoft.com/office/powerpoint/2010/main" val="9298734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err="1" smtClean="0"/>
              <a:t>Javascript</a:t>
            </a:r>
            <a:endParaRPr lang="en-US" altLang="zh-TW" dirty="0" smtClean="0"/>
          </a:p>
          <a:p>
            <a:pPr lvl="1"/>
            <a:r>
              <a:rPr lang="en-US" altLang="zh-TW" dirty="0" smtClean="0"/>
              <a:t>&lt;td style="</a:t>
            </a:r>
            <a:r>
              <a:rPr lang="en-US" altLang="zh-TW" dirty="0" err="1" smtClean="0"/>
              <a:t>background-color:royalblue</a:t>
            </a:r>
            <a:r>
              <a:rPr lang="en-US" altLang="zh-TW" dirty="0" smtClean="0"/>
              <a:t>;"&gt;</a:t>
            </a:r>
          </a:p>
          <a:p>
            <a:pPr lvl="1"/>
            <a:r>
              <a:rPr lang="en-US" altLang="zh-TW" dirty="0"/>
              <a:t>&lt;td style=" </a:t>
            </a:r>
            <a:r>
              <a:rPr lang="en-US" altLang="zh-TW" dirty="0" err="1" smtClean="0"/>
              <a:t>background-color:crimson</a:t>
            </a:r>
            <a:r>
              <a:rPr lang="en-US" altLang="zh-TW" dirty="0" smtClean="0"/>
              <a:t>;</a:t>
            </a:r>
            <a:r>
              <a:rPr lang="en-US" altLang="zh-TW" dirty="0"/>
              <a:t> "&gt;</a:t>
            </a:r>
          </a:p>
          <a:p>
            <a:pPr lvl="1"/>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82</a:t>
            </a:fld>
            <a:endParaRPr lang="zh-TW" altLang="en-US"/>
          </a:p>
        </p:txBody>
      </p:sp>
      <p:pic>
        <p:nvPicPr>
          <p:cNvPr id="5" name="圖片 4"/>
          <p:cNvPicPr>
            <a:picLocks noChangeAspect="1"/>
          </p:cNvPicPr>
          <p:nvPr/>
        </p:nvPicPr>
        <p:blipFill>
          <a:blip r:embed="rId2"/>
          <a:stretch>
            <a:fillRect/>
          </a:stretch>
        </p:blipFill>
        <p:spPr>
          <a:xfrm>
            <a:off x="6462712" y="3863181"/>
            <a:ext cx="1952625" cy="1943100"/>
          </a:xfrm>
          <a:prstGeom prst="rect">
            <a:avLst/>
          </a:prstGeom>
        </p:spPr>
      </p:pic>
    </p:spTree>
    <p:extLst>
      <p:ext uri="{BB962C8B-B14F-4D97-AF65-F5344CB8AC3E}">
        <p14:creationId xmlns:p14="http://schemas.microsoft.com/office/powerpoint/2010/main" val="228235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a:t>
            </a:r>
          </a:p>
          <a:p>
            <a:pPr lvl="1"/>
            <a:r>
              <a:rPr lang="en-US" altLang="zh-TW" dirty="0" smtClean="0"/>
              <a:t>table width = input * 50</a:t>
            </a:r>
          </a:p>
          <a:p>
            <a:pPr lvl="1"/>
            <a:r>
              <a:rPr lang="en-US" altLang="zh-TW" dirty="0"/>
              <a:t>&lt;td style="</a:t>
            </a:r>
            <a:r>
              <a:rPr lang="en-US" altLang="zh-TW" dirty="0" err="1"/>
              <a:t>background-color:royalblue</a:t>
            </a:r>
            <a:r>
              <a:rPr lang="en-US" altLang="zh-TW" dirty="0"/>
              <a:t>;"&gt;</a:t>
            </a:r>
          </a:p>
          <a:p>
            <a:pPr lvl="1"/>
            <a:r>
              <a:rPr lang="en-US" altLang="zh-TW" dirty="0"/>
              <a:t>&lt;td style=" </a:t>
            </a:r>
            <a:r>
              <a:rPr lang="en-US" altLang="zh-TW" dirty="0" err="1"/>
              <a:t>background-color:crimson</a:t>
            </a:r>
            <a:r>
              <a:rPr lang="en-US" altLang="zh-TW" dirty="0"/>
              <a:t>; "&gt;</a:t>
            </a:r>
          </a:p>
          <a:p>
            <a:pPr lvl="1"/>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83</a:t>
            </a:fld>
            <a:endParaRPr lang="zh-TW" altLang="en-US"/>
          </a:p>
        </p:txBody>
      </p:sp>
      <p:pic>
        <p:nvPicPr>
          <p:cNvPr id="7" name="圖片 6"/>
          <p:cNvPicPr>
            <a:picLocks noChangeAspect="1"/>
          </p:cNvPicPr>
          <p:nvPr/>
        </p:nvPicPr>
        <p:blipFill>
          <a:blip r:embed="rId2"/>
          <a:stretch>
            <a:fillRect/>
          </a:stretch>
        </p:blipFill>
        <p:spPr>
          <a:xfrm>
            <a:off x="1187986" y="3293717"/>
            <a:ext cx="2419350" cy="2428875"/>
          </a:xfrm>
          <a:prstGeom prst="rect">
            <a:avLst/>
          </a:prstGeom>
        </p:spPr>
      </p:pic>
      <p:sp>
        <p:nvSpPr>
          <p:cNvPr id="8" name="左大括弧 7"/>
          <p:cNvSpPr/>
          <p:nvPr/>
        </p:nvSpPr>
        <p:spPr>
          <a:xfrm rot="16200000">
            <a:off x="2242742" y="5241247"/>
            <a:ext cx="310333" cy="1333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文字方塊 8"/>
          <p:cNvSpPr txBox="1"/>
          <p:nvPr/>
        </p:nvSpPr>
        <p:spPr>
          <a:xfrm>
            <a:off x="1882744" y="5976052"/>
            <a:ext cx="1181734" cy="369332"/>
          </a:xfrm>
          <a:prstGeom prst="rect">
            <a:avLst/>
          </a:prstGeom>
          <a:noFill/>
        </p:spPr>
        <p:txBody>
          <a:bodyPr wrap="none" rtlCol="0">
            <a:spAutoFit/>
          </a:bodyPr>
          <a:lstStyle/>
          <a:p>
            <a:r>
              <a:rPr lang="en-US" altLang="zh-TW" dirty="0" smtClean="0"/>
              <a:t>Always = 3</a:t>
            </a:r>
            <a:endParaRPr lang="zh-TW" altLang="en-US" dirty="0"/>
          </a:p>
        </p:txBody>
      </p:sp>
      <p:sp>
        <p:nvSpPr>
          <p:cNvPr id="10" name="左大括弧 9"/>
          <p:cNvSpPr/>
          <p:nvPr/>
        </p:nvSpPr>
        <p:spPr>
          <a:xfrm rot="10800000">
            <a:off x="3709056" y="3375080"/>
            <a:ext cx="310333" cy="1333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p:cNvSpPr txBox="1"/>
          <p:nvPr/>
        </p:nvSpPr>
        <p:spPr>
          <a:xfrm>
            <a:off x="4019389" y="3853632"/>
            <a:ext cx="1271502" cy="369332"/>
          </a:xfrm>
          <a:prstGeom prst="rect">
            <a:avLst/>
          </a:prstGeom>
          <a:noFill/>
        </p:spPr>
        <p:txBody>
          <a:bodyPr wrap="none" rtlCol="0">
            <a:spAutoFit/>
          </a:bodyPr>
          <a:lstStyle/>
          <a:p>
            <a:r>
              <a:rPr lang="en-US" altLang="zh-TW" dirty="0" smtClean="0"/>
              <a:t>(input+1 )/2</a:t>
            </a:r>
            <a:endParaRPr lang="zh-TW" altLang="en-US" dirty="0"/>
          </a:p>
        </p:txBody>
      </p:sp>
      <p:pic>
        <p:nvPicPr>
          <p:cNvPr id="5" name="圖片 4"/>
          <p:cNvPicPr>
            <a:picLocks noChangeAspect="1"/>
          </p:cNvPicPr>
          <p:nvPr/>
        </p:nvPicPr>
        <p:blipFill>
          <a:blip r:embed="rId3"/>
          <a:stretch>
            <a:fillRect/>
          </a:stretch>
        </p:blipFill>
        <p:spPr>
          <a:xfrm>
            <a:off x="5279108" y="4169993"/>
            <a:ext cx="3419475" cy="1990725"/>
          </a:xfrm>
          <a:prstGeom prst="rect">
            <a:avLst/>
          </a:prstGeom>
        </p:spPr>
      </p:pic>
    </p:spTree>
    <p:extLst>
      <p:ext uri="{BB962C8B-B14F-4D97-AF65-F5344CB8AC3E}">
        <p14:creationId xmlns:p14="http://schemas.microsoft.com/office/powerpoint/2010/main" val="5079403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If the input  is an even number</a:t>
            </a:r>
          </a:p>
          <a:p>
            <a:pPr lvl="1"/>
            <a:r>
              <a:rPr lang="en-US" altLang="zh-TW" dirty="0" smtClean="0"/>
              <a:t>Alert message</a:t>
            </a:r>
          </a:p>
          <a:p>
            <a:pPr lvl="1"/>
            <a:r>
              <a:rPr lang="en-US" altLang="zh-TW" dirty="0" smtClean="0"/>
              <a:t>Input again</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84</a:t>
            </a:fld>
            <a:endParaRPr lang="zh-TW" altLang="en-US"/>
          </a:p>
        </p:txBody>
      </p:sp>
      <p:pic>
        <p:nvPicPr>
          <p:cNvPr id="9" name="圖片 8"/>
          <p:cNvPicPr>
            <a:picLocks noChangeAspect="1"/>
          </p:cNvPicPr>
          <p:nvPr/>
        </p:nvPicPr>
        <p:blipFill>
          <a:blip r:embed="rId2"/>
          <a:stretch>
            <a:fillRect/>
          </a:stretch>
        </p:blipFill>
        <p:spPr>
          <a:xfrm>
            <a:off x="5485370" y="381994"/>
            <a:ext cx="3381375" cy="1971675"/>
          </a:xfrm>
          <a:prstGeom prst="rect">
            <a:avLst/>
          </a:prstGeom>
        </p:spPr>
      </p:pic>
      <p:pic>
        <p:nvPicPr>
          <p:cNvPr id="10" name="圖片 9"/>
          <p:cNvPicPr>
            <a:picLocks noChangeAspect="1"/>
          </p:cNvPicPr>
          <p:nvPr/>
        </p:nvPicPr>
        <p:blipFill>
          <a:blip r:embed="rId3"/>
          <a:stretch>
            <a:fillRect/>
          </a:stretch>
        </p:blipFill>
        <p:spPr>
          <a:xfrm>
            <a:off x="5485370" y="2539874"/>
            <a:ext cx="3390900" cy="1676400"/>
          </a:xfrm>
          <a:prstGeom prst="rect">
            <a:avLst/>
          </a:prstGeom>
        </p:spPr>
      </p:pic>
      <p:pic>
        <p:nvPicPr>
          <p:cNvPr id="11" name="圖片 10"/>
          <p:cNvPicPr>
            <a:picLocks noChangeAspect="1"/>
          </p:cNvPicPr>
          <p:nvPr/>
        </p:nvPicPr>
        <p:blipFill>
          <a:blip r:embed="rId4"/>
          <a:stretch>
            <a:fillRect/>
          </a:stretch>
        </p:blipFill>
        <p:spPr>
          <a:xfrm>
            <a:off x="5485370" y="4402479"/>
            <a:ext cx="3400425" cy="2000250"/>
          </a:xfrm>
          <a:prstGeom prst="rect">
            <a:avLst/>
          </a:prstGeom>
        </p:spPr>
      </p:pic>
    </p:spTree>
    <p:extLst>
      <p:ext uri="{BB962C8B-B14F-4D97-AF65-F5344CB8AC3E}">
        <p14:creationId xmlns:p14="http://schemas.microsoft.com/office/powerpoint/2010/main" val="5776267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Example</a:t>
            </a:r>
          </a:p>
          <a:p>
            <a:pPr lvl="1"/>
            <a:r>
              <a:rPr lang="en-US" altLang="zh-TW" dirty="0" smtClean="0"/>
              <a:t>Input=7, 9</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85</a:t>
            </a:fld>
            <a:endParaRPr lang="zh-TW" altLang="en-US"/>
          </a:p>
        </p:txBody>
      </p:sp>
      <p:pic>
        <p:nvPicPr>
          <p:cNvPr id="5" name="圖片 4"/>
          <p:cNvPicPr>
            <a:picLocks noChangeAspect="1"/>
          </p:cNvPicPr>
          <p:nvPr/>
        </p:nvPicPr>
        <p:blipFill>
          <a:blip r:embed="rId2"/>
          <a:stretch>
            <a:fillRect/>
          </a:stretch>
        </p:blipFill>
        <p:spPr>
          <a:xfrm>
            <a:off x="1094260" y="2817341"/>
            <a:ext cx="2764651" cy="2764651"/>
          </a:xfrm>
          <a:prstGeom prst="rect">
            <a:avLst/>
          </a:prstGeom>
        </p:spPr>
      </p:pic>
      <p:pic>
        <p:nvPicPr>
          <p:cNvPr id="6" name="圖片 5"/>
          <p:cNvPicPr>
            <a:picLocks noChangeAspect="1"/>
          </p:cNvPicPr>
          <p:nvPr/>
        </p:nvPicPr>
        <p:blipFill>
          <a:blip r:embed="rId3"/>
          <a:stretch>
            <a:fillRect/>
          </a:stretch>
        </p:blipFill>
        <p:spPr>
          <a:xfrm>
            <a:off x="4834388" y="2144369"/>
            <a:ext cx="3437623" cy="3437623"/>
          </a:xfrm>
          <a:prstGeom prst="rect">
            <a:avLst/>
          </a:prstGeom>
        </p:spPr>
      </p:pic>
    </p:spTree>
    <p:extLst>
      <p:ext uri="{BB962C8B-B14F-4D97-AF65-F5344CB8AC3E}">
        <p14:creationId xmlns:p14="http://schemas.microsoft.com/office/powerpoint/2010/main" val="4263560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86</a:t>
            </a:fld>
            <a:endParaRPr lang="zh-TW" altLang="en-US"/>
          </a:p>
        </p:txBody>
      </p:sp>
    </p:spTree>
    <p:extLst>
      <p:ext uri="{BB962C8B-B14F-4D97-AF65-F5344CB8AC3E}">
        <p14:creationId xmlns:p14="http://schemas.microsoft.com/office/powerpoint/2010/main" val="1219893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To develop and maintain a large program </a:t>
            </a:r>
            <a:endParaRPr lang="en-US" altLang="zh-TW" dirty="0" smtClean="0"/>
          </a:p>
          <a:p>
            <a:pPr lvl="1"/>
            <a:r>
              <a:rPr lang="en-US" altLang="zh-TW" dirty="0" smtClean="0"/>
              <a:t>construct </a:t>
            </a:r>
            <a:r>
              <a:rPr lang="en-US" altLang="zh-TW" dirty="0"/>
              <a:t>it from </a:t>
            </a:r>
            <a:r>
              <a:rPr lang="en-US" altLang="zh-TW" dirty="0" smtClean="0"/>
              <a:t>small simple pieces </a:t>
            </a:r>
          </a:p>
          <a:p>
            <a:pPr lvl="1"/>
            <a:r>
              <a:rPr lang="en-US" altLang="zh-TW" dirty="0" smtClean="0"/>
              <a:t>divide </a:t>
            </a:r>
            <a:r>
              <a:rPr lang="en-US" altLang="zh-TW" dirty="0"/>
              <a:t>and </a:t>
            </a:r>
            <a:r>
              <a:rPr lang="en-US" altLang="zh-TW" dirty="0" smtClean="0"/>
              <a:t>conquer</a:t>
            </a: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87</a:t>
            </a:fld>
            <a:endParaRPr lang="zh-TW" altLang="en-US"/>
          </a:p>
        </p:txBody>
      </p:sp>
    </p:spTree>
    <p:extLst>
      <p:ext uri="{BB962C8B-B14F-4D97-AF65-F5344CB8AC3E}">
        <p14:creationId xmlns:p14="http://schemas.microsoft.com/office/powerpoint/2010/main" val="19667231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format of a function definition </a:t>
            </a:r>
            <a:r>
              <a:rPr lang="en-US" altLang="zh-TW" dirty="0" smtClean="0"/>
              <a:t>is</a:t>
            </a:r>
          </a:p>
          <a:p>
            <a:endParaRPr lang="en-US" altLang="zh-TW" dirty="0"/>
          </a:p>
          <a:p>
            <a:endParaRPr lang="en-US" altLang="zh-TW" dirty="0" smtClean="0"/>
          </a:p>
          <a:p>
            <a:endParaRPr lang="en-US" altLang="zh-TW" dirty="0"/>
          </a:p>
          <a:p>
            <a:endParaRPr lang="en-US" altLang="zh-TW" dirty="0" smtClean="0"/>
          </a:p>
          <a:p>
            <a:r>
              <a:rPr lang="en-US" altLang="zh-TW" dirty="0">
                <a:solidFill>
                  <a:srgbClr val="FF0000"/>
                </a:solidFill>
              </a:rPr>
              <a:t>return</a:t>
            </a:r>
            <a:r>
              <a:rPr lang="en-US" altLang="zh-TW" dirty="0"/>
              <a:t> statement </a:t>
            </a:r>
            <a:endParaRPr lang="en-US" altLang="zh-TW" dirty="0" smtClean="0"/>
          </a:p>
          <a:p>
            <a:pPr lvl="1"/>
            <a:r>
              <a:rPr lang="en-US" altLang="zh-TW" dirty="0" smtClean="0"/>
              <a:t>passes </a:t>
            </a:r>
            <a:r>
              <a:rPr lang="en-US" altLang="zh-TW" dirty="0"/>
              <a:t>information from inside a function back to the point in the program where it was </a:t>
            </a:r>
            <a:r>
              <a:rPr lang="en-US" altLang="zh-TW" dirty="0" smtClean="0"/>
              <a:t>called</a:t>
            </a:r>
          </a:p>
          <a:p>
            <a:r>
              <a:rPr lang="en-US" altLang="zh-TW" dirty="0" smtClean="0"/>
              <a:t>A </a:t>
            </a:r>
            <a:r>
              <a:rPr lang="en-US" altLang="zh-TW" dirty="0"/>
              <a:t>function must be called explicitly for the code in its body to execute		</a:t>
            </a:r>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88</a:t>
            </a:fld>
            <a:endParaRPr lang="zh-TW" altLang="en-US"/>
          </a:p>
        </p:txBody>
      </p:sp>
      <p:sp>
        <p:nvSpPr>
          <p:cNvPr id="5" name="矩形 4"/>
          <p:cNvSpPr/>
          <p:nvPr/>
        </p:nvSpPr>
        <p:spPr>
          <a:xfrm>
            <a:off x="844379" y="2292150"/>
            <a:ext cx="625663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rgbClr val="FF0000"/>
                </a:solidFill>
                <a:latin typeface="Courier New" panose="02070309020205020404" pitchFamily="49" charset="0"/>
                <a:cs typeface="Courier New" panose="02070309020205020404" pitchFamily="49" charset="0"/>
              </a:rPr>
              <a:t>function</a:t>
            </a:r>
            <a:r>
              <a:rPr lang="en-US" altLang="zh-TW" dirty="0">
                <a:latin typeface="Courier New" panose="02070309020205020404" pitchFamily="49" charset="0"/>
                <a:cs typeface="Courier New" panose="02070309020205020404" pitchFamily="49" charset="0"/>
              </a:rPr>
              <a:t> function-name( parameter-list </a:t>
            </a:r>
            <a:r>
              <a:rPr lang="en-US" altLang="zh-TW" dirty="0" smtClean="0">
                <a:latin typeface="Courier New" panose="02070309020205020404" pitchFamily="49" charset="0"/>
                <a:cs typeface="Courier New" panose="02070309020205020404" pitchFamily="49" charset="0"/>
              </a:rPr>
              <a:t>) </a:t>
            </a:r>
          </a:p>
          <a:p>
            <a:r>
              <a:rPr lang="en-US" altLang="zh-TW" dirty="0" smtClean="0">
                <a:latin typeface="Courier New" panose="02070309020205020404" pitchFamily="49" charset="0"/>
                <a:cs typeface="Courier New" panose="02070309020205020404" pitchFamily="49" charset="0"/>
              </a:rPr>
              <a:t>{    </a:t>
            </a:r>
          </a:p>
          <a:p>
            <a:r>
              <a:rPr lang="en-US" altLang="zh-TW" dirty="0" smtClean="0">
                <a:latin typeface="Courier New" panose="02070309020205020404" pitchFamily="49" charset="0"/>
                <a:cs typeface="Courier New" panose="02070309020205020404" pitchFamily="49" charset="0"/>
              </a:rPr>
              <a:t>     declarations </a:t>
            </a:r>
            <a:r>
              <a:rPr lang="en-US" altLang="zh-TW" dirty="0">
                <a:latin typeface="Courier New" panose="02070309020205020404" pitchFamily="49" charset="0"/>
                <a:cs typeface="Courier New" panose="02070309020205020404" pitchFamily="49" charset="0"/>
              </a:rPr>
              <a:t>and statements	</a:t>
            </a:r>
            <a:endParaRPr lang="en-US" altLang="zh-TW" dirty="0" smtClean="0">
              <a:latin typeface="Courier New" panose="02070309020205020404" pitchFamily="49" charset="0"/>
              <a:cs typeface="Courier New" panose="02070309020205020404" pitchFamily="49" charset="0"/>
            </a:endParaRPr>
          </a:p>
          <a:p>
            <a:r>
              <a:rPr lang="en-US" altLang="zh-TW" dirty="0" smtClean="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3740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161957" y="1715001"/>
            <a:ext cx="6825049"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A Programmer-Defined square Function</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margin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"&lt;h1&gt;Square the numbers from 1 to 10&lt;/h1&gt;"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"&lt;p&gt;The square of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x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square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square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y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return</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y * y;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Programmer-Defined Function square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89</a:t>
            </a:fld>
            <a:endParaRPr lang="zh-TW" altLang="en-US"/>
          </a:p>
        </p:txBody>
      </p:sp>
      <p:sp>
        <p:nvSpPr>
          <p:cNvPr id="6" name="矩形 5"/>
          <p:cNvSpPr/>
          <p:nvPr/>
        </p:nvSpPr>
        <p:spPr>
          <a:xfrm>
            <a:off x="963827" y="4604951"/>
            <a:ext cx="2010032"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7" name="矩形 6"/>
          <p:cNvSpPr/>
          <p:nvPr/>
        </p:nvSpPr>
        <p:spPr>
          <a:xfrm>
            <a:off x="1573427" y="4069492"/>
            <a:ext cx="1153298" cy="3170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9" name="直線單箭頭接點 8"/>
          <p:cNvCxnSpPr>
            <a:stCxn id="7" idx="2"/>
            <a:endCxn id="6" idx="0"/>
          </p:cNvCxnSpPr>
          <p:nvPr/>
        </p:nvCxnSpPr>
        <p:spPr>
          <a:xfrm flipH="1">
            <a:off x="1968843" y="4386506"/>
            <a:ext cx="181233" cy="2184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4175103" y="4253750"/>
            <a:ext cx="3784128" cy="2110538"/>
          </a:xfrm>
          <a:prstGeom prst="rect">
            <a:avLst/>
          </a:prstGeom>
          <a:ln>
            <a:solidFill>
              <a:schemeClr val="tx1"/>
            </a:solidFill>
          </a:ln>
        </p:spPr>
      </p:pic>
    </p:spTree>
    <p:extLst>
      <p:ext uri="{BB962C8B-B14F-4D97-AF65-F5344CB8AC3E}">
        <p14:creationId xmlns:p14="http://schemas.microsoft.com/office/powerpoint/2010/main" val="80503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The parentheses </a:t>
            </a:r>
            <a:r>
              <a:rPr lang="en-US" altLang="zh-TW" dirty="0" smtClean="0">
                <a:ea typeface="新細明體" panose="02020500000000000000" pitchFamily="18" charset="-120"/>
              </a:rPr>
              <a:t>() following </a:t>
            </a:r>
            <a:r>
              <a:rPr lang="en-US" altLang="zh-TW" dirty="0">
                <a:ea typeface="新細明體" panose="02020500000000000000" pitchFamily="18" charset="-120"/>
              </a:rPr>
              <a:t>the name of a method contain the arguments that the method requires to perform its task (or its action)</a:t>
            </a:r>
          </a:p>
          <a:p>
            <a:r>
              <a:rPr lang="en-US" altLang="zh-TW" dirty="0">
                <a:ea typeface="新細明體" panose="02020500000000000000" pitchFamily="18" charset="-120"/>
              </a:rPr>
              <a:t>Every statement should end with a </a:t>
            </a:r>
            <a:r>
              <a:rPr lang="en-US" altLang="zh-TW" dirty="0" smtClean="0">
                <a:ea typeface="新細明體" panose="02020500000000000000" pitchFamily="18" charset="-120"/>
              </a:rPr>
              <a:t>semicolon ; </a:t>
            </a:r>
            <a:r>
              <a:rPr lang="en-US" altLang="zh-TW" dirty="0">
                <a:ea typeface="新細明體" panose="02020500000000000000" pitchFamily="18" charset="-120"/>
              </a:rPr>
              <a:t>(also known as the </a:t>
            </a:r>
            <a:r>
              <a:rPr lang="en-US" altLang="zh-TW" dirty="0">
                <a:solidFill>
                  <a:srgbClr val="FF0000"/>
                </a:solidFill>
                <a:ea typeface="新細明體" panose="02020500000000000000" pitchFamily="18" charset="-120"/>
              </a:rPr>
              <a:t>statement </a:t>
            </a:r>
            <a:r>
              <a:rPr lang="en-US" altLang="zh-TW" dirty="0" smtClean="0">
                <a:solidFill>
                  <a:srgbClr val="FF0000"/>
                </a:solidFill>
                <a:ea typeface="新細明體" panose="02020500000000000000" pitchFamily="18" charset="-120"/>
              </a:rPr>
              <a:t>terminator)</a:t>
            </a:r>
          </a:p>
          <a:p>
            <a:r>
              <a:rPr lang="en-US" altLang="zh-TW" dirty="0" smtClean="0">
                <a:ea typeface="新細明體" panose="02020500000000000000" pitchFamily="18" charset="-120"/>
              </a:rPr>
              <a:t>JavaScript </a:t>
            </a:r>
            <a:r>
              <a:rPr lang="en-US" altLang="zh-TW" dirty="0">
                <a:ea typeface="新細明體" panose="02020500000000000000" pitchFamily="18" charset="-120"/>
              </a:rPr>
              <a:t>is case sensitive</a:t>
            </a:r>
          </a:p>
          <a:p>
            <a:pPr lvl="1"/>
            <a:r>
              <a:rPr lang="en-US" altLang="zh-TW" dirty="0">
                <a:ea typeface="新細明體" panose="02020500000000000000" pitchFamily="18" charset="-120"/>
              </a:rPr>
              <a:t>Not using the proper uppercase and lowercase letters is a syntax error</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a:t>
            </a:fld>
            <a:endParaRPr lang="zh-TW" altLang="en-US"/>
          </a:p>
        </p:txBody>
      </p:sp>
    </p:spTree>
    <p:extLst>
      <p:ext uri="{BB962C8B-B14F-4D97-AF65-F5344CB8AC3E}">
        <p14:creationId xmlns:p14="http://schemas.microsoft.com/office/powerpoint/2010/main" val="3546158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Three ways to return control to the point at which a function was </a:t>
            </a:r>
            <a:r>
              <a:rPr lang="en-US" altLang="zh-TW" dirty="0" smtClean="0"/>
              <a:t>invoked</a:t>
            </a:r>
          </a:p>
          <a:p>
            <a:pPr lvl="1"/>
            <a:r>
              <a:rPr lang="en-US" altLang="zh-TW" dirty="0" smtClean="0"/>
              <a:t>Reaching </a:t>
            </a:r>
            <a:r>
              <a:rPr lang="en-US" altLang="zh-TW" dirty="0"/>
              <a:t>the function-ending right brace </a:t>
            </a:r>
            <a:endParaRPr lang="en-US" altLang="zh-TW" dirty="0" smtClean="0"/>
          </a:p>
          <a:p>
            <a:pPr lvl="1"/>
            <a:r>
              <a:rPr lang="en-US" altLang="zh-TW" dirty="0" smtClean="0"/>
              <a:t>Executing </a:t>
            </a:r>
            <a:r>
              <a:rPr lang="en-US" altLang="zh-TW" dirty="0"/>
              <a:t>the statement return</a:t>
            </a:r>
            <a:r>
              <a:rPr lang="en-US" altLang="zh-TW" dirty="0" smtClean="0"/>
              <a:t>;</a:t>
            </a:r>
          </a:p>
          <a:p>
            <a:pPr lvl="1"/>
            <a:r>
              <a:rPr lang="en-US" altLang="zh-TW" dirty="0" smtClean="0"/>
              <a:t>Executing </a:t>
            </a:r>
            <a:r>
              <a:rPr lang="en-US" altLang="zh-TW" dirty="0"/>
              <a:t>the statement “return expression;” to return the value of expression to the </a:t>
            </a:r>
            <a:r>
              <a:rPr lang="en-US" altLang="zh-TW" dirty="0" smtClean="0"/>
              <a:t>caller</a:t>
            </a:r>
          </a:p>
          <a:p>
            <a:r>
              <a:rPr lang="en-US" altLang="zh-TW" dirty="0" smtClean="0"/>
              <a:t>When </a:t>
            </a:r>
            <a:r>
              <a:rPr lang="en-US" altLang="zh-TW" dirty="0"/>
              <a:t>a return statement executes, control returns immediately to the point at which the function was invoked</a:t>
            </a:r>
            <a:endParaRPr lang="zh-TW" altLang="en-US" dirty="0"/>
          </a:p>
        </p:txBody>
      </p:sp>
      <p:sp>
        <p:nvSpPr>
          <p:cNvPr id="3" name="標題 2"/>
          <p:cNvSpPr>
            <a:spLocks noGrp="1"/>
          </p:cNvSpPr>
          <p:nvPr>
            <p:ph type="title"/>
          </p:nvPr>
        </p:nvSpPr>
        <p:spPr/>
        <p:txBody>
          <a:bodyPr/>
          <a:lstStyle/>
          <a:p>
            <a:r>
              <a:rPr lang="en-US" altLang="zh-TW" dirty="0"/>
              <a:t>Programmer-Defined Function square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90</a:t>
            </a:fld>
            <a:endParaRPr lang="zh-TW" altLang="en-US"/>
          </a:p>
        </p:txBody>
      </p:sp>
    </p:spTree>
    <p:extLst>
      <p:ext uri="{BB962C8B-B14F-4D97-AF65-F5344CB8AC3E}">
        <p14:creationId xmlns:p14="http://schemas.microsoft.com/office/powerpoint/2010/main" val="2250709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Programmer-Defined Function maximum</a:t>
            </a:r>
            <a:endParaRPr lang="zh-TW" altLang="en-US" dirty="0"/>
          </a:p>
        </p:txBody>
      </p:sp>
      <p:sp>
        <p:nvSpPr>
          <p:cNvPr id="9" name="矩形 8"/>
          <p:cNvSpPr/>
          <p:nvPr/>
        </p:nvSpPr>
        <p:spPr>
          <a:xfrm>
            <a:off x="-27887" y="1689690"/>
            <a:ext cx="6840578"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Maximum of Three Values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input1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first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input2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second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input3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third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input1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input2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value3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input3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maxValue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maximum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value1, value2, value3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"&lt;p&gt;First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value1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"&lt;p&gt;Second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"&lt;p&gt;Third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value3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"&lt;p&gt;Maximum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maxValue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maximum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y, z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Math.max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Math.max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 z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91</a:t>
            </a:fld>
            <a:endParaRPr lang="zh-TW" altLang="en-US"/>
          </a:p>
        </p:txBody>
      </p:sp>
      <p:sp>
        <p:nvSpPr>
          <p:cNvPr id="6" name="矩形 5"/>
          <p:cNvSpPr/>
          <p:nvPr/>
        </p:nvSpPr>
        <p:spPr>
          <a:xfrm>
            <a:off x="848498" y="5387545"/>
            <a:ext cx="4044778" cy="7386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232454" y="4489622"/>
            <a:ext cx="3229231" cy="181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2800865" y="4645801"/>
            <a:ext cx="1126524" cy="74174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6971779" y="5810932"/>
            <a:ext cx="1555933" cy="957497"/>
          </a:xfrm>
          <a:prstGeom prst="rect">
            <a:avLst/>
          </a:prstGeom>
          <a:ln>
            <a:solidFill>
              <a:schemeClr val="tx1"/>
            </a:solidFill>
          </a:ln>
        </p:spPr>
      </p:pic>
      <p:pic>
        <p:nvPicPr>
          <p:cNvPr id="13" name="圖片 12"/>
          <p:cNvPicPr>
            <a:picLocks noChangeAspect="1"/>
          </p:cNvPicPr>
          <p:nvPr/>
        </p:nvPicPr>
        <p:blipFill>
          <a:blip r:embed="rId3"/>
          <a:stretch>
            <a:fillRect/>
          </a:stretch>
        </p:blipFill>
        <p:spPr>
          <a:xfrm>
            <a:off x="6349479" y="1463788"/>
            <a:ext cx="2541042" cy="1270521"/>
          </a:xfrm>
          <a:prstGeom prst="rect">
            <a:avLst/>
          </a:prstGeom>
          <a:ln>
            <a:solidFill>
              <a:schemeClr val="tx1"/>
            </a:solidFill>
          </a:ln>
        </p:spPr>
      </p:pic>
      <p:pic>
        <p:nvPicPr>
          <p:cNvPr id="14" name="圖片 13"/>
          <p:cNvPicPr>
            <a:picLocks noChangeAspect="1"/>
          </p:cNvPicPr>
          <p:nvPr/>
        </p:nvPicPr>
        <p:blipFill>
          <a:blip r:embed="rId4"/>
          <a:stretch>
            <a:fillRect/>
          </a:stretch>
        </p:blipFill>
        <p:spPr>
          <a:xfrm>
            <a:off x="6349479" y="2770723"/>
            <a:ext cx="2541042" cy="1475216"/>
          </a:xfrm>
          <a:prstGeom prst="rect">
            <a:avLst/>
          </a:prstGeom>
          <a:ln>
            <a:solidFill>
              <a:schemeClr val="tx1"/>
            </a:solidFill>
          </a:ln>
        </p:spPr>
      </p:pic>
      <p:pic>
        <p:nvPicPr>
          <p:cNvPr id="15" name="圖片 14"/>
          <p:cNvPicPr>
            <a:picLocks noChangeAspect="1"/>
          </p:cNvPicPr>
          <p:nvPr/>
        </p:nvPicPr>
        <p:blipFill>
          <a:blip r:embed="rId5"/>
          <a:stretch>
            <a:fillRect/>
          </a:stretch>
        </p:blipFill>
        <p:spPr>
          <a:xfrm>
            <a:off x="6341240" y="4284483"/>
            <a:ext cx="2541042" cy="1456102"/>
          </a:xfrm>
          <a:prstGeom prst="rect">
            <a:avLst/>
          </a:prstGeom>
          <a:solidFill>
            <a:schemeClr val="tx1"/>
          </a:solidFill>
          <a:ln>
            <a:solidFill>
              <a:schemeClr val="tx1"/>
            </a:solidFill>
          </a:ln>
        </p:spPr>
      </p:pic>
      <p:sp>
        <p:nvSpPr>
          <p:cNvPr id="16" name="矩形 15"/>
          <p:cNvSpPr/>
          <p:nvPr/>
        </p:nvSpPr>
        <p:spPr>
          <a:xfrm>
            <a:off x="3080951" y="4396750"/>
            <a:ext cx="2133600" cy="35648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491946" y="5345345"/>
            <a:ext cx="757881" cy="2798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14109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Math</a:t>
            </a:r>
            <a:r>
              <a:rPr lang="en-US" altLang="zh-TW" dirty="0" smtClean="0"/>
              <a:t> Object </a:t>
            </a:r>
            <a:endParaRPr lang="zh-TW" altLang="en-US" dirty="0"/>
          </a:p>
        </p:txBody>
      </p:sp>
      <p:sp>
        <p:nvSpPr>
          <p:cNvPr id="3" name="標題 2"/>
          <p:cNvSpPr>
            <a:spLocks noGrp="1"/>
          </p:cNvSpPr>
          <p:nvPr>
            <p:ph type="title"/>
          </p:nvPr>
        </p:nvSpPr>
        <p:spPr/>
        <p:txBody>
          <a:bodyPr/>
          <a:lstStyle/>
          <a:p>
            <a:r>
              <a:rPr lang="en-US" altLang="zh-TW" dirty="0"/>
              <a:t>Programmer-Defined Function maximum</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92</a:t>
            </a:fld>
            <a:endParaRPr lang="zh-TW" altLang="en-US"/>
          </a:p>
        </p:txBody>
      </p:sp>
      <p:graphicFrame>
        <p:nvGraphicFramePr>
          <p:cNvPr id="6" name="表格 5"/>
          <p:cNvGraphicFramePr>
            <a:graphicFrameLocks noGrp="1"/>
          </p:cNvGraphicFramePr>
          <p:nvPr>
            <p:extLst/>
          </p:nvPr>
        </p:nvGraphicFramePr>
        <p:xfrm>
          <a:off x="341871" y="2189651"/>
          <a:ext cx="8344929" cy="4531824"/>
        </p:xfrm>
        <a:graphic>
          <a:graphicData uri="http://schemas.openxmlformats.org/drawingml/2006/table">
            <a:tbl>
              <a:tblPr>
                <a:tableStyleId>{5C22544A-7EE6-4342-B048-85BDC9FD1C3A}</a:tableStyleId>
              </a:tblPr>
              <a:tblGrid>
                <a:gridCol w="1779374"/>
                <a:gridCol w="6565555"/>
              </a:tblGrid>
              <a:tr h="189569">
                <a:tc>
                  <a:txBody>
                    <a:bodyPr/>
                    <a:lstStyle/>
                    <a:p>
                      <a:pPr algn="l" fontAlgn="t"/>
                      <a:r>
                        <a:rPr lang="en-US" sz="1600" u="none" strike="noStrike" dirty="0">
                          <a:effectLst/>
                        </a:rPr>
                        <a:t>abs(x)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absolute value of 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dirty="0">
                          <a:effectLst/>
                        </a:rPr>
                        <a:t>random()</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a random number between 0 and 1</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dirty="0">
                          <a:effectLst/>
                        </a:rPr>
                        <a:t>round(x)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Rounds x to the nearest integer</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189569">
                <a:tc>
                  <a:txBody>
                    <a:bodyPr/>
                    <a:lstStyle/>
                    <a:p>
                      <a:pPr algn="l" fontAlgn="t"/>
                      <a:r>
                        <a:rPr lang="en-US" sz="1600" u="none" strike="noStrike" dirty="0">
                          <a:effectLst/>
                        </a:rPr>
                        <a:t>sin(x)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sine of x (x is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a:effectLst/>
                        </a:rPr>
                        <a:t>cos(x)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cosine of x (x is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tan(x)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tangent of an angle</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asin(x)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arcsine of x,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dirty="0" err="1">
                          <a:effectLst/>
                        </a:rPr>
                        <a:t>acos</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arccosine of x,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252000">
                <a:tc>
                  <a:txBody>
                    <a:bodyPr/>
                    <a:lstStyle/>
                    <a:p>
                      <a:pPr algn="l" fontAlgn="t"/>
                      <a:r>
                        <a:rPr lang="en-US" sz="1600" u="none" strike="noStrike" dirty="0" err="1">
                          <a:effectLst/>
                        </a:rPr>
                        <a:t>atan</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arctangent of x as a numeric value between -PI/2 and PI/2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252000">
                <a:tc>
                  <a:txBody>
                    <a:bodyPr/>
                    <a:lstStyle/>
                    <a:p>
                      <a:pPr algn="l" fontAlgn="t"/>
                      <a:r>
                        <a:rPr lang="en-US" sz="1600" u="none" strike="noStrike" dirty="0">
                          <a:effectLst/>
                        </a:rPr>
                        <a:t>atan2(</a:t>
                      </a:r>
                      <a:r>
                        <a:rPr lang="en-US" sz="1600" u="none" strike="noStrike" dirty="0" err="1">
                          <a:effectLst/>
                        </a:rPr>
                        <a:t>y,x</a:t>
                      </a:r>
                      <a:r>
                        <a:rPr lang="en-US" sz="1600" u="none" strike="noStrike" dirty="0">
                          <a:effectLst/>
                        </a:rPr>
                        <a:t>)</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arctangent of the quotient of its arguments</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189569">
                <a:tc>
                  <a:txBody>
                    <a:bodyPr/>
                    <a:lstStyle/>
                    <a:p>
                      <a:pPr algn="l" fontAlgn="t"/>
                      <a:r>
                        <a:rPr lang="en-US" sz="1600" u="none" strike="noStrike" dirty="0">
                          <a:effectLst/>
                        </a:rPr>
                        <a:t>ceil(x)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x, rounded upwards to the nearest integer</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a:effectLst/>
                        </a:rPr>
                        <a:t>floor(x)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x, rounded downwards to the nearest integer</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189569">
                <a:tc>
                  <a:txBody>
                    <a:bodyPr/>
                    <a:lstStyle/>
                    <a:p>
                      <a:pPr algn="l" fontAlgn="t"/>
                      <a:r>
                        <a:rPr lang="en-US" sz="1600" u="none" strike="noStrike" dirty="0">
                          <a:effectLst/>
                        </a:rPr>
                        <a:t>max(</a:t>
                      </a:r>
                      <a:r>
                        <a:rPr lang="en-US" sz="1600" u="none" strike="noStrike" dirty="0" err="1">
                          <a:effectLst/>
                        </a:rPr>
                        <a:t>x,y,z</a:t>
                      </a:r>
                      <a:r>
                        <a:rPr lang="en-US" sz="1600" u="none" strike="noStrike" dirty="0">
                          <a:effectLst/>
                        </a:rPr>
                        <a:t>,...,n)</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dirty="0">
                          <a:effectLst/>
                        </a:rPr>
                        <a:t>Returns the number with the highest value</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a:effectLst/>
                        </a:rPr>
                        <a:t>min(x,y,z,...,n)</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number with the lowest value</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13265">
                <a:tc>
                  <a:txBody>
                    <a:bodyPr/>
                    <a:lstStyle/>
                    <a:p>
                      <a:pPr algn="l" fontAlgn="t"/>
                      <a:r>
                        <a:rPr lang="en-US" sz="1600" u="none" strike="noStrike" dirty="0" err="1">
                          <a:effectLst/>
                        </a:rPr>
                        <a:t>exp</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value of E</a:t>
                      </a:r>
                      <a:r>
                        <a:rPr lang="en-US" sz="1600" u="none" strike="noStrike" baseline="30000">
                          <a:effectLst/>
                        </a:rPr>
                        <a:t>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9569">
                <a:tc>
                  <a:txBody>
                    <a:bodyPr/>
                    <a:lstStyle/>
                    <a:p>
                      <a:pPr algn="l" fontAlgn="t"/>
                      <a:r>
                        <a:rPr lang="en-US" sz="1600" u="none" strike="noStrike" dirty="0">
                          <a:effectLst/>
                        </a:rPr>
                        <a:t>log(x)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dirty="0">
                          <a:effectLst/>
                        </a:rPr>
                        <a:t>Returns the natural logarithm (base E) of 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sqrt(x)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dirty="0">
                          <a:effectLst/>
                        </a:rPr>
                        <a:t>Returns the square root of 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tr>
              <a:tr h="189569">
                <a:tc>
                  <a:txBody>
                    <a:bodyPr/>
                    <a:lstStyle/>
                    <a:p>
                      <a:pPr algn="l" fontAlgn="t"/>
                      <a:r>
                        <a:rPr lang="en-US" sz="1600" u="none" strike="noStrike">
                          <a:effectLst/>
                        </a:rPr>
                        <a:t>pow(x,y)</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value of x to the power of y</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33550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All variables declared with the keyword </a:t>
            </a:r>
            <a:r>
              <a:rPr lang="en-US" altLang="zh-TW" dirty="0" err="1"/>
              <a:t>var</a:t>
            </a:r>
            <a:r>
              <a:rPr lang="en-US" altLang="zh-TW" dirty="0"/>
              <a:t> in function definitions are local variables—this means that they can be accessed only in the function in which they’re defined. </a:t>
            </a:r>
            <a:endParaRPr lang="en-US" altLang="zh-TW" dirty="0" smtClean="0"/>
          </a:p>
          <a:p>
            <a:r>
              <a:rPr lang="en-US" altLang="zh-TW" dirty="0" smtClean="0"/>
              <a:t>A </a:t>
            </a:r>
            <a:r>
              <a:rPr lang="en-US" altLang="zh-TW" dirty="0"/>
              <a:t>function’s parameters are also considered to be local variables.</a:t>
            </a:r>
            <a:endParaRPr lang="zh-TW" altLang="en-US" dirty="0"/>
          </a:p>
        </p:txBody>
      </p:sp>
      <p:sp>
        <p:nvSpPr>
          <p:cNvPr id="3" name="標題 2"/>
          <p:cNvSpPr>
            <a:spLocks noGrp="1"/>
          </p:cNvSpPr>
          <p:nvPr>
            <p:ph type="title"/>
          </p:nvPr>
        </p:nvSpPr>
        <p:spPr/>
        <p:txBody>
          <a:bodyPr/>
          <a:lstStyle/>
          <a:p>
            <a:r>
              <a:rPr lang="en-US" altLang="zh-TW" dirty="0"/>
              <a:t>Notes on Programmer-Defined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93</a:t>
            </a:fld>
            <a:endParaRPr lang="zh-TW" altLang="en-US"/>
          </a:p>
        </p:txBody>
      </p:sp>
    </p:spTree>
    <p:extLst>
      <p:ext uri="{BB962C8B-B14F-4D97-AF65-F5344CB8AC3E}">
        <p14:creationId xmlns:p14="http://schemas.microsoft.com/office/powerpoint/2010/main" val="1199707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Random Number Generation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94</a:t>
            </a:fld>
            <a:endParaRPr lang="zh-TW" altLang="en-US"/>
          </a:p>
        </p:txBody>
      </p:sp>
      <p:sp>
        <p:nvSpPr>
          <p:cNvPr id="7" name="矩形 6"/>
          <p:cNvSpPr/>
          <p:nvPr/>
        </p:nvSpPr>
        <p:spPr>
          <a:xfrm>
            <a:off x="1276865" y="1600200"/>
            <a:ext cx="6339016"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Shifted and Scaled Random Integers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"&lt;p&gt;Random Numbers&lt;/p&gt;&lt;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2069757" y="4366053"/>
            <a:ext cx="4753231" cy="1021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237431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28" name="矩形 27"/>
          <p:cNvSpPr/>
          <p:nvPr/>
        </p:nvSpPr>
        <p:spPr>
          <a:xfrm>
            <a:off x="2059" y="610136"/>
            <a:ext cx="5408141" cy="62478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Random Dice Images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button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button.addEventListener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image with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spot(s)"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setImage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95</a:t>
            </a:fld>
            <a:endParaRPr lang="zh-TW" altLang="en-US" dirty="0"/>
          </a:p>
        </p:txBody>
      </p:sp>
      <p:cxnSp>
        <p:nvCxnSpPr>
          <p:cNvPr id="8" name="直線單箭頭接點 7"/>
          <p:cNvCxnSpPr/>
          <p:nvPr/>
        </p:nvCxnSpPr>
        <p:spPr>
          <a:xfrm flipH="1" flipV="1">
            <a:off x="1672281" y="2899719"/>
            <a:ext cx="1837038" cy="347711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79140" y="3080951"/>
            <a:ext cx="3153033" cy="164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934995" y="5667632"/>
            <a:ext cx="4386648" cy="1894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p:cNvCxnSpPr/>
          <p:nvPr/>
        </p:nvCxnSpPr>
        <p:spPr>
          <a:xfrm flipH="1">
            <a:off x="1979140" y="3357944"/>
            <a:ext cx="1845276" cy="91243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3168" y="6286536"/>
            <a:ext cx="3739978" cy="15231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181600" y="3863181"/>
            <a:ext cx="342694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Step 1: window load -&gt; call start()</a:t>
            </a:r>
          </a:p>
          <a:p>
            <a:r>
              <a:rPr lang="en-US" altLang="zh-TW" dirty="0"/>
              <a:t>Step 2: initialize </a:t>
            </a:r>
            <a:r>
              <a:rPr lang="en-US" altLang="zh-TW" dirty="0" smtClean="0"/>
              <a:t>variable</a:t>
            </a:r>
          </a:p>
          <a:p>
            <a:r>
              <a:rPr lang="en-US" altLang="zh-TW" dirty="0" smtClean="0"/>
              <a:t>Step 3: button click-&gt;call </a:t>
            </a:r>
            <a:r>
              <a:rPr lang="en-US" altLang="zh-TW" dirty="0" err="1" smtClean="0"/>
              <a:t>rollDice</a:t>
            </a:r>
            <a:r>
              <a:rPr lang="en-US" altLang="zh-TW" dirty="0" smtClean="0"/>
              <a:t>()</a:t>
            </a:r>
          </a:p>
          <a:p>
            <a:r>
              <a:rPr lang="en-US" altLang="zh-TW" dirty="0" smtClean="0"/>
              <a:t>Step 4: call </a:t>
            </a:r>
            <a:r>
              <a:rPr lang="en-US" altLang="zh-TW" dirty="0" err="1" smtClean="0"/>
              <a:t>setImage</a:t>
            </a:r>
            <a:r>
              <a:rPr lang="en-US" altLang="zh-TW" dirty="0" smtClean="0"/>
              <a:t>()</a:t>
            </a:r>
          </a:p>
          <a:p>
            <a:r>
              <a:rPr lang="en-US" altLang="zh-TW" dirty="0" smtClean="0"/>
              <a:t>Step 5: set image Attribute</a:t>
            </a:r>
            <a:endParaRPr lang="zh-TW" altLang="en-US" dirty="0"/>
          </a:p>
        </p:txBody>
      </p:sp>
      <p:sp>
        <p:nvSpPr>
          <p:cNvPr id="20" name="矩形 19"/>
          <p:cNvSpPr/>
          <p:nvPr/>
        </p:nvSpPr>
        <p:spPr>
          <a:xfrm>
            <a:off x="936024" y="3241324"/>
            <a:ext cx="4130246" cy="16475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754" y="5395313"/>
            <a:ext cx="514422" cy="514422"/>
          </a:xfrm>
          <a:prstGeom prst="rect">
            <a:avLst/>
          </a:prstGeom>
        </p:spPr>
      </p:pic>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776" y="5386230"/>
            <a:ext cx="504825" cy="504825"/>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201" y="5386231"/>
            <a:ext cx="514350" cy="504825"/>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3204" y="6094977"/>
            <a:ext cx="514350" cy="504825"/>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3104" y="6073419"/>
            <a:ext cx="514350" cy="504825"/>
          </a:xfrm>
          <a:prstGeom prst="rect">
            <a:avLst/>
          </a:prstGeom>
        </p:spPr>
      </p:pic>
      <p:pic>
        <p:nvPicPr>
          <p:cNvPr id="26" name="圖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0550" y="6041166"/>
            <a:ext cx="514350" cy="504825"/>
          </a:xfrm>
          <a:prstGeom prst="rect">
            <a:avLst/>
          </a:prstGeom>
        </p:spPr>
      </p:pic>
      <p:pic>
        <p:nvPicPr>
          <p:cNvPr id="27" name="圖片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996" y="6014164"/>
            <a:ext cx="514350" cy="504825"/>
          </a:xfrm>
          <a:prstGeom prst="rect">
            <a:avLst/>
          </a:prstGeom>
        </p:spPr>
      </p:pic>
      <p:sp>
        <p:nvSpPr>
          <p:cNvPr id="7" name="矩形 6"/>
          <p:cNvSpPr/>
          <p:nvPr/>
        </p:nvSpPr>
        <p:spPr>
          <a:xfrm>
            <a:off x="4973853" y="192092"/>
            <a:ext cx="4168088" cy="27084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 Dice"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000" dirty="0"/>
          </a:p>
        </p:txBody>
      </p:sp>
      <p:cxnSp>
        <p:nvCxnSpPr>
          <p:cNvPr id="11" name="直線單箭頭接點 10"/>
          <p:cNvCxnSpPr/>
          <p:nvPr/>
        </p:nvCxnSpPr>
        <p:spPr>
          <a:xfrm flipV="1">
            <a:off x="4242486" y="803481"/>
            <a:ext cx="2842054" cy="2383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3311611" y="1239428"/>
            <a:ext cx="4693765" cy="45435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4354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96</a:t>
            </a:fld>
            <a:endParaRPr lang="zh-TW" altLang="en-US"/>
          </a:p>
        </p:txBody>
      </p:sp>
      <p:pic>
        <p:nvPicPr>
          <p:cNvPr id="5" name="圖片 4"/>
          <p:cNvPicPr>
            <a:picLocks noChangeAspect="1"/>
          </p:cNvPicPr>
          <p:nvPr/>
        </p:nvPicPr>
        <p:blipFill>
          <a:blip r:embed="rId2"/>
          <a:stretch>
            <a:fillRect/>
          </a:stretch>
        </p:blipFill>
        <p:spPr>
          <a:xfrm>
            <a:off x="682398" y="1898876"/>
            <a:ext cx="2314575" cy="1209675"/>
          </a:xfrm>
          <a:prstGeom prst="rect">
            <a:avLst/>
          </a:prstGeom>
        </p:spPr>
      </p:pic>
      <p:pic>
        <p:nvPicPr>
          <p:cNvPr id="6" name="圖片 5"/>
          <p:cNvPicPr>
            <a:picLocks noChangeAspect="1"/>
          </p:cNvPicPr>
          <p:nvPr/>
        </p:nvPicPr>
        <p:blipFill>
          <a:blip r:embed="rId3"/>
          <a:stretch>
            <a:fillRect/>
          </a:stretch>
        </p:blipFill>
        <p:spPr>
          <a:xfrm>
            <a:off x="3593647" y="1898876"/>
            <a:ext cx="3067050" cy="1057275"/>
          </a:xfrm>
          <a:prstGeom prst="rect">
            <a:avLst/>
          </a:prstGeom>
        </p:spPr>
      </p:pic>
    </p:spTree>
    <p:extLst>
      <p:ext uri="{BB962C8B-B14F-4D97-AF65-F5344CB8AC3E}">
        <p14:creationId xmlns:p14="http://schemas.microsoft.com/office/powerpoint/2010/main" val="20483107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User </a:t>
            </a:r>
            <a:r>
              <a:rPr lang="en-US" altLang="zh-TW" dirty="0" smtClean="0"/>
              <a:t>Interactions</a:t>
            </a:r>
          </a:p>
          <a:p>
            <a:pPr lvl="1"/>
            <a:r>
              <a:rPr lang="en-US" altLang="zh-TW" dirty="0" smtClean="0"/>
              <a:t>Until </a:t>
            </a:r>
            <a:r>
              <a:rPr lang="en-US" altLang="zh-TW" dirty="0"/>
              <a:t>now, all user interactions with scripts have been through a </a:t>
            </a:r>
            <a:r>
              <a:rPr lang="en-US" altLang="zh-TW" dirty="0">
                <a:solidFill>
                  <a:srgbClr val="FF0000"/>
                </a:solidFill>
              </a:rPr>
              <a:t>prompt</a:t>
            </a:r>
            <a:r>
              <a:rPr lang="en-US" altLang="zh-TW" dirty="0"/>
              <a:t> dialog or an </a:t>
            </a:r>
            <a:r>
              <a:rPr lang="en-US" altLang="zh-TW" dirty="0">
                <a:solidFill>
                  <a:srgbClr val="FF0000"/>
                </a:solidFill>
              </a:rPr>
              <a:t>alert</a:t>
            </a:r>
            <a:r>
              <a:rPr lang="en-US" altLang="zh-TW" dirty="0"/>
              <a:t> dialog. </a:t>
            </a:r>
            <a:endParaRPr lang="en-US" altLang="zh-TW" dirty="0" smtClean="0"/>
          </a:p>
          <a:p>
            <a:pPr lvl="1"/>
            <a:r>
              <a:rPr lang="en-US" altLang="zh-TW" dirty="0" smtClean="0"/>
              <a:t>These </a:t>
            </a:r>
            <a:r>
              <a:rPr lang="en-US" altLang="zh-TW" dirty="0"/>
              <a:t>dialogs are valid ways to receive input from a user and to display messages, but they’re fairly limited in their </a:t>
            </a:r>
            <a:r>
              <a:rPr lang="en-US" altLang="zh-TW" dirty="0" smtClean="0"/>
              <a:t>capabilities.</a:t>
            </a:r>
          </a:p>
          <a:p>
            <a:pPr lvl="1"/>
            <a:r>
              <a:rPr lang="en-US" altLang="zh-TW" dirty="0" smtClean="0"/>
              <a:t>A </a:t>
            </a:r>
            <a:r>
              <a:rPr lang="en-US" altLang="zh-TW" dirty="0"/>
              <a:t>prompt dialog can obtain only one value at a time from the user, and a message dialog can display only one message</a:t>
            </a:r>
            <a:r>
              <a:rPr lang="en-US" altLang="zh-TW" dirty="0" smtClean="0"/>
              <a:t>.</a:t>
            </a:r>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97</a:t>
            </a:fld>
            <a:endParaRPr lang="zh-TW" altLang="en-US"/>
          </a:p>
        </p:txBody>
      </p:sp>
    </p:spTree>
    <p:extLst>
      <p:ext uri="{BB962C8B-B14F-4D97-AF65-F5344CB8AC3E}">
        <p14:creationId xmlns:p14="http://schemas.microsoft.com/office/powerpoint/2010/main" val="34361593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Event </a:t>
            </a:r>
            <a:r>
              <a:rPr lang="en-US" altLang="zh-TW" dirty="0"/>
              <a:t>handling</a:t>
            </a:r>
            <a:endParaRPr lang="en-US" altLang="zh-TW" dirty="0" smtClean="0"/>
          </a:p>
          <a:p>
            <a:pPr lvl="1"/>
            <a:r>
              <a:rPr lang="en-US" altLang="zh-TW" dirty="0" smtClean="0"/>
              <a:t>Inputs </a:t>
            </a:r>
            <a:r>
              <a:rPr lang="en-US" altLang="zh-TW" dirty="0"/>
              <a:t>are typically received from the user via an HTML5 form.</a:t>
            </a:r>
          </a:p>
          <a:p>
            <a:pPr lvl="1"/>
            <a:r>
              <a:rPr lang="en-US" altLang="zh-TW" dirty="0"/>
              <a:t>Outputs are typically displayed to the user in the web page.</a:t>
            </a:r>
          </a:p>
          <a:p>
            <a:pPr lvl="1"/>
            <a:r>
              <a:rPr lang="en-US" altLang="zh-TW" dirty="0" smtClean="0"/>
              <a:t>The </a:t>
            </a:r>
            <a:r>
              <a:rPr lang="en-US" altLang="zh-TW" dirty="0"/>
              <a:t>JavaScript executes in response to the user’s interaction with an element in a form. This interaction causes an event. </a:t>
            </a:r>
            <a:endParaRPr lang="en-US" altLang="zh-TW" dirty="0" smtClean="0"/>
          </a:p>
          <a:p>
            <a:pPr lvl="1"/>
            <a:r>
              <a:rPr lang="en-US" altLang="zh-TW" dirty="0" smtClean="0"/>
              <a:t>Scripts </a:t>
            </a:r>
            <a:r>
              <a:rPr lang="en-US" altLang="zh-TW" dirty="0"/>
              <a:t>are often used to respond to user initiated events.</a:t>
            </a:r>
            <a:endParaRPr lang="zh-TW" altLang="en-US" dirty="0"/>
          </a:p>
          <a:p>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98</a:t>
            </a:fld>
            <a:endParaRPr lang="zh-TW" altLang="en-US"/>
          </a:p>
        </p:txBody>
      </p:sp>
    </p:spTree>
    <p:extLst>
      <p:ext uri="{BB962C8B-B14F-4D97-AF65-F5344CB8AC3E}">
        <p14:creationId xmlns:p14="http://schemas.microsoft.com/office/powerpoint/2010/main" val="26782471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form action = </a:t>
            </a:r>
            <a:r>
              <a:rPr lang="en-US" altLang="zh-TW" dirty="0" smtClean="0"/>
              <a:t>"#“</a:t>
            </a:r>
          </a:p>
          <a:p>
            <a:pPr lvl="1"/>
            <a:r>
              <a:rPr lang="en-US" altLang="zh-TW" dirty="0"/>
              <a:t>The HTML5 standard requires that every form contain an action attribute, but because this form does not post its information to a web server, the string "#" is used simply to allow this document to validate. </a:t>
            </a:r>
            <a:endParaRPr lang="en-US" altLang="zh-TW" dirty="0" smtClean="0"/>
          </a:p>
          <a:p>
            <a:pPr lvl="1"/>
            <a:r>
              <a:rPr lang="en-US" altLang="zh-TW" dirty="0" smtClean="0"/>
              <a:t>The </a:t>
            </a:r>
            <a:r>
              <a:rPr lang="en-US" altLang="zh-TW" dirty="0"/>
              <a:t># symbol by itself represents the current page.</a:t>
            </a:r>
          </a:p>
          <a:p>
            <a:pPr lvl="1"/>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99</a:t>
            </a:fld>
            <a:endParaRPr lang="zh-TW" altLang="en-US"/>
          </a:p>
        </p:txBody>
      </p:sp>
      <p:sp>
        <p:nvSpPr>
          <p:cNvPr id="5" name="矩形 4"/>
          <p:cNvSpPr/>
          <p:nvPr/>
        </p:nvSpPr>
        <p:spPr>
          <a:xfrm>
            <a:off x="2553730" y="4006847"/>
            <a:ext cx="201827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4406378"/>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4.v4</Template>
  <TotalTime>20649</TotalTime>
  <Words>13830</Words>
  <Application>Microsoft Office PowerPoint</Application>
  <PresentationFormat>如螢幕大小 (4:3)</PresentationFormat>
  <Paragraphs>2441</Paragraphs>
  <Slides>190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190</vt:i4>
      </vt:variant>
    </vt:vector>
  </HeadingPairs>
  <TitlesOfParts>
    <vt:vector size="200" baseType="lpstr">
      <vt:lpstr>細明體</vt:lpstr>
      <vt:lpstr>新細明體</vt:lpstr>
      <vt:lpstr>Arial</vt:lpstr>
      <vt:lpstr>Calibri</vt:lpstr>
      <vt:lpstr>Corbel</vt:lpstr>
      <vt:lpstr>Courier New</vt:lpstr>
      <vt:lpstr>Lucida Console</vt:lpstr>
      <vt:lpstr>Times New Roman</vt:lpstr>
      <vt:lpstr>Verdana</vt:lpstr>
      <vt:lpstr>Custom Theme</vt:lpstr>
      <vt:lpstr>Chapter 6-11 JavaScript Part1</vt:lpstr>
      <vt:lpstr>Outline</vt:lpstr>
      <vt:lpstr>Introduction</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Modifying Your First Script</vt:lpstr>
      <vt:lpstr>Modifying Your First Script</vt:lpstr>
      <vt:lpstr>Modifying Your First Script</vt:lpstr>
      <vt:lpstr>Modifying Your First Script</vt:lpstr>
      <vt:lpstr>Modifying Your First Script</vt:lpstr>
      <vt:lpstr>Exercise</vt:lpstr>
      <vt:lpstr>Dynamic Welcome Page</vt:lpstr>
      <vt:lpstr>Dynamic Welcome Page</vt:lpstr>
      <vt:lpstr>Dynamic Welcome Page</vt:lpstr>
      <vt:lpstr>Dynamic Welcome Page</vt:lpstr>
      <vt:lpstr>Dynamic Welcome Page</vt:lpstr>
      <vt:lpstr>Dynamic Welcome Page</vt:lpstr>
      <vt:lpstr>Variables</vt:lpstr>
      <vt:lpstr>Variables</vt:lpstr>
      <vt:lpstr>Adding Integers</vt:lpstr>
      <vt:lpstr>Adding Integers</vt:lpstr>
      <vt:lpstr>Arithmetic</vt:lpstr>
      <vt:lpstr>Arithmetic</vt:lpstr>
      <vt:lpstr>Control Statements</vt:lpstr>
      <vt:lpstr>if Selection Statement</vt:lpstr>
      <vt:lpstr>if Selection Statement</vt:lpstr>
      <vt:lpstr>if Selection Statement</vt:lpstr>
      <vt:lpstr>if Selection Statement</vt:lpstr>
      <vt:lpstr>if Selection Statement</vt:lpstr>
      <vt:lpstr>if Selection Statement</vt:lpstr>
      <vt:lpstr>if Selection Statement</vt:lpstr>
      <vt:lpstr>if...else Selection Statement</vt:lpstr>
      <vt:lpstr>if...else Selection Statement</vt:lpstr>
      <vt:lpstr>Nested if…else statements </vt:lpstr>
      <vt:lpstr>Exercise</vt:lpstr>
      <vt:lpstr>switch Multiple-Selection Statement</vt:lpstr>
      <vt:lpstr>switch Multiple-Selection Statement</vt:lpstr>
      <vt:lpstr>Switch Selection Statement</vt:lpstr>
      <vt:lpstr>switch Multiple-Selection Statement</vt:lpstr>
      <vt:lpstr>Control Statements</vt:lpstr>
      <vt:lpstr>while Repetition Statement</vt:lpstr>
      <vt:lpstr>while Repetition Statement</vt:lpstr>
      <vt:lpstr>while Repetition Statement</vt:lpstr>
      <vt:lpstr>while Repetition Statement</vt:lpstr>
      <vt:lpstr>Exercise</vt:lpstr>
      <vt:lpstr>Exercise</vt:lpstr>
      <vt:lpstr>Exercise</vt:lpstr>
      <vt:lpstr>Exercise</vt:lpstr>
      <vt:lpstr>while Repetition Statement</vt:lpstr>
      <vt:lpstr>Nested Control Statements</vt:lpstr>
      <vt:lpstr>Assignment Operators</vt:lpstr>
      <vt:lpstr>Increment and Decrement Operators</vt:lpstr>
      <vt:lpstr>Increment and Decrement Operators</vt:lpstr>
      <vt:lpstr>Increment and Decrement Operators</vt:lpstr>
      <vt:lpstr>while Repetition Statement</vt:lpstr>
      <vt:lpstr>while Repetition Statement</vt:lpstr>
      <vt:lpstr>while Repetition Statement</vt:lpstr>
      <vt:lpstr>for Repetition Statement</vt:lpstr>
      <vt:lpstr>for Repetition Statement</vt:lpstr>
      <vt:lpstr>for Repetition Statement</vt:lpstr>
      <vt:lpstr>for Repetition Statement</vt:lpstr>
      <vt:lpstr>for Repetition Statement</vt:lpstr>
      <vt:lpstr>for Repetition Statement</vt:lpstr>
      <vt:lpstr>for Repetition Statement</vt:lpstr>
      <vt:lpstr>for Repetition Statement (CSS)</vt:lpstr>
      <vt:lpstr>for Repetition Statement (CSS)</vt:lpstr>
      <vt:lpstr>for Repetition Statement (CSS)</vt:lpstr>
      <vt:lpstr>switch Multiple-Selection Statement</vt:lpstr>
      <vt:lpstr>PowerPoint 簡報</vt:lpstr>
      <vt:lpstr>switch Multiple-Selection Statement</vt:lpstr>
      <vt:lpstr>do…while Repetition Statement</vt:lpstr>
      <vt:lpstr>do…while Repetition Statement</vt:lpstr>
      <vt:lpstr>break and continue Statements</vt:lpstr>
      <vt:lpstr>break and continue Statements</vt:lpstr>
      <vt:lpstr>break and continue Statements</vt:lpstr>
      <vt:lpstr>Nested loop</vt:lpstr>
      <vt:lpstr>Exercise</vt:lpstr>
      <vt:lpstr>Exercise</vt:lpstr>
      <vt:lpstr>Exercise</vt:lpstr>
      <vt:lpstr>Exercise</vt:lpstr>
      <vt:lpstr>Functions</vt:lpstr>
      <vt:lpstr>Introduction</vt:lpstr>
      <vt:lpstr>Introduction</vt:lpstr>
      <vt:lpstr>Programmer-Defined Function square</vt:lpstr>
      <vt:lpstr>Programmer-Defined Function square</vt:lpstr>
      <vt:lpstr>Programmer-Defined Function maximum</vt:lpstr>
      <vt:lpstr>Programmer-Defined Function maximum</vt:lpstr>
      <vt:lpstr>Notes on Programmer-Defined Functions</vt:lpstr>
      <vt:lpstr>Random Number Generation</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Exercise</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Scope Rules</vt:lpstr>
      <vt:lpstr>Scope Rules</vt:lpstr>
      <vt:lpstr>PowerPoint 簡報</vt:lpstr>
      <vt:lpstr>Recursion</vt:lpstr>
      <vt:lpstr>Recursion</vt:lpstr>
      <vt:lpstr>Recursion</vt:lpstr>
      <vt:lpstr>Recursion vs. Iteration</vt:lpstr>
      <vt:lpstr>Exercise</vt:lpstr>
      <vt:lpstr>Arrays</vt:lpstr>
      <vt:lpstr>Introduction</vt:lpstr>
      <vt:lpstr>Arrays</vt:lpstr>
      <vt:lpstr>Arrays</vt:lpstr>
      <vt:lpstr>Declaring and Allocating Arrays</vt:lpstr>
      <vt:lpstr>Examples Using Arrays</vt:lpstr>
      <vt:lpstr>Examples Using Arrays</vt:lpstr>
      <vt:lpstr>Examples Using Arrays</vt:lpstr>
      <vt:lpstr>Examples Using Arrays</vt:lpstr>
      <vt:lpstr>Initializing Arrays with Initializer Lists</vt:lpstr>
      <vt:lpstr>Initializing Arrays with Initializer Lists</vt:lpstr>
      <vt:lpstr>Summing the Elements of an Array with for and for…in </vt:lpstr>
      <vt:lpstr>Summing the Elements of an Array with for and for…in </vt:lpstr>
      <vt:lpstr>Summing the Elements of an Array with for and for…in </vt:lpstr>
      <vt:lpstr>Summing the Elements of an Array with for and for…in </vt:lpstr>
      <vt:lpstr>Exercise</vt:lpstr>
      <vt:lpstr>Random Image Generator Using Arrays</vt:lpstr>
      <vt:lpstr>Random Image Generator Using Arrays</vt:lpstr>
      <vt:lpstr>References and Reference Parameters</vt:lpstr>
      <vt:lpstr>References and Reference Parameters</vt:lpstr>
      <vt:lpstr>Passing Arrays to Functions</vt:lpstr>
      <vt:lpstr>Passing Arrays to Functions</vt:lpstr>
      <vt:lpstr>Passing Arrays to Functions</vt:lpstr>
      <vt:lpstr>Passing Arrays to Functions</vt:lpstr>
      <vt:lpstr>Passing Arrays to Functions</vt:lpstr>
      <vt:lpstr>Exercise</vt:lpstr>
      <vt:lpstr>Sorting Arrays with Array Method Sort</vt:lpstr>
      <vt:lpstr>Sorting Arrays with Array Method Sort</vt:lpstr>
      <vt:lpstr>Sorting Arrays with Array Method Sort</vt:lpstr>
      <vt:lpstr>Searching Arrays with Array Method indexOf</vt:lpstr>
      <vt:lpstr>Searching Arrays with Array Method indexOf</vt:lpstr>
      <vt:lpstr>Searching Arrays with Array Method indexOf</vt:lpstr>
      <vt:lpstr>Searching Arrays with Array Method indexOf</vt:lpstr>
      <vt:lpstr>Multidimensional Arrays</vt:lpstr>
      <vt:lpstr>Multidimensional Arrays</vt:lpstr>
      <vt:lpstr>Multidimensional Arrays</vt:lpstr>
      <vt:lpstr>Multidimensional Arrays</vt:lpstr>
      <vt:lpstr>Multidimensional Arrays</vt:lpstr>
      <vt:lpstr>Exercise</vt:lpstr>
      <vt:lpstr>Exercise</vt:lpstr>
      <vt:lpstr>Exercise</vt:lpstr>
      <vt:lpstr>Objects</vt:lpstr>
      <vt:lpstr>String Object</vt:lpstr>
      <vt:lpstr>String Object Method</vt:lpstr>
      <vt:lpstr>String Object Method</vt:lpstr>
      <vt:lpstr>String Object Method</vt:lpstr>
      <vt:lpstr>Character Processing Methods</vt:lpstr>
      <vt:lpstr>Character Processing Methods</vt:lpstr>
      <vt:lpstr>Character Processing Methods</vt:lpstr>
      <vt:lpstr>Character Processing Methods</vt:lpstr>
      <vt:lpstr>Character Code</vt:lpstr>
      <vt:lpstr>Searching Methods</vt:lpstr>
      <vt:lpstr>Searching Methods</vt:lpstr>
      <vt:lpstr>Searching Methods</vt:lpstr>
      <vt:lpstr>Splitting Strings and Obtaining Substrings</vt:lpstr>
      <vt:lpstr>Splitting Strings and Obtaining Substrings</vt:lpstr>
      <vt:lpstr>Splitting Strings and Obtaining Substrings</vt:lpstr>
      <vt:lpstr>Homework 3</vt:lpstr>
      <vt:lpstr>Date Object</vt:lpstr>
      <vt:lpstr>Date Object</vt:lpstr>
      <vt:lpstr>Date Object</vt:lpstr>
      <vt:lpstr>Date Object</vt:lpstr>
      <vt:lpstr>Date Object</vt:lpstr>
      <vt:lpstr>Date Object</vt:lpstr>
      <vt:lpstr>Date Object</vt:lpstr>
      <vt:lpstr>Boolean and Number Objects</vt:lpstr>
      <vt:lpstr>Boolean and Number Objects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Introduction to Cascading Style Sheets (CSS)</dc:title>
  <dc:creator>tinin</dc:creator>
  <cp:lastModifiedBy>tinin</cp:lastModifiedBy>
  <cp:revision>854</cp:revision>
  <dcterms:created xsi:type="dcterms:W3CDTF">2014-10-23T01:43:03Z</dcterms:created>
  <dcterms:modified xsi:type="dcterms:W3CDTF">2015-11-27T09:37:32Z</dcterms:modified>
</cp:coreProperties>
</file>