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75000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75000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75000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75000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4370" y="1432686"/>
            <a:ext cx="368300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75000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4370" y="1987423"/>
            <a:ext cx="8521700" cy="3378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471" y="-65153"/>
            <a:ext cx="8796020" cy="669163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325"/>
              </a:spcBef>
            </a:pPr>
            <a:r>
              <a:rPr sz="1800" spc="-25" dirty="0">
                <a:latin typeface="PMingLiU-ExtB"/>
                <a:cs typeface="PMingLiU-ExtB"/>
              </a:rPr>
              <a:t>原版</a:t>
            </a:r>
            <a:endParaRPr sz="1800" dirty="0">
              <a:latin typeface="PMingLiU-ExtB"/>
              <a:cs typeface="PMingLiU-ExtB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600" b="1" spc="-30" dirty="0">
                <a:solidFill>
                  <a:srgbClr val="F75000"/>
                </a:solidFill>
                <a:latin typeface="Microsoft JhengHei"/>
                <a:cs typeface="Microsoft JhengHei"/>
              </a:rPr>
              <a:t>滴雞精怎麼選？</a:t>
            </a:r>
            <a:r>
              <a:rPr sz="1600" b="1" spc="-20" dirty="0">
                <a:solidFill>
                  <a:srgbClr val="F75000"/>
                </a:solidFill>
                <a:latin typeface="Microsoft JhengHei"/>
                <a:cs typeface="Microsoft JhengHei"/>
              </a:rPr>
              <a:t>4</a:t>
            </a:r>
            <a:r>
              <a:rPr sz="1600" b="1" spc="-30" dirty="0">
                <a:solidFill>
                  <a:srgbClr val="F75000"/>
                </a:solidFill>
                <a:latin typeface="Microsoft JhengHei"/>
                <a:cs typeface="Microsoft JhengHei"/>
              </a:rPr>
              <a:t>個秘訣快做筆記</a:t>
            </a:r>
            <a:endParaRPr sz="1600" dirty="0">
              <a:latin typeface="Microsoft JhengHei"/>
              <a:cs typeface="Microsoft JhengHei"/>
            </a:endParaRPr>
          </a:p>
          <a:p>
            <a:pPr marL="12700" marR="210820">
              <a:lnSpc>
                <a:spcPct val="100000"/>
              </a:lnSpc>
            </a:pPr>
            <a:r>
              <a:rPr sz="1600" spc="-30" dirty="0">
                <a:solidFill>
                  <a:srgbClr val="333333"/>
                </a:solidFill>
                <a:latin typeface="Microsoft JhengHei"/>
                <a:cs typeface="Microsoft JhengHei"/>
              </a:rPr>
              <a:t>近年來食安問題連環爆，若不想自己花時間、動手製作滴雞精，又該如何在琳瑯滿目的滴雞精產品中，挑選到安心無負擔的優質品項？以下提供</a:t>
            </a:r>
            <a:r>
              <a:rPr sz="1600" spc="-10" dirty="0">
                <a:solidFill>
                  <a:srgbClr val="333333"/>
                </a:solidFill>
                <a:latin typeface="Microsoft JhengHei"/>
                <a:cs typeface="Microsoft JhengHei"/>
              </a:rPr>
              <a:t>4</a:t>
            </a:r>
            <a:r>
              <a:rPr sz="1600" spc="-30" dirty="0">
                <a:solidFill>
                  <a:srgbClr val="333333"/>
                </a:solidFill>
                <a:latin typeface="Microsoft JhengHei"/>
                <a:cs typeface="Microsoft JhengHei"/>
              </a:rPr>
              <a:t>個挑選秘訣作為參考。</a:t>
            </a:r>
            <a:endParaRPr sz="1600" dirty="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75000"/>
                </a:solidFill>
                <a:latin typeface="Microsoft JhengHei"/>
                <a:cs typeface="Microsoft JhengHei"/>
              </a:rPr>
              <a:t>Check</a:t>
            </a:r>
            <a:r>
              <a:rPr sz="1600" b="1" spc="45" dirty="0">
                <a:solidFill>
                  <a:srgbClr val="F75000"/>
                </a:solidFill>
                <a:latin typeface="Microsoft JhengHei"/>
                <a:cs typeface="Microsoft JhengHei"/>
              </a:rPr>
              <a:t> </a:t>
            </a:r>
            <a:r>
              <a:rPr sz="1600" b="1" spc="-20" dirty="0">
                <a:solidFill>
                  <a:srgbClr val="F75000"/>
                </a:solidFill>
                <a:latin typeface="Microsoft JhengHei"/>
                <a:cs typeface="Microsoft JhengHei"/>
              </a:rPr>
              <a:t>1</a:t>
            </a:r>
            <a:r>
              <a:rPr sz="1600" b="1" spc="-30" dirty="0">
                <a:solidFill>
                  <a:srgbClr val="F75000"/>
                </a:solidFill>
                <a:latin typeface="Microsoft JhengHei"/>
                <a:cs typeface="Microsoft JhengHei"/>
              </a:rPr>
              <a:t>：成分天然無添加？</a:t>
            </a:r>
            <a:endParaRPr sz="1600" dirty="0">
              <a:latin typeface="Microsoft JhengHei"/>
              <a:cs typeface="Microsoft JhengHei"/>
            </a:endParaRPr>
          </a:p>
          <a:p>
            <a:pPr marL="12700" marR="209550" algn="just">
              <a:lnSpc>
                <a:spcPct val="100000"/>
              </a:lnSpc>
            </a:pPr>
            <a:r>
              <a:rPr sz="1600" spc="-30" dirty="0">
                <a:solidFill>
                  <a:srgbClr val="333333"/>
                </a:solidFill>
                <a:latin typeface="Microsoft JhengHei"/>
                <a:cs typeface="Microsoft JhengHei"/>
              </a:rPr>
              <a:t>坊間滴雞精依據淬練的方法不同，顏色有深有淺，但是遵循古法、現代化設備滴釀淬鍊，只萃取</a:t>
            </a:r>
            <a:r>
              <a:rPr sz="1600" spc="-35" dirty="0">
                <a:solidFill>
                  <a:srgbClr val="333333"/>
                </a:solidFill>
                <a:latin typeface="Microsoft JhengHei"/>
                <a:cs typeface="Microsoft JhengHei"/>
              </a:rPr>
              <a:t>第一道最精華的純正滴雞精，應呈現「琥珀色」，完全不需調味就能散發濃醇香、無腥味、無雜</a:t>
            </a:r>
            <a:r>
              <a:rPr sz="1600" spc="-30" dirty="0">
                <a:solidFill>
                  <a:srgbClr val="333333"/>
                </a:solidFill>
                <a:latin typeface="Microsoft JhengHei"/>
                <a:cs typeface="Microsoft JhengHei"/>
              </a:rPr>
              <a:t>質。至於其他顏色的滴雞精，可能是淬練過程中添加中藥材，抑或是淬練完成後為了增加賣相和口感，再加工調味所導致。</a:t>
            </a:r>
            <a:endParaRPr sz="1600" dirty="0">
              <a:latin typeface="Microsoft JhengHei"/>
              <a:cs typeface="Microsoft JhengHe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F75000"/>
                </a:solidFill>
                <a:latin typeface="Microsoft JhengHei"/>
                <a:cs typeface="Microsoft JhengHei"/>
              </a:rPr>
              <a:t>Check</a:t>
            </a:r>
            <a:r>
              <a:rPr sz="1600" b="1" spc="25" dirty="0">
                <a:solidFill>
                  <a:srgbClr val="F75000"/>
                </a:solidFill>
                <a:latin typeface="Microsoft JhengHei"/>
                <a:cs typeface="Microsoft JhengHei"/>
              </a:rPr>
              <a:t> </a:t>
            </a:r>
            <a:r>
              <a:rPr sz="1600" b="1" spc="-20" dirty="0">
                <a:solidFill>
                  <a:srgbClr val="F75000"/>
                </a:solidFill>
                <a:latin typeface="Microsoft JhengHei"/>
                <a:cs typeface="Microsoft JhengHei"/>
              </a:rPr>
              <a:t>2</a:t>
            </a:r>
            <a:r>
              <a:rPr sz="1600" b="1" spc="-30" dirty="0">
                <a:solidFill>
                  <a:srgbClr val="F75000"/>
                </a:solidFill>
                <a:latin typeface="Microsoft JhengHei"/>
                <a:cs typeface="Microsoft JhengHei"/>
              </a:rPr>
              <a:t>：雞隻的選擇？</a:t>
            </a:r>
            <a:endParaRPr sz="1600" dirty="0">
              <a:latin typeface="Microsoft JhengHei"/>
              <a:cs typeface="Microsoft JhengHei"/>
            </a:endParaRPr>
          </a:p>
          <a:p>
            <a:pPr marL="12700" marR="210185" algn="just">
              <a:lnSpc>
                <a:spcPct val="100000"/>
              </a:lnSpc>
            </a:pPr>
            <a:r>
              <a:rPr sz="1600" spc="-35" dirty="0">
                <a:solidFill>
                  <a:srgbClr val="333333"/>
                </a:solidFill>
                <a:latin typeface="Microsoft JhengHei"/>
                <a:cs typeface="Microsoft JhengHei"/>
              </a:rPr>
              <a:t>有好的雞，才能做出好的原味滴雞精！中醫觀點認為「以陽補虛」，製作滴雞精時盡量選擇運動</a:t>
            </a:r>
            <a:r>
              <a:rPr sz="1600" spc="-30" dirty="0">
                <a:solidFill>
                  <a:srgbClr val="333333"/>
                </a:solidFill>
                <a:latin typeface="Microsoft JhengHei"/>
                <a:cs typeface="Microsoft JhengHei"/>
              </a:rPr>
              <a:t>量強、肉質結實、雄赳赳、氣昂昂的公雞，避免選擇母雞。母雞是蛋雞，淘汰後的老母雞油脂過多、肉質過老。</a:t>
            </a:r>
            <a:endParaRPr sz="1600" dirty="0">
              <a:latin typeface="Microsoft JhengHei"/>
              <a:cs typeface="Microsoft JhengHei"/>
            </a:endParaRPr>
          </a:p>
          <a:p>
            <a:pPr marL="12700" algn="just">
              <a:lnSpc>
                <a:spcPct val="100000"/>
              </a:lnSpc>
            </a:pPr>
            <a:r>
              <a:rPr sz="1600" b="1" dirty="0">
                <a:solidFill>
                  <a:srgbClr val="F75000"/>
                </a:solidFill>
                <a:latin typeface="Microsoft JhengHei"/>
                <a:cs typeface="Microsoft JhengHei"/>
              </a:rPr>
              <a:t>Check</a:t>
            </a:r>
            <a:r>
              <a:rPr sz="1600" b="1" spc="45" dirty="0">
                <a:solidFill>
                  <a:srgbClr val="F75000"/>
                </a:solidFill>
                <a:latin typeface="Microsoft JhengHei"/>
                <a:cs typeface="Microsoft JhengHei"/>
              </a:rPr>
              <a:t> </a:t>
            </a:r>
            <a:r>
              <a:rPr sz="1600" b="1" spc="-20" dirty="0">
                <a:solidFill>
                  <a:srgbClr val="F75000"/>
                </a:solidFill>
                <a:latin typeface="Microsoft JhengHei"/>
                <a:cs typeface="Microsoft JhengHei"/>
              </a:rPr>
              <a:t>3</a:t>
            </a:r>
            <a:r>
              <a:rPr sz="1600" b="1" spc="-30" dirty="0">
                <a:solidFill>
                  <a:srgbClr val="F75000"/>
                </a:solidFill>
                <a:latin typeface="Microsoft JhengHei"/>
                <a:cs typeface="Microsoft JhengHei"/>
              </a:rPr>
              <a:t>：產銷履歷查得到？</a:t>
            </a:r>
            <a:endParaRPr sz="1600" dirty="0">
              <a:latin typeface="Microsoft JhengHei"/>
              <a:cs typeface="Microsoft JhengHei"/>
            </a:endParaRPr>
          </a:p>
          <a:p>
            <a:pPr marL="12700" marR="5080">
              <a:lnSpc>
                <a:spcPct val="100000"/>
              </a:lnSpc>
            </a:pPr>
            <a:r>
              <a:rPr sz="1600" spc="-20" dirty="0">
                <a:solidFill>
                  <a:srgbClr val="333333"/>
                </a:solidFill>
                <a:latin typeface="Microsoft JhengHei"/>
                <a:cs typeface="Microsoft JhengHei"/>
              </a:rPr>
              <a:t>產銷履歷是確保食材來源安心的保障機制之一，民眾選購滴雞精產品時，可以先看看是否完整的 生產履歷。目前國內有滴雞精業者，不但開放生產工廠及牧場供民眾參觀，其使用自有農場飼養、無</a:t>
            </a:r>
            <a:r>
              <a:rPr sz="1600" spc="15" dirty="0">
                <a:solidFill>
                  <a:srgbClr val="333333"/>
                </a:solidFill>
                <a:latin typeface="Microsoft JhengHei"/>
                <a:cs typeface="Microsoft JhengHei"/>
              </a:rPr>
              <a:t>施打生長激素、無藥物殘留、從小喝牛樟芝液及吃益生菌長大、自然放養</a:t>
            </a:r>
            <a:r>
              <a:rPr sz="1600" spc="-5" dirty="0">
                <a:solidFill>
                  <a:srgbClr val="333333"/>
                </a:solidFill>
                <a:latin typeface="Microsoft JhengHei"/>
                <a:cs typeface="Microsoft JhengHei"/>
              </a:rPr>
              <a:t>1</a:t>
            </a:r>
            <a:r>
              <a:rPr sz="1600" spc="45" dirty="0">
                <a:solidFill>
                  <a:srgbClr val="333333"/>
                </a:solidFill>
                <a:latin typeface="Microsoft JhengHei"/>
                <a:cs typeface="Microsoft JhengHei"/>
              </a:rPr>
              <a:t>6</a:t>
            </a:r>
            <a:r>
              <a:rPr sz="1600" spc="5" dirty="0">
                <a:solidFill>
                  <a:srgbClr val="333333"/>
                </a:solidFill>
                <a:latin typeface="Microsoft JhengHei"/>
                <a:cs typeface="Microsoft JhengHei"/>
              </a:rPr>
              <a:t>週的黑羽土公雞，也</a:t>
            </a:r>
            <a:r>
              <a:rPr sz="1600" spc="-20" dirty="0">
                <a:solidFill>
                  <a:srgbClr val="333333"/>
                </a:solidFill>
                <a:latin typeface="Microsoft JhengHei"/>
                <a:cs typeface="Microsoft JhengHei"/>
              </a:rPr>
              <a:t>從食材源頭就做好雞種挑選和雞隻飼養的嚴格把關，獲得產銷合一的認證，更值得消費者信賴。</a:t>
            </a:r>
            <a:r>
              <a:rPr sz="1600" spc="-5" dirty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1600" b="1" spc="-15" dirty="0">
                <a:solidFill>
                  <a:srgbClr val="F75000"/>
                </a:solidFill>
                <a:latin typeface="Microsoft JhengHei"/>
                <a:cs typeface="Microsoft JhengHei"/>
              </a:rPr>
              <a:t>Check</a:t>
            </a:r>
            <a:r>
              <a:rPr sz="1600" b="1" spc="20" dirty="0">
                <a:solidFill>
                  <a:srgbClr val="F75000"/>
                </a:solidFill>
                <a:latin typeface="Microsoft JhengHei"/>
                <a:cs typeface="Microsoft JhengHei"/>
              </a:rPr>
              <a:t> </a:t>
            </a:r>
            <a:r>
              <a:rPr sz="1600" b="1" spc="-15" dirty="0">
                <a:solidFill>
                  <a:srgbClr val="F75000"/>
                </a:solidFill>
                <a:latin typeface="Microsoft JhengHei"/>
                <a:cs typeface="Microsoft JhengHei"/>
              </a:rPr>
              <a:t>4</a:t>
            </a:r>
            <a:r>
              <a:rPr sz="1600" b="1" spc="-20" dirty="0">
                <a:solidFill>
                  <a:srgbClr val="F75000"/>
                </a:solidFill>
                <a:latin typeface="Microsoft JhengHei"/>
                <a:cs typeface="Microsoft JhengHei"/>
              </a:rPr>
              <a:t>：製程嚴謹、零生菌？</a:t>
            </a:r>
            <a:endParaRPr sz="1600" dirty="0">
              <a:latin typeface="Microsoft JhengHei"/>
              <a:cs typeface="Microsoft JhengHe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333333"/>
                </a:solidFill>
                <a:latin typeface="Microsoft JhengHei"/>
                <a:cs typeface="Microsoft JhengHei"/>
              </a:rPr>
              <a:t>滴雞精的製作過程繁瑣，從具有產銷履歷之合法牧場到CAS</a:t>
            </a:r>
            <a:r>
              <a:rPr sz="1600" spc="-15" dirty="0">
                <a:solidFill>
                  <a:srgbClr val="333333"/>
                </a:solidFill>
                <a:latin typeface="Microsoft JhengHei"/>
                <a:cs typeface="Microsoft JhengHei"/>
              </a:rPr>
              <a:t>認證之屠宰廠，經由獸醫師檢疫合格</a:t>
            </a:r>
            <a:r>
              <a:rPr sz="1600" spc="500" dirty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1600" spc="-30" dirty="0">
                <a:solidFill>
                  <a:srgbClr val="333333"/>
                </a:solidFill>
                <a:latin typeface="Microsoft JhengHei"/>
                <a:cs typeface="Microsoft JhengHei"/>
              </a:rPr>
              <a:t>後再進行宰殺，再從蒸煮、過濾、包裝到殺菌、裝箱、出廠，都需達到各種嚴謹的標準。民眾選購</a:t>
            </a:r>
            <a:r>
              <a:rPr sz="1600" spc="-25" dirty="0">
                <a:solidFill>
                  <a:srgbClr val="333333"/>
                </a:solidFill>
                <a:latin typeface="Microsoft JhengHei"/>
                <a:cs typeface="Microsoft JhengHei"/>
              </a:rPr>
              <a:t>時可先瞭解產品製作工廠，是否獲得國家級</a:t>
            </a:r>
            <a:r>
              <a:rPr sz="1600" spc="-10" dirty="0">
                <a:solidFill>
                  <a:srgbClr val="333333"/>
                </a:solidFill>
                <a:latin typeface="Microsoft JhengHei"/>
                <a:cs typeface="Microsoft JhengHei"/>
              </a:rPr>
              <a:t>CAS</a:t>
            </a:r>
            <a:r>
              <a:rPr sz="1600" spc="-25" dirty="0">
                <a:solidFill>
                  <a:srgbClr val="333333"/>
                </a:solidFill>
                <a:latin typeface="Microsoft JhengHei"/>
                <a:cs typeface="Microsoft JhengHei"/>
              </a:rPr>
              <a:t>、</a:t>
            </a:r>
            <a:r>
              <a:rPr sz="1600" spc="-30" dirty="0">
                <a:solidFill>
                  <a:srgbClr val="333333"/>
                </a:solidFill>
                <a:latin typeface="Microsoft JhengHei"/>
                <a:cs typeface="Microsoft JhengHei"/>
              </a:rPr>
              <a:t>HACCP</a:t>
            </a:r>
            <a:r>
              <a:rPr sz="1600" spc="-25" dirty="0">
                <a:solidFill>
                  <a:srgbClr val="333333"/>
                </a:solidFill>
                <a:latin typeface="Microsoft JhengHei"/>
                <a:cs typeface="Microsoft JhengHei"/>
              </a:rPr>
              <a:t>、</a:t>
            </a:r>
            <a:r>
              <a:rPr sz="1600" dirty="0">
                <a:solidFill>
                  <a:srgbClr val="333333"/>
                </a:solidFill>
                <a:latin typeface="Microsoft JhengHei"/>
                <a:cs typeface="Microsoft JhengHei"/>
              </a:rPr>
              <a:t>ISO</a:t>
            </a:r>
            <a:r>
              <a:rPr sz="1600" spc="340" dirty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Microsoft JhengHei"/>
                <a:cs typeface="Microsoft JhengHei"/>
              </a:rPr>
              <a:t>22000</a:t>
            </a:r>
            <a:r>
              <a:rPr sz="1600" spc="-25" dirty="0">
                <a:solidFill>
                  <a:srgbClr val="333333"/>
                </a:solidFill>
                <a:latin typeface="Microsoft JhengHei"/>
                <a:cs typeface="Microsoft JhengHei"/>
              </a:rPr>
              <a:t>、</a:t>
            </a:r>
            <a:r>
              <a:rPr sz="1600" dirty="0">
                <a:solidFill>
                  <a:srgbClr val="333333"/>
                </a:solidFill>
                <a:latin typeface="Microsoft JhengHei"/>
                <a:cs typeface="Microsoft JhengHei"/>
              </a:rPr>
              <a:t>ISO</a:t>
            </a:r>
            <a:r>
              <a:rPr sz="1600" spc="330" dirty="0">
                <a:solidFill>
                  <a:srgbClr val="333333"/>
                </a:solidFill>
                <a:latin typeface="Microsoft JhengHei"/>
                <a:cs typeface="Microsoft JhengHei"/>
              </a:rPr>
              <a:t> </a:t>
            </a:r>
            <a:r>
              <a:rPr sz="1600" dirty="0">
                <a:solidFill>
                  <a:srgbClr val="333333"/>
                </a:solidFill>
                <a:latin typeface="Microsoft JhengHei"/>
                <a:cs typeface="Microsoft JhengHei"/>
              </a:rPr>
              <a:t>14001</a:t>
            </a:r>
            <a:r>
              <a:rPr sz="1600" spc="-30" dirty="0">
                <a:solidFill>
                  <a:srgbClr val="333333"/>
                </a:solidFill>
                <a:latin typeface="Microsoft JhengHei"/>
                <a:cs typeface="Microsoft JhengHei"/>
              </a:rPr>
              <a:t>、有機認證及食在安心等專業認證，好的產品需經高溫高壓殺菌製程，完全無生菌，例如真空包裝於耐熱、耐凍的食品鋁箔積層袋，接著運用高科技滅菌設備，再次確保安全性、零生菌且封鎖營養美味；接著，再檢視營養成分，高蛋白質、零脂肪、熱量低、無防腐劑、無人工添加物和調味料的滴雞精，才能讓人喝了健康少負擔。</a:t>
            </a:r>
            <a:endParaRPr sz="16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17853" y="990600"/>
            <a:ext cx="5724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挑選滴雞精的秘訣</a:t>
            </a:r>
            <a:endParaRPr lang="zh-TW" altLang="en-US" sz="5400" b="1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6013" t="9477" r="16013" b="17320"/>
          <a:stretch/>
        </p:blipFill>
        <p:spPr>
          <a:xfrm>
            <a:off x="0" y="2128587"/>
            <a:ext cx="2051957" cy="2209800"/>
          </a:xfrm>
          <a:prstGeom prst="rect">
            <a:avLst/>
          </a:prstGeom>
        </p:spPr>
      </p:pic>
      <p:pic>
        <p:nvPicPr>
          <p:cNvPr id="1026" name="Picture 2" descr="http://pic.ntimg.cn/20140223/10230486_135151619150_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97"/>
          <a:stretch/>
        </p:blipFill>
        <p:spPr bwMode="auto">
          <a:xfrm>
            <a:off x="2584321" y="2104238"/>
            <a:ext cx="1981200" cy="225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ohas.acsite.org/images/TA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050" y="2145937"/>
            <a:ext cx="1934575" cy="191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.prcdn.co/img?regionKey=VZqdbER4AUeiJev%2fOZB8Dg%3d%3d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81"/>
          <a:stretch/>
        </p:blipFill>
        <p:spPr bwMode="auto">
          <a:xfrm>
            <a:off x="7055154" y="2286000"/>
            <a:ext cx="2094708" cy="187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188</Words>
  <Application>Microsoft Office PowerPoint</Application>
  <PresentationFormat>如螢幕大小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Microsoft JhengHei</vt:lpstr>
      <vt:lpstr>PMingLiU-ExtB</vt:lpstr>
      <vt:lpstr>Arial</vt:lpstr>
      <vt:lpstr>Calibri</vt:lpstr>
      <vt:lpstr>Office Theme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個人申請，計分方式</dc:title>
  <dc:creator>TT</dc:creator>
  <cp:lastModifiedBy>TK3C143</cp:lastModifiedBy>
  <cp:revision>2</cp:revision>
  <dcterms:created xsi:type="dcterms:W3CDTF">2023-10-18T16:24:26Z</dcterms:created>
  <dcterms:modified xsi:type="dcterms:W3CDTF">2023-10-20T08:01:11Z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2023-10-16T00:00:00Z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2023-10-18T00:00:00Z</vt:filetime>
  </property>
  <property fmtid="{D5CDD505-2E9C-101B-9397-08002B2CF9AE}" pid="5" name="Producer">
    <vt:lpwstr>Microsoft® PowerPoint® 2019</vt:lpwstr>
  </property>
</Properties>
</file>