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469" r:id="rId2"/>
    <p:sldId id="470" r:id="rId3"/>
    <p:sldId id="471" r:id="rId4"/>
    <p:sldId id="472" r:id="rId5"/>
    <p:sldId id="473" r:id="rId6"/>
    <p:sldId id="474" r:id="rId7"/>
    <p:sldId id="475" r:id="rId8"/>
    <p:sldId id="476" r:id="rId9"/>
    <p:sldId id="477" r:id="rId10"/>
    <p:sldId id="478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55" autoAdjust="0"/>
    <p:restoredTop sz="94660"/>
  </p:normalViewPr>
  <p:slideViewPr>
    <p:cSldViewPr>
      <p:cViewPr varScale="1">
        <p:scale>
          <a:sx n="115" d="100"/>
          <a:sy n="115" d="100"/>
        </p:scale>
        <p:origin x="1716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112-1&#35506;&#31243;\&#36039;&#26009;&#35222;&#35258;&#21270;\EXCEL\ch09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K3C143\Downloads\ch09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K3C143\Downloads\ch09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K3C143\Downloads\ch09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K3C143\Downloads\ch09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112-1&#35506;&#31243;\&#36039;&#26009;&#35222;&#35258;&#21270;\EXCEL\ch09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K3C143\Downloads\ch09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K3C143\Downloads\ch09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K3C143\Downloads\ch09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K3C143\Downloads\ch09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K3C143\Downloads\ch09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K3C143\Downloads\ch09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K3C143\Downloads\ch09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/>
              <a:t>中華公司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直條圖!$A$2</c:f>
              <c:strCache>
                <c:ptCount val="1"/>
                <c:pt idx="0">
                  <c:v>電視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直條圖!$B$1:$G$1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直條圖!$B$2:$G$2</c:f>
              <c:numCache>
                <c:formatCode>#,##0</c:formatCode>
                <c:ptCount val="6"/>
                <c:pt idx="0">
                  <c:v>3600</c:v>
                </c:pt>
                <c:pt idx="1">
                  <c:v>4200</c:v>
                </c:pt>
                <c:pt idx="2">
                  <c:v>5500</c:v>
                </c:pt>
                <c:pt idx="3">
                  <c:v>4800</c:v>
                </c:pt>
                <c:pt idx="4">
                  <c:v>4500</c:v>
                </c:pt>
                <c:pt idx="5">
                  <c:v>3800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A7-4489-A551-38865C7EBE3B}"/>
            </c:ext>
          </c:extLst>
        </c:ser>
        <c:ser>
          <c:idx val="1"/>
          <c:order val="1"/>
          <c:tx>
            <c:strRef>
              <c:f>直條圖!$A$3</c:f>
              <c:strCache>
                <c:ptCount val="1"/>
                <c:pt idx="0">
                  <c:v>電冰箱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直條圖!$B$1:$G$1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直條圖!$B$3:$G$3</c:f>
              <c:numCache>
                <c:formatCode>#,##0</c:formatCode>
                <c:ptCount val="6"/>
                <c:pt idx="0">
                  <c:v>2400</c:v>
                </c:pt>
                <c:pt idx="1">
                  <c:v>2600</c:v>
                </c:pt>
                <c:pt idx="2">
                  <c:v>2550</c:v>
                </c:pt>
                <c:pt idx="3">
                  <c:v>3000</c:v>
                </c:pt>
                <c:pt idx="4">
                  <c:v>3800</c:v>
                </c:pt>
                <c:pt idx="5">
                  <c:v>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AA7-4489-A551-38865C7EBE3B}"/>
            </c:ext>
          </c:extLst>
        </c:ser>
        <c:ser>
          <c:idx val="2"/>
          <c:order val="2"/>
          <c:tx>
            <c:strRef>
              <c:f>直條圖!$A$4</c:f>
              <c:strCache>
                <c:ptCount val="1"/>
                <c:pt idx="0">
                  <c:v>冷氣機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直條圖!$B$1:$G$1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直條圖!$B$4:$G$4</c:f>
              <c:numCache>
                <c:formatCode>#,##0</c:formatCode>
                <c:ptCount val="6"/>
                <c:pt idx="0">
                  <c:v>2500</c:v>
                </c:pt>
                <c:pt idx="1">
                  <c:v>2000</c:v>
                </c:pt>
                <c:pt idx="2">
                  <c:v>3650</c:v>
                </c:pt>
                <c:pt idx="3">
                  <c:v>4200</c:v>
                </c:pt>
                <c:pt idx="4">
                  <c:v>6400</c:v>
                </c:pt>
                <c:pt idx="5">
                  <c:v>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AA7-4489-A551-38865C7EBE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45531968"/>
        <c:axId val="545532360"/>
        <c:axId val="0"/>
      </c:bar3DChart>
      <c:catAx>
        <c:axId val="5455319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/>
                  <a:t>月別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45532360"/>
        <c:crosses val="autoZero"/>
        <c:auto val="1"/>
        <c:lblAlgn val="ctr"/>
        <c:lblOffset val="100"/>
        <c:noMultiLvlLbl val="0"/>
      </c:catAx>
      <c:valAx>
        <c:axId val="545532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/>
                  <a:t>金額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45531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/>
              <a:t>年齡與每月所得關係圖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'[ch09.xlsx]XY散佈圖'!$B$1</c:f>
              <c:strCache>
                <c:ptCount val="1"/>
                <c:pt idx="0">
                  <c:v>每月所得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'[ch09.xlsx]XY散佈圖'!$A$2:$A$15</c:f>
              <c:numCache>
                <c:formatCode>General</c:formatCode>
                <c:ptCount val="14"/>
                <c:pt idx="0">
                  <c:v>15</c:v>
                </c:pt>
                <c:pt idx="1">
                  <c:v>20</c:v>
                </c:pt>
                <c:pt idx="2">
                  <c:v>25</c:v>
                </c:pt>
                <c:pt idx="3">
                  <c:v>30</c:v>
                </c:pt>
                <c:pt idx="4">
                  <c:v>35</c:v>
                </c:pt>
                <c:pt idx="5">
                  <c:v>40</c:v>
                </c:pt>
                <c:pt idx="6">
                  <c:v>45</c:v>
                </c:pt>
                <c:pt idx="7">
                  <c:v>50</c:v>
                </c:pt>
                <c:pt idx="8">
                  <c:v>55</c:v>
                </c:pt>
                <c:pt idx="9">
                  <c:v>60</c:v>
                </c:pt>
                <c:pt idx="10">
                  <c:v>65</c:v>
                </c:pt>
                <c:pt idx="11">
                  <c:v>70</c:v>
                </c:pt>
                <c:pt idx="12">
                  <c:v>75</c:v>
                </c:pt>
                <c:pt idx="13">
                  <c:v>80</c:v>
                </c:pt>
              </c:numCache>
            </c:numRef>
          </c:xVal>
          <c:yVal>
            <c:numRef>
              <c:f>'[ch09.xlsx]XY散佈圖'!$B$2:$B$15</c:f>
              <c:numCache>
                <c:formatCode>_(* #,##0_);_(* \(#,##0\);_(* "-"_);_(@_)</c:formatCode>
                <c:ptCount val="14"/>
                <c:pt idx="0">
                  <c:v>6000</c:v>
                </c:pt>
                <c:pt idx="1">
                  <c:v>10000</c:v>
                </c:pt>
                <c:pt idx="2">
                  <c:v>15000</c:v>
                </c:pt>
                <c:pt idx="3">
                  <c:v>26000</c:v>
                </c:pt>
                <c:pt idx="4">
                  <c:v>35000</c:v>
                </c:pt>
                <c:pt idx="5">
                  <c:v>42000</c:v>
                </c:pt>
                <c:pt idx="6">
                  <c:v>50500</c:v>
                </c:pt>
                <c:pt idx="7">
                  <c:v>40500</c:v>
                </c:pt>
                <c:pt idx="8">
                  <c:v>37650</c:v>
                </c:pt>
                <c:pt idx="9">
                  <c:v>30500</c:v>
                </c:pt>
                <c:pt idx="10">
                  <c:v>25000</c:v>
                </c:pt>
                <c:pt idx="11">
                  <c:v>15800</c:v>
                </c:pt>
                <c:pt idx="12">
                  <c:v>10200</c:v>
                </c:pt>
                <c:pt idx="13">
                  <c:v>8000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4EB-4967-8762-844CB29F67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03934408"/>
        <c:axId val="603934800"/>
      </c:scatterChart>
      <c:valAx>
        <c:axId val="6039344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/>
                  <a:t>年齡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3934800"/>
        <c:crosses val="autoZero"/>
        <c:crossBetween val="midCat"/>
      </c:valAx>
      <c:valAx>
        <c:axId val="603934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/>
                  <a:t>每月所得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_(* #,##0_);_(* \(#,##0\);_(* &quot;-&quot;_);_(@_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39344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'[ch09.xlsx]折線圖'!$B$1</c:f>
              <c:strCache>
                <c:ptCount val="1"/>
                <c:pt idx="0">
                  <c:v>銷售量(億)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'[ch09.xlsx]折線圖'!$A$2:$A$14</c:f>
              <c:numCache>
                <c:formatCode>m/d;@</c:formatCode>
                <c:ptCount val="13"/>
                <c:pt idx="0">
                  <c:v>45213</c:v>
                </c:pt>
                <c:pt idx="1">
                  <c:v>45244</c:v>
                </c:pt>
                <c:pt idx="2">
                  <c:v>45274</c:v>
                </c:pt>
                <c:pt idx="3">
                  <c:v>45306</c:v>
                </c:pt>
                <c:pt idx="4">
                  <c:v>45337</c:v>
                </c:pt>
                <c:pt idx="5">
                  <c:v>45366</c:v>
                </c:pt>
                <c:pt idx="6">
                  <c:v>45397</c:v>
                </c:pt>
                <c:pt idx="7">
                  <c:v>45427</c:v>
                </c:pt>
                <c:pt idx="8">
                  <c:v>45458</c:v>
                </c:pt>
                <c:pt idx="9">
                  <c:v>45488</c:v>
                </c:pt>
                <c:pt idx="10">
                  <c:v>45519</c:v>
                </c:pt>
                <c:pt idx="11">
                  <c:v>45550</c:v>
                </c:pt>
                <c:pt idx="12">
                  <c:v>45580</c:v>
                </c:pt>
              </c:numCache>
            </c:numRef>
          </c:cat>
          <c:val>
            <c:numRef>
              <c:f>'[ch09.xlsx]折線圖'!$B$2:$B$14</c:f>
              <c:numCache>
                <c:formatCode>_-* #,##0_-;\-* #,##0_-;_-* "-"??_-;_-@_-</c:formatCode>
                <c:ptCount val="13"/>
                <c:pt idx="0">
                  <c:v>12298</c:v>
                </c:pt>
                <c:pt idx="1">
                  <c:v>11955</c:v>
                </c:pt>
                <c:pt idx="2">
                  <c:v>12430</c:v>
                </c:pt>
                <c:pt idx="3">
                  <c:v>12380</c:v>
                </c:pt>
                <c:pt idx="4">
                  <c:v>10452</c:v>
                </c:pt>
                <c:pt idx="5">
                  <c:v>11868</c:v>
                </c:pt>
                <c:pt idx="6">
                  <c:v>11925</c:v>
                </c:pt>
                <c:pt idx="7">
                  <c:v>12191</c:v>
                </c:pt>
                <c:pt idx="8">
                  <c:v>12337</c:v>
                </c:pt>
                <c:pt idx="9">
                  <c:v>12443</c:v>
                </c:pt>
                <c:pt idx="10">
                  <c:v>12064</c:v>
                </c:pt>
                <c:pt idx="11">
                  <c:v>12447</c:v>
                </c:pt>
                <c:pt idx="12">
                  <c:v>12481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B75-41BA-8096-DA156C3A602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298744368"/>
        <c:axId val="1505623808"/>
      </c:lineChart>
      <c:catAx>
        <c:axId val="1298744368"/>
        <c:scaling>
          <c:orientation val="minMax"/>
        </c:scaling>
        <c:delete val="0"/>
        <c:axPos val="b"/>
        <c:numFmt formatCode="m/d;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505623808"/>
        <c:crosses val="autoZero"/>
        <c:auto val="0"/>
        <c:lblAlgn val="ctr"/>
        <c:lblOffset val="100"/>
        <c:noMultiLvlLbl val="0"/>
      </c:catAx>
      <c:valAx>
        <c:axId val="1505623808"/>
        <c:scaling>
          <c:orientation val="minMax"/>
        </c:scaling>
        <c:delete val="1"/>
        <c:axPos val="l"/>
        <c:numFmt formatCode="_-* #,##0_-;\-* #,##0_-;_-* &quot;-&quot;??_-;_-@_-" sourceLinked="1"/>
        <c:majorTickMark val="none"/>
        <c:minorTickMark val="none"/>
        <c:tickLblPos val="nextTo"/>
        <c:crossAx val="1298744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/>
              <a:t>十二月份股價趨勢圖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'[ch09.xlsx]股票圖'!$B$1</c:f>
              <c:strCache>
                <c:ptCount val="1"/>
                <c:pt idx="0">
                  <c:v>成交量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'[ch09.xlsx]股票圖'!$A$2:$A$15</c:f>
              <c:numCache>
                <c:formatCode>m/d</c:formatCode>
                <c:ptCount val="14"/>
                <c:pt idx="0">
                  <c:v>41246</c:v>
                </c:pt>
                <c:pt idx="1">
                  <c:v>41247</c:v>
                </c:pt>
                <c:pt idx="2">
                  <c:v>41248</c:v>
                </c:pt>
                <c:pt idx="3">
                  <c:v>41249</c:v>
                </c:pt>
                <c:pt idx="4">
                  <c:v>41250</c:v>
                </c:pt>
                <c:pt idx="5">
                  <c:v>41253</c:v>
                </c:pt>
                <c:pt idx="6">
                  <c:v>41254</c:v>
                </c:pt>
                <c:pt idx="7">
                  <c:v>41255</c:v>
                </c:pt>
                <c:pt idx="8">
                  <c:v>41256</c:v>
                </c:pt>
                <c:pt idx="9">
                  <c:v>41257</c:v>
                </c:pt>
                <c:pt idx="10">
                  <c:v>41260</c:v>
                </c:pt>
                <c:pt idx="11">
                  <c:v>41261</c:v>
                </c:pt>
                <c:pt idx="12">
                  <c:v>41262</c:v>
                </c:pt>
                <c:pt idx="13">
                  <c:v>41263</c:v>
                </c:pt>
              </c:numCache>
            </c:numRef>
          </c:cat>
          <c:val>
            <c:numRef>
              <c:f>'[ch09.xlsx]股票圖'!$B$2:$B$15</c:f>
              <c:numCache>
                <c:formatCode>General</c:formatCode>
                <c:ptCount val="14"/>
                <c:pt idx="0">
                  <c:v>1200</c:v>
                </c:pt>
                <c:pt idx="1">
                  <c:v>1250</c:v>
                </c:pt>
                <c:pt idx="2">
                  <c:v>1500</c:v>
                </c:pt>
                <c:pt idx="3">
                  <c:v>1600</c:v>
                </c:pt>
                <c:pt idx="4">
                  <c:v>2500</c:v>
                </c:pt>
                <c:pt idx="5">
                  <c:v>2400</c:v>
                </c:pt>
                <c:pt idx="6">
                  <c:v>3000</c:v>
                </c:pt>
                <c:pt idx="7">
                  <c:v>3600</c:v>
                </c:pt>
                <c:pt idx="8">
                  <c:v>3000</c:v>
                </c:pt>
                <c:pt idx="9">
                  <c:v>2560</c:v>
                </c:pt>
                <c:pt idx="10">
                  <c:v>2000</c:v>
                </c:pt>
                <c:pt idx="11">
                  <c:v>2200</c:v>
                </c:pt>
                <c:pt idx="12">
                  <c:v>2000</c:v>
                </c:pt>
                <c:pt idx="13">
                  <c:v>1800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CC-42F2-9E14-5A84724CC5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03935584"/>
        <c:axId val="603935976"/>
      </c:barChart>
      <c:stockChart>
        <c:ser>
          <c:idx val="1"/>
          <c:order val="1"/>
          <c:tx>
            <c:strRef>
              <c:f>'[ch09.xlsx]股票圖'!$C$1</c:f>
              <c:strCache>
                <c:ptCount val="1"/>
                <c:pt idx="0">
                  <c:v>開盤價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cat>
            <c:numRef>
              <c:f>'[ch09.xlsx]股票圖'!$A$2:$A$15</c:f>
              <c:numCache>
                <c:formatCode>m/d</c:formatCode>
                <c:ptCount val="14"/>
                <c:pt idx="0">
                  <c:v>41246</c:v>
                </c:pt>
                <c:pt idx="1">
                  <c:v>41247</c:v>
                </c:pt>
                <c:pt idx="2">
                  <c:v>41248</c:v>
                </c:pt>
                <c:pt idx="3">
                  <c:v>41249</c:v>
                </c:pt>
                <c:pt idx="4">
                  <c:v>41250</c:v>
                </c:pt>
                <c:pt idx="5">
                  <c:v>41253</c:v>
                </c:pt>
                <c:pt idx="6">
                  <c:v>41254</c:v>
                </c:pt>
                <c:pt idx="7">
                  <c:v>41255</c:v>
                </c:pt>
                <c:pt idx="8">
                  <c:v>41256</c:v>
                </c:pt>
                <c:pt idx="9">
                  <c:v>41257</c:v>
                </c:pt>
                <c:pt idx="10">
                  <c:v>41260</c:v>
                </c:pt>
                <c:pt idx="11">
                  <c:v>41261</c:v>
                </c:pt>
                <c:pt idx="12">
                  <c:v>41262</c:v>
                </c:pt>
                <c:pt idx="13">
                  <c:v>41263</c:v>
                </c:pt>
              </c:numCache>
            </c:numRef>
          </c:cat>
          <c:val>
            <c:numRef>
              <c:f>'[ch09.xlsx]股票圖'!$C$2:$C$15</c:f>
              <c:numCache>
                <c:formatCode>General</c:formatCode>
                <c:ptCount val="14"/>
                <c:pt idx="0">
                  <c:v>52</c:v>
                </c:pt>
                <c:pt idx="1">
                  <c:v>53</c:v>
                </c:pt>
                <c:pt idx="2">
                  <c:v>56</c:v>
                </c:pt>
                <c:pt idx="3">
                  <c:v>62</c:v>
                </c:pt>
                <c:pt idx="4">
                  <c:v>60</c:v>
                </c:pt>
                <c:pt idx="5">
                  <c:v>56</c:v>
                </c:pt>
                <c:pt idx="6">
                  <c:v>54</c:v>
                </c:pt>
                <c:pt idx="7">
                  <c:v>50</c:v>
                </c:pt>
                <c:pt idx="8">
                  <c:v>50</c:v>
                </c:pt>
                <c:pt idx="9">
                  <c:v>55</c:v>
                </c:pt>
                <c:pt idx="10">
                  <c:v>60</c:v>
                </c:pt>
                <c:pt idx="11">
                  <c:v>66</c:v>
                </c:pt>
                <c:pt idx="12">
                  <c:v>71</c:v>
                </c:pt>
                <c:pt idx="13">
                  <c:v>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1CC-42F2-9E14-5A84724CC5A9}"/>
            </c:ext>
          </c:extLst>
        </c:ser>
        <c:ser>
          <c:idx val="2"/>
          <c:order val="2"/>
          <c:tx>
            <c:strRef>
              <c:f>'[ch09.xlsx]股票圖'!$D$1</c:f>
              <c:strCache>
                <c:ptCount val="1"/>
                <c:pt idx="0">
                  <c:v>最高價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cat>
            <c:numRef>
              <c:f>'[ch09.xlsx]股票圖'!$A$2:$A$15</c:f>
              <c:numCache>
                <c:formatCode>m/d</c:formatCode>
                <c:ptCount val="14"/>
                <c:pt idx="0">
                  <c:v>41246</c:v>
                </c:pt>
                <c:pt idx="1">
                  <c:v>41247</c:v>
                </c:pt>
                <c:pt idx="2">
                  <c:v>41248</c:v>
                </c:pt>
                <c:pt idx="3">
                  <c:v>41249</c:v>
                </c:pt>
                <c:pt idx="4">
                  <c:v>41250</c:v>
                </c:pt>
                <c:pt idx="5">
                  <c:v>41253</c:v>
                </c:pt>
                <c:pt idx="6">
                  <c:v>41254</c:v>
                </c:pt>
                <c:pt idx="7">
                  <c:v>41255</c:v>
                </c:pt>
                <c:pt idx="8">
                  <c:v>41256</c:v>
                </c:pt>
                <c:pt idx="9">
                  <c:v>41257</c:v>
                </c:pt>
                <c:pt idx="10">
                  <c:v>41260</c:v>
                </c:pt>
                <c:pt idx="11">
                  <c:v>41261</c:v>
                </c:pt>
                <c:pt idx="12">
                  <c:v>41262</c:v>
                </c:pt>
                <c:pt idx="13">
                  <c:v>41263</c:v>
                </c:pt>
              </c:numCache>
            </c:numRef>
          </c:cat>
          <c:val>
            <c:numRef>
              <c:f>'[ch09.xlsx]股票圖'!$D$2:$D$15</c:f>
              <c:numCache>
                <c:formatCode>General</c:formatCode>
                <c:ptCount val="14"/>
                <c:pt idx="0">
                  <c:v>56</c:v>
                </c:pt>
                <c:pt idx="1">
                  <c:v>56</c:v>
                </c:pt>
                <c:pt idx="2">
                  <c:v>62</c:v>
                </c:pt>
                <c:pt idx="3">
                  <c:v>62</c:v>
                </c:pt>
                <c:pt idx="4">
                  <c:v>60</c:v>
                </c:pt>
                <c:pt idx="5">
                  <c:v>57</c:v>
                </c:pt>
                <c:pt idx="6">
                  <c:v>55</c:v>
                </c:pt>
                <c:pt idx="7">
                  <c:v>55</c:v>
                </c:pt>
                <c:pt idx="8">
                  <c:v>56</c:v>
                </c:pt>
                <c:pt idx="9">
                  <c:v>58</c:v>
                </c:pt>
                <c:pt idx="10">
                  <c:v>66</c:v>
                </c:pt>
                <c:pt idx="11">
                  <c:v>70</c:v>
                </c:pt>
                <c:pt idx="12">
                  <c:v>76</c:v>
                </c:pt>
                <c:pt idx="13">
                  <c:v>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1CC-42F2-9E14-5A84724CC5A9}"/>
            </c:ext>
          </c:extLst>
        </c:ser>
        <c:ser>
          <c:idx val="3"/>
          <c:order val="3"/>
          <c:tx>
            <c:strRef>
              <c:f>'[ch09.xlsx]股票圖'!$E$1</c:f>
              <c:strCache>
                <c:ptCount val="1"/>
                <c:pt idx="0">
                  <c:v>最低價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cat>
            <c:numRef>
              <c:f>'[ch09.xlsx]股票圖'!$A$2:$A$15</c:f>
              <c:numCache>
                <c:formatCode>m/d</c:formatCode>
                <c:ptCount val="14"/>
                <c:pt idx="0">
                  <c:v>41246</c:v>
                </c:pt>
                <c:pt idx="1">
                  <c:v>41247</c:v>
                </c:pt>
                <c:pt idx="2">
                  <c:v>41248</c:v>
                </c:pt>
                <c:pt idx="3">
                  <c:v>41249</c:v>
                </c:pt>
                <c:pt idx="4">
                  <c:v>41250</c:v>
                </c:pt>
                <c:pt idx="5">
                  <c:v>41253</c:v>
                </c:pt>
                <c:pt idx="6">
                  <c:v>41254</c:v>
                </c:pt>
                <c:pt idx="7">
                  <c:v>41255</c:v>
                </c:pt>
                <c:pt idx="8">
                  <c:v>41256</c:v>
                </c:pt>
                <c:pt idx="9">
                  <c:v>41257</c:v>
                </c:pt>
                <c:pt idx="10">
                  <c:v>41260</c:v>
                </c:pt>
                <c:pt idx="11">
                  <c:v>41261</c:v>
                </c:pt>
                <c:pt idx="12">
                  <c:v>41262</c:v>
                </c:pt>
                <c:pt idx="13">
                  <c:v>41263</c:v>
                </c:pt>
              </c:numCache>
            </c:numRef>
          </c:cat>
          <c:val>
            <c:numRef>
              <c:f>'[ch09.xlsx]股票圖'!$E$2:$E$15</c:f>
              <c:numCache>
                <c:formatCode>General</c:formatCode>
                <c:ptCount val="14"/>
                <c:pt idx="0">
                  <c:v>50</c:v>
                </c:pt>
                <c:pt idx="1">
                  <c:v>52</c:v>
                </c:pt>
                <c:pt idx="2">
                  <c:v>56</c:v>
                </c:pt>
                <c:pt idx="3">
                  <c:v>58</c:v>
                </c:pt>
                <c:pt idx="4">
                  <c:v>56</c:v>
                </c:pt>
                <c:pt idx="5">
                  <c:v>52</c:v>
                </c:pt>
                <c:pt idx="6">
                  <c:v>50</c:v>
                </c:pt>
                <c:pt idx="7">
                  <c:v>45</c:v>
                </c:pt>
                <c:pt idx="8">
                  <c:v>48</c:v>
                </c:pt>
                <c:pt idx="9">
                  <c:v>53</c:v>
                </c:pt>
                <c:pt idx="10">
                  <c:v>60</c:v>
                </c:pt>
                <c:pt idx="11">
                  <c:v>64</c:v>
                </c:pt>
                <c:pt idx="12">
                  <c:v>70</c:v>
                </c:pt>
                <c:pt idx="13">
                  <c:v>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1CC-42F2-9E14-5A84724CC5A9}"/>
            </c:ext>
          </c:extLst>
        </c:ser>
        <c:ser>
          <c:idx val="4"/>
          <c:order val="4"/>
          <c:tx>
            <c:strRef>
              <c:f>'[ch09.xlsx]股票圖'!$F$1</c:f>
              <c:strCache>
                <c:ptCount val="1"/>
                <c:pt idx="0">
                  <c:v>收盤價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cat>
            <c:numRef>
              <c:f>'[ch09.xlsx]股票圖'!$A$2:$A$15</c:f>
              <c:numCache>
                <c:formatCode>m/d</c:formatCode>
                <c:ptCount val="14"/>
                <c:pt idx="0">
                  <c:v>41246</c:v>
                </c:pt>
                <c:pt idx="1">
                  <c:v>41247</c:v>
                </c:pt>
                <c:pt idx="2">
                  <c:v>41248</c:v>
                </c:pt>
                <c:pt idx="3">
                  <c:v>41249</c:v>
                </c:pt>
                <c:pt idx="4">
                  <c:v>41250</c:v>
                </c:pt>
                <c:pt idx="5">
                  <c:v>41253</c:v>
                </c:pt>
                <c:pt idx="6">
                  <c:v>41254</c:v>
                </c:pt>
                <c:pt idx="7">
                  <c:v>41255</c:v>
                </c:pt>
                <c:pt idx="8">
                  <c:v>41256</c:v>
                </c:pt>
                <c:pt idx="9">
                  <c:v>41257</c:v>
                </c:pt>
                <c:pt idx="10">
                  <c:v>41260</c:v>
                </c:pt>
                <c:pt idx="11">
                  <c:v>41261</c:v>
                </c:pt>
                <c:pt idx="12">
                  <c:v>41262</c:v>
                </c:pt>
                <c:pt idx="13">
                  <c:v>41263</c:v>
                </c:pt>
              </c:numCache>
            </c:numRef>
          </c:cat>
          <c:val>
            <c:numRef>
              <c:f>'[ch09.xlsx]股票圖'!$F$2:$F$15</c:f>
              <c:numCache>
                <c:formatCode>General</c:formatCode>
                <c:ptCount val="14"/>
                <c:pt idx="0">
                  <c:v>54</c:v>
                </c:pt>
                <c:pt idx="1">
                  <c:v>55</c:v>
                </c:pt>
                <c:pt idx="2">
                  <c:v>60</c:v>
                </c:pt>
                <c:pt idx="3">
                  <c:v>60</c:v>
                </c:pt>
                <c:pt idx="4">
                  <c:v>58</c:v>
                </c:pt>
                <c:pt idx="5">
                  <c:v>54</c:v>
                </c:pt>
                <c:pt idx="6">
                  <c:v>52</c:v>
                </c:pt>
                <c:pt idx="7">
                  <c:v>50</c:v>
                </c:pt>
                <c:pt idx="8">
                  <c:v>54</c:v>
                </c:pt>
                <c:pt idx="9">
                  <c:v>58</c:v>
                </c:pt>
                <c:pt idx="10">
                  <c:v>66</c:v>
                </c:pt>
                <c:pt idx="11">
                  <c:v>70</c:v>
                </c:pt>
                <c:pt idx="12">
                  <c:v>75</c:v>
                </c:pt>
                <c:pt idx="13">
                  <c:v>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1CC-42F2-9E14-5A84724CC5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hiLowLines>
        <c:upDownBars>
          <c:gapWidth val="150"/>
          <c:upBars>
            <c:spPr>
              <a:solidFill>
                <a:schemeClr val="l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upBars>
          <c:downBars>
            <c:spPr>
              <a:solidFill>
                <a:schemeClr val="dk1">
                  <a:lumMod val="75000"/>
                  <a:lumOff val="2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downBars>
        </c:upDownBars>
        <c:axId val="603936760"/>
        <c:axId val="603936368"/>
      </c:stockChart>
      <c:catAx>
        <c:axId val="603935584"/>
        <c:scaling>
          <c:orientation val="minMax"/>
        </c:scaling>
        <c:delete val="0"/>
        <c:axPos val="b"/>
        <c:numFmt formatCode="m/d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3935976"/>
        <c:crosses val="autoZero"/>
        <c:auto val="0"/>
        <c:lblAlgn val="ctr"/>
        <c:lblOffset val="100"/>
        <c:noMultiLvlLbl val="0"/>
      </c:catAx>
      <c:valAx>
        <c:axId val="603935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成交量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3935584"/>
        <c:crosses val="autoZero"/>
        <c:crossBetween val="between"/>
      </c:valAx>
      <c:valAx>
        <c:axId val="603936368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金額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3936760"/>
        <c:crosses val="max"/>
        <c:crossBetween val="between"/>
      </c:valAx>
      <c:dateAx>
        <c:axId val="603936760"/>
        <c:scaling>
          <c:orientation val="minMax"/>
        </c:scaling>
        <c:delete val="1"/>
        <c:axPos val="b"/>
        <c:numFmt formatCode="m/d" sourceLinked="1"/>
        <c:majorTickMark val="out"/>
        <c:minorTickMark val="none"/>
        <c:tickLblPos val="nextTo"/>
        <c:crossAx val="603936368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/>
              <a:t>銷售情形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'[ch09.xlsx]組合圖'!$A$2</c:f>
              <c:strCache>
                <c:ptCount val="1"/>
                <c:pt idx="0">
                  <c:v>電視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'[ch09.xlsx]組合圖'!$B$1:$G$1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'[ch09.xlsx]組合圖'!$B$2:$G$2</c:f>
              <c:numCache>
                <c:formatCode>#,##0</c:formatCode>
                <c:ptCount val="6"/>
                <c:pt idx="0">
                  <c:v>3600</c:v>
                </c:pt>
                <c:pt idx="1">
                  <c:v>4200</c:v>
                </c:pt>
                <c:pt idx="2">
                  <c:v>5500</c:v>
                </c:pt>
                <c:pt idx="3">
                  <c:v>4800</c:v>
                </c:pt>
                <c:pt idx="4">
                  <c:v>4500</c:v>
                </c:pt>
                <c:pt idx="5">
                  <c:v>3800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2B-4853-B19E-601596E4BCBE}"/>
            </c:ext>
          </c:extLst>
        </c:ser>
        <c:ser>
          <c:idx val="1"/>
          <c:order val="1"/>
          <c:tx>
            <c:strRef>
              <c:f>'[ch09.xlsx]組合圖'!$A$3</c:f>
              <c:strCache>
                <c:ptCount val="1"/>
                <c:pt idx="0">
                  <c:v>電冰箱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'[ch09.xlsx]組合圖'!$B$1:$G$1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'[ch09.xlsx]組合圖'!$B$3:$G$3</c:f>
              <c:numCache>
                <c:formatCode>#,##0</c:formatCode>
                <c:ptCount val="6"/>
                <c:pt idx="0">
                  <c:v>2400</c:v>
                </c:pt>
                <c:pt idx="1">
                  <c:v>2600</c:v>
                </c:pt>
                <c:pt idx="2">
                  <c:v>2550</c:v>
                </c:pt>
                <c:pt idx="3">
                  <c:v>3000</c:v>
                </c:pt>
                <c:pt idx="4">
                  <c:v>3800</c:v>
                </c:pt>
                <c:pt idx="5">
                  <c:v>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2B-4853-B19E-601596E4BCBE}"/>
            </c:ext>
          </c:extLst>
        </c:ser>
        <c:ser>
          <c:idx val="2"/>
          <c:order val="2"/>
          <c:tx>
            <c:strRef>
              <c:f>'[ch09.xlsx]組合圖'!$A$4</c:f>
              <c:strCache>
                <c:ptCount val="1"/>
                <c:pt idx="0">
                  <c:v>冷氣機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'[ch09.xlsx]組合圖'!$B$1:$G$1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'[ch09.xlsx]組合圖'!$B$4:$G$4</c:f>
              <c:numCache>
                <c:formatCode>#,##0</c:formatCode>
                <c:ptCount val="6"/>
                <c:pt idx="0">
                  <c:v>2500</c:v>
                </c:pt>
                <c:pt idx="1">
                  <c:v>2000</c:v>
                </c:pt>
                <c:pt idx="2">
                  <c:v>3650</c:v>
                </c:pt>
                <c:pt idx="3">
                  <c:v>4200</c:v>
                </c:pt>
                <c:pt idx="4">
                  <c:v>6400</c:v>
                </c:pt>
                <c:pt idx="5">
                  <c:v>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D2B-4853-B19E-601596E4BC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08984344"/>
        <c:axId val="608984736"/>
      </c:barChart>
      <c:lineChart>
        <c:grouping val="standard"/>
        <c:varyColors val="0"/>
        <c:ser>
          <c:idx val="3"/>
          <c:order val="3"/>
          <c:tx>
            <c:strRef>
              <c:f>'[ch09.xlsx]組合圖'!$A$5</c:f>
              <c:strCache>
                <c:ptCount val="1"/>
                <c:pt idx="0">
                  <c:v>平均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'[ch09.xlsx]組合圖'!$B$1:$G$1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'[ch09.xlsx]組合圖'!$B$5:$G$5</c:f>
              <c:numCache>
                <c:formatCode>#,##0</c:formatCode>
                <c:ptCount val="6"/>
                <c:pt idx="0">
                  <c:v>2833.3333333333335</c:v>
                </c:pt>
                <c:pt idx="1">
                  <c:v>2933.3333333333335</c:v>
                </c:pt>
                <c:pt idx="2">
                  <c:v>3900</c:v>
                </c:pt>
                <c:pt idx="3">
                  <c:v>4000</c:v>
                </c:pt>
                <c:pt idx="4">
                  <c:v>4900</c:v>
                </c:pt>
                <c:pt idx="5">
                  <c:v>5266.666666666667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D2B-4853-B19E-601596E4BC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8984344"/>
        <c:axId val="608984736"/>
      </c:lineChart>
      <c:catAx>
        <c:axId val="6089843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/>
                  <a:t>月別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8984736"/>
        <c:crosses val="autoZero"/>
        <c:auto val="1"/>
        <c:lblAlgn val="ctr"/>
        <c:lblOffset val="100"/>
        <c:noMultiLvlLbl val="0"/>
      </c:catAx>
      <c:valAx>
        <c:axId val="608984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/>
                  <a:t>金額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8984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/>
              <a:t>中華公司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橫條圖!$A$2</c:f>
              <c:strCache>
                <c:ptCount val="1"/>
                <c:pt idx="0">
                  <c:v>電視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橫條圖!$B$1:$G$1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橫條圖!$B$2:$G$2</c:f>
              <c:numCache>
                <c:formatCode>#,##0</c:formatCode>
                <c:ptCount val="6"/>
                <c:pt idx="0">
                  <c:v>3600</c:v>
                </c:pt>
                <c:pt idx="1">
                  <c:v>4200</c:v>
                </c:pt>
                <c:pt idx="2">
                  <c:v>5500</c:v>
                </c:pt>
                <c:pt idx="3">
                  <c:v>4800</c:v>
                </c:pt>
                <c:pt idx="4">
                  <c:v>4500</c:v>
                </c:pt>
                <c:pt idx="5">
                  <c:v>3800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56-4042-BF64-A09AF1B5E8EA}"/>
            </c:ext>
          </c:extLst>
        </c:ser>
        <c:ser>
          <c:idx val="1"/>
          <c:order val="1"/>
          <c:tx>
            <c:strRef>
              <c:f>橫條圖!$A$3</c:f>
              <c:strCache>
                <c:ptCount val="1"/>
                <c:pt idx="0">
                  <c:v>電冰箱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橫條圖!$B$1:$G$1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橫條圖!$B$3:$G$3</c:f>
              <c:numCache>
                <c:formatCode>#,##0</c:formatCode>
                <c:ptCount val="6"/>
                <c:pt idx="0">
                  <c:v>2400</c:v>
                </c:pt>
                <c:pt idx="1">
                  <c:v>2600</c:v>
                </c:pt>
                <c:pt idx="2">
                  <c:v>2550</c:v>
                </c:pt>
                <c:pt idx="3">
                  <c:v>3000</c:v>
                </c:pt>
                <c:pt idx="4">
                  <c:v>3800</c:v>
                </c:pt>
                <c:pt idx="5">
                  <c:v>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E56-4042-BF64-A09AF1B5E8EA}"/>
            </c:ext>
          </c:extLst>
        </c:ser>
        <c:ser>
          <c:idx val="2"/>
          <c:order val="2"/>
          <c:tx>
            <c:strRef>
              <c:f>橫條圖!$A$4</c:f>
              <c:strCache>
                <c:ptCount val="1"/>
                <c:pt idx="0">
                  <c:v>冷氣機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橫條圖!$B$1:$G$1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橫條圖!$B$4:$G$4</c:f>
              <c:numCache>
                <c:formatCode>#,##0</c:formatCode>
                <c:ptCount val="6"/>
                <c:pt idx="0">
                  <c:v>2500</c:v>
                </c:pt>
                <c:pt idx="1">
                  <c:v>2000</c:v>
                </c:pt>
                <c:pt idx="2">
                  <c:v>3650</c:v>
                </c:pt>
                <c:pt idx="3">
                  <c:v>4200</c:v>
                </c:pt>
                <c:pt idx="4">
                  <c:v>6400</c:v>
                </c:pt>
                <c:pt idx="5">
                  <c:v>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E56-4042-BF64-A09AF1B5E8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662013984"/>
        <c:axId val="662014376"/>
        <c:axId val="0"/>
      </c:bar3DChart>
      <c:catAx>
        <c:axId val="66201398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/>
                  <a:t>月別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62014376"/>
        <c:crosses val="autoZero"/>
        <c:auto val="1"/>
        <c:lblAlgn val="ctr"/>
        <c:lblOffset val="100"/>
        <c:noMultiLvlLbl val="0"/>
      </c:catAx>
      <c:valAx>
        <c:axId val="6620143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/>
                  <a:t>金額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62013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 dirty="0" smtClean="0"/>
              <a:t>中華公司</a:t>
            </a:r>
            <a:endParaRPr lang="zh-TW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'[ch09.xlsx]圓形圖'!$H$1</c:f>
              <c:strCache>
                <c:ptCount val="1"/>
                <c:pt idx="0">
                  <c:v>總計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429E-427B-BD30-D04B9AE0621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429E-427B-BD30-D04B9AE0621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429E-427B-BD30-D04B9AE0621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429E-427B-BD30-D04B9AE0621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429E-427B-BD30-D04B9AE0621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'[ch09.xlsx]圓形圖'!$A$2:$A$6</c:f>
              <c:strCache>
                <c:ptCount val="5"/>
                <c:pt idx="0">
                  <c:v>電視</c:v>
                </c:pt>
                <c:pt idx="1">
                  <c:v>電冰箱</c:v>
                </c:pt>
                <c:pt idx="2">
                  <c:v>冷氣機</c:v>
                </c:pt>
                <c:pt idx="3">
                  <c:v>微波爐</c:v>
                </c:pt>
                <c:pt idx="4">
                  <c:v>音響</c:v>
                </c:pt>
              </c:strCache>
            </c:strRef>
          </c:cat>
          <c:val>
            <c:numRef>
              <c:f>'[ch09.xlsx]圓形圖'!$H$2:$H$6</c:f>
              <c:numCache>
                <c:formatCode>#,##0</c:formatCode>
                <c:ptCount val="5"/>
                <c:pt idx="0">
                  <c:v>26400</c:v>
                </c:pt>
                <c:pt idx="1">
                  <c:v>18350</c:v>
                </c:pt>
                <c:pt idx="2">
                  <c:v>26750</c:v>
                </c:pt>
                <c:pt idx="3">
                  <c:v>12180</c:v>
                </c:pt>
                <c:pt idx="4">
                  <c:v>13225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429E-427B-BD30-D04B9AE0621B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/>
              <a:t>中華公司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'[ch09.xlsx]圓形圖'!$H$1</c:f>
              <c:strCache>
                <c:ptCount val="1"/>
                <c:pt idx="0">
                  <c:v>總計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0C9-43ED-8460-2DAEE09496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0C9-43ED-8460-2DAEE09496A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0C9-43ED-8460-2DAEE09496A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0C9-43ED-8460-2DAEE09496A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0C9-43ED-8460-2DAEE09496A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'[ch09.xlsx]圓形圖'!$A$2:$A$6</c:f>
              <c:strCache>
                <c:ptCount val="5"/>
                <c:pt idx="0">
                  <c:v>電視</c:v>
                </c:pt>
                <c:pt idx="1">
                  <c:v>電冰箱</c:v>
                </c:pt>
                <c:pt idx="2">
                  <c:v>冷氣機</c:v>
                </c:pt>
                <c:pt idx="3">
                  <c:v>微波爐</c:v>
                </c:pt>
                <c:pt idx="4">
                  <c:v>音響</c:v>
                </c:pt>
              </c:strCache>
            </c:strRef>
          </c:cat>
          <c:val>
            <c:numRef>
              <c:f>'[ch09.xlsx]圓形圖'!$H$2:$H$6</c:f>
              <c:numCache>
                <c:formatCode>#,##0</c:formatCode>
                <c:ptCount val="5"/>
                <c:pt idx="0">
                  <c:v>26400</c:v>
                </c:pt>
                <c:pt idx="1">
                  <c:v>18350</c:v>
                </c:pt>
                <c:pt idx="2">
                  <c:v>26750</c:v>
                </c:pt>
                <c:pt idx="3">
                  <c:v>12180</c:v>
                </c:pt>
                <c:pt idx="4">
                  <c:v>13225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0C9-43ED-8460-2DAEE09496A5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/>
              <a:t>中華公司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'[ch09.xlsx]圓形圖'!$H$1</c:f>
              <c:strCache>
                <c:ptCount val="1"/>
                <c:pt idx="0">
                  <c:v>總計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A25-4401-B902-FD7212CA85A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A25-4401-B902-FD7212CA85A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A25-4401-B902-FD7212CA85A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A25-4401-B902-FD7212CA85A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A25-4401-B902-FD7212CA85A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'[ch09.xlsx]圓形圖'!$A$2:$A$6</c:f>
              <c:strCache>
                <c:ptCount val="5"/>
                <c:pt idx="0">
                  <c:v>電視</c:v>
                </c:pt>
                <c:pt idx="1">
                  <c:v>電冰箱</c:v>
                </c:pt>
                <c:pt idx="2">
                  <c:v>冷氣機</c:v>
                </c:pt>
                <c:pt idx="3">
                  <c:v>微波爐</c:v>
                </c:pt>
                <c:pt idx="4">
                  <c:v>音響</c:v>
                </c:pt>
              </c:strCache>
            </c:strRef>
          </c:cat>
          <c:val>
            <c:numRef>
              <c:f>'[ch09.xlsx]圓形圖'!$H$2:$H$6</c:f>
              <c:numCache>
                <c:formatCode>#,##0</c:formatCode>
                <c:ptCount val="5"/>
                <c:pt idx="0">
                  <c:v>26400</c:v>
                </c:pt>
                <c:pt idx="1">
                  <c:v>18350</c:v>
                </c:pt>
                <c:pt idx="2">
                  <c:v>26750</c:v>
                </c:pt>
                <c:pt idx="3">
                  <c:v>12180</c:v>
                </c:pt>
                <c:pt idx="4">
                  <c:v>13225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A25-4401-B902-FD7212CA85A0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ofPieChart>
        <c:ofPieType val="bar"/>
        <c:varyColors val="1"/>
        <c:ser>
          <c:idx val="0"/>
          <c:order val="0"/>
          <c:tx>
            <c:strRef>
              <c:f>'[ch09.xlsx]子圖'!$H$1</c:f>
              <c:strCache>
                <c:ptCount val="1"/>
                <c:pt idx="0">
                  <c:v>總計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85C-4507-8517-A26BDCFCFFC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85C-4507-8517-A26BDCFCFFC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85C-4507-8517-A26BDCFCFFC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85C-4507-8517-A26BDCFCFFC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85C-4507-8517-A26BDCFCFFC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185C-4507-8517-A26BDCFCFFC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'[ch09.xlsx]子圖'!$A$2:$A$6</c:f>
              <c:strCache>
                <c:ptCount val="5"/>
                <c:pt idx="0">
                  <c:v>電視</c:v>
                </c:pt>
                <c:pt idx="1">
                  <c:v>電冰箱</c:v>
                </c:pt>
                <c:pt idx="2">
                  <c:v>冷氣機</c:v>
                </c:pt>
                <c:pt idx="3">
                  <c:v>微波爐</c:v>
                </c:pt>
                <c:pt idx="4">
                  <c:v>音響</c:v>
                </c:pt>
              </c:strCache>
            </c:strRef>
          </c:cat>
          <c:val>
            <c:numRef>
              <c:f>'[ch09.xlsx]子圖'!$H$2:$H$6</c:f>
              <c:numCache>
                <c:formatCode>#,##0</c:formatCode>
                <c:ptCount val="5"/>
                <c:pt idx="0">
                  <c:v>26400</c:v>
                </c:pt>
                <c:pt idx="1">
                  <c:v>18350</c:v>
                </c:pt>
                <c:pt idx="2">
                  <c:v>26750</c:v>
                </c:pt>
                <c:pt idx="3">
                  <c:v>12180</c:v>
                </c:pt>
                <c:pt idx="4">
                  <c:v>13225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185C-4507-8517-A26BDCFCFFC3}"/>
            </c:ext>
          </c:extLst>
        </c:ser>
        <c:dLbls>
          <c:dLblPos val="bestFit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gapWidth val="100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ofPieChart>
        <c:ofPieType val="pie"/>
        <c:varyColors val="1"/>
        <c:ser>
          <c:idx val="0"/>
          <c:order val="0"/>
          <c:tx>
            <c:strRef>
              <c:f>'[ch09.xlsx]子圖'!$H$1</c:f>
              <c:strCache>
                <c:ptCount val="1"/>
                <c:pt idx="0">
                  <c:v>總計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758-4E81-8131-931EDBB1136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758-4E81-8131-931EDBB1136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758-4E81-8131-931EDBB1136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758-4E81-8131-931EDBB1136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758-4E81-8131-931EDBB1136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2758-4E81-8131-931EDBB1136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'[ch09.xlsx]子圖'!$A$2:$A$6</c:f>
              <c:strCache>
                <c:ptCount val="5"/>
                <c:pt idx="0">
                  <c:v>電視</c:v>
                </c:pt>
                <c:pt idx="1">
                  <c:v>電冰箱</c:v>
                </c:pt>
                <c:pt idx="2">
                  <c:v>冷氣機</c:v>
                </c:pt>
                <c:pt idx="3">
                  <c:v>微波爐</c:v>
                </c:pt>
                <c:pt idx="4">
                  <c:v>音響</c:v>
                </c:pt>
              </c:strCache>
            </c:strRef>
          </c:cat>
          <c:val>
            <c:numRef>
              <c:f>'[ch09.xlsx]子圖'!$H$2:$H$6</c:f>
              <c:numCache>
                <c:formatCode>#,##0</c:formatCode>
                <c:ptCount val="5"/>
                <c:pt idx="0">
                  <c:v>26400</c:v>
                </c:pt>
                <c:pt idx="1">
                  <c:v>18350</c:v>
                </c:pt>
                <c:pt idx="2">
                  <c:v>26750</c:v>
                </c:pt>
                <c:pt idx="3">
                  <c:v>12180</c:v>
                </c:pt>
                <c:pt idx="4">
                  <c:v>13225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2758-4E81-8131-931EDBB11369}"/>
            </c:ext>
          </c:extLst>
        </c:ser>
        <c:dLbls>
          <c:dLblPos val="bestFit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gapWidth val="100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/>
              <a:t>中華公司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'[ch09.xlsx]脫離圓心'!$H$1</c:f>
              <c:strCache>
                <c:ptCount val="1"/>
                <c:pt idx="0">
                  <c:v>總計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7335-4332-8FC5-75E142D7350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7335-4332-8FC5-75E142D7350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7335-4332-8FC5-75E142D7350D}"/>
              </c:ext>
            </c:extLst>
          </c:dPt>
          <c:dPt>
            <c:idx val="3"/>
            <c:bubble3D val="0"/>
            <c:explosion val="21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7335-4332-8FC5-75E142D7350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7335-4332-8FC5-75E142D7350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'[ch09.xlsx]脫離圓心'!$A$2:$A$6</c:f>
              <c:strCache>
                <c:ptCount val="5"/>
                <c:pt idx="0">
                  <c:v>電視</c:v>
                </c:pt>
                <c:pt idx="1">
                  <c:v>電冰箱</c:v>
                </c:pt>
                <c:pt idx="2">
                  <c:v>冷氣機</c:v>
                </c:pt>
                <c:pt idx="3">
                  <c:v>微波爐</c:v>
                </c:pt>
                <c:pt idx="4">
                  <c:v>音響</c:v>
                </c:pt>
              </c:strCache>
            </c:strRef>
          </c:cat>
          <c:val>
            <c:numRef>
              <c:f>'[ch09.xlsx]脫離圓心'!$H$2:$H$6</c:f>
              <c:numCache>
                <c:formatCode>#,##0</c:formatCode>
                <c:ptCount val="5"/>
                <c:pt idx="0">
                  <c:v>26400</c:v>
                </c:pt>
                <c:pt idx="1">
                  <c:v>18350</c:v>
                </c:pt>
                <c:pt idx="2">
                  <c:v>26750</c:v>
                </c:pt>
                <c:pt idx="3">
                  <c:v>12180</c:v>
                </c:pt>
                <c:pt idx="4">
                  <c:v>13225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335-4332-8FC5-75E142D7350D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'[ch09.xlsx]雷達圖'!$B$1</c:f>
              <c:strCache>
                <c:ptCount val="1"/>
                <c:pt idx="0">
                  <c:v>全體平均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'[ch09.xlsx]雷達圖'!$A$2:$A$6</c:f>
              <c:strCache>
                <c:ptCount val="5"/>
                <c:pt idx="0">
                  <c:v>教學內容</c:v>
                </c:pt>
                <c:pt idx="1">
                  <c:v>學生互動</c:v>
                </c:pt>
                <c:pt idx="2">
                  <c:v>教學認真</c:v>
                </c:pt>
                <c:pt idx="3">
                  <c:v>實用性</c:v>
                </c:pt>
                <c:pt idx="4">
                  <c:v>啟發思考</c:v>
                </c:pt>
              </c:strCache>
            </c:strRef>
          </c:cat>
          <c:val>
            <c:numRef>
              <c:f>'[ch09.xlsx]雷達圖'!$B$2:$B$6</c:f>
              <c:numCache>
                <c:formatCode>0.0</c:formatCode>
                <c:ptCount val="5"/>
                <c:pt idx="0">
                  <c:v>3.5</c:v>
                </c:pt>
                <c:pt idx="1">
                  <c:v>3.2</c:v>
                </c:pt>
                <c:pt idx="2">
                  <c:v>3.8</c:v>
                </c:pt>
                <c:pt idx="3">
                  <c:v>3.4</c:v>
                </c:pt>
                <c:pt idx="4">
                  <c:v>3.1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AB9-4B5E-9ABC-CFD203E6BD46}"/>
            </c:ext>
          </c:extLst>
        </c:ser>
        <c:ser>
          <c:idx val="1"/>
          <c:order val="1"/>
          <c:tx>
            <c:strRef>
              <c:f>'[ch09.xlsx]雷達圖'!$C$1</c:f>
              <c:strCache>
                <c:ptCount val="1"/>
                <c:pt idx="0">
                  <c:v>甲老師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'[ch09.xlsx]雷達圖'!$A$2:$A$6</c:f>
              <c:strCache>
                <c:ptCount val="5"/>
                <c:pt idx="0">
                  <c:v>教學內容</c:v>
                </c:pt>
                <c:pt idx="1">
                  <c:v>學生互動</c:v>
                </c:pt>
                <c:pt idx="2">
                  <c:v>教學認真</c:v>
                </c:pt>
                <c:pt idx="3">
                  <c:v>實用性</c:v>
                </c:pt>
                <c:pt idx="4">
                  <c:v>啟發思考</c:v>
                </c:pt>
              </c:strCache>
            </c:strRef>
          </c:cat>
          <c:val>
            <c:numRef>
              <c:f>'[ch09.xlsx]雷達圖'!$C$2:$C$6</c:f>
              <c:numCache>
                <c:formatCode>0.0</c:formatCode>
                <c:ptCount val="5"/>
                <c:pt idx="0">
                  <c:v>4</c:v>
                </c:pt>
                <c:pt idx="1">
                  <c:v>2.6</c:v>
                </c:pt>
                <c:pt idx="2">
                  <c:v>4.2</c:v>
                </c:pt>
                <c:pt idx="3">
                  <c:v>4.3</c:v>
                </c:pt>
                <c:pt idx="4">
                  <c:v>3.9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AB9-4B5E-9ABC-CFD203E6BD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03933232"/>
        <c:axId val="603933624"/>
      </c:radarChart>
      <c:catAx>
        <c:axId val="603933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3933624"/>
        <c:crosses val="autoZero"/>
        <c:auto val="1"/>
        <c:lblAlgn val="ctr"/>
        <c:lblOffset val="100"/>
        <c:noMultiLvlLbl val="0"/>
      </c:catAx>
      <c:valAx>
        <c:axId val="603933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3933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4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4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DC4A5-2496-4D6A-80D0-8518A4B59863}" type="datetimeFigureOut">
              <a:rPr lang="zh-TW" altLang="en-US" smtClean="0"/>
              <a:t>2023/10/20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2CCDE-5A9C-45A9-937D-FBD721F8AC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104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332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3136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TW" altLang="en-US" sz="3200" b="1" kern="1200" dirty="0">
          <a:solidFill>
            <a:schemeClr val="tx1"/>
          </a:solidFill>
          <a:latin typeface="+mj-ea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j-ea"/>
          <a:ea typeface="+mj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j-ea"/>
          <a:ea typeface="+mj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j-ea"/>
          <a:ea typeface="+mj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j-ea"/>
          <a:ea typeface="+mj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3635896" y="0"/>
            <a:ext cx="2271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直條圖練習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683568" y="103543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原始數據表格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683568" y="2869625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65760D7-2A05-E03F-3AA6-187482892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738095"/>
              </p:ext>
            </p:extLst>
          </p:nvPr>
        </p:nvGraphicFramePr>
        <p:xfrm>
          <a:off x="3554636" y="908720"/>
          <a:ext cx="3898900" cy="83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2300">
                  <a:extLst>
                    <a:ext uri="{9D8B030D-6E8A-4147-A177-3AD203B41FA5}">
                      <a16:colId xmlns:a16="http://schemas.microsoft.com/office/drawing/2014/main" val="10715504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15557109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1614048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94807837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740745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46348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3225448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801433667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7605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電視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911886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電冰箱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090724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冷氣機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26,750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4129107"/>
                  </a:ext>
                </a:extLst>
              </a:tr>
            </a:tbl>
          </a:graphicData>
        </a:graphic>
      </p:graphicFrame>
      <p:graphicFrame>
        <p:nvGraphicFramePr>
          <p:cNvPr id="8" name="圖表 7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6711241"/>
              </p:ext>
            </p:extLst>
          </p:nvPr>
        </p:nvGraphicFramePr>
        <p:xfrm>
          <a:off x="3534420" y="2708920"/>
          <a:ext cx="5142036" cy="3456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8412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3635896" y="0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組合圖練習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683568" y="103543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原始數據表格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683568" y="2869625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8" name="圖表 7">
            <a:extLst>
              <a:ext uri="{FF2B5EF4-FFF2-40B4-BE49-F238E27FC236}">
                <a16:creationId xmlns:a16="http://schemas.microsoft.com/office/drawing/2014/main" id="{00000000-0008-0000-16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5127209"/>
              </p:ext>
            </p:extLst>
          </p:nvPr>
        </p:nvGraphicFramePr>
        <p:xfrm>
          <a:off x="2761665" y="3120287"/>
          <a:ext cx="5389245" cy="3167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178631"/>
              </p:ext>
            </p:extLst>
          </p:nvPr>
        </p:nvGraphicFramePr>
        <p:xfrm>
          <a:off x="3394613" y="1423331"/>
          <a:ext cx="3898900" cy="1047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2300">
                  <a:extLst>
                    <a:ext uri="{9D8B030D-6E8A-4147-A177-3AD203B41FA5}">
                      <a16:colId xmlns:a16="http://schemas.microsoft.com/office/drawing/2014/main" val="1120038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55696584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8375272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42776054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0372347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00760495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12727348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958100386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439568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電視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597204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電冰箱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507794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冷氣機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8751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平均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2,833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2,933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4,900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5,267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23,833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6868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858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3635896" y="0"/>
            <a:ext cx="2271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橫條圖練習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683568" y="103543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原始數據表格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683568" y="2869625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65760D7-2A05-E03F-3AA6-1874828920BA}"/>
              </a:ext>
            </a:extLst>
          </p:cNvPr>
          <p:cNvGraphicFramePr>
            <a:graphicFrameLocks noGrp="1"/>
          </p:cNvGraphicFramePr>
          <p:nvPr/>
        </p:nvGraphicFramePr>
        <p:xfrm>
          <a:off x="3554636" y="908720"/>
          <a:ext cx="3898900" cy="83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2300">
                  <a:extLst>
                    <a:ext uri="{9D8B030D-6E8A-4147-A177-3AD203B41FA5}">
                      <a16:colId xmlns:a16="http://schemas.microsoft.com/office/drawing/2014/main" val="10715504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15557109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1614048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94807837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740745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46348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3225448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801433667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7605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電視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911886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電冰箱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090724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冷氣機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26,750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4129107"/>
                  </a:ext>
                </a:extLst>
              </a:tr>
            </a:tbl>
          </a:graphicData>
        </a:graphic>
      </p:graphicFrame>
      <p:graphicFrame>
        <p:nvGraphicFramePr>
          <p:cNvPr id="3" name="圖表 2">
            <a:extLst>
              <a:ext uri="{FF2B5EF4-FFF2-40B4-BE49-F238E27FC236}">
                <a16:creationId xmlns:a16="http://schemas.microsoft.com/office/drawing/2014/main" id="{00000000-0008-0000-02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0212855"/>
              </p:ext>
            </p:extLst>
          </p:nvPr>
        </p:nvGraphicFramePr>
        <p:xfrm>
          <a:off x="3419872" y="2708920"/>
          <a:ext cx="5166318" cy="33288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4155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3635896" y="0"/>
            <a:ext cx="2271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圓形圖練習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683568" y="103543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原始數據表格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683568" y="2869625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804400"/>
              </p:ext>
            </p:extLst>
          </p:nvPr>
        </p:nvGraphicFramePr>
        <p:xfrm>
          <a:off x="3563888" y="1280004"/>
          <a:ext cx="3898900" cy="1257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2300">
                  <a:extLst>
                    <a:ext uri="{9D8B030D-6E8A-4147-A177-3AD203B41FA5}">
                      <a16:colId xmlns:a16="http://schemas.microsoft.com/office/drawing/2014/main" val="335294786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612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519564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400176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8012387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09157353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9476751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66763454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213228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電視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292440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電冰箱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18309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冷氣機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7295892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微波爐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1,280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12,180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6094924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音響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13,225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80567367"/>
                  </a:ext>
                </a:extLst>
              </a:tr>
            </a:tbl>
          </a:graphicData>
        </a:graphic>
      </p:graphicFrame>
      <p:graphicFrame>
        <p:nvGraphicFramePr>
          <p:cNvPr id="11" name="圖表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5422794"/>
              </p:ext>
            </p:extLst>
          </p:nvPr>
        </p:nvGraphicFramePr>
        <p:xfrm>
          <a:off x="395536" y="3498379"/>
          <a:ext cx="4088060" cy="24108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圖表 11">
            <a:extLst>
              <a:ext uri="{FF2B5EF4-FFF2-40B4-BE49-F238E27FC236}">
                <a16:creationId xmlns:a16="http://schemas.microsoft.com/office/drawing/2014/main" id="{00000000-0008-0000-0E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9578097"/>
              </p:ext>
            </p:extLst>
          </p:nvPr>
        </p:nvGraphicFramePr>
        <p:xfrm>
          <a:off x="3995936" y="2873674"/>
          <a:ext cx="4104456" cy="2339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圖表 12">
            <a:extLst>
              <a:ext uri="{FF2B5EF4-FFF2-40B4-BE49-F238E27FC236}">
                <a16:creationId xmlns:a16="http://schemas.microsoft.com/office/drawing/2014/main" id="{00000000-0008-0000-0E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2443187"/>
              </p:ext>
            </p:extLst>
          </p:nvPr>
        </p:nvGraphicFramePr>
        <p:xfrm>
          <a:off x="2627784" y="434786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78013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3635896" y="0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圓形圖</a:t>
            </a:r>
            <a:r>
              <a:rPr lang="en-US" altLang="zh-TW" sz="3200" b="1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子圖</a:t>
            </a:r>
            <a:r>
              <a:rPr lang="en-US" altLang="zh-TW" sz="3200" b="1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683568" y="103543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原始數據表格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683568" y="2869625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639672"/>
              </p:ext>
            </p:extLst>
          </p:nvPr>
        </p:nvGraphicFramePr>
        <p:xfrm>
          <a:off x="3337396" y="1327819"/>
          <a:ext cx="3898900" cy="1257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2300">
                  <a:extLst>
                    <a:ext uri="{9D8B030D-6E8A-4147-A177-3AD203B41FA5}">
                      <a16:colId xmlns:a16="http://schemas.microsoft.com/office/drawing/2014/main" val="32382951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21636246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0916937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9280648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74022071"/>
                    </a:ext>
                  </a:extLst>
                </a:gridCol>
                <a:gridCol w="506462">
                  <a:extLst>
                    <a:ext uri="{9D8B030D-6E8A-4147-A177-3AD203B41FA5}">
                      <a16:colId xmlns:a16="http://schemas.microsoft.com/office/drawing/2014/main" val="3311493754"/>
                    </a:ext>
                  </a:extLst>
                </a:gridCol>
                <a:gridCol w="407938">
                  <a:extLst>
                    <a:ext uri="{9D8B030D-6E8A-4147-A177-3AD203B41FA5}">
                      <a16:colId xmlns:a16="http://schemas.microsoft.com/office/drawing/2014/main" val="51679852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52320886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35558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電視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6658556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電冰箱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168756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冷氣機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280717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微波爐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1,280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12,180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03751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音響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13,225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2991179"/>
                  </a:ext>
                </a:extLst>
              </a:tr>
            </a:tbl>
          </a:graphicData>
        </a:graphic>
      </p:graphicFrame>
      <p:graphicFrame>
        <p:nvGraphicFramePr>
          <p:cNvPr id="8" name="圖表 7">
            <a:extLst>
              <a:ext uri="{FF2B5EF4-FFF2-40B4-BE49-F238E27FC236}">
                <a16:creationId xmlns:a16="http://schemas.microsoft.com/office/drawing/2014/main" id="{00000000-0008-0000-0F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944463"/>
              </p:ext>
            </p:extLst>
          </p:nvPr>
        </p:nvGraphicFramePr>
        <p:xfrm>
          <a:off x="34106" y="373890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圖表 8">
            <a:extLst>
              <a:ext uri="{FF2B5EF4-FFF2-40B4-BE49-F238E27FC236}">
                <a16:creationId xmlns:a16="http://schemas.microsoft.com/office/drawing/2014/main" id="{00000000-0008-0000-0F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3052601"/>
              </p:ext>
            </p:extLst>
          </p:nvPr>
        </p:nvGraphicFramePr>
        <p:xfrm>
          <a:off x="4536798" y="373890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5709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3635896" y="0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圓形圖</a:t>
            </a:r>
            <a:r>
              <a:rPr lang="en-US" altLang="zh-TW" sz="3200" b="1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脫離圓心</a:t>
            </a:r>
            <a:r>
              <a:rPr lang="en-US" altLang="zh-TW" sz="3200" b="1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683568" y="103543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原始數據表格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683568" y="2869625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300638"/>
              </p:ext>
            </p:extLst>
          </p:nvPr>
        </p:nvGraphicFramePr>
        <p:xfrm>
          <a:off x="3131840" y="1616266"/>
          <a:ext cx="3898900" cy="1257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2300">
                  <a:extLst>
                    <a:ext uri="{9D8B030D-6E8A-4147-A177-3AD203B41FA5}">
                      <a16:colId xmlns:a16="http://schemas.microsoft.com/office/drawing/2014/main" val="24298883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2387268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43455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4868520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02965031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89950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24461538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12769703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9300499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電視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8798043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電冰箱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20595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冷氣機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0342778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微波爐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1,280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12,180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571372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音響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13,225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7711791"/>
                  </a:ext>
                </a:extLst>
              </a:tr>
            </a:tbl>
          </a:graphicData>
        </a:graphic>
      </p:graphicFrame>
      <p:graphicFrame>
        <p:nvGraphicFramePr>
          <p:cNvPr id="8" name="圖表 7">
            <a:extLst>
              <a:ext uri="{FF2B5EF4-FFF2-40B4-BE49-F238E27FC236}">
                <a16:creationId xmlns:a16="http://schemas.microsoft.com/office/drawing/2014/main" id="{00000000-0008-0000-1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4212613"/>
              </p:ext>
            </p:extLst>
          </p:nvPr>
        </p:nvGraphicFramePr>
        <p:xfrm>
          <a:off x="2555776" y="364502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893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3635896" y="0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雷達圖練習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683568" y="103543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原始數據表格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683568" y="2869625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542112"/>
              </p:ext>
            </p:extLst>
          </p:nvPr>
        </p:nvGraphicFramePr>
        <p:xfrm>
          <a:off x="3866287" y="1412776"/>
          <a:ext cx="2057400" cy="1257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08148327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12431916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76762598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評比項目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全體平均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甲老師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509752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教學內容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3.5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4.0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629350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學生互動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3.2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2.6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3754120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教學認真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3.8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4.2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064499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實用性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3.4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4.3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517866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啟發思考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3.1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3.9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74535408"/>
                  </a:ext>
                </a:extLst>
              </a:tr>
            </a:tbl>
          </a:graphicData>
        </a:graphic>
      </p:graphicFrame>
      <p:graphicFrame>
        <p:nvGraphicFramePr>
          <p:cNvPr id="8" name="圖表 7">
            <a:extLst>
              <a:ext uri="{FF2B5EF4-FFF2-40B4-BE49-F238E27FC236}">
                <a16:creationId xmlns:a16="http://schemas.microsoft.com/office/drawing/2014/main" id="{00000000-0008-0000-11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5880483"/>
              </p:ext>
            </p:extLst>
          </p:nvPr>
        </p:nvGraphicFramePr>
        <p:xfrm>
          <a:off x="2843808" y="357301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2748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3635896" y="0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rgbClr val="FF0000"/>
                </a:solidFill>
                <a:latin typeface="+mj-ea"/>
                <a:ea typeface="+mj-ea"/>
              </a:rPr>
              <a:t>XY</a:t>
            </a:r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散佈圖練習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683568" y="103543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原始數據表格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683568" y="2869625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451048"/>
              </p:ext>
            </p:extLst>
          </p:nvPr>
        </p:nvGraphicFramePr>
        <p:xfrm>
          <a:off x="7308304" y="188640"/>
          <a:ext cx="1473200" cy="3143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373415399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578888680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年齡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每月所得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407717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              </a:t>
                      </a:r>
                      <a:r>
                        <a:rPr lang="en-US" altLang="zh-TW" sz="1200" u="none" strike="noStrike">
                          <a:effectLst/>
                        </a:rPr>
                        <a:t>6,000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685997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            </a:t>
                      </a:r>
                      <a:r>
                        <a:rPr lang="en-US" altLang="zh-TW" sz="1200" u="none" strike="noStrike">
                          <a:effectLst/>
                        </a:rPr>
                        <a:t>10,000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7357575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1200" u="none" strike="noStrike" dirty="0">
                          <a:effectLst/>
                        </a:rPr>
                        <a:t>15,000 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6179442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            </a:t>
                      </a:r>
                      <a:r>
                        <a:rPr lang="en-US" altLang="zh-TW" sz="1200" u="none" strike="noStrike">
                          <a:effectLst/>
                        </a:rPr>
                        <a:t>26,000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03617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            </a:t>
                      </a:r>
                      <a:r>
                        <a:rPr lang="en-US" altLang="zh-TW" sz="1200" u="none" strike="noStrike">
                          <a:effectLst/>
                        </a:rPr>
                        <a:t>35,000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5937378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            </a:t>
                      </a:r>
                      <a:r>
                        <a:rPr lang="en-US" altLang="zh-TW" sz="1200" u="none" strike="noStrike">
                          <a:effectLst/>
                        </a:rPr>
                        <a:t>42,000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120139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            </a:t>
                      </a:r>
                      <a:r>
                        <a:rPr lang="en-US" altLang="zh-TW" sz="1200" u="none" strike="noStrike">
                          <a:effectLst/>
                        </a:rPr>
                        <a:t>50,500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235271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            </a:t>
                      </a:r>
                      <a:r>
                        <a:rPr lang="en-US" altLang="zh-TW" sz="1200" u="none" strike="noStrike">
                          <a:effectLst/>
                        </a:rPr>
                        <a:t>40,500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843614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            </a:t>
                      </a:r>
                      <a:r>
                        <a:rPr lang="en-US" altLang="zh-TW" sz="1200" u="none" strike="noStrike">
                          <a:effectLst/>
                        </a:rPr>
                        <a:t>37,650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598251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            </a:t>
                      </a:r>
                      <a:r>
                        <a:rPr lang="en-US" altLang="zh-TW" sz="1200" u="none" strike="noStrike">
                          <a:effectLst/>
                        </a:rPr>
                        <a:t>30,500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5982285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            </a:t>
                      </a:r>
                      <a:r>
                        <a:rPr lang="en-US" altLang="zh-TW" sz="1200" u="none" strike="noStrike">
                          <a:effectLst/>
                        </a:rPr>
                        <a:t>25,000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676442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70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            </a:t>
                      </a:r>
                      <a:r>
                        <a:rPr lang="en-US" altLang="zh-TW" sz="1200" u="none" strike="noStrike">
                          <a:effectLst/>
                        </a:rPr>
                        <a:t>15,800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52082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            </a:t>
                      </a:r>
                      <a:r>
                        <a:rPr lang="en-US" altLang="zh-TW" sz="1200" u="none" strike="noStrike">
                          <a:effectLst/>
                        </a:rPr>
                        <a:t>10,200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4241344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 dirty="0">
                          <a:effectLst/>
                        </a:rPr>
                        <a:t>              </a:t>
                      </a:r>
                      <a:r>
                        <a:rPr lang="en-US" altLang="zh-TW" sz="1200" u="none" strike="noStrike" dirty="0">
                          <a:effectLst/>
                        </a:rPr>
                        <a:t>8,000 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1139364"/>
                  </a:ext>
                </a:extLst>
              </a:tr>
            </a:tbl>
          </a:graphicData>
        </a:graphic>
      </p:graphicFrame>
      <p:graphicFrame>
        <p:nvGraphicFramePr>
          <p:cNvPr id="8" name="圖表 7">
            <a:extLst>
              <a:ext uri="{FF2B5EF4-FFF2-40B4-BE49-F238E27FC236}">
                <a16:creationId xmlns:a16="http://schemas.microsoft.com/office/drawing/2014/main" id="{00000000-0008-0000-12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2839368"/>
              </p:ext>
            </p:extLst>
          </p:nvPr>
        </p:nvGraphicFramePr>
        <p:xfrm>
          <a:off x="2411760" y="2851436"/>
          <a:ext cx="5043489" cy="3414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5146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3635896" y="0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折線圖練習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683568" y="103543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原始數據表格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683568" y="2869625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830550"/>
              </p:ext>
            </p:extLst>
          </p:nvPr>
        </p:nvGraphicFramePr>
        <p:xfrm>
          <a:off x="6660232" y="319423"/>
          <a:ext cx="1981200" cy="2971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7578">
                  <a:extLst>
                    <a:ext uri="{9D8B030D-6E8A-4147-A177-3AD203B41FA5}">
                      <a16:colId xmlns:a16="http://schemas.microsoft.com/office/drawing/2014/main" val="3984688066"/>
                    </a:ext>
                  </a:extLst>
                </a:gridCol>
                <a:gridCol w="1093622">
                  <a:extLst>
                    <a:ext uri="{9D8B030D-6E8A-4147-A177-3AD203B41FA5}">
                      <a16:colId xmlns:a16="http://schemas.microsoft.com/office/drawing/2014/main" val="2834181133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>
                          <a:effectLst/>
                        </a:rPr>
                        <a:t>時間</a:t>
                      </a:r>
                      <a:endParaRPr lang="zh-TW" altLang="en-US" sz="1400" b="1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>
                          <a:effectLst/>
                        </a:rPr>
                        <a:t>銷售量</a:t>
                      </a:r>
                      <a:r>
                        <a:rPr lang="en-US" altLang="zh-TW" sz="1400" u="none" strike="noStrike">
                          <a:effectLst/>
                        </a:rPr>
                        <a:t>(</a:t>
                      </a:r>
                      <a:r>
                        <a:rPr lang="zh-TW" altLang="en-US" sz="1400" u="none" strike="noStrike">
                          <a:effectLst/>
                        </a:rPr>
                        <a:t>億</a:t>
                      </a:r>
                      <a:r>
                        <a:rPr lang="en-US" altLang="zh-TW" sz="1400" u="none" strike="noStrike">
                          <a:effectLst/>
                        </a:rPr>
                        <a:t>)</a:t>
                      </a:r>
                      <a:endParaRPr lang="en-US" altLang="zh-TW" sz="1400" b="1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5058252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10/14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               </a:t>
                      </a:r>
                      <a:r>
                        <a:rPr lang="en-US" altLang="zh-TW" sz="1200" u="none" strike="noStrike">
                          <a:effectLst/>
                        </a:rPr>
                        <a:t>12,298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0248501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11/14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               </a:t>
                      </a:r>
                      <a:r>
                        <a:rPr lang="en-US" altLang="zh-TW" sz="1200" u="none" strike="noStrike">
                          <a:effectLst/>
                        </a:rPr>
                        <a:t>11,955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0456559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12/14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               </a:t>
                      </a:r>
                      <a:r>
                        <a:rPr lang="en-US" altLang="zh-TW" sz="1200" u="none" strike="noStrike">
                          <a:effectLst/>
                        </a:rPr>
                        <a:t>12,430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4466945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1/15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               </a:t>
                      </a:r>
                      <a:r>
                        <a:rPr lang="en-US" altLang="zh-TW" sz="1200" u="none" strike="noStrike">
                          <a:effectLst/>
                        </a:rPr>
                        <a:t>12,380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9584581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2/15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               </a:t>
                      </a:r>
                      <a:r>
                        <a:rPr lang="en-US" altLang="zh-TW" sz="1200" u="none" strike="noStrike">
                          <a:effectLst/>
                        </a:rPr>
                        <a:t>10,452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980448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3/15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               </a:t>
                      </a:r>
                      <a:r>
                        <a:rPr lang="en-US" altLang="zh-TW" sz="1200" u="none" strike="noStrike">
                          <a:effectLst/>
                        </a:rPr>
                        <a:t>11,868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1246449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4/15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               </a:t>
                      </a:r>
                      <a:r>
                        <a:rPr lang="en-US" altLang="zh-TW" sz="1200" u="none" strike="noStrike">
                          <a:effectLst/>
                        </a:rPr>
                        <a:t>11,925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1286977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5/15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               </a:t>
                      </a:r>
                      <a:r>
                        <a:rPr lang="en-US" altLang="zh-TW" sz="1200" u="none" strike="noStrike">
                          <a:effectLst/>
                        </a:rPr>
                        <a:t>12,191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189050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6/15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               </a:t>
                      </a:r>
                      <a:r>
                        <a:rPr lang="en-US" altLang="zh-TW" sz="1200" u="none" strike="noStrike">
                          <a:effectLst/>
                        </a:rPr>
                        <a:t>12,337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1186369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7/15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               </a:t>
                      </a:r>
                      <a:r>
                        <a:rPr lang="en-US" altLang="zh-TW" sz="1200" u="none" strike="noStrike">
                          <a:effectLst/>
                        </a:rPr>
                        <a:t>12,443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9057691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8/15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               </a:t>
                      </a:r>
                      <a:r>
                        <a:rPr lang="en-US" altLang="zh-TW" sz="1200" u="none" strike="noStrike">
                          <a:effectLst/>
                        </a:rPr>
                        <a:t>12,064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4804790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9/15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               </a:t>
                      </a:r>
                      <a:r>
                        <a:rPr lang="en-US" altLang="zh-TW" sz="1200" u="none" strike="noStrike">
                          <a:effectLst/>
                        </a:rPr>
                        <a:t>12,447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244234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10/15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1200" u="none" strike="noStrike" dirty="0">
                          <a:effectLst/>
                        </a:rPr>
                        <a:t>12,481 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47345373"/>
                  </a:ext>
                </a:extLst>
              </a:tr>
            </a:tbl>
          </a:graphicData>
        </a:graphic>
      </p:graphicFrame>
      <p:graphicFrame>
        <p:nvGraphicFramePr>
          <p:cNvPr id="8" name="圖表 7">
            <a:extLst>
              <a:ext uri="{FF2B5EF4-FFF2-40B4-BE49-F238E27FC236}">
                <a16:creationId xmlns:a16="http://schemas.microsoft.com/office/drawing/2014/main" id="{C32608B7-1591-EE6D-7B67-5CBF704F9D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6197333"/>
              </p:ext>
            </p:extLst>
          </p:nvPr>
        </p:nvGraphicFramePr>
        <p:xfrm>
          <a:off x="755576" y="2466975"/>
          <a:ext cx="7524750" cy="4391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6979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3635896" y="0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股票圖練習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683568" y="103543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原始數據表格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683568" y="2869625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56948"/>
              </p:ext>
            </p:extLst>
          </p:nvPr>
        </p:nvGraphicFramePr>
        <p:xfrm>
          <a:off x="3995936" y="692696"/>
          <a:ext cx="3568700" cy="3143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213716290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3560930307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927665045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1460016008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1598872650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698311268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日期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成交量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開盤價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最高價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最低價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收盤價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584691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12/3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150819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12/4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116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12/5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347492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12/6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7748373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12/7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579957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12/10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258124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12/11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3906786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12/12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05584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12/13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8794015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12/14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2560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855161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12/17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964326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12/18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70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70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85731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12/19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71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76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70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8122535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12/20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74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78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70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76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9843532"/>
                  </a:ext>
                </a:extLst>
              </a:tr>
            </a:tbl>
          </a:graphicData>
        </a:graphic>
      </p:graphicFrame>
      <p:graphicFrame>
        <p:nvGraphicFramePr>
          <p:cNvPr id="8" name="圖表 7">
            <a:extLst>
              <a:ext uri="{FF2B5EF4-FFF2-40B4-BE49-F238E27FC236}">
                <a16:creationId xmlns:a16="http://schemas.microsoft.com/office/drawing/2014/main" id="{00000000-0008-0000-14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6239952"/>
              </p:ext>
            </p:extLst>
          </p:nvPr>
        </p:nvGraphicFramePr>
        <p:xfrm>
          <a:off x="971600" y="3717032"/>
          <a:ext cx="5800725" cy="2924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7485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theme/theme1.xml><?xml version="1.0" encoding="utf-8"?>
<a:theme xmlns:a="http://schemas.openxmlformats.org/drawingml/2006/main" name="4_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619</TotalTime>
  <Words>592</Words>
  <Application>Microsoft Office PowerPoint</Application>
  <PresentationFormat>如螢幕大小 (4:3)</PresentationFormat>
  <Paragraphs>467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9" baseType="lpstr">
      <vt:lpstr>文鼎中楷</vt:lpstr>
      <vt:lpstr>華康超特楷體</vt:lpstr>
      <vt:lpstr>微軟正黑體</vt:lpstr>
      <vt:lpstr>新細明體</vt:lpstr>
      <vt:lpstr>標楷體</vt:lpstr>
      <vt:lpstr>Arial</vt:lpstr>
      <vt:lpstr>Calibri</vt:lpstr>
      <vt:lpstr>Times New Roman</vt:lpstr>
      <vt:lpstr>4_佈景主題1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無</dc:title>
  <dc:creator>TT</dc:creator>
  <cp:lastModifiedBy>TK3C143</cp:lastModifiedBy>
  <cp:revision>73</cp:revision>
  <dcterms:created xsi:type="dcterms:W3CDTF">2017-01-16T13:26:16Z</dcterms:created>
  <dcterms:modified xsi:type="dcterms:W3CDTF">2023-10-20T08:17:56Z</dcterms:modified>
</cp:coreProperties>
</file>