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5" r:id="rId6"/>
    <p:sldId id="259" r:id="rId7"/>
    <p:sldId id="264" r:id="rId8"/>
    <p:sldId id="266" r:id="rId9"/>
    <p:sldId id="260" r:id="rId10"/>
    <p:sldId id="300" r:id="rId11"/>
    <p:sldId id="301" r:id="rId12"/>
    <p:sldId id="302" r:id="rId13"/>
    <p:sldId id="278" r:id="rId14"/>
    <p:sldId id="269" r:id="rId15"/>
    <p:sldId id="270" r:id="rId16"/>
    <p:sldId id="277" r:id="rId17"/>
    <p:sldId id="281" r:id="rId18"/>
    <p:sldId id="279" r:id="rId19"/>
    <p:sldId id="285" r:id="rId20"/>
    <p:sldId id="282" r:id="rId21"/>
    <p:sldId id="283" r:id="rId22"/>
    <p:sldId id="267" r:id="rId23"/>
    <p:sldId id="261" r:id="rId24"/>
    <p:sldId id="299" r:id="rId25"/>
    <p:sldId id="294" r:id="rId26"/>
    <p:sldId id="271" r:id="rId27"/>
    <p:sldId id="268" r:id="rId28"/>
    <p:sldId id="262" r:id="rId29"/>
    <p:sldId id="284" r:id="rId3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8" d="100"/>
          <a:sy n="68" d="100"/>
        </p:scale>
        <p:origin x="5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4.jpeg"/><Relationship Id="rId2" Type="http://schemas.openxmlformats.org/officeDocument/2006/relationships/image" Target="../media/image3.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descr="B4E{XS[N$XZD$ZI]23`G8U5"/>
          <p:cNvPicPr>
            <a:picLocks noChangeAspect="1"/>
          </p:cNvPicPr>
          <p:nvPr/>
        </p:nvPicPr>
        <p:blipFill>
          <a:blip r:embed="rId1"/>
          <a:stretch>
            <a:fillRect/>
          </a:stretch>
        </p:blipFill>
        <p:spPr>
          <a:xfrm>
            <a:off x="-45720" y="-13335"/>
            <a:ext cx="12284710" cy="6884670"/>
          </a:xfrm>
          <a:prstGeom prst="rect">
            <a:avLst/>
          </a:prstGeom>
        </p:spPr>
      </p:pic>
      <p:sp>
        <p:nvSpPr>
          <p:cNvPr id="5" name="文本框 4"/>
          <p:cNvSpPr txBox="1"/>
          <p:nvPr/>
        </p:nvSpPr>
        <p:spPr>
          <a:xfrm>
            <a:off x="2232025" y="2148840"/>
            <a:ext cx="7893685" cy="922020"/>
          </a:xfrm>
          <a:prstGeom prst="rect">
            <a:avLst/>
          </a:prstGeom>
          <a:noFill/>
        </p:spPr>
        <p:txBody>
          <a:bodyPr wrap="square" rtlCol="0">
            <a:spAutoFit/>
          </a:bodyPr>
          <a:lstStyle/>
          <a:p>
            <a:r>
              <a:rPr lang="zh-CN" altLang="en-US" sz="5400" b="1">
                <a:solidFill>
                  <a:schemeClr val="bg1"/>
                </a:solidFill>
                <a:latin typeface="微软雅黑" panose="020B0503020204020204" pitchFamily="34" charset="-122"/>
                <a:ea typeface="微软雅黑" panose="020B0503020204020204" pitchFamily="34" charset="-122"/>
              </a:rPr>
              <a:t>科大讯飞</a:t>
            </a:r>
            <a:r>
              <a:rPr lang="en-US" altLang="zh-CN" sz="5400" b="1">
                <a:solidFill>
                  <a:schemeClr val="bg1"/>
                </a:solidFill>
                <a:latin typeface="微软雅黑" panose="020B0503020204020204" pitchFamily="34" charset="-122"/>
                <a:ea typeface="微软雅黑" panose="020B0503020204020204" pitchFamily="34" charset="-122"/>
              </a:rPr>
              <a:t>AI</a:t>
            </a:r>
            <a:r>
              <a:rPr lang="zh-CN" altLang="en-US" sz="5400" b="1">
                <a:solidFill>
                  <a:schemeClr val="bg1"/>
                </a:solidFill>
                <a:latin typeface="微软雅黑" panose="020B0503020204020204" pitchFamily="34" charset="-122"/>
                <a:ea typeface="微软雅黑" panose="020B0503020204020204" pitchFamily="34" charset="-122"/>
              </a:rPr>
              <a:t>营销算法大赛</a:t>
            </a:r>
            <a:endParaRPr lang="zh-CN" altLang="en-US" sz="5400" b="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635" y="6350"/>
            <a:ext cx="12181840" cy="6844665"/>
          </a:xfrm>
          <a:prstGeom prst="rect">
            <a:avLst/>
          </a:prstGeom>
        </p:spPr>
      </p:pic>
      <p:sp>
        <p:nvSpPr>
          <p:cNvPr id="19" name="标题 1"/>
          <p:cNvSpPr txBox="1"/>
          <p:nvPr/>
        </p:nvSpPr>
        <p:spPr>
          <a:xfrm>
            <a:off x="1073991" y="287528"/>
            <a:ext cx="6109097" cy="604044"/>
          </a:xfrm>
          <a:prstGeom prst="rect">
            <a:avLst/>
          </a:prstGeom>
        </p:spPr>
        <p:txBody>
          <a:bodyPr/>
          <a:lstStyle>
            <a:lvl1pPr algn="l" defTabSz="2887980" rtl="0" eaLnBrk="1" latinLnBrk="0" hangingPunct="1">
              <a:lnSpc>
                <a:spcPct val="90000"/>
              </a:lnSpc>
              <a:spcBef>
                <a:spcPct val="0"/>
              </a:spcBef>
              <a:buNone/>
              <a:defRPr sz="13860" kern="1200">
                <a:solidFill>
                  <a:schemeClr val="tx1"/>
                </a:solidFill>
                <a:latin typeface="+mj-lt"/>
                <a:ea typeface="+mj-ea"/>
                <a:cs typeface="+mj-cs"/>
              </a:defRPr>
            </a:lvl1pPr>
          </a:lstStyle>
          <a:p>
            <a:r>
              <a:rPr lang="zh-CN" altLang="en-US" sz="3000" dirty="0">
                <a:latin typeface="黑体" panose="02010609060101010101" pitchFamily="49" charset="-122"/>
                <a:ea typeface="黑体" panose="02010609060101010101" pitchFamily="49" charset="-122"/>
              </a:rPr>
              <a:t>数据</a:t>
            </a:r>
            <a:r>
              <a:rPr lang="zh-CN" altLang="en-US" sz="3000" dirty="0">
                <a:latin typeface="微软雅黑" panose="020B0503020204020204" pitchFamily="34" charset="-122"/>
                <a:ea typeface="微软雅黑" panose="020B0503020204020204" pitchFamily="34" charset="-122"/>
              </a:rPr>
              <a:t>探索性</a:t>
            </a:r>
            <a:r>
              <a:rPr lang="zh-CN" altLang="en-US" sz="3000" dirty="0">
                <a:latin typeface="黑体" panose="02010609060101010101" pitchFamily="49" charset="-122"/>
                <a:ea typeface="黑体" panose="02010609060101010101" pitchFamily="49" charset="-122"/>
              </a:rPr>
              <a:t>分析</a:t>
            </a:r>
            <a:endParaRPr lang="zh-CN" altLang="en-US" sz="3000"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9293225" y="5544820"/>
            <a:ext cx="2621915" cy="931545"/>
          </a:xfrm>
          <a:prstGeom prst="rect">
            <a:avLst/>
          </a:prstGeom>
        </p:spPr>
      </p:pic>
      <p:sp>
        <p:nvSpPr>
          <p:cNvPr id="6" name="矩形 5"/>
          <p:cNvSpPr/>
          <p:nvPr/>
        </p:nvSpPr>
        <p:spPr>
          <a:xfrm>
            <a:off x="2841748" y="4545441"/>
            <a:ext cx="6096000" cy="1583690"/>
          </a:xfrm>
          <a:prstGeom prst="rect">
            <a:avLst/>
          </a:prstGeom>
        </p:spPr>
        <p:txBody>
          <a:bodyPr wrap="square">
            <a:spAutoFit/>
          </a:bodyPr>
          <a:p>
            <a:pPr marL="342900" indent="-342900" defTabSz="2887980">
              <a:lnSpc>
                <a:spcPct val="90000"/>
              </a:lnSpc>
              <a:spcBef>
                <a:spcPct val="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在训练集中的部分热门广告，</a:t>
            </a:r>
            <a:r>
              <a:rPr lang="en-US" altLang="zh-CN" dirty="0" err="1">
                <a:latin typeface="微软雅黑" panose="020B0503020204020204" pitchFamily="34" charset="-122"/>
                <a:ea typeface="微软雅黑" panose="020B0503020204020204" pitchFamily="34" charset="-122"/>
              </a:rPr>
              <a:t>adid</a:t>
            </a:r>
            <a:r>
              <a:rPr lang="zh-CN" altLang="en-US"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1537089</a:t>
            </a:r>
            <a:r>
              <a:rPr lang="zh-CN" altLang="en-US" dirty="0">
                <a:latin typeface="微软雅黑" panose="020B0503020204020204" pitchFamily="34" charset="-122"/>
                <a:ea typeface="微软雅黑" panose="020B0503020204020204" pitchFamily="34" charset="-122"/>
              </a:rPr>
              <a:t>的广告在训练集中曝光次数超过了</a:t>
            </a:r>
            <a:r>
              <a:rPr lang="en-US" altLang="zh-CN" dirty="0">
                <a:latin typeface="微软雅黑" panose="020B0503020204020204" pitchFamily="34" charset="-122"/>
                <a:ea typeface="微软雅黑" panose="020B0503020204020204" pitchFamily="34" charset="-122"/>
              </a:rPr>
              <a:t>12</a:t>
            </a:r>
            <a:r>
              <a:rPr lang="zh-CN" altLang="en-US" dirty="0">
                <a:latin typeface="微软雅黑" panose="020B0503020204020204" pitchFamily="34" charset="-122"/>
                <a:ea typeface="微软雅黑" panose="020B0503020204020204" pitchFamily="34" charset="-122"/>
              </a:rPr>
              <a:t>万次。</a:t>
            </a:r>
            <a:endParaRPr lang="zh-CN" altLang="en-US" dirty="0">
              <a:latin typeface="微软雅黑" panose="020B0503020204020204" pitchFamily="34" charset="-122"/>
              <a:ea typeface="微软雅黑" panose="020B0503020204020204" pitchFamily="34" charset="-122"/>
            </a:endParaRPr>
          </a:p>
          <a:p>
            <a:pPr marL="342900" indent="-342900" defTabSz="2887980">
              <a:lnSpc>
                <a:spcPct val="90000"/>
              </a:lnSpc>
              <a:spcBef>
                <a:spcPct val="0"/>
              </a:spcBef>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342900" indent="-342900" defTabSz="2887980">
              <a:lnSpc>
                <a:spcPct val="90000"/>
              </a:lnSpc>
              <a:spcBef>
                <a:spcPct val="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在训练集中的部分热门广告，</a:t>
            </a:r>
            <a:r>
              <a:rPr lang="en-US" altLang="zh-CN" dirty="0" err="1">
                <a:latin typeface="微软雅黑" panose="020B0503020204020204" pitchFamily="34" charset="-122"/>
                <a:ea typeface="微软雅黑" panose="020B0503020204020204" pitchFamily="34" charset="-122"/>
              </a:rPr>
              <a:t>adid</a:t>
            </a:r>
            <a:r>
              <a:rPr lang="zh-CN" altLang="en-US"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1537080</a:t>
            </a:r>
            <a:r>
              <a:rPr lang="zh-CN" altLang="en-US" dirty="0">
                <a:latin typeface="微软雅黑" panose="020B0503020204020204" pitchFamily="34" charset="-122"/>
                <a:ea typeface="微软雅黑" panose="020B0503020204020204" pitchFamily="34" charset="-122"/>
              </a:rPr>
              <a:t>的广告在训练集中点击率最高，接近</a:t>
            </a:r>
            <a:r>
              <a:rPr lang="en-US" altLang="zh-CN" dirty="0">
                <a:latin typeface="微软雅黑" panose="020B0503020204020204" pitchFamily="34" charset="-122"/>
                <a:ea typeface="微软雅黑" panose="020B0503020204020204" pitchFamily="34" charset="-122"/>
              </a:rPr>
              <a:t>0.5</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42900" indent="-342900" defTabSz="2887980">
              <a:lnSpc>
                <a:spcPct val="90000"/>
              </a:lnSpc>
              <a:spcBef>
                <a:spcPct val="0"/>
              </a:spcBef>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076" y="908089"/>
            <a:ext cx="4811812" cy="3315624"/>
          </a:xfrm>
          <a:prstGeom prst="rect">
            <a:avLst/>
          </a:prstGeom>
        </p:spPr>
      </p:pic>
      <p:pic>
        <p:nvPicPr>
          <p:cNvPr id="16" name="图片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0112" y="891484"/>
            <a:ext cx="4813271" cy="33166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635" y="6350"/>
            <a:ext cx="12181840" cy="6844665"/>
          </a:xfrm>
          <a:prstGeom prst="rect">
            <a:avLst/>
          </a:prstGeom>
        </p:spPr>
      </p:pic>
      <p:sp>
        <p:nvSpPr>
          <p:cNvPr id="19" name="标题 1"/>
          <p:cNvSpPr txBox="1"/>
          <p:nvPr/>
        </p:nvSpPr>
        <p:spPr>
          <a:xfrm>
            <a:off x="1073991" y="287528"/>
            <a:ext cx="6109097" cy="604044"/>
          </a:xfrm>
          <a:prstGeom prst="rect">
            <a:avLst/>
          </a:prstGeom>
        </p:spPr>
        <p:txBody>
          <a:bodyPr/>
          <a:lstStyle>
            <a:lvl1pPr algn="l" defTabSz="2887980" rtl="0" eaLnBrk="1" latinLnBrk="0" hangingPunct="1">
              <a:lnSpc>
                <a:spcPct val="90000"/>
              </a:lnSpc>
              <a:spcBef>
                <a:spcPct val="0"/>
              </a:spcBef>
              <a:buNone/>
              <a:defRPr sz="13860" kern="1200">
                <a:solidFill>
                  <a:schemeClr val="tx1"/>
                </a:solidFill>
                <a:latin typeface="+mj-lt"/>
                <a:ea typeface="+mj-ea"/>
                <a:cs typeface="+mj-cs"/>
              </a:defRPr>
            </a:lvl1pPr>
          </a:lstStyle>
          <a:p>
            <a:r>
              <a:rPr lang="zh-CN" altLang="en-US" sz="3000" dirty="0">
                <a:latin typeface="黑体" panose="02010609060101010101" pitchFamily="49" charset="-122"/>
                <a:ea typeface="黑体" panose="02010609060101010101" pitchFamily="49" charset="-122"/>
              </a:rPr>
              <a:t>数据</a:t>
            </a:r>
            <a:r>
              <a:rPr lang="zh-CN" altLang="en-US" sz="3000" dirty="0">
                <a:latin typeface="微软雅黑" panose="020B0503020204020204" pitchFamily="34" charset="-122"/>
                <a:ea typeface="微软雅黑" panose="020B0503020204020204" pitchFamily="34" charset="-122"/>
              </a:rPr>
              <a:t>探索性</a:t>
            </a:r>
            <a:r>
              <a:rPr lang="zh-CN" altLang="en-US" sz="3000" dirty="0">
                <a:latin typeface="黑体" panose="02010609060101010101" pitchFamily="49" charset="-122"/>
                <a:ea typeface="黑体" panose="02010609060101010101" pitchFamily="49" charset="-122"/>
              </a:rPr>
              <a:t>分析</a:t>
            </a:r>
            <a:endParaRPr lang="zh-CN" altLang="en-US" sz="3000" dirty="0">
              <a:latin typeface="黑体" panose="02010609060101010101" pitchFamily="49" charset="-122"/>
              <a:ea typeface="黑体" panose="02010609060101010101" pitchFamily="49" charset="-122"/>
            </a:endParaRPr>
          </a:p>
        </p:txBody>
      </p:sp>
      <p:sp>
        <p:nvSpPr>
          <p:cNvPr id="22" name="直接连接符 4"/>
          <p:cNvSpPr>
            <a:spLocks noChangeShapeType="1"/>
          </p:cNvSpPr>
          <p:nvPr/>
        </p:nvSpPr>
        <p:spPr bwMode="auto">
          <a:xfrm>
            <a:off x="476" y="1054255"/>
            <a:ext cx="12191207" cy="0"/>
          </a:xfrm>
          <a:prstGeom prst="line">
            <a:avLst/>
          </a:prstGeom>
          <a:noFill/>
          <a:ln w="6350">
            <a:solidFill>
              <a:srgbClr val="3AC4C4"/>
            </a:solidFill>
            <a:miter lim="800000"/>
          </a:ln>
          <a:extLst>
            <a:ext uri="{909E8E84-426E-40DD-AFC4-6F175D3DCCD1}">
              <a14:hiddenFill xmlns:a14="http://schemas.microsoft.com/office/drawing/2010/main">
                <a:noFill/>
              </a14:hiddenFill>
            </a:ext>
          </a:extLst>
        </p:spPr>
        <p:txBody>
          <a:bodyPr/>
          <a:lstStyle/>
          <a:p>
            <a:endParaRPr lang="zh-CN" altLang="en-US" sz="270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9293225" y="5544820"/>
            <a:ext cx="2621915" cy="931545"/>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7886" y="1184341"/>
            <a:ext cx="5015720" cy="3510026"/>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2076" y="1184341"/>
            <a:ext cx="5017687" cy="3511403"/>
          </a:xfrm>
          <a:prstGeom prst="rect">
            <a:avLst/>
          </a:prstGeom>
        </p:spPr>
      </p:pic>
      <p:sp>
        <p:nvSpPr>
          <p:cNvPr id="14" name="矩形 13"/>
          <p:cNvSpPr/>
          <p:nvPr/>
        </p:nvSpPr>
        <p:spPr>
          <a:xfrm>
            <a:off x="2750976" y="5000055"/>
            <a:ext cx="6096000" cy="837565"/>
          </a:xfrm>
          <a:prstGeom prst="rect">
            <a:avLst/>
          </a:prstGeom>
        </p:spPr>
        <p:txBody>
          <a:bodyPr>
            <a:spAutoFit/>
          </a:bodyPr>
          <a:p>
            <a:pPr marL="342900" indent="-342900" defTabSz="2887980">
              <a:lnSpc>
                <a:spcPct val="90000"/>
              </a:lnSpc>
              <a:spcBef>
                <a:spcPct val="0"/>
              </a:spcBef>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342900" indent="-342900" defTabSz="2887980">
              <a:lnSpc>
                <a:spcPct val="90000"/>
              </a:lnSpc>
              <a:spcBef>
                <a:spcPct val="0"/>
              </a:spcBef>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OPPO</a:t>
            </a:r>
            <a:r>
              <a:rPr lang="zh-CN" altLang="en-US" dirty="0">
                <a:latin typeface="微软雅黑" panose="020B0503020204020204" pitchFamily="34" charset="-122"/>
                <a:ea typeface="微软雅黑" panose="020B0503020204020204" pitchFamily="34" charset="-122"/>
              </a:rPr>
              <a:t>和 </a:t>
            </a:r>
            <a:r>
              <a:rPr lang="en-US" altLang="zh-CN" dirty="0">
                <a:latin typeface="微软雅黑" panose="020B0503020204020204" pitchFamily="34" charset="-122"/>
                <a:ea typeface="微软雅黑" panose="020B0503020204020204" pitchFamily="34" charset="-122"/>
              </a:rPr>
              <a:t>vivo</a:t>
            </a:r>
            <a:r>
              <a:rPr lang="zh-CN" altLang="en-US" dirty="0">
                <a:latin typeface="微软雅黑" panose="020B0503020204020204" pitchFamily="34" charset="-122"/>
                <a:ea typeface="微软雅黑" panose="020B0503020204020204" pitchFamily="34" charset="-122"/>
              </a:rPr>
              <a:t>的用户最多，而这两种机型的用户点击率也高于其他手机的用户</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635" y="6350"/>
            <a:ext cx="12181840" cy="6844665"/>
          </a:xfrm>
          <a:prstGeom prst="rect">
            <a:avLst/>
          </a:prstGeom>
        </p:spPr>
      </p:pic>
      <p:sp>
        <p:nvSpPr>
          <p:cNvPr id="19" name="标题 1"/>
          <p:cNvSpPr txBox="1"/>
          <p:nvPr/>
        </p:nvSpPr>
        <p:spPr>
          <a:xfrm>
            <a:off x="1073991" y="287528"/>
            <a:ext cx="6109097" cy="604044"/>
          </a:xfrm>
          <a:prstGeom prst="rect">
            <a:avLst/>
          </a:prstGeom>
        </p:spPr>
        <p:txBody>
          <a:bodyPr/>
          <a:lstStyle>
            <a:lvl1pPr algn="l" defTabSz="2887980" rtl="0" eaLnBrk="1" latinLnBrk="0" hangingPunct="1">
              <a:lnSpc>
                <a:spcPct val="90000"/>
              </a:lnSpc>
              <a:spcBef>
                <a:spcPct val="0"/>
              </a:spcBef>
              <a:buNone/>
              <a:defRPr sz="13860" kern="1200">
                <a:solidFill>
                  <a:schemeClr val="tx1"/>
                </a:solidFill>
                <a:latin typeface="+mj-lt"/>
                <a:ea typeface="+mj-ea"/>
                <a:cs typeface="+mj-cs"/>
              </a:defRPr>
            </a:lvl1pPr>
          </a:lstStyle>
          <a:p>
            <a:r>
              <a:rPr lang="zh-CN" altLang="en-US" sz="3000">
                <a:latin typeface="微软雅黑" panose="020B0503020204020204" pitchFamily="34" charset="-122"/>
                <a:ea typeface="微软雅黑" panose="020B0503020204020204" pitchFamily="34" charset="-122"/>
              </a:rPr>
              <a:t>数据预处理</a:t>
            </a:r>
            <a:endParaRPr lang="zh-CN" altLang="en-US" sz="3000" dirty="0">
              <a:latin typeface="微软雅黑" panose="020B0503020204020204" pitchFamily="34" charset="-122"/>
              <a:ea typeface="微软雅黑" panose="020B0503020204020204" pitchFamily="34" charset="-122"/>
            </a:endParaRPr>
          </a:p>
        </p:txBody>
      </p:sp>
      <p:sp>
        <p:nvSpPr>
          <p:cNvPr id="22" name="直接连接符 4"/>
          <p:cNvSpPr>
            <a:spLocks noChangeShapeType="1"/>
          </p:cNvSpPr>
          <p:nvPr/>
        </p:nvSpPr>
        <p:spPr bwMode="auto">
          <a:xfrm>
            <a:off x="476" y="1054255"/>
            <a:ext cx="12191207" cy="0"/>
          </a:xfrm>
          <a:prstGeom prst="line">
            <a:avLst/>
          </a:prstGeom>
          <a:noFill/>
          <a:ln w="6350">
            <a:solidFill>
              <a:srgbClr val="3AC4C4"/>
            </a:solidFill>
            <a:miter lim="800000"/>
          </a:ln>
          <a:extLst>
            <a:ext uri="{909E8E84-426E-40DD-AFC4-6F175D3DCCD1}">
              <a14:hiddenFill xmlns:a14="http://schemas.microsoft.com/office/drawing/2010/main">
                <a:noFill/>
              </a14:hiddenFill>
            </a:ext>
          </a:extLst>
        </p:spPr>
        <p:txBody>
          <a:bodyPr/>
          <a:lstStyle/>
          <a:p>
            <a:endParaRPr lang="zh-CN" altLang="en-US" sz="270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9293225" y="5544820"/>
            <a:ext cx="2621915" cy="931545"/>
          </a:xfrm>
          <a:prstGeom prst="rect">
            <a:avLst/>
          </a:prstGeom>
        </p:spPr>
      </p:pic>
      <p:sp>
        <p:nvSpPr>
          <p:cNvPr id="6" name="文本框 5"/>
          <p:cNvSpPr txBox="1"/>
          <p:nvPr/>
        </p:nvSpPr>
        <p:spPr>
          <a:xfrm>
            <a:off x="1810004" y="1054170"/>
            <a:ext cx="9172280" cy="5132705"/>
          </a:xfrm>
          <a:prstGeom prst="rect">
            <a:avLst/>
          </a:prstGeom>
          <a:noFill/>
        </p:spPr>
        <p:txBody>
          <a:bodyPr wrap="square" rtlCol="0">
            <a:spAutoFit/>
          </a:bodyPr>
          <a:lstStyle/>
          <a:p>
            <a:pPr defTabSz="2887980">
              <a:lnSpc>
                <a:spcPct val="90000"/>
              </a:lnSpc>
              <a:spcBef>
                <a:spcPct val="0"/>
              </a:spcBef>
            </a:pPr>
            <a:endParaRPr lang="zh-CN" altLang="en-US" sz="2400">
              <a:latin typeface="微软雅黑" panose="020B0503020204020204" pitchFamily="34" charset="-122"/>
              <a:ea typeface="微软雅黑" panose="020B0503020204020204" pitchFamily="34" charset="-122"/>
              <a:cs typeface="+mj-cs"/>
            </a:endParaRPr>
          </a:p>
          <a:p>
            <a:pPr marL="342900" indent="-342900" defTabSz="2887980">
              <a:lnSpc>
                <a:spcPct val="90000"/>
              </a:lnSpc>
              <a:spcBef>
                <a:spcPct val="0"/>
              </a:spcBef>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cs typeface="+mj-cs"/>
              </a:rPr>
              <a:t>初复赛训练数据合并后去重（</a:t>
            </a:r>
            <a:r>
              <a:rPr lang="en-US" altLang="zh-CN" sz="2000">
                <a:latin typeface="微软雅黑" panose="020B0503020204020204" pitchFamily="34" charset="-122"/>
                <a:ea typeface="微软雅黑" panose="020B0503020204020204" pitchFamily="34" charset="-122"/>
                <a:cs typeface="+mj-cs"/>
              </a:rPr>
              <a:t>7361</a:t>
            </a:r>
            <a:r>
              <a:rPr lang="zh-CN" altLang="en-US" sz="2000">
                <a:latin typeface="微软雅黑" panose="020B0503020204020204" pitchFamily="34" charset="-122"/>
                <a:ea typeface="微软雅黑" panose="020B0503020204020204" pitchFamily="34" charset="-122"/>
                <a:cs typeface="+mj-cs"/>
              </a:rPr>
              <a:t>条）</a:t>
            </a:r>
            <a:endParaRPr lang="en-US" altLang="zh-CN" sz="2000">
              <a:latin typeface="微软雅黑" panose="020B0503020204020204" pitchFamily="34" charset="-122"/>
              <a:ea typeface="微软雅黑" panose="020B0503020204020204" pitchFamily="34" charset="-122"/>
              <a:cs typeface="+mj-cs"/>
            </a:endParaRPr>
          </a:p>
          <a:p>
            <a:pPr defTabSz="2887980">
              <a:lnSpc>
                <a:spcPct val="90000"/>
              </a:lnSpc>
              <a:spcBef>
                <a:spcPct val="0"/>
              </a:spcBef>
            </a:pPr>
            <a:endParaRPr lang="zh-CN" altLang="en-US" sz="2000">
              <a:latin typeface="微软雅黑" panose="020B0503020204020204" pitchFamily="34" charset="-122"/>
              <a:ea typeface="微软雅黑" panose="020B0503020204020204" pitchFamily="34" charset="-122"/>
              <a:cs typeface="+mj-cs"/>
            </a:endParaRPr>
          </a:p>
          <a:p>
            <a:pPr marL="342900" indent="-342900" defTabSz="2887980">
              <a:lnSpc>
                <a:spcPct val="90000"/>
              </a:lnSpc>
              <a:spcBef>
                <a:spcPct val="0"/>
              </a:spcBef>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cs typeface="+mj-cs"/>
              </a:rPr>
              <a:t>提取广告投放时间信息，日期、小时以及早中晚时间段</a:t>
            </a:r>
            <a:endParaRPr lang="en-US" altLang="zh-CN" sz="2000">
              <a:latin typeface="微软雅黑" panose="020B0503020204020204" pitchFamily="34" charset="-122"/>
              <a:ea typeface="微软雅黑" panose="020B0503020204020204" pitchFamily="34" charset="-122"/>
              <a:cs typeface="+mj-cs"/>
            </a:endParaRPr>
          </a:p>
          <a:p>
            <a:pPr defTabSz="2887980">
              <a:lnSpc>
                <a:spcPct val="90000"/>
              </a:lnSpc>
              <a:spcBef>
                <a:spcPct val="0"/>
              </a:spcBef>
            </a:pPr>
            <a:endParaRPr lang="en-US" altLang="zh-CN" sz="2000">
              <a:latin typeface="微软雅黑" panose="020B0503020204020204" pitchFamily="34" charset="-122"/>
              <a:ea typeface="微软雅黑" panose="020B0503020204020204" pitchFamily="34" charset="-122"/>
              <a:cs typeface="+mj-cs"/>
            </a:endParaRPr>
          </a:p>
          <a:p>
            <a:pPr defTabSz="2887980">
              <a:lnSpc>
                <a:spcPct val="90000"/>
              </a:lnSpc>
              <a:spcBef>
                <a:spcPct val="0"/>
              </a:spcBef>
            </a:pPr>
            <a:r>
              <a:rPr lang="en-US" altLang="zh-CN" sz="2000">
                <a:latin typeface="微软雅黑" panose="020B0503020204020204" pitchFamily="34" charset="-122"/>
                <a:ea typeface="微软雅黑" panose="020B0503020204020204" pitchFamily="34" charset="-122"/>
                <a:cs typeface="+mj-cs"/>
              </a:rPr>
              <a:t>         0-6&gt;--1 | 7-12&gt;--2 | 13-18&gt;--3 | 19-24&gt;--4</a:t>
            </a:r>
            <a:endParaRPr lang="en-US" altLang="zh-CN" sz="2000">
              <a:latin typeface="微软雅黑" panose="020B0503020204020204" pitchFamily="34" charset="-122"/>
              <a:ea typeface="微软雅黑" panose="020B0503020204020204" pitchFamily="34" charset="-122"/>
              <a:cs typeface="+mj-cs"/>
            </a:endParaRPr>
          </a:p>
          <a:p>
            <a:pPr defTabSz="2887980">
              <a:lnSpc>
                <a:spcPct val="90000"/>
              </a:lnSpc>
              <a:spcBef>
                <a:spcPct val="0"/>
              </a:spcBef>
            </a:pPr>
            <a:endParaRPr lang="zh-CN" altLang="en-US" sz="2000">
              <a:latin typeface="微软雅黑" panose="020B0503020204020204" pitchFamily="34" charset="-122"/>
              <a:ea typeface="微软雅黑" panose="020B0503020204020204" pitchFamily="34" charset="-122"/>
              <a:cs typeface="+mj-cs"/>
            </a:endParaRPr>
          </a:p>
          <a:p>
            <a:pPr marL="342900" indent="-342900" defTabSz="2887980">
              <a:lnSpc>
                <a:spcPct val="90000"/>
              </a:lnSpc>
              <a:spcBef>
                <a:spcPct val="0"/>
              </a:spcBef>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cs typeface="+mj-cs"/>
              </a:rPr>
              <a:t>细分广告主行业与媒体广告位，去除只有一个取值的字段</a:t>
            </a:r>
            <a:endParaRPr lang="en-US" altLang="zh-CN" sz="2000">
              <a:latin typeface="微软雅黑" panose="020B0503020204020204" pitchFamily="34" charset="-122"/>
              <a:ea typeface="微软雅黑" panose="020B0503020204020204" pitchFamily="34" charset="-122"/>
              <a:cs typeface="+mj-cs"/>
            </a:endParaRPr>
          </a:p>
          <a:p>
            <a:pPr defTabSz="2887980">
              <a:lnSpc>
                <a:spcPct val="90000"/>
              </a:lnSpc>
              <a:spcBef>
                <a:spcPct val="0"/>
              </a:spcBef>
            </a:pPr>
            <a:endParaRPr lang="en-US" altLang="zh-CN" sz="2000">
              <a:latin typeface="微软雅黑" panose="020B0503020204020204" pitchFamily="34" charset="-122"/>
              <a:ea typeface="微软雅黑" panose="020B0503020204020204" pitchFamily="34" charset="-122"/>
              <a:cs typeface="+mj-cs"/>
            </a:endParaRPr>
          </a:p>
          <a:p>
            <a:pPr defTabSz="2887980">
              <a:lnSpc>
                <a:spcPct val="90000"/>
              </a:lnSpc>
              <a:spcBef>
                <a:spcPct val="0"/>
              </a:spcBef>
            </a:pPr>
            <a:r>
              <a:rPr lang="en-US" altLang="zh-CN" sz="2000">
                <a:latin typeface="微软雅黑" panose="020B0503020204020204" pitchFamily="34" charset="-122"/>
                <a:ea typeface="微软雅黑" panose="020B0503020204020204" pitchFamily="34" charset="-122"/>
                <a:cs typeface="+mj-cs"/>
              </a:rPr>
              <a:t>        102400_102401&gt;--102400 102401</a:t>
            </a:r>
            <a:endParaRPr lang="en-US" altLang="zh-CN" sz="2000">
              <a:latin typeface="微软雅黑" panose="020B0503020204020204" pitchFamily="34" charset="-122"/>
              <a:ea typeface="微软雅黑" panose="020B0503020204020204" pitchFamily="34" charset="-122"/>
              <a:cs typeface="+mj-cs"/>
            </a:endParaRPr>
          </a:p>
          <a:p>
            <a:pPr defTabSz="2887980">
              <a:lnSpc>
                <a:spcPct val="90000"/>
              </a:lnSpc>
              <a:spcBef>
                <a:spcPct val="0"/>
              </a:spcBef>
            </a:pPr>
            <a:endParaRPr lang="en-US" altLang="zh-CN" sz="2000">
              <a:latin typeface="微软雅黑" panose="020B0503020204020204" pitchFamily="34" charset="-122"/>
              <a:ea typeface="微软雅黑" panose="020B0503020204020204" pitchFamily="34" charset="-122"/>
              <a:cs typeface="+mj-cs"/>
            </a:endParaRPr>
          </a:p>
          <a:p>
            <a:pPr marL="342900" indent="-342900" defTabSz="2887980">
              <a:lnSpc>
                <a:spcPct val="90000"/>
              </a:lnSpc>
              <a:spcBef>
                <a:spcPct val="0"/>
              </a:spcBef>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cs typeface="+mj-cs"/>
              </a:rPr>
              <a:t>清洗手机品牌和机型字段，对同类进行合并</a:t>
            </a:r>
            <a:endParaRPr lang="en-US" altLang="zh-CN" sz="2000">
              <a:latin typeface="微软雅黑" panose="020B0503020204020204" pitchFamily="34" charset="-122"/>
              <a:ea typeface="微软雅黑" panose="020B0503020204020204" pitchFamily="34" charset="-122"/>
              <a:cs typeface="+mj-cs"/>
            </a:endParaRPr>
          </a:p>
          <a:p>
            <a:pPr defTabSz="2887980">
              <a:lnSpc>
                <a:spcPct val="90000"/>
              </a:lnSpc>
              <a:spcBef>
                <a:spcPct val="0"/>
              </a:spcBef>
            </a:pPr>
            <a:endParaRPr lang="en-US" altLang="zh-CN" sz="2000">
              <a:latin typeface="微软雅黑" panose="020B0503020204020204" pitchFamily="34" charset="-122"/>
              <a:ea typeface="微软雅黑" panose="020B0503020204020204" pitchFamily="34" charset="-122"/>
              <a:cs typeface="+mj-cs"/>
            </a:endParaRPr>
          </a:p>
          <a:p>
            <a:pPr defTabSz="2887980">
              <a:lnSpc>
                <a:spcPct val="90000"/>
              </a:lnSpc>
              <a:spcBef>
                <a:spcPct val="0"/>
              </a:spcBef>
            </a:pPr>
            <a:r>
              <a:rPr lang="en-US" altLang="zh-CN" sz="2000">
                <a:latin typeface="微软雅黑" panose="020B0503020204020204" pitchFamily="34" charset="-122"/>
                <a:ea typeface="微软雅黑" panose="020B0503020204020204" pitchFamily="34" charset="-122"/>
                <a:cs typeface="+mj-cs"/>
              </a:rPr>
              <a:t>        iphone&gt;--apple | redmi&gt;--xiaomi | honor&gt;--huawei</a:t>
            </a:r>
            <a:endParaRPr lang="en-US" altLang="zh-CN" sz="2000">
              <a:latin typeface="微软雅黑" panose="020B0503020204020204" pitchFamily="34" charset="-122"/>
              <a:ea typeface="微软雅黑" panose="020B0503020204020204" pitchFamily="34" charset="-122"/>
              <a:cs typeface="+mj-cs"/>
            </a:endParaRPr>
          </a:p>
          <a:p>
            <a:pPr defTabSz="2887980">
              <a:lnSpc>
                <a:spcPct val="90000"/>
              </a:lnSpc>
              <a:spcBef>
                <a:spcPct val="0"/>
              </a:spcBef>
            </a:pPr>
            <a:endParaRPr lang="zh-CN" altLang="en-US" sz="2000">
              <a:latin typeface="微软雅黑" panose="020B0503020204020204" pitchFamily="34" charset="-122"/>
              <a:ea typeface="微软雅黑" panose="020B0503020204020204" pitchFamily="34" charset="-122"/>
              <a:cs typeface="+mj-cs"/>
            </a:endParaRPr>
          </a:p>
          <a:p>
            <a:pPr marL="342900" indent="-342900" defTabSz="2887980">
              <a:lnSpc>
                <a:spcPct val="90000"/>
              </a:lnSpc>
              <a:spcBef>
                <a:spcPct val="0"/>
              </a:spcBef>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cs typeface="+mj-cs"/>
              </a:rPr>
              <a:t>对操作系统及其版本、名称进行更细粒度的刻画</a:t>
            </a:r>
            <a:endParaRPr lang="en-US" altLang="zh-CN" sz="2000">
              <a:latin typeface="微软雅黑" panose="020B0503020204020204" pitchFamily="34" charset="-122"/>
              <a:ea typeface="微软雅黑" panose="020B0503020204020204" pitchFamily="34" charset="-122"/>
              <a:cs typeface="+mj-cs"/>
            </a:endParaRPr>
          </a:p>
          <a:p>
            <a:pPr defTabSz="2887980">
              <a:lnSpc>
                <a:spcPct val="90000"/>
              </a:lnSpc>
              <a:spcBef>
                <a:spcPct val="0"/>
              </a:spcBef>
            </a:pPr>
            <a:endParaRPr lang="en-US" altLang="zh-CN" sz="2000">
              <a:latin typeface="微软雅黑" panose="020B0503020204020204" pitchFamily="34" charset="-122"/>
              <a:ea typeface="微软雅黑" panose="020B0503020204020204" pitchFamily="34" charset="-122"/>
              <a:cs typeface="+mj-cs"/>
            </a:endParaRPr>
          </a:p>
          <a:p>
            <a:pPr defTabSz="2887980">
              <a:lnSpc>
                <a:spcPct val="90000"/>
              </a:lnSpc>
              <a:spcBef>
                <a:spcPct val="0"/>
              </a:spcBef>
            </a:pPr>
            <a:r>
              <a:rPr lang="en-US" altLang="zh-CN" sz="2000">
                <a:latin typeface="微软雅黑" panose="020B0503020204020204" pitchFamily="34" charset="-122"/>
                <a:ea typeface="微软雅黑" panose="020B0503020204020204" pitchFamily="34" charset="-122"/>
                <a:cs typeface="+mj-cs"/>
              </a:rPr>
              <a:t>        5.1.1&gt;--5 1 1  | 6.0.1&gt;--6 0 1</a:t>
            </a:r>
            <a:endParaRPr lang="zh-CN" altLang="en-US" sz="2000">
              <a:latin typeface="微软雅黑" panose="020B0503020204020204" pitchFamily="34" charset="-122"/>
              <a:ea typeface="微软雅黑" panose="020B0503020204020204" pitchFamily="34" charset="-122"/>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635" y="6350"/>
            <a:ext cx="12181840" cy="6844665"/>
          </a:xfrm>
          <a:prstGeom prst="rect">
            <a:avLst/>
          </a:prstGeom>
        </p:spPr>
      </p:pic>
      <p:sp>
        <p:nvSpPr>
          <p:cNvPr id="19" name="标题 1"/>
          <p:cNvSpPr txBox="1"/>
          <p:nvPr/>
        </p:nvSpPr>
        <p:spPr>
          <a:xfrm>
            <a:off x="1073991" y="287528"/>
            <a:ext cx="6109097" cy="604044"/>
          </a:xfrm>
          <a:prstGeom prst="rect">
            <a:avLst/>
          </a:prstGeom>
        </p:spPr>
        <p:txBody>
          <a:bodyPr/>
          <a:lstStyle>
            <a:lvl1pPr algn="l" defTabSz="2887980" rtl="0" eaLnBrk="1" latinLnBrk="0" hangingPunct="1">
              <a:lnSpc>
                <a:spcPct val="90000"/>
              </a:lnSpc>
              <a:spcBef>
                <a:spcPct val="0"/>
              </a:spcBef>
              <a:buNone/>
              <a:defRPr sz="13860" kern="1200">
                <a:solidFill>
                  <a:schemeClr val="tx1"/>
                </a:solidFill>
                <a:latin typeface="+mj-lt"/>
                <a:ea typeface="+mj-ea"/>
                <a:cs typeface="+mj-cs"/>
              </a:defRPr>
            </a:lvl1pPr>
          </a:lstStyle>
          <a:p>
            <a:r>
              <a:rPr lang="zh-CN" altLang="en-US" sz="3000" dirty="0">
                <a:latin typeface="微软雅黑" panose="020B0503020204020204" pitchFamily="34" charset="-122"/>
                <a:ea typeface="微软雅黑" panose="020B0503020204020204" pitchFamily="34" charset="-122"/>
              </a:rPr>
              <a:t>数据处理</a:t>
            </a:r>
            <a:endParaRPr lang="zh-CN" altLang="en-US" sz="3000" dirty="0">
              <a:latin typeface="微软雅黑" panose="020B0503020204020204" pitchFamily="34" charset="-122"/>
              <a:ea typeface="微软雅黑" panose="020B0503020204020204" pitchFamily="34" charset="-122"/>
            </a:endParaRPr>
          </a:p>
        </p:txBody>
      </p:sp>
      <p:sp>
        <p:nvSpPr>
          <p:cNvPr id="22" name="直接连接符 4"/>
          <p:cNvSpPr>
            <a:spLocks noChangeShapeType="1"/>
          </p:cNvSpPr>
          <p:nvPr/>
        </p:nvSpPr>
        <p:spPr bwMode="auto">
          <a:xfrm>
            <a:off x="476" y="1054255"/>
            <a:ext cx="12191207" cy="0"/>
          </a:xfrm>
          <a:prstGeom prst="line">
            <a:avLst/>
          </a:prstGeom>
          <a:noFill/>
          <a:ln w="6350">
            <a:solidFill>
              <a:srgbClr val="3AC4C4"/>
            </a:solidFill>
            <a:miter lim="800000"/>
          </a:ln>
          <a:extLst>
            <a:ext uri="{909E8E84-426E-40DD-AFC4-6F175D3DCCD1}">
              <a14:hiddenFill xmlns:a14="http://schemas.microsoft.com/office/drawing/2010/main">
                <a:noFill/>
              </a14:hiddenFill>
            </a:ext>
          </a:extLst>
        </p:spPr>
        <p:txBody>
          <a:bodyPr/>
          <a:lstStyle/>
          <a:p>
            <a:endParaRPr lang="zh-CN" altLang="en-US" sz="270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9293225" y="5544820"/>
            <a:ext cx="2621915" cy="931545"/>
          </a:xfrm>
          <a:prstGeom prst="rect">
            <a:avLst/>
          </a:prstGeom>
        </p:spPr>
      </p:pic>
      <p:sp>
        <p:nvSpPr>
          <p:cNvPr id="100" name="文本框 99"/>
          <p:cNvSpPr txBox="1"/>
          <p:nvPr/>
        </p:nvSpPr>
        <p:spPr>
          <a:xfrm>
            <a:off x="2282825" y="1320483"/>
            <a:ext cx="5080000" cy="1198880"/>
          </a:xfrm>
          <a:prstGeom prst="rect">
            <a:avLst/>
          </a:prstGeom>
          <a:noFill/>
          <a:ln w="9525">
            <a:noFill/>
          </a:ln>
        </p:spPr>
        <p:txBody>
          <a:bodyPr>
            <a:spAutoFit/>
          </a:bodyPr>
          <a:lstStyle/>
          <a:p>
            <a:pPr marL="285750" indent="-285750">
              <a:buFont typeface="Arial" panose="020B0604020202020204" pitchFamily="34" charset="0"/>
              <a:buChar char="•"/>
            </a:pPr>
            <a:r>
              <a:rPr lang="zh-CN" altLang="en-US">
                <a:latin typeface="微软雅黑" panose="020B0503020204020204" pitchFamily="34" charset="-122"/>
                <a:ea typeface="微软雅黑" panose="020B0503020204020204" pitchFamily="34" charset="-122"/>
                <a:cs typeface="黑体" panose="02010609060101010101" pitchFamily="49" charset="-122"/>
                <a:sym typeface="+mn-ea"/>
              </a:rPr>
              <a:t>构造虚拟用户组别，对用户标签和其他类别特征进行编码</a:t>
            </a:r>
            <a:endParaRPr lang="zh-CN" altLang="en-US">
              <a:latin typeface="微软雅黑" panose="020B0503020204020204" pitchFamily="34" charset="-122"/>
              <a:ea typeface="微软雅黑" panose="020B0503020204020204" pitchFamily="34" charset="-122"/>
              <a:cs typeface="黑体" panose="02010609060101010101" pitchFamily="49" charset="-122"/>
              <a:sym typeface="+mn-ea"/>
            </a:endParaRPr>
          </a:p>
          <a:p>
            <a:pPr marL="285750" indent="-285750">
              <a:buFont typeface="Arial" panose="020B0604020202020204" pitchFamily="34" charset="0"/>
              <a:buChar char="•"/>
            </a:pPr>
            <a:endParaRPr lang="zh-CN" altLang="en-US">
              <a:latin typeface="微软雅黑" panose="020B0503020204020204" pitchFamily="34" charset="-122"/>
              <a:ea typeface="微软雅黑" panose="020B0503020204020204" pitchFamily="34" charset="-122"/>
              <a:cs typeface="黑体" panose="02010609060101010101" pitchFamily="49" charset="-122"/>
            </a:endParaRPr>
          </a:p>
          <a:p>
            <a:pPr marL="285750" indent="-285750">
              <a:buFont typeface="Arial" panose="020B0604020202020204" pitchFamily="34" charset="0"/>
              <a:buChar char="•"/>
            </a:pPr>
            <a:r>
              <a:rPr lang="zh-CN">
                <a:latin typeface="微软雅黑" panose="020B0503020204020204" pitchFamily="34" charset="-122"/>
                <a:ea typeface="微软雅黑" panose="020B0503020204020204" pitchFamily="34" charset="-122"/>
                <a:cs typeface="黑体" panose="02010609060101010101" pitchFamily="49" charset="-122"/>
              </a:rPr>
              <a:t>对</a:t>
            </a:r>
            <a:r>
              <a:rPr lang="en-US">
                <a:latin typeface="微软雅黑" panose="020B0503020204020204" pitchFamily="34" charset="-122"/>
                <a:ea typeface="微软雅黑" panose="020B0503020204020204" pitchFamily="34" charset="-122"/>
                <a:cs typeface="黑体" panose="02010609060101010101" pitchFamily="49" charset="-122"/>
              </a:rPr>
              <a:t>city</a:t>
            </a:r>
            <a:r>
              <a:rPr lang="zh-CN">
                <a:latin typeface="微软雅黑" panose="020B0503020204020204" pitchFamily="34" charset="-122"/>
                <a:ea typeface="微软雅黑" panose="020B0503020204020204" pitchFamily="34" charset="-122"/>
                <a:cs typeface="黑体" panose="02010609060101010101" pitchFamily="49" charset="-122"/>
              </a:rPr>
              <a:t>特征进行切分，如</a:t>
            </a:r>
            <a:endParaRPr lang="zh-CN" altLang="en-US">
              <a:latin typeface="微软雅黑" panose="020B0503020204020204" pitchFamily="34" charset="-122"/>
              <a:ea typeface="微软雅黑" panose="020B0503020204020204" pitchFamily="34" charset="-122"/>
              <a:cs typeface="黑体" panose="02010609060101010101" pitchFamily="49" charset="-122"/>
            </a:endParaRPr>
          </a:p>
        </p:txBody>
      </p:sp>
      <p:pic>
        <p:nvPicPr>
          <p:cNvPr id="101" name="图片 100"/>
          <p:cNvPicPr/>
          <p:nvPr/>
        </p:nvPicPr>
        <p:blipFill>
          <a:blip r:embed="rId3"/>
          <a:stretch>
            <a:fillRect/>
          </a:stretch>
        </p:blipFill>
        <p:spPr>
          <a:xfrm>
            <a:off x="3527425" y="2561908"/>
            <a:ext cx="2857500" cy="1733550"/>
          </a:xfrm>
          <a:prstGeom prst="rect">
            <a:avLst/>
          </a:prstGeom>
          <a:noFill/>
          <a:ln w="9525">
            <a:noFill/>
          </a:ln>
        </p:spPr>
      </p:pic>
      <p:sp>
        <p:nvSpPr>
          <p:cNvPr id="102" name="文本框 101"/>
          <p:cNvSpPr txBox="1"/>
          <p:nvPr/>
        </p:nvSpPr>
        <p:spPr>
          <a:xfrm>
            <a:off x="2339975" y="4022408"/>
            <a:ext cx="5080000" cy="1799590"/>
          </a:xfrm>
          <a:prstGeom prst="rect">
            <a:avLst/>
          </a:prstGeom>
          <a:noFill/>
          <a:ln w="9525">
            <a:noFill/>
          </a:ln>
        </p:spPr>
        <p:txBody>
          <a:bodyPr>
            <a:spAutoFit/>
          </a:bodyPr>
          <a:lstStyle/>
          <a:p>
            <a:pPr indent="0"/>
            <a:endParaRPr lang="en-US" sz="1050" b="0">
              <a:latin typeface="微软雅黑" panose="020B0503020204020204" pitchFamily="34" charset="-122"/>
              <a:ea typeface="微软雅黑" panose="020B0503020204020204" pitchFamily="34" charset="-122"/>
              <a:cs typeface="Times New Roman" panose="02020603050405020304" charset="0"/>
            </a:endParaRPr>
          </a:p>
          <a:p>
            <a:pPr indent="0"/>
            <a:r>
              <a:rPr lang="en-US" sz="1050" b="0">
                <a:latin typeface="微软雅黑" panose="020B0503020204020204" pitchFamily="34" charset="-122"/>
                <a:ea typeface="微软雅黑" panose="020B0503020204020204" pitchFamily="34" charset="-122"/>
                <a:cs typeface="Times New Roman" panose="02020603050405020304" charset="0"/>
              </a:rPr>
              <a:t> </a:t>
            </a:r>
            <a:endParaRPr lang="zh-CN" sz="1400" b="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atin typeface="微软雅黑" panose="020B0503020204020204" pitchFamily="34" charset="-122"/>
                <a:ea typeface="微软雅黑" panose="020B0503020204020204" pitchFamily="34" charset="-122"/>
                <a:cs typeface="黑体" panose="02010609060101010101" pitchFamily="49" charset="-122"/>
              </a:rPr>
              <a:t>框内为身份证前六位，</a:t>
            </a:r>
            <a:r>
              <a:rPr lang="en-US">
                <a:latin typeface="微软雅黑" panose="020B0503020204020204" pitchFamily="34" charset="-122"/>
                <a:ea typeface="微软雅黑" panose="020B0503020204020204" pitchFamily="34" charset="-122"/>
                <a:cs typeface="黑体" panose="02010609060101010101" pitchFamily="49" charset="-122"/>
              </a:rPr>
              <a:t>51</a:t>
            </a:r>
            <a:r>
              <a:rPr lang="zh-CN">
                <a:latin typeface="微软雅黑" panose="020B0503020204020204" pitchFamily="34" charset="-122"/>
                <a:ea typeface="微软雅黑" panose="020B0503020204020204" pitchFamily="34" charset="-122"/>
                <a:cs typeface="黑体" panose="02010609060101010101" pitchFamily="49" charset="-122"/>
              </a:rPr>
              <a:t>代表广东省，</a:t>
            </a:r>
            <a:r>
              <a:rPr lang="en-US">
                <a:latin typeface="微软雅黑" panose="020B0503020204020204" pitchFamily="34" charset="-122"/>
                <a:ea typeface="微软雅黑" panose="020B0503020204020204" pitchFamily="34" charset="-122"/>
                <a:cs typeface="黑体" panose="02010609060101010101" pitchFamily="49" charset="-122"/>
              </a:rPr>
              <a:t>04</a:t>
            </a:r>
            <a:r>
              <a:rPr lang="zh-CN">
                <a:latin typeface="微软雅黑" panose="020B0503020204020204" pitchFamily="34" charset="-122"/>
                <a:ea typeface="微软雅黑" panose="020B0503020204020204" pitchFamily="34" charset="-122"/>
                <a:cs typeface="黑体" panose="02010609060101010101" pitchFamily="49" charset="-122"/>
              </a:rPr>
              <a:t>代表广州市，</a:t>
            </a:r>
            <a:r>
              <a:rPr lang="en-US">
                <a:latin typeface="微软雅黑" panose="020B0503020204020204" pitchFamily="34" charset="-122"/>
                <a:ea typeface="微软雅黑" panose="020B0503020204020204" pitchFamily="34" charset="-122"/>
                <a:cs typeface="黑体" panose="02010609060101010101" pitchFamily="49" charset="-122"/>
              </a:rPr>
              <a:t>10</a:t>
            </a:r>
            <a:r>
              <a:rPr lang="zh-CN">
                <a:latin typeface="微软雅黑" panose="020B0503020204020204" pitchFamily="34" charset="-122"/>
                <a:ea typeface="微软雅黑" panose="020B0503020204020204" pitchFamily="34" charset="-122"/>
                <a:cs typeface="黑体" panose="02010609060101010101" pitchFamily="49" charset="-122"/>
              </a:rPr>
              <a:t>代表白云区</a:t>
            </a:r>
            <a:endParaRPr lang="zh-CN">
              <a:latin typeface="微软雅黑" panose="020B0503020204020204" pitchFamily="34" charset="-122"/>
              <a:ea typeface="微软雅黑" panose="020B0503020204020204" pitchFamily="34" charset="-122"/>
              <a:cs typeface="黑体" panose="02010609060101010101" pitchFamily="49" charset="-122"/>
            </a:endParaRPr>
          </a:p>
          <a:p>
            <a:pPr marL="285750" indent="-285750">
              <a:buFont typeface="Arial" panose="020B0604020202020204" pitchFamily="34" charset="0"/>
              <a:buChar char="•"/>
            </a:pPr>
            <a:endParaRPr lang="zh-CN">
              <a:latin typeface="微软雅黑" panose="020B0503020204020204" pitchFamily="34" charset="-122"/>
              <a:ea typeface="微软雅黑" panose="020B0503020204020204" pitchFamily="34" charset="-122"/>
              <a:cs typeface="黑体" panose="02010609060101010101" pitchFamily="49" charset="-122"/>
            </a:endParaRPr>
          </a:p>
          <a:p>
            <a:pPr marL="285750" indent="-285750">
              <a:buFont typeface="Arial" panose="020B0604020202020204" pitchFamily="34" charset="0"/>
              <a:buChar char="•"/>
            </a:pPr>
            <a:r>
              <a:rPr lang="zh-CN">
                <a:latin typeface="微软雅黑" panose="020B0503020204020204" pitchFamily="34" charset="-122"/>
                <a:ea typeface="微软雅黑" panose="020B0503020204020204" pitchFamily="34" charset="-122"/>
                <a:cs typeface="黑体" panose="02010609060101010101" pitchFamily="49" charset="-122"/>
              </a:rPr>
              <a:t>缺失值填充，对不同类型的数据填充不同类型的值</a:t>
            </a:r>
            <a:endParaRPr lang="zh-CN" altLang="en-US">
              <a:latin typeface="微软雅黑" panose="020B0503020204020204" pitchFamily="34" charset="-122"/>
              <a:ea typeface="微软雅黑" panose="020B0503020204020204" pitchFamily="34" charset="-122"/>
              <a:cs typeface="黑体" panose="02010609060101010101" pitchFamily="49" charset="-122"/>
            </a:endParaRPr>
          </a:p>
        </p:txBody>
      </p:sp>
      <p:sp>
        <p:nvSpPr>
          <p:cNvPr id="4" name="矩形 3"/>
          <p:cNvSpPr/>
          <p:nvPr/>
        </p:nvSpPr>
        <p:spPr>
          <a:xfrm>
            <a:off x="4571365" y="2966720"/>
            <a:ext cx="962025" cy="314325"/>
          </a:xfrm>
          <a:prstGeom prst="rect">
            <a:avLst/>
          </a:prstGeom>
          <a:noFill/>
          <a:ln w="28575">
            <a:solidFill>
              <a:schemeClr val="accent1">
                <a:lumMod val="75000"/>
              </a:schemeClr>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635" y="6350"/>
            <a:ext cx="12181840" cy="6844665"/>
          </a:xfrm>
          <a:prstGeom prst="rect">
            <a:avLst/>
          </a:prstGeom>
        </p:spPr>
      </p:pic>
      <p:sp>
        <p:nvSpPr>
          <p:cNvPr id="19" name="标题 1"/>
          <p:cNvSpPr txBox="1"/>
          <p:nvPr/>
        </p:nvSpPr>
        <p:spPr>
          <a:xfrm>
            <a:off x="1073991" y="287528"/>
            <a:ext cx="6109097" cy="604044"/>
          </a:xfrm>
          <a:prstGeom prst="rect">
            <a:avLst/>
          </a:prstGeom>
        </p:spPr>
        <p:txBody>
          <a:bodyPr/>
          <a:lstStyle>
            <a:lvl1pPr algn="l" defTabSz="2887980" rtl="0" eaLnBrk="1" latinLnBrk="0" hangingPunct="1">
              <a:lnSpc>
                <a:spcPct val="90000"/>
              </a:lnSpc>
              <a:spcBef>
                <a:spcPct val="0"/>
              </a:spcBef>
              <a:buNone/>
              <a:defRPr sz="13860" kern="1200">
                <a:solidFill>
                  <a:schemeClr val="tx1"/>
                </a:solidFill>
                <a:latin typeface="+mj-lt"/>
                <a:ea typeface="+mj-ea"/>
                <a:cs typeface="+mj-cs"/>
              </a:defRPr>
            </a:lvl1pPr>
          </a:lstStyle>
          <a:p>
            <a:r>
              <a:rPr lang="zh-CN" altLang="en-US" sz="3000" dirty="0">
                <a:latin typeface="微软雅黑" panose="020B0503020204020204" pitchFamily="34" charset="-122"/>
                <a:ea typeface="微软雅黑" panose="020B0503020204020204" pitchFamily="34" charset="-122"/>
              </a:rPr>
              <a:t>特征构造</a:t>
            </a:r>
            <a:endParaRPr lang="zh-CN" altLang="en-US" sz="3000" dirty="0">
              <a:latin typeface="微软雅黑" panose="020B0503020204020204" pitchFamily="34" charset="-122"/>
              <a:ea typeface="微软雅黑" panose="020B0503020204020204" pitchFamily="34" charset="-122"/>
            </a:endParaRPr>
          </a:p>
        </p:txBody>
      </p:sp>
      <p:sp>
        <p:nvSpPr>
          <p:cNvPr id="22" name="直接连接符 4"/>
          <p:cNvSpPr>
            <a:spLocks noChangeShapeType="1"/>
          </p:cNvSpPr>
          <p:nvPr/>
        </p:nvSpPr>
        <p:spPr bwMode="auto">
          <a:xfrm>
            <a:off x="476" y="1054255"/>
            <a:ext cx="12191207" cy="0"/>
          </a:xfrm>
          <a:prstGeom prst="line">
            <a:avLst/>
          </a:prstGeom>
          <a:noFill/>
          <a:ln w="6350">
            <a:solidFill>
              <a:srgbClr val="3AC4C4"/>
            </a:solidFill>
            <a:miter lim="800000"/>
          </a:ln>
          <a:extLst>
            <a:ext uri="{909E8E84-426E-40DD-AFC4-6F175D3DCCD1}">
              <a14:hiddenFill xmlns:a14="http://schemas.microsoft.com/office/drawing/2010/main">
                <a:noFill/>
              </a14:hiddenFill>
            </a:ext>
          </a:extLst>
        </p:spPr>
        <p:txBody>
          <a:bodyPr/>
          <a:lstStyle/>
          <a:p>
            <a:endParaRPr lang="zh-CN" altLang="en-US" sz="270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9293225" y="5544820"/>
            <a:ext cx="2621915" cy="931545"/>
          </a:xfrm>
          <a:prstGeom prst="rect">
            <a:avLst/>
          </a:prstGeom>
        </p:spPr>
      </p:pic>
      <p:sp>
        <p:nvSpPr>
          <p:cNvPr id="100" name="文本框 99"/>
          <p:cNvSpPr txBox="1"/>
          <p:nvPr/>
        </p:nvSpPr>
        <p:spPr>
          <a:xfrm>
            <a:off x="2690495" y="1299845"/>
            <a:ext cx="5080000" cy="2061210"/>
          </a:xfrm>
          <a:prstGeom prst="rect">
            <a:avLst/>
          </a:prstGeom>
          <a:noFill/>
          <a:ln w="9525">
            <a:noFill/>
          </a:ln>
        </p:spPr>
        <p:txBody>
          <a:bodyPr>
            <a:spAutoFit/>
          </a:bodyPr>
          <a:lstStyle/>
          <a:p>
            <a:pPr indent="0"/>
            <a:r>
              <a:rPr lang="zh-CN" sz="1600" b="1">
                <a:latin typeface="微软雅黑" panose="020B0503020204020204" pitchFamily="34" charset="-122"/>
                <a:ea typeface="微软雅黑" panose="020B0503020204020204" pitchFamily="34" charset="-122"/>
              </a:rPr>
              <a:t>基础特征</a:t>
            </a:r>
            <a:r>
              <a:rPr lang="zh-CN" sz="1600" b="0">
                <a:latin typeface="微软雅黑" panose="020B0503020204020204" pitchFamily="34" charset="-122"/>
                <a:ea typeface="微软雅黑" panose="020B0503020204020204" pitchFamily="34" charset="-122"/>
              </a:rPr>
              <a:t>：原始特征（广告信息</a:t>
            </a:r>
            <a:r>
              <a:rPr lang="en-US" sz="1600" b="0">
                <a:latin typeface="微软雅黑" panose="020B0503020204020204" pitchFamily="34" charset="-122"/>
                <a:ea typeface="微软雅黑" panose="020B0503020204020204" pitchFamily="34" charset="-122"/>
                <a:cs typeface="Times New Roman" panose="02020603050405020304" charset="0"/>
              </a:rPr>
              <a:t> </a:t>
            </a:r>
            <a:r>
              <a:rPr lang="zh-CN" sz="1600" b="0">
                <a:latin typeface="微软雅黑" panose="020B0503020204020204" pitchFamily="34" charset="-122"/>
                <a:ea typeface="微软雅黑" panose="020B0503020204020204" pitchFamily="34" charset="-122"/>
              </a:rPr>
              <a:t>媒体信息</a:t>
            </a:r>
            <a:r>
              <a:rPr lang="en-US" sz="1600" b="0">
                <a:latin typeface="微软雅黑" panose="020B0503020204020204" pitchFamily="34" charset="-122"/>
                <a:ea typeface="微软雅黑" panose="020B0503020204020204" pitchFamily="34" charset="-122"/>
                <a:cs typeface="Times New Roman" panose="02020603050405020304" charset="0"/>
              </a:rPr>
              <a:t> </a:t>
            </a:r>
            <a:r>
              <a:rPr lang="zh-CN" sz="1600" b="0">
                <a:latin typeface="微软雅黑" panose="020B0503020204020204" pitchFamily="34" charset="-122"/>
                <a:ea typeface="微软雅黑" panose="020B0503020204020204" pitchFamily="34" charset="-122"/>
              </a:rPr>
              <a:t>用户信息</a:t>
            </a:r>
            <a:r>
              <a:rPr lang="en-US" sz="1600" b="0">
                <a:latin typeface="微软雅黑" panose="020B0503020204020204" pitchFamily="34" charset="-122"/>
                <a:ea typeface="微软雅黑" panose="020B0503020204020204" pitchFamily="34" charset="-122"/>
                <a:cs typeface="Times New Roman" panose="02020603050405020304" charset="0"/>
              </a:rPr>
              <a:t> </a:t>
            </a:r>
            <a:r>
              <a:rPr lang="zh-CN" sz="1600" b="0">
                <a:latin typeface="微软雅黑" panose="020B0503020204020204" pitchFamily="34" charset="-122"/>
                <a:ea typeface="微软雅黑" panose="020B0503020204020204" pitchFamily="34" charset="-122"/>
              </a:rPr>
              <a:t>上下文信息）</a:t>
            </a:r>
            <a:endParaRPr lang="zh-CN" sz="1600" b="0">
              <a:latin typeface="微软雅黑" panose="020B0503020204020204" pitchFamily="34" charset="-122"/>
              <a:ea typeface="微软雅黑" panose="020B0503020204020204" pitchFamily="34" charset="-122"/>
            </a:endParaRPr>
          </a:p>
          <a:p>
            <a:pPr indent="0"/>
            <a:endParaRPr lang="en-US" altLang="zh-CN" sz="1600" b="0">
              <a:latin typeface="微软雅黑" panose="020B0503020204020204" pitchFamily="34" charset="-122"/>
              <a:ea typeface="微软雅黑" panose="020B0503020204020204" pitchFamily="34" charset="-122"/>
            </a:endParaRPr>
          </a:p>
          <a:p>
            <a:pPr indent="0"/>
            <a:r>
              <a:rPr lang="en-US" altLang="zh-CN" sz="1600" b="1">
                <a:latin typeface="微软雅黑" panose="020B0503020204020204" pitchFamily="34" charset="-122"/>
                <a:ea typeface="微软雅黑" panose="020B0503020204020204" pitchFamily="34" charset="-122"/>
              </a:rPr>
              <a:t>One-hot</a:t>
            </a:r>
            <a:r>
              <a:rPr lang="zh-CN" altLang="en-US" sz="1600" b="0">
                <a:latin typeface="微软雅黑" panose="020B0503020204020204" pitchFamily="34" charset="-122"/>
                <a:ea typeface="微软雅黑" panose="020B0503020204020204" pitchFamily="34" charset="-122"/>
              </a:rPr>
              <a:t>：将类别特征离散化</a:t>
            </a:r>
            <a:endParaRPr lang="zh-CN" altLang="en-US" sz="1600" b="0">
              <a:latin typeface="微软雅黑" panose="020B0503020204020204" pitchFamily="34" charset="-122"/>
              <a:ea typeface="微软雅黑" panose="020B0503020204020204" pitchFamily="34" charset="-122"/>
            </a:endParaRPr>
          </a:p>
          <a:p>
            <a:pPr indent="0"/>
            <a:endParaRPr lang="en-US" altLang="zh-CN" sz="1600" b="1">
              <a:latin typeface="微软雅黑" panose="020B0503020204020204" pitchFamily="34" charset="-122"/>
              <a:ea typeface="微软雅黑" panose="020B0503020204020204" pitchFamily="34" charset="-122"/>
            </a:endParaRPr>
          </a:p>
          <a:p>
            <a:pPr indent="0"/>
            <a:r>
              <a:rPr lang="en-US" altLang="zh-CN" sz="1600" b="1">
                <a:latin typeface="微软雅黑" panose="020B0503020204020204" pitchFamily="34" charset="-122"/>
                <a:ea typeface="微软雅黑" panose="020B0503020204020204" pitchFamily="34" charset="-122"/>
              </a:rPr>
              <a:t>user_tags</a:t>
            </a:r>
            <a:r>
              <a:rPr lang="zh-CN" altLang="en-US" sz="1600" b="1">
                <a:latin typeface="微软雅黑" panose="020B0503020204020204" pitchFamily="34" charset="-122"/>
                <a:ea typeface="微软雅黑" panose="020B0503020204020204" pitchFamily="34" charset="-122"/>
              </a:rPr>
              <a:t>多值特征</a:t>
            </a:r>
            <a:r>
              <a:rPr lang="zh-CN" altLang="en-US" sz="1600" b="0">
                <a:latin typeface="微软雅黑" panose="020B0503020204020204" pitchFamily="34" charset="-122"/>
                <a:ea typeface="微软雅黑" panose="020B0503020204020204" pitchFamily="34" charset="-122"/>
              </a:rPr>
              <a:t>：因为包含用户的属性信息，所以完美的表达user_tags至关重要，提取有效属性，减少冗余。</a:t>
            </a:r>
            <a:endParaRPr lang="zh-CN" altLang="en-US" sz="1600" b="0">
              <a:latin typeface="微软雅黑" panose="020B0503020204020204" pitchFamily="34" charset="-122"/>
              <a:ea typeface="微软雅黑" panose="020B0503020204020204" pitchFamily="34" charset="-122"/>
            </a:endParaRPr>
          </a:p>
        </p:txBody>
      </p:sp>
      <p:sp>
        <p:nvSpPr>
          <p:cNvPr id="167" name=" 167"/>
          <p:cNvSpPr/>
          <p:nvPr/>
        </p:nvSpPr>
        <p:spPr>
          <a:xfrm>
            <a:off x="1318895" y="4194810"/>
            <a:ext cx="1322070" cy="531495"/>
          </a:xfrm>
          <a:prstGeom prst="roundRect">
            <a:avLst/>
          </a:prstGeom>
          <a:solidFill>
            <a:schemeClr val="accent4">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文本框 2"/>
          <p:cNvSpPr txBox="1"/>
          <p:nvPr/>
        </p:nvSpPr>
        <p:spPr>
          <a:xfrm>
            <a:off x="1419225" y="4262120"/>
            <a:ext cx="1221740" cy="368300"/>
          </a:xfrm>
          <a:prstGeom prst="rect">
            <a:avLst/>
          </a:prstGeom>
          <a:noFill/>
        </p:spPr>
        <p:txBody>
          <a:bodyPr wrap="square" rtlCol="0">
            <a:spAutoFit/>
          </a:bodyPr>
          <a:lstStyle/>
          <a:p>
            <a:r>
              <a:rPr lang="en-US" altLang="zh-CN">
                <a:latin typeface="微软雅黑" panose="020B0503020204020204" pitchFamily="34" charset="-122"/>
                <a:ea typeface="微软雅黑" panose="020B0503020204020204" pitchFamily="34" charset="-122"/>
              </a:rPr>
              <a:t>user_tags</a:t>
            </a:r>
            <a:endParaRPr lang="en-US" altLang="zh-CN">
              <a:latin typeface="微软雅黑" panose="020B0503020204020204" pitchFamily="34" charset="-122"/>
              <a:ea typeface="微软雅黑" panose="020B0503020204020204" pitchFamily="34" charset="-122"/>
            </a:endParaRPr>
          </a:p>
        </p:txBody>
      </p:sp>
      <p:sp>
        <p:nvSpPr>
          <p:cNvPr id="6" name=" 167"/>
          <p:cNvSpPr/>
          <p:nvPr/>
        </p:nvSpPr>
        <p:spPr>
          <a:xfrm>
            <a:off x="3099435" y="4194810"/>
            <a:ext cx="1684020" cy="531495"/>
          </a:xfrm>
          <a:prstGeom prst="roundRect">
            <a:avLst/>
          </a:prstGeom>
          <a:solidFill>
            <a:schemeClr val="accent4">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文本框 6"/>
          <p:cNvSpPr txBox="1"/>
          <p:nvPr/>
        </p:nvSpPr>
        <p:spPr>
          <a:xfrm>
            <a:off x="3078853" y="4267573"/>
            <a:ext cx="1838960" cy="338554"/>
          </a:xfrm>
          <a:prstGeom prst="rect">
            <a:avLst/>
          </a:prstGeom>
          <a:noFill/>
        </p:spPr>
        <p:txBody>
          <a:bodyPr wrap="square" rtlCol="0">
            <a:spAutoFit/>
          </a:bodyPr>
          <a:lstStyle/>
          <a:p>
            <a:r>
              <a:rPr lang="en-US" altLang="zh-CN" sz="1600">
                <a:latin typeface="微软雅黑" panose="020B0503020204020204" pitchFamily="34" charset="-122"/>
                <a:ea typeface="微软雅黑" panose="020B0503020204020204" pitchFamily="34" charset="-122"/>
              </a:rPr>
              <a:t>CountVectorizer</a:t>
            </a:r>
            <a:endParaRPr lang="en-US" altLang="zh-CN" sz="1600">
              <a:latin typeface="微软雅黑" panose="020B0503020204020204" pitchFamily="34" charset="-122"/>
              <a:ea typeface="微软雅黑" panose="020B0503020204020204" pitchFamily="34" charset="-122"/>
            </a:endParaRPr>
          </a:p>
        </p:txBody>
      </p:sp>
      <p:sp>
        <p:nvSpPr>
          <p:cNvPr id="8" name="右箭头 7"/>
          <p:cNvSpPr/>
          <p:nvPr/>
        </p:nvSpPr>
        <p:spPr>
          <a:xfrm>
            <a:off x="2733675" y="4380230"/>
            <a:ext cx="255905"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4861560" y="4390390"/>
            <a:ext cx="263525" cy="143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5288915" y="3239770"/>
            <a:ext cx="725170" cy="2565400"/>
          </a:xfrm>
          <a:prstGeom prst="roundRect">
            <a:avLst/>
          </a:prstGeom>
          <a:solidFill>
            <a:schemeClr val="accent4">
              <a:lumMod val="20000"/>
              <a:lumOff val="80000"/>
            </a:schemeClr>
          </a:solid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66" name=" 166"/>
          <p:cNvSpPr/>
          <p:nvPr/>
        </p:nvSpPr>
        <p:spPr>
          <a:xfrm>
            <a:off x="5399405" y="3360420"/>
            <a:ext cx="482600" cy="251460"/>
          </a:xfrm>
          <a:prstGeom prst="rect">
            <a:avLst/>
          </a:prstGeom>
          <a:solidFill>
            <a:schemeClr val="accent4"/>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1" name=" 166"/>
          <p:cNvSpPr/>
          <p:nvPr/>
        </p:nvSpPr>
        <p:spPr>
          <a:xfrm>
            <a:off x="5410200" y="3738880"/>
            <a:ext cx="482600" cy="251460"/>
          </a:xfrm>
          <a:prstGeom prst="rect">
            <a:avLst/>
          </a:prstGeom>
          <a:solidFill>
            <a:schemeClr val="accent4"/>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 166"/>
          <p:cNvSpPr/>
          <p:nvPr/>
        </p:nvSpPr>
        <p:spPr>
          <a:xfrm>
            <a:off x="5410200" y="4137660"/>
            <a:ext cx="482600" cy="251460"/>
          </a:xfrm>
          <a:prstGeom prst="rect">
            <a:avLst/>
          </a:prstGeom>
          <a:solidFill>
            <a:schemeClr val="accent4"/>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 166"/>
          <p:cNvSpPr/>
          <p:nvPr/>
        </p:nvSpPr>
        <p:spPr>
          <a:xfrm>
            <a:off x="5410200" y="4946650"/>
            <a:ext cx="482600" cy="251460"/>
          </a:xfrm>
          <a:prstGeom prst="rect">
            <a:avLst/>
          </a:prstGeom>
          <a:solidFill>
            <a:schemeClr val="accent4"/>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 name=" 166"/>
          <p:cNvSpPr/>
          <p:nvPr/>
        </p:nvSpPr>
        <p:spPr>
          <a:xfrm>
            <a:off x="5410200" y="4523740"/>
            <a:ext cx="482600" cy="251460"/>
          </a:xfrm>
          <a:prstGeom prst="rect">
            <a:avLst/>
          </a:prstGeom>
          <a:solidFill>
            <a:schemeClr val="accent4"/>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 name=" 166"/>
          <p:cNvSpPr/>
          <p:nvPr/>
        </p:nvSpPr>
        <p:spPr>
          <a:xfrm>
            <a:off x="5399405" y="5369560"/>
            <a:ext cx="482600" cy="251460"/>
          </a:xfrm>
          <a:prstGeom prst="rect">
            <a:avLst/>
          </a:prstGeom>
          <a:solidFill>
            <a:schemeClr val="accent4"/>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6" name="右箭头 15"/>
          <p:cNvSpPr/>
          <p:nvPr/>
        </p:nvSpPr>
        <p:spPr>
          <a:xfrm>
            <a:off x="6075045" y="4389120"/>
            <a:ext cx="226060" cy="143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4471987" y="5993884"/>
            <a:ext cx="2841625"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获得</a:t>
            </a:r>
            <a:r>
              <a:rPr lang="en-US" altLang="zh-CN">
                <a:latin typeface="微软雅黑" panose="020B0503020204020204" pitchFamily="34" charset="-122"/>
                <a:ea typeface="微软雅黑" panose="020B0503020204020204" pitchFamily="34" charset="-122"/>
              </a:rPr>
              <a:t>1416</a:t>
            </a:r>
            <a:r>
              <a:rPr lang="zh-CN" altLang="en-US">
                <a:latin typeface="微软雅黑" panose="020B0503020204020204" pitchFamily="34" charset="-122"/>
                <a:ea typeface="微软雅黑" panose="020B0503020204020204" pitchFamily="34" charset="-122"/>
              </a:rPr>
              <a:t>维的稀疏矩阵</a:t>
            </a:r>
            <a:endParaRPr lang="zh-CN" altLang="en-US">
              <a:latin typeface="微软雅黑" panose="020B0503020204020204" pitchFamily="34" charset="-122"/>
              <a:ea typeface="微软雅黑" panose="020B0503020204020204" pitchFamily="34" charset="-122"/>
            </a:endParaRPr>
          </a:p>
        </p:txBody>
      </p:sp>
      <p:sp>
        <p:nvSpPr>
          <p:cNvPr id="21" name="文本框 20"/>
          <p:cNvSpPr txBox="1"/>
          <p:nvPr/>
        </p:nvSpPr>
        <p:spPr>
          <a:xfrm>
            <a:off x="6188075" y="4977110"/>
            <a:ext cx="4451645"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利用LightGBM特征重要性进行分析</a:t>
            </a:r>
            <a:endParaRPr lang="zh-CN" altLang="en-US">
              <a:latin typeface="微软雅黑" panose="020B0503020204020204" pitchFamily="34" charset="-122"/>
              <a:ea typeface="微软雅黑" panose="020B0503020204020204" pitchFamily="34" charset="-122"/>
            </a:endParaRPr>
          </a:p>
        </p:txBody>
      </p:sp>
      <p:sp>
        <p:nvSpPr>
          <p:cNvPr id="24" name="右箭头 23"/>
          <p:cNvSpPr/>
          <p:nvPr/>
        </p:nvSpPr>
        <p:spPr>
          <a:xfrm>
            <a:off x="7770495" y="4380230"/>
            <a:ext cx="255905" cy="143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 167"/>
          <p:cNvSpPr/>
          <p:nvPr/>
        </p:nvSpPr>
        <p:spPr>
          <a:xfrm>
            <a:off x="8124190" y="4180205"/>
            <a:ext cx="1322070" cy="531495"/>
          </a:xfrm>
          <a:prstGeom prst="roundRect">
            <a:avLst/>
          </a:prstGeom>
          <a:solidFill>
            <a:schemeClr val="accent4">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9" name="文本框 28"/>
          <p:cNvSpPr txBox="1"/>
          <p:nvPr/>
        </p:nvSpPr>
        <p:spPr>
          <a:xfrm>
            <a:off x="8224520" y="4247515"/>
            <a:ext cx="1221740" cy="368300"/>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重要特征</a:t>
            </a:r>
            <a:endParaRPr lang="zh-CN" altLang="en-US">
              <a:latin typeface="微软雅黑" panose="020B0503020204020204" pitchFamily="34" charset="-122"/>
              <a:ea typeface="微软雅黑" panose="020B0503020204020204" pitchFamily="34" charset="-122"/>
            </a:endParaRPr>
          </a:p>
        </p:txBody>
      </p:sp>
      <p:sp>
        <p:nvSpPr>
          <p:cNvPr id="30" name=" 167"/>
          <p:cNvSpPr/>
          <p:nvPr/>
        </p:nvSpPr>
        <p:spPr>
          <a:xfrm>
            <a:off x="6386830" y="4186555"/>
            <a:ext cx="1268095" cy="531495"/>
          </a:xfrm>
          <a:prstGeom prst="roundRect">
            <a:avLst/>
          </a:prstGeom>
          <a:solidFill>
            <a:schemeClr val="accent4">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1" name="文本框 30"/>
          <p:cNvSpPr txBox="1"/>
          <p:nvPr/>
        </p:nvSpPr>
        <p:spPr>
          <a:xfrm>
            <a:off x="6544945" y="4284345"/>
            <a:ext cx="1167765" cy="337185"/>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特征选择</a:t>
            </a:r>
            <a:endParaRPr lang="zh-CN" altLang="en-US" sz="1600">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635" y="6350"/>
            <a:ext cx="12181840" cy="6844665"/>
          </a:xfrm>
          <a:prstGeom prst="rect">
            <a:avLst/>
          </a:prstGeom>
        </p:spPr>
      </p:pic>
      <p:sp>
        <p:nvSpPr>
          <p:cNvPr id="19" name="标题 1"/>
          <p:cNvSpPr txBox="1"/>
          <p:nvPr/>
        </p:nvSpPr>
        <p:spPr>
          <a:xfrm>
            <a:off x="1073991" y="287528"/>
            <a:ext cx="6109097" cy="604044"/>
          </a:xfrm>
          <a:prstGeom prst="rect">
            <a:avLst/>
          </a:prstGeom>
        </p:spPr>
        <p:txBody>
          <a:bodyPr/>
          <a:lstStyle>
            <a:lvl1pPr algn="l" defTabSz="2887980" rtl="0" eaLnBrk="1" latinLnBrk="0" hangingPunct="1">
              <a:lnSpc>
                <a:spcPct val="90000"/>
              </a:lnSpc>
              <a:spcBef>
                <a:spcPct val="0"/>
              </a:spcBef>
              <a:buNone/>
              <a:defRPr sz="13860" kern="1200">
                <a:solidFill>
                  <a:schemeClr val="tx1"/>
                </a:solidFill>
                <a:latin typeface="+mj-lt"/>
                <a:ea typeface="+mj-ea"/>
                <a:cs typeface="+mj-cs"/>
              </a:defRPr>
            </a:lvl1pPr>
          </a:lstStyle>
          <a:p>
            <a:r>
              <a:rPr lang="zh-CN" altLang="en-US" sz="3000">
                <a:latin typeface="微软雅黑" panose="020B0503020204020204" pitchFamily="34" charset="-122"/>
                <a:ea typeface="微软雅黑" panose="020B0503020204020204" pitchFamily="34" charset="-122"/>
              </a:rPr>
              <a:t>特征构造</a:t>
            </a:r>
            <a:r>
              <a:rPr lang="en-US" altLang="zh-CN" sz="3000" dirty="0">
                <a:latin typeface="微软雅黑" panose="020B0503020204020204" pitchFamily="34" charset="-122"/>
                <a:ea typeface="微软雅黑" panose="020B0503020204020204" pitchFamily="34" charset="-122"/>
              </a:rPr>
              <a:t>-</a:t>
            </a:r>
            <a:r>
              <a:rPr lang="zh-CN" altLang="en-US" sz="3000" dirty="0">
                <a:latin typeface="微软雅黑" panose="020B0503020204020204" pitchFamily="34" charset="-122"/>
                <a:ea typeface="微软雅黑" panose="020B0503020204020204" pitchFamily="34" charset="-122"/>
              </a:rPr>
              <a:t>用户标签提取</a:t>
            </a:r>
            <a:endParaRPr lang="zh-CN" altLang="en-US" sz="3000" dirty="0">
              <a:latin typeface="微软雅黑" panose="020B0503020204020204" pitchFamily="34" charset="-122"/>
              <a:ea typeface="微软雅黑" panose="020B0503020204020204" pitchFamily="34" charset="-122"/>
            </a:endParaRPr>
          </a:p>
        </p:txBody>
      </p:sp>
      <p:sp>
        <p:nvSpPr>
          <p:cNvPr id="22" name="直接连接符 4"/>
          <p:cNvSpPr>
            <a:spLocks noChangeShapeType="1"/>
          </p:cNvSpPr>
          <p:nvPr/>
        </p:nvSpPr>
        <p:spPr bwMode="auto">
          <a:xfrm>
            <a:off x="476" y="1054255"/>
            <a:ext cx="12191207" cy="0"/>
          </a:xfrm>
          <a:prstGeom prst="line">
            <a:avLst/>
          </a:prstGeom>
          <a:noFill/>
          <a:ln w="6350">
            <a:solidFill>
              <a:srgbClr val="3AC4C4"/>
            </a:solidFill>
            <a:miter lim="800000"/>
          </a:ln>
          <a:extLst>
            <a:ext uri="{909E8E84-426E-40DD-AFC4-6F175D3DCCD1}">
              <a14:hiddenFill xmlns:a14="http://schemas.microsoft.com/office/drawing/2010/main">
                <a:noFill/>
              </a14:hiddenFill>
            </a:ext>
          </a:extLst>
        </p:spPr>
        <p:txBody>
          <a:bodyPr/>
          <a:lstStyle/>
          <a:p>
            <a:endParaRPr lang="zh-CN" altLang="en-US" sz="270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9293225" y="5544820"/>
            <a:ext cx="2621915" cy="931545"/>
          </a:xfrm>
          <a:prstGeom prst="rect">
            <a:avLst/>
          </a:prstGeom>
        </p:spPr>
      </p:pic>
      <p:grpSp>
        <p:nvGrpSpPr>
          <p:cNvPr id="4" name="组合 3"/>
          <p:cNvGrpSpPr/>
          <p:nvPr/>
        </p:nvGrpSpPr>
        <p:grpSpPr>
          <a:xfrm>
            <a:off x="1035042" y="1263423"/>
            <a:ext cx="6752599" cy="4934879"/>
            <a:chOff x="2254575" y="1264135"/>
            <a:chExt cx="6752599" cy="4934879"/>
          </a:xfrm>
        </p:grpSpPr>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0217" y="1778945"/>
              <a:ext cx="6033018" cy="4022012"/>
            </a:xfrm>
            <a:prstGeom prst="rect">
              <a:avLst/>
            </a:prstGeom>
            <a:noFill/>
            <a:extLst>
              <a:ext uri="{909E8E84-426E-40DD-AFC4-6F175D3DCCD1}">
                <a14:hiddenFill xmlns:a14="http://schemas.microsoft.com/office/drawing/2010/main">
                  <a:solidFill>
                    <a:srgbClr val="FFFFFF"/>
                  </a:solidFill>
                </a14:hiddenFill>
              </a:ext>
            </a:extLst>
          </p:spPr>
        </p:pic>
        <p:sp>
          <p:nvSpPr>
            <p:cNvPr id="18" name="文本框 17"/>
            <p:cNvSpPr txBox="1"/>
            <p:nvPr/>
          </p:nvSpPr>
          <p:spPr>
            <a:xfrm>
              <a:off x="4003248" y="1264135"/>
              <a:ext cx="4185503" cy="480131"/>
            </a:xfrm>
            <a:prstGeom prst="rect">
              <a:avLst/>
            </a:prstGeom>
            <a:noFill/>
          </p:spPr>
          <p:txBody>
            <a:bodyPr wrap="square" rtlCol="0">
              <a:spAutoFit/>
            </a:bodyPr>
            <a:lstStyle/>
            <a:p>
              <a:pPr defTabSz="2887980">
                <a:lnSpc>
                  <a:spcPct val="90000"/>
                </a:lnSpc>
                <a:spcBef>
                  <a:spcPct val="0"/>
                </a:spcBef>
              </a:pPr>
              <a:r>
                <a:rPr lang="zh-CN" altLang="en-US" sz="2800">
                  <a:latin typeface="微软雅黑" panose="020B0503020204020204" pitchFamily="34" charset="-122"/>
                  <a:ea typeface="微软雅黑" panose="020B0503020204020204" pitchFamily="34" charset="-122"/>
                  <a:cs typeface="+mj-cs"/>
                </a:rPr>
                <a:t>用户标签特征重要性分布</a:t>
              </a:r>
              <a:endParaRPr lang="zh-CN" altLang="en-US" sz="2800">
                <a:latin typeface="微软雅黑" panose="020B0503020204020204" pitchFamily="34" charset="-122"/>
                <a:ea typeface="微软雅黑" panose="020B0503020204020204" pitchFamily="34" charset="-122"/>
                <a:cs typeface="+mj-cs"/>
              </a:endParaRPr>
            </a:p>
          </p:txBody>
        </p:sp>
        <p:sp>
          <p:nvSpPr>
            <p:cNvPr id="23" name="文本框 22"/>
            <p:cNvSpPr txBox="1"/>
            <p:nvPr/>
          </p:nvSpPr>
          <p:spPr>
            <a:xfrm>
              <a:off x="2254575" y="2774288"/>
              <a:ext cx="3497345" cy="1477328"/>
            </a:xfrm>
            <a:prstGeom prst="rect">
              <a:avLst/>
            </a:prstGeom>
            <a:noFill/>
          </p:spPr>
          <p:txBody>
            <a:bodyPr wrap="square" rtlCol="0">
              <a:spAutoFit/>
            </a:bodyPr>
            <a:lstStyle/>
            <a:p>
              <a:pPr defTabSz="2887980">
                <a:lnSpc>
                  <a:spcPct val="90000"/>
                </a:lnSpc>
                <a:spcBef>
                  <a:spcPct val="0"/>
                </a:spcBef>
              </a:pPr>
              <a:r>
                <a:rPr lang="zh-CN" altLang="en-US" sz="2000">
                  <a:latin typeface="微软雅黑" panose="020B0503020204020204" pitchFamily="34" charset="-122"/>
                  <a:ea typeface="微软雅黑" panose="020B0503020204020204" pitchFamily="34" charset="-122"/>
                  <a:cs typeface="+mj-cs"/>
                </a:rPr>
                <a:t>重</a:t>
              </a:r>
              <a:endParaRPr lang="en-US" altLang="zh-CN" sz="2000">
                <a:latin typeface="微软雅黑" panose="020B0503020204020204" pitchFamily="34" charset="-122"/>
                <a:ea typeface="微软雅黑" panose="020B0503020204020204" pitchFamily="34" charset="-122"/>
                <a:cs typeface="+mj-cs"/>
              </a:endParaRPr>
            </a:p>
            <a:p>
              <a:pPr defTabSz="2887980">
                <a:lnSpc>
                  <a:spcPct val="90000"/>
                </a:lnSpc>
                <a:spcBef>
                  <a:spcPct val="0"/>
                </a:spcBef>
              </a:pPr>
              <a:r>
                <a:rPr lang="zh-CN" altLang="en-US" sz="2000">
                  <a:latin typeface="微软雅黑" panose="020B0503020204020204" pitchFamily="34" charset="-122"/>
                  <a:ea typeface="微软雅黑" panose="020B0503020204020204" pitchFamily="34" charset="-122"/>
                  <a:cs typeface="+mj-cs"/>
                </a:rPr>
                <a:t>要</a:t>
              </a:r>
              <a:endParaRPr lang="en-US" altLang="zh-CN" sz="2000">
                <a:latin typeface="微软雅黑" panose="020B0503020204020204" pitchFamily="34" charset="-122"/>
                <a:ea typeface="微软雅黑" panose="020B0503020204020204" pitchFamily="34" charset="-122"/>
                <a:cs typeface="+mj-cs"/>
              </a:endParaRPr>
            </a:p>
            <a:p>
              <a:pPr defTabSz="2887980">
                <a:lnSpc>
                  <a:spcPct val="90000"/>
                </a:lnSpc>
                <a:spcBef>
                  <a:spcPct val="0"/>
                </a:spcBef>
              </a:pPr>
              <a:r>
                <a:rPr lang="zh-CN" altLang="en-US" sz="2000">
                  <a:latin typeface="微软雅黑" panose="020B0503020204020204" pitchFamily="34" charset="-122"/>
                  <a:ea typeface="微软雅黑" panose="020B0503020204020204" pitchFamily="34" charset="-122"/>
                  <a:cs typeface="+mj-cs"/>
                </a:rPr>
                <a:t>性</a:t>
              </a:r>
              <a:endParaRPr lang="en-US" altLang="zh-CN" sz="2000">
                <a:latin typeface="微软雅黑" panose="020B0503020204020204" pitchFamily="34" charset="-122"/>
                <a:ea typeface="微软雅黑" panose="020B0503020204020204" pitchFamily="34" charset="-122"/>
                <a:cs typeface="+mj-cs"/>
              </a:endParaRPr>
            </a:p>
            <a:p>
              <a:pPr defTabSz="2887980">
                <a:lnSpc>
                  <a:spcPct val="90000"/>
                </a:lnSpc>
                <a:spcBef>
                  <a:spcPct val="0"/>
                </a:spcBef>
              </a:pPr>
              <a:r>
                <a:rPr lang="zh-CN" altLang="en-US" sz="2000">
                  <a:latin typeface="微软雅黑" panose="020B0503020204020204" pitchFamily="34" charset="-122"/>
                  <a:ea typeface="微软雅黑" panose="020B0503020204020204" pitchFamily="34" charset="-122"/>
                  <a:cs typeface="+mj-cs"/>
                </a:rPr>
                <a:t>得</a:t>
              </a:r>
              <a:endParaRPr lang="en-US" altLang="zh-CN" sz="2000">
                <a:latin typeface="微软雅黑" panose="020B0503020204020204" pitchFamily="34" charset="-122"/>
                <a:ea typeface="微软雅黑" panose="020B0503020204020204" pitchFamily="34" charset="-122"/>
                <a:cs typeface="+mj-cs"/>
              </a:endParaRPr>
            </a:p>
            <a:p>
              <a:pPr defTabSz="2887980">
                <a:lnSpc>
                  <a:spcPct val="90000"/>
                </a:lnSpc>
                <a:spcBef>
                  <a:spcPct val="0"/>
                </a:spcBef>
              </a:pPr>
              <a:r>
                <a:rPr lang="zh-CN" altLang="en-US" sz="2000">
                  <a:latin typeface="微软雅黑" panose="020B0503020204020204" pitchFamily="34" charset="-122"/>
                  <a:ea typeface="微软雅黑" panose="020B0503020204020204" pitchFamily="34" charset="-122"/>
                  <a:cs typeface="+mj-cs"/>
                </a:rPr>
                <a:t>分</a:t>
              </a:r>
              <a:endParaRPr lang="en-US" altLang="zh-CN" sz="2000">
                <a:latin typeface="微软雅黑" panose="020B0503020204020204" pitchFamily="34" charset="-122"/>
                <a:ea typeface="微软雅黑" panose="020B0503020204020204" pitchFamily="34" charset="-122"/>
                <a:cs typeface="+mj-cs"/>
              </a:endParaRPr>
            </a:p>
          </p:txBody>
        </p:sp>
        <p:sp>
          <p:nvSpPr>
            <p:cNvPr id="25" name="文本框 24"/>
            <p:cNvSpPr txBox="1"/>
            <p:nvPr/>
          </p:nvSpPr>
          <p:spPr>
            <a:xfrm>
              <a:off x="5509829" y="5829682"/>
              <a:ext cx="3497345" cy="369332"/>
            </a:xfrm>
            <a:prstGeom prst="rect">
              <a:avLst/>
            </a:prstGeom>
            <a:noFill/>
          </p:spPr>
          <p:txBody>
            <a:bodyPr wrap="square" rtlCol="0">
              <a:spAutoFit/>
            </a:bodyPr>
            <a:lstStyle/>
            <a:p>
              <a:pPr defTabSz="2887980">
                <a:lnSpc>
                  <a:spcPct val="90000"/>
                </a:lnSpc>
                <a:spcBef>
                  <a:spcPct val="0"/>
                </a:spcBef>
              </a:pPr>
              <a:r>
                <a:rPr lang="zh-CN" altLang="en-US" sz="2000">
                  <a:latin typeface="微软雅黑" panose="020B0503020204020204" pitchFamily="34" charset="-122"/>
                  <a:ea typeface="微软雅黑" panose="020B0503020204020204" pitchFamily="34" charset="-122"/>
                  <a:cs typeface="+mj-cs"/>
                </a:rPr>
                <a:t>排列顺序</a:t>
              </a:r>
              <a:endParaRPr lang="en-US" altLang="zh-CN" sz="2000">
                <a:latin typeface="微软雅黑" panose="020B0503020204020204" pitchFamily="34" charset="-122"/>
                <a:ea typeface="微软雅黑" panose="020B0503020204020204" pitchFamily="34" charset="-122"/>
                <a:cs typeface="+mj-cs"/>
              </a:endParaRPr>
            </a:p>
          </p:txBody>
        </p:sp>
        <p:cxnSp>
          <p:nvCxnSpPr>
            <p:cNvPr id="26" name="直接连接符 25"/>
            <p:cNvCxnSpPr/>
            <p:nvPr/>
          </p:nvCxnSpPr>
          <p:spPr>
            <a:xfrm>
              <a:off x="3393649" y="4694548"/>
              <a:ext cx="53449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4003247" y="1954145"/>
              <a:ext cx="0" cy="3466267"/>
            </a:xfrm>
            <a:prstGeom prst="line">
              <a:avLst/>
            </a:prstGeom>
          </p:spPr>
          <p:style>
            <a:lnRef idx="1">
              <a:schemeClr val="accent1"/>
            </a:lnRef>
            <a:fillRef idx="0">
              <a:schemeClr val="accent1"/>
            </a:fillRef>
            <a:effectRef idx="0">
              <a:schemeClr val="accent1"/>
            </a:effectRef>
            <a:fontRef idx="minor">
              <a:schemeClr val="tx1"/>
            </a:fontRef>
          </p:style>
        </p:cxnSp>
      </p:grpSp>
      <p:graphicFrame>
        <p:nvGraphicFramePr>
          <p:cNvPr id="35" name="表格 34"/>
          <p:cNvGraphicFramePr>
            <a:graphicFrameLocks noGrp="1"/>
          </p:cNvGraphicFramePr>
          <p:nvPr/>
        </p:nvGraphicFramePr>
        <p:xfrm>
          <a:off x="8199603" y="2316479"/>
          <a:ext cx="3344422" cy="2225040"/>
        </p:xfrm>
        <a:graphic>
          <a:graphicData uri="http://schemas.openxmlformats.org/drawingml/2006/table">
            <a:tbl>
              <a:tblPr firstRow="1" bandRow="1">
                <a:tableStyleId>{5C22544A-7EE6-4342-B048-85BDC9FD1C3A}</a:tableStyleId>
              </a:tblPr>
              <a:tblGrid>
                <a:gridCol w="1672211"/>
                <a:gridCol w="1672211"/>
              </a:tblGrid>
              <a:tr h="370840">
                <a:tc>
                  <a:txBody>
                    <a:bodyPr/>
                    <a:lstStyle/>
                    <a:p>
                      <a:pPr algn="ctr"/>
                      <a:r>
                        <a:rPr lang="zh-CN" altLang="en-US">
                          <a:latin typeface="微软雅黑" panose="020B0503020204020204" pitchFamily="34" charset="-122"/>
                          <a:ea typeface="微软雅黑" panose="020B0503020204020204" pitchFamily="34" charset="-122"/>
                        </a:rPr>
                        <a:t>标签</a:t>
                      </a: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zh-CN" altLang="en-US">
                          <a:latin typeface="微软雅黑" panose="020B0503020204020204" pitchFamily="34" charset="-122"/>
                          <a:ea typeface="微软雅黑" panose="020B0503020204020204" pitchFamily="34" charset="-122"/>
                        </a:rPr>
                        <a:t>得分</a:t>
                      </a:r>
                      <a:endParaRPr lang="zh-CN" altLang="en-US">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a:latin typeface="微软雅黑" panose="020B0503020204020204" pitchFamily="34" charset="-122"/>
                          <a:ea typeface="微软雅黑" panose="020B0503020204020204" pitchFamily="34" charset="-122"/>
                        </a:rPr>
                        <a:t>3003123</a:t>
                      </a: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a:latin typeface="微软雅黑" panose="020B0503020204020204" pitchFamily="34" charset="-122"/>
                          <a:ea typeface="微软雅黑" panose="020B0503020204020204" pitchFamily="34" charset="-122"/>
                        </a:rPr>
                        <a:t>546</a:t>
                      </a:r>
                      <a:endParaRPr lang="zh-CN" altLang="en-US">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a:latin typeface="微软雅黑" panose="020B0503020204020204" pitchFamily="34" charset="-122"/>
                          <a:ea typeface="微软雅黑" panose="020B0503020204020204" pitchFamily="34" charset="-122"/>
                        </a:rPr>
                        <a:t>3004504</a:t>
                      </a: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a:latin typeface="微软雅黑" panose="020B0503020204020204" pitchFamily="34" charset="-122"/>
                          <a:ea typeface="微软雅黑" panose="020B0503020204020204" pitchFamily="34" charset="-122"/>
                        </a:rPr>
                        <a:t>414</a:t>
                      </a:r>
                      <a:endParaRPr lang="zh-CN" altLang="en-US">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a:latin typeface="微软雅黑" panose="020B0503020204020204" pitchFamily="34" charset="-122"/>
                          <a:ea typeface="微软雅黑" panose="020B0503020204020204" pitchFamily="34" charset="-122"/>
                        </a:rPr>
                        <a:t>3004262</a:t>
                      </a: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a:latin typeface="微软雅黑" panose="020B0503020204020204" pitchFamily="34" charset="-122"/>
                          <a:ea typeface="微软雅黑" panose="020B0503020204020204" pitchFamily="34" charset="-122"/>
                        </a:rPr>
                        <a:t>410</a:t>
                      </a:r>
                      <a:endParaRPr lang="zh-CN" altLang="en-US">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a:latin typeface="微软雅黑" panose="020B0503020204020204" pitchFamily="34" charset="-122"/>
                          <a:ea typeface="微软雅黑" panose="020B0503020204020204" pitchFamily="34" charset="-122"/>
                        </a:rPr>
                        <a:t>3004210</a:t>
                      </a: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a:latin typeface="微软雅黑" panose="020B0503020204020204" pitchFamily="34" charset="-122"/>
                          <a:ea typeface="微软雅黑" panose="020B0503020204020204" pitchFamily="34" charset="-122"/>
                        </a:rPr>
                        <a:t>368</a:t>
                      </a:r>
                      <a:endParaRPr lang="zh-CN" altLang="en-US">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a:latin typeface="微软雅黑" panose="020B0503020204020204" pitchFamily="34" charset="-122"/>
                          <a:ea typeface="微软雅黑" panose="020B0503020204020204" pitchFamily="34" charset="-122"/>
                        </a:rPr>
                        <a:t>3004376</a:t>
                      </a: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a:latin typeface="微软雅黑" panose="020B0503020204020204" pitchFamily="34" charset="-122"/>
                          <a:ea typeface="微软雅黑" panose="020B0503020204020204" pitchFamily="34" charset="-122"/>
                        </a:rPr>
                        <a:t>368</a:t>
                      </a:r>
                      <a:endParaRPr lang="zh-CN" altLang="en-US">
                        <a:latin typeface="微软雅黑" panose="020B0503020204020204" pitchFamily="34" charset="-122"/>
                        <a:ea typeface="微软雅黑" panose="020B0503020204020204" pitchFamily="34" charset="-122"/>
                      </a:endParaRPr>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635" y="6350"/>
            <a:ext cx="12181840" cy="6844665"/>
          </a:xfrm>
          <a:prstGeom prst="rect">
            <a:avLst/>
          </a:prstGeom>
        </p:spPr>
      </p:pic>
      <p:sp>
        <p:nvSpPr>
          <p:cNvPr id="19" name="标题 1"/>
          <p:cNvSpPr txBox="1"/>
          <p:nvPr/>
        </p:nvSpPr>
        <p:spPr>
          <a:xfrm>
            <a:off x="1073991" y="287528"/>
            <a:ext cx="6109097" cy="604044"/>
          </a:xfrm>
          <a:prstGeom prst="rect">
            <a:avLst/>
          </a:prstGeom>
        </p:spPr>
        <p:txBody>
          <a:bodyPr/>
          <a:lstStyle>
            <a:lvl1pPr algn="l" defTabSz="2887980" rtl="0" eaLnBrk="1" latinLnBrk="0" hangingPunct="1">
              <a:lnSpc>
                <a:spcPct val="90000"/>
              </a:lnSpc>
              <a:spcBef>
                <a:spcPct val="0"/>
              </a:spcBef>
              <a:buNone/>
              <a:defRPr sz="13860" kern="1200">
                <a:solidFill>
                  <a:schemeClr val="tx1"/>
                </a:solidFill>
                <a:latin typeface="+mj-lt"/>
                <a:ea typeface="+mj-ea"/>
                <a:cs typeface="+mj-cs"/>
              </a:defRPr>
            </a:lvl1pPr>
          </a:lstStyle>
          <a:p>
            <a:r>
              <a:rPr lang="zh-CN" altLang="en-US" sz="3000">
                <a:latin typeface="微软雅黑" panose="020B0503020204020204" pitchFamily="34" charset="-122"/>
                <a:ea typeface="微软雅黑" panose="020B0503020204020204" pitchFamily="34" charset="-122"/>
              </a:rPr>
              <a:t>特征构造</a:t>
            </a:r>
            <a:r>
              <a:rPr lang="en-US" altLang="zh-CN" sz="3000" dirty="0">
                <a:latin typeface="微软雅黑" panose="020B0503020204020204" pitchFamily="34" charset="-122"/>
                <a:ea typeface="微软雅黑" panose="020B0503020204020204" pitchFamily="34" charset="-122"/>
              </a:rPr>
              <a:t>-</a:t>
            </a:r>
            <a:r>
              <a:rPr lang="zh-CN" altLang="en-US" sz="3000" dirty="0">
                <a:latin typeface="微软雅黑" panose="020B0503020204020204" pitchFamily="34" charset="-122"/>
                <a:ea typeface="微软雅黑" panose="020B0503020204020204" pitchFamily="34" charset="-122"/>
              </a:rPr>
              <a:t>统计特征</a:t>
            </a:r>
            <a:endParaRPr lang="zh-CN" altLang="en-US" sz="3000" dirty="0">
              <a:latin typeface="微软雅黑" panose="020B0503020204020204" pitchFamily="34" charset="-122"/>
              <a:ea typeface="微软雅黑" panose="020B0503020204020204" pitchFamily="34" charset="-122"/>
            </a:endParaRPr>
          </a:p>
        </p:txBody>
      </p:sp>
      <p:sp>
        <p:nvSpPr>
          <p:cNvPr id="22" name="直接连接符 4"/>
          <p:cNvSpPr>
            <a:spLocks noChangeShapeType="1"/>
          </p:cNvSpPr>
          <p:nvPr/>
        </p:nvSpPr>
        <p:spPr bwMode="auto">
          <a:xfrm>
            <a:off x="476" y="1054255"/>
            <a:ext cx="12191207" cy="0"/>
          </a:xfrm>
          <a:prstGeom prst="line">
            <a:avLst/>
          </a:prstGeom>
          <a:noFill/>
          <a:ln w="6350">
            <a:solidFill>
              <a:srgbClr val="3AC4C4"/>
            </a:solidFill>
            <a:miter lim="800000"/>
          </a:ln>
          <a:extLst>
            <a:ext uri="{909E8E84-426E-40DD-AFC4-6F175D3DCCD1}">
              <a14:hiddenFill xmlns:a14="http://schemas.microsoft.com/office/drawing/2010/main">
                <a:noFill/>
              </a14:hiddenFill>
            </a:ext>
          </a:extLst>
        </p:spPr>
        <p:txBody>
          <a:bodyPr/>
          <a:lstStyle/>
          <a:p>
            <a:endParaRPr lang="zh-CN" altLang="en-US" sz="2700">
              <a:latin typeface="微软雅黑" panose="020B0503020204020204" pitchFamily="34" charset="-122"/>
              <a:ea typeface="微软雅黑" panose="020B0503020204020204" pitchFamily="34" charset="-122"/>
            </a:endParaRPr>
          </a:p>
        </p:txBody>
      </p:sp>
      <p:sp>
        <p:nvSpPr>
          <p:cNvPr id="12" name="圆角矩形 11"/>
          <p:cNvSpPr/>
          <p:nvPr/>
        </p:nvSpPr>
        <p:spPr>
          <a:xfrm>
            <a:off x="2258060" y="1647825"/>
            <a:ext cx="2886075" cy="1746885"/>
          </a:xfrm>
          <a:prstGeom prst="roundRect">
            <a:avLst/>
          </a:prstGeom>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 name="圆角矩形 12"/>
          <p:cNvSpPr/>
          <p:nvPr/>
        </p:nvSpPr>
        <p:spPr>
          <a:xfrm>
            <a:off x="2186305" y="4582160"/>
            <a:ext cx="2886075" cy="1746885"/>
          </a:xfrm>
          <a:prstGeom prst="roundRect">
            <a:avLst/>
          </a:prstGeom>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4" name="圆角矩形 13"/>
          <p:cNvSpPr/>
          <p:nvPr/>
        </p:nvSpPr>
        <p:spPr>
          <a:xfrm>
            <a:off x="7079615" y="4582160"/>
            <a:ext cx="2886075" cy="1746885"/>
          </a:xfrm>
          <a:prstGeom prst="roundRect">
            <a:avLst/>
          </a:prstGeom>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5" name="圆角矩形 14"/>
          <p:cNvSpPr/>
          <p:nvPr/>
        </p:nvSpPr>
        <p:spPr>
          <a:xfrm>
            <a:off x="7079615" y="1647825"/>
            <a:ext cx="2886075" cy="1746885"/>
          </a:xfrm>
          <a:prstGeom prst="roundRect">
            <a:avLst/>
          </a:prstGeom>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84" name=" 184"/>
          <p:cNvSpPr/>
          <p:nvPr/>
        </p:nvSpPr>
        <p:spPr>
          <a:xfrm>
            <a:off x="4286250" y="2315845"/>
            <a:ext cx="3610610" cy="35909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8" name="文本框 7"/>
          <p:cNvSpPr txBox="1"/>
          <p:nvPr/>
        </p:nvSpPr>
        <p:spPr>
          <a:xfrm>
            <a:off x="4770358" y="3134330"/>
            <a:ext cx="1062355" cy="461665"/>
          </a:xfrm>
          <a:prstGeom prst="rect">
            <a:avLst/>
          </a:prstGeom>
          <a:noFill/>
        </p:spPr>
        <p:txBody>
          <a:bodyPr wrap="square" rtlCol="0">
            <a:spAutoFit/>
          </a:bodyPr>
          <a:lstStyle/>
          <a:p>
            <a:r>
              <a:rPr lang="en-US" altLang="zh-CN" sz="2400" b="1">
                <a:solidFill>
                  <a:schemeClr val="bg1"/>
                </a:solidFill>
                <a:latin typeface="微软雅黑" panose="020B0503020204020204" pitchFamily="34" charset="-122"/>
                <a:ea typeface="微软雅黑" panose="020B0503020204020204" pitchFamily="34" charset="-122"/>
              </a:rPr>
              <a:t>count</a:t>
            </a:r>
            <a:endParaRPr lang="zh-CN" altLang="en-US" sz="2400" b="1">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6351667" y="3154968"/>
            <a:ext cx="1062355" cy="461665"/>
          </a:xfrm>
          <a:prstGeom prst="rect">
            <a:avLst/>
          </a:prstGeom>
          <a:noFill/>
        </p:spPr>
        <p:txBody>
          <a:bodyPr wrap="square" rtlCol="0">
            <a:spAutoFit/>
          </a:bodyPr>
          <a:lstStyle/>
          <a:p>
            <a:r>
              <a:rPr lang="en-US" altLang="zh-CN" sz="2400" b="1">
                <a:solidFill>
                  <a:schemeClr val="bg1"/>
                </a:solidFill>
                <a:latin typeface="微软雅黑" panose="020B0503020204020204" pitchFamily="34" charset="-122"/>
                <a:ea typeface="微软雅黑" panose="020B0503020204020204" pitchFamily="34" charset="-122"/>
              </a:rPr>
              <a:t>ratio</a:t>
            </a:r>
            <a:endParaRPr lang="zh-CN" altLang="en-US" sz="2400" b="1">
              <a:solidFill>
                <a:schemeClr val="bg1"/>
              </a:solidFill>
            </a:endParaRPr>
          </a:p>
        </p:txBody>
      </p:sp>
      <p:sp>
        <p:nvSpPr>
          <p:cNvPr id="10" name="文本框 9"/>
          <p:cNvSpPr txBox="1"/>
          <p:nvPr/>
        </p:nvSpPr>
        <p:spPr>
          <a:xfrm>
            <a:off x="4419340" y="4414480"/>
            <a:ext cx="1413373" cy="461665"/>
          </a:xfrm>
          <a:prstGeom prst="rect">
            <a:avLst/>
          </a:prstGeom>
          <a:noFill/>
        </p:spPr>
        <p:txBody>
          <a:bodyPr wrap="square" rtlCol="0">
            <a:spAutoFit/>
          </a:bodyPr>
          <a:lstStyle/>
          <a:p>
            <a:pPr algn="r"/>
            <a:r>
              <a:rPr lang="en-US" altLang="zh-CN" sz="2400" b="1">
                <a:solidFill>
                  <a:schemeClr val="bg1"/>
                </a:solidFill>
                <a:latin typeface="微软雅黑" panose="020B0503020204020204" pitchFamily="34" charset="-122"/>
                <a:ea typeface="微软雅黑" panose="020B0503020204020204" pitchFamily="34" charset="-122"/>
              </a:rPr>
              <a:t>mean</a:t>
            </a:r>
            <a:endParaRPr lang="zh-CN" altLang="en-US" sz="2400" b="1">
              <a:solidFill>
                <a:schemeClr val="bg1"/>
              </a:solidFill>
            </a:endParaRPr>
          </a:p>
        </p:txBody>
      </p:sp>
      <p:sp>
        <p:nvSpPr>
          <p:cNvPr id="11" name="文本框 10"/>
          <p:cNvSpPr txBox="1"/>
          <p:nvPr/>
        </p:nvSpPr>
        <p:spPr>
          <a:xfrm>
            <a:off x="6232943" y="4451330"/>
            <a:ext cx="1475978" cy="461665"/>
          </a:xfrm>
          <a:prstGeom prst="rect">
            <a:avLst/>
          </a:prstGeom>
          <a:noFill/>
        </p:spPr>
        <p:txBody>
          <a:bodyPr wrap="square" rtlCol="0">
            <a:spAutoFit/>
          </a:bodyPr>
          <a:lstStyle/>
          <a:p>
            <a:r>
              <a:rPr lang="en-US" altLang="zh-CN" sz="2400" b="1">
                <a:solidFill>
                  <a:schemeClr val="bg1"/>
                </a:solidFill>
                <a:latin typeface="微软雅黑" panose="020B0503020204020204" pitchFamily="34" charset="-122"/>
                <a:ea typeface="微软雅黑" panose="020B0503020204020204" pitchFamily="34" charset="-122"/>
              </a:rPr>
              <a:t>nunique</a:t>
            </a:r>
            <a:endParaRPr lang="zh-CN" altLang="en-US" sz="2400" b="1">
              <a:solidFill>
                <a:schemeClr val="bg1"/>
              </a:solidFill>
            </a:endParaRPr>
          </a:p>
        </p:txBody>
      </p:sp>
      <p:sp>
        <p:nvSpPr>
          <p:cNvPr id="6" name="矩形 5"/>
          <p:cNvSpPr/>
          <p:nvPr/>
        </p:nvSpPr>
        <p:spPr>
          <a:xfrm>
            <a:off x="4291330" y="3987800"/>
            <a:ext cx="3611245" cy="1060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16200000">
            <a:off x="4230370" y="4063365"/>
            <a:ext cx="3723640" cy="965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441575" y="1893570"/>
            <a:ext cx="2375535" cy="922020"/>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cs typeface="+mj-cs"/>
                <a:sym typeface="+mn-ea"/>
              </a:rPr>
              <a:t>一维</a:t>
            </a:r>
            <a:r>
              <a:rPr lang="en-US" altLang="zh-CN">
                <a:latin typeface="微软雅黑" panose="020B0503020204020204" pitchFamily="34" charset="-122"/>
                <a:ea typeface="微软雅黑" panose="020B0503020204020204" pitchFamily="34" charset="-122"/>
                <a:cs typeface="+mj-cs"/>
                <a:sym typeface="+mn-ea"/>
              </a:rPr>
              <a:t>+</a:t>
            </a:r>
            <a:r>
              <a:rPr lang="zh-CN" altLang="en-US">
                <a:latin typeface="微软雅黑" panose="020B0503020204020204" pitchFamily="34" charset="-122"/>
                <a:ea typeface="微软雅黑" panose="020B0503020204020204" pitchFamily="34" charset="-122"/>
                <a:cs typeface="+mj-cs"/>
                <a:sym typeface="+mn-ea"/>
              </a:rPr>
              <a:t>二维</a:t>
            </a:r>
            <a:r>
              <a:rPr lang="en-US" altLang="zh-CN">
                <a:latin typeface="微软雅黑" panose="020B0503020204020204" pitchFamily="34" charset="-122"/>
                <a:ea typeface="微软雅黑" panose="020B0503020204020204" pitchFamily="34" charset="-122"/>
                <a:cs typeface="+mj-cs"/>
                <a:sym typeface="+mn-ea"/>
              </a:rPr>
              <a:t>count</a:t>
            </a:r>
            <a:r>
              <a:rPr lang="zh-CN" altLang="en-US">
                <a:latin typeface="微软雅黑" panose="020B0503020204020204" pitchFamily="34" charset="-122"/>
                <a:ea typeface="微软雅黑" panose="020B0503020204020204" pitchFamily="34" charset="-122"/>
                <a:cs typeface="+mj-cs"/>
                <a:sym typeface="+mn-ea"/>
              </a:rPr>
              <a:t>计数特征（如广告主</a:t>
            </a:r>
            <a:r>
              <a:rPr lang="en-US" altLang="zh-CN">
                <a:latin typeface="微软雅黑" panose="020B0503020204020204" pitchFamily="34" charset="-122"/>
                <a:ea typeface="微软雅黑" panose="020B0503020204020204" pitchFamily="34" charset="-122"/>
                <a:cs typeface="+mj-cs"/>
                <a:sym typeface="+mn-ea"/>
              </a:rPr>
              <a:t>id</a:t>
            </a:r>
            <a:r>
              <a:rPr lang="zh-CN" altLang="en-US">
                <a:latin typeface="微软雅黑" panose="020B0503020204020204" pitchFamily="34" charset="-122"/>
                <a:ea typeface="微软雅黑" panose="020B0503020204020204" pitchFamily="34" charset="-122"/>
                <a:cs typeface="+mj-cs"/>
                <a:sym typeface="+mn-ea"/>
              </a:rPr>
              <a:t>共计投放次数）</a:t>
            </a:r>
            <a:endParaRPr lang="zh-CN" altLang="en-US">
              <a:latin typeface="微软雅黑" panose="020B0503020204020204" pitchFamily="34" charset="-122"/>
              <a:ea typeface="微软雅黑" panose="020B0503020204020204" pitchFamily="34" charset="-122"/>
            </a:endParaRPr>
          </a:p>
        </p:txBody>
      </p:sp>
      <p:sp>
        <p:nvSpPr>
          <p:cNvPr id="20" name="文本框 19"/>
          <p:cNvSpPr txBox="1"/>
          <p:nvPr/>
        </p:nvSpPr>
        <p:spPr>
          <a:xfrm>
            <a:off x="2354580" y="4912995"/>
            <a:ext cx="2375535" cy="1198880"/>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cs typeface="+mj-cs"/>
                <a:sym typeface="+mn-ea"/>
              </a:rPr>
              <a:t>用户标签与其他字段的组合</a:t>
            </a:r>
            <a:r>
              <a:rPr lang="en-US" altLang="zh-CN">
                <a:latin typeface="微软雅黑" panose="020B0503020204020204" pitchFamily="34" charset="-122"/>
                <a:ea typeface="微软雅黑" panose="020B0503020204020204" pitchFamily="34" charset="-122"/>
                <a:cs typeface="+mj-cs"/>
                <a:sym typeface="+mn-ea"/>
              </a:rPr>
              <a:t>mean</a:t>
            </a:r>
            <a:r>
              <a:rPr lang="zh-CN" altLang="en-US">
                <a:latin typeface="微软雅黑" panose="020B0503020204020204" pitchFamily="34" charset="-122"/>
                <a:ea typeface="微软雅黑" panose="020B0503020204020204" pitchFamily="34" charset="-122"/>
                <a:cs typeface="+mj-cs"/>
                <a:sym typeface="+mn-ea"/>
              </a:rPr>
              <a:t>特征（如广告</a:t>
            </a:r>
            <a:r>
              <a:rPr lang="en-US" altLang="zh-CN">
                <a:latin typeface="微软雅黑" panose="020B0503020204020204" pitchFamily="34" charset="-122"/>
                <a:ea typeface="微软雅黑" panose="020B0503020204020204" pitchFamily="34" charset="-122"/>
                <a:cs typeface="+mj-cs"/>
                <a:sym typeface="+mn-ea"/>
              </a:rPr>
              <a:t>id</a:t>
            </a:r>
            <a:r>
              <a:rPr lang="zh-CN" altLang="en-US">
                <a:latin typeface="微软雅黑" panose="020B0503020204020204" pitchFamily="34" charset="-122"/>
                <a:ea typeface="微软雅黑" panose="020B0503020204020204" pitchFamily="34" charset="-122"/>
                <a:cs typeface="+mj-cs"/>
                <a:sym typeface="+mn-ea"/>
              </a:rPr>
              <a:t>对用户性别的投放比例）</a:t>
            </a:r>
            <a:endParaRPr lang="zh-CN" altLang="en-US">
              <a:latin typeface="微软雅黑" panose="020B0503020204020204" pitchFamily="34" charset="-122"/>
              <a:ea typeface="微软雅黑" panose="020B0503020204020204" pitchFamily="34" charset="-122"/>
            </a:endParaRPr>
          </a:p>
        </p:txBody>
      </p:sp>
      <p:sp>
        <p:nvSpPr>
          <p:cNvPr id="21" name="文本框 20"/>
          <p:cNvSpPr txBox="1"/>
          <p:nvPr/>
        </p:nvSpPr>
        <p:spPr>
          <a:xfrm>
            <a:off x="7426325" y="1993900"/>
            <a:ext cx="2375535" cy="922020"/>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cs typeface="+mj-cs"/>
                <a:sym typeface="+mn-ea"/>
              </a:rPr>
              <a:t>类别偏好的</a:t>
            </a:r>
            <a:r>
              <a:rPr lang="en-US" altLang="zh-CN">
                <a:latin typeface="微软雅黑" panose="020B0503020204020204" pitchFamily="34" charset="-122"/>
                <a:ea typeface="微软雅黑" panose="020B0503020204020204" pitchFamily="34" charset="-122"/>
                <a:cs typeface="+mj-cs"/>
                <a:sym typeface="+mn-ea"/>
              </a:rPr>
              <a:t>ratio</a:t>
            </a:r>
            <a:r>
              <a:rPr lang="zh-CN" altLang="en-US">
                <a:latin typeface="微软雅黑" panose="020B0503020204020204" pitchFamily="34" charset="-122"/>
                <a:ea typeface="微软雅黑" panose="020B0503020204020204" pitchFamily="34" charset="-122"/>
                <a:cs typeface="+mj-cs"/>
                <a:sym typeface="+mn-ea"/>
              </a:rPr>
              <a:t>比例特征</a:t>
            </a:r>
            <a:r>
              <a:rPr lang="en-US" altLang="zh-CN">
                <a:latin typeface="微软雅黑" panose="020B0503020204020204" pitchFamily="34" charset="-122"/>
                <a:ea typeface="微软雅黑" panose="020B0503020204020204" pitchFamily="34" charset="-122"/>
                <a:cs typeface="+mj-cs"/>
                <a:sym typeface="+mn-ea"/>
              </a:rPr>
              <a:t>(</a:t>
            </a:r>
            <a:r>
              <a:rPr lang="zh-CN" altLang="en-US">
                <a:latin typeface="微软雅黑" panose="020B0503020204020204" pitchFamily="34" charset="-122"/>
                <a:ea typeface="微软雅黑" panose="020B0503020204020204" pitchFamily="34" charset="-122"/>
                <a:cs typeface="+mj-cs"/>
                <a:sym typeface="+mn-ea"/>
              </a:rPr>
              <a:t>如广告主</a:t>
            </a:r>
            <a:r>
              <a:rPr lang="en-US" altLang="zh-CN">
                <a:latin typeface="微软雅黑" panose="020B0503020204020204" pitchFamily="34" charset="-122"/>
                <a:ea typeface="微软雅黑" panose="020B0503020204020204" pitchFamily="34" charset="-122"/>
                <a:cs typeface="+mj-cs"/>
                <a:sym typeface="+mn-ea"/>
              </a:rPr>
              <a:t>id</a:t>
            </a:r>
            <a:r>
              <a:rPr lang="zh-CN" altLang="en-US">
                <a:latin typeface="微软雅黑" panose="020B0503020204020204" pitchFamily="34" charset="-122"/>
                <a:ea typeface="微软雅黑" panose="020B0503020204020204" pitchFamily="34" charset="-122"/>
                <a:cs typeface="+mj-cs"/>
                <a:sym typeface="+mn-ea"/>
              </a:rPr>
              <a:t>的某个广告</a:t>
            </a:r>
            <a:r>
              <a:rPr lang="en-US" altLang="zh-CN">
                <a:latin typeface="微软雅黑" panose="020B0503020204020204" pitchFamily="34" charset="-122"/>
                <a:ea typeface="微软雅黑" panose="020B0503020204020204" pitchFamily="34" charset="-122"/>
                <a:cs typeface="+mj-cs"/>
                <a:sym typeface="+mn-ea"/>
              </a:rPr>
              <a:t>id</a:t>
            </a:r>
            <a:r>
              <a:rPr lang="zh-CN" altLang="en-US">
                <a:latin typeface="微软雅黑" panose="020B0503020204020204" pitchFamily="34" charset="-122"/>
                <a:ea typeface="微软雅黑" panose="020B0503020204020204" pitchFamily="34" charset="-122"/>
                <a:cs typeface="+mj-cs"/>
                <a:sym typeface="+mn-ea"/>
              </a:rPr>
              <a:t>投放比例</a:t>
            </a:r>
            <a:r>
              <a:rPr lang="en-US" altLang="zh-CN">
                <a:latin typeface="微软雅黑" panose="020B0503020204020204" pitchFamily="34" charset="-122"/>
                <a:ea typeface="微软雅黑" panose="020B0503020204020204" pitchFamily="34" charset="-122"/>
                <a:cs typeface="+mj-cs"/>
                <a:sym typeface="+mn-ea"/>
              </a:rPr>
              <a:t>)</a:t>
            </a:r>
            <a:endParaRPr lang="zh-CN" altLang="en-US">
              <a:latin typeface="微软雅黑" panose="020B0503020204020204" pitchFamily="34" charset="-122"/>
              <a:ea typeface="微软雅黑" panose="020B0503020204020204" pitchFamily="34" charset="-122"/>
            </a:endParaRPr>
          </a:p>
        </p:txBody>
      </p:sp>
      <p:sp>
        <p:nvSpPr>
          <p:cNvPr id="24" name="文本框 23"/>
          <p:cNvSpPr txBox="1"/>
          <p:nvPr/>
        </p:nvSpPr>
        <p:spPr>
          <a:xfrm>
            <a:off x="7590155" y="5051425"/>
            <a:ext cx="2375535" cy="922020"/>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cs typeface="+mj-cs"/>
                <a:sym typeface="+mn-ea"/>
              </a:rPr>
              <a:t>类别变量的</a:t>
            </a:r>
            <a:r>
              <a:rPr lang="en-US" altLang="zh-CN">
                <a:latin typeface="微软雅黑" panose="020B0503020204020204" pitchFamily="34" charset="-122"/>
                <a:ea typeface="微软雅黑" panose="020B0503020204020204" pitchFamily="34" charset="-122"/>
                <a:cs typeface="+mj-cs"/>
                <a:sym typeface="+mn-ea"/>
              </a:rPr>
              <a:t>nunique</a:t>
            </a:r>
            <a:r>
              <a:rPr lang="zh-CN" altLang="en-US">
                <a:latin typeface="微软雅黑" panose="020B0503020204020204" pitchFamily="34" charset="-122"/>
                <a:ea typeface="微软雅黑" panose="020B0503020204020204" pitchFamily="34" charset="-122"/>
                <a:cs typeface="+mj-cs"/>
                <a:sym typeface="+mn-ea"/>
              </a:rPr>
              <a:t>特征（如广告主</a:t>
            </a:r>
            <a:r>
              <a:rPr lang="en-US" altLang="zh-CN">
                <a:latin typeface="微软雅黑" panose="020B0503020204020204" pitchFamily="34" charset="-122"/>
                <a:ea typeface="微软雅黑" panose="020B0503020204020204" pitchFamily="34" charset="-122"/>
                <a:cs typeface="+mj-cs"/>
                <a:sym typeface="+mn-ea"/>
              </a:rPr>
              <a:t>id</a:t>
            </a:r>
            <a:r>
              <a:rPr lang="zh-CN" altLang="en-US">
                <a:latin typeface="微软雅黑" panose="020B0503020204020204" pitchFamily="34" charset="-122"/>
                <a:ea typeface="微软雅黑" panose="020B0503020204020204" pitchFamily="34" charset="-122"/>
                <a:cs typeface="+mj-cs"/>
                <a:sym typeface="+mn-ea"/>
              </a:rPr>
              <a:t>有多少个不同的广告</a:t>
            </a:r>
            <a:r>
              <a:rPr lang="en-US" altLang="zh-CN">
                <a:latin typeface="微软雅黑" panose="020B0503020204020204" pitchFamily="34" charset="-122"/>
                <a:ea typeface="微软雅黑" panose="020B0503020204020204" pitchFamily="34" charset="-122"/>
                <a:cs typeface="+mj-cs"/>
                <a:sym typeface="+mn-ea"/>
              </a:rPr>
              <a:t>id</a:t>
            </a:r>
            <a:r>
              <a:rPr lang="zh-CN" altLang="en-US">
                <a:latin typeface="微软雅黑" panose="020B0503020204020204" pitchFamily="34" charset="-122"/>
                <a:ea typeface="微软雅黑" panose="020B0503020204020204" pitchFamily="34" charset="-122"/>
                <a:cs typeface="+mj-cs"/>
                <a:sym typeface="+mn-ea"/>
              </a:rPr>
              <a:t>）</a:t>
            </a:r>
            <a:endParaRPr lang="zh-CN"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图片1"/>
          <p:cNvPicPr>
            <a:picLocks noChangeAspect="1"/>
          </p:cNvPicPr>
          <p:nvPr/>
        </p:nvPicPr>
        <p:blipFill>
          <a:blip r:embed="rId1"/>
          <a:stretch>
            <a:fillRect/>
          </a:stretch>
        </p:blipFill>
        <p:spPr>
          <a:xfrm>
            <a:off x="-121920" y="6667"/>
            <a:ext cx="12313920" cy="6844665"/>
          </a:xfrm>
          <a:prstGeom prst="rect">
            <a:avLst/>
          </a:prstGeom>
        </p:spPr>
      </p:pic>
      <p:sp>
        <p:nvSpPr>
          <p:cNvPr id="19" name="标题 1"/>
          <p:cNvSpPr txBox="1"/>
          <p:nvPr/>
        </p:nvSpPr>
        <p:spPr>
          <a:xfrm>
            <a:off x="1149405" y="228281"/>
            <a:ext cx="6109097" cy="604044"/>
          </a:xfrm>
          <a:prstGeom prst="rect">
            <a:avLst/>
          </a:prstGeom>
        </p:spPr>
        <p:txBody>
          <a:bodyPr/>
          <a:lstStyle>
            <a:lvl1pPr algn="l" defTabSz="2887980" rtl="0" eaLnBrk="1" latinLnBrk="0" hangingPunct="1">
              <a:lnSpc>
                <a:spcPct val="90000"/>
              </a:lnSpc>
              <a:spcBef>
                <a:spcPct val="0"/>
              </a:spcBef>
              <a:buNone/>
              <a:defRPr sz="13860" kern="1200">
                <a:solidFill>
                  <a:schemeClr val="tx1"/>
                </a:solidFill>
                <a:latin typeface="+mj-lt"/>
                <a:ea typeface="+mj-ea"/>
                <a:cs typeface="+mj-cs"/>
              </a:defRPr>
            </a:lvl1pPr>
          </a:lstStyle>
          <a:p>
            <a:r>
              <a:rPr lang="en-US" altLang="zh-CN" sz="3000">
                <a:latin typeface="微软雅黑" panose="020B0503020204020204" pitchFamily="34" charset="-122"/>
                <a:ea typeface="微软雅黑" panose="020B0503020204020204" pitchFamily="34" charset="-122"/>
              </a:rPr>
              <a:t>mean</a:t>
            </a:r>
            <a:endParaRPr lang="zh-CN" altLang="en-US" sz="3000" dirty="0">
              <a:latin typeface="微软雅黑" panose="020B0503020204020204" pitchFamily="34" charset="-122"/>
              <a:ea typeface="微软雅黑" panose="020B0503020204020204" pitchFamily="34" charset="-122"/>
            </a:endParaRPr>
          </a:p>
        </p:txBody>
      </p:sp>
      <p:sp>
        <p:nvSpPr>
          <p:cNvPr id="22" name="直接连接符 4"/>
          <p:cNvSpPr>
            <a:spLocks noChangeShapeType="1"/>
          </p:cNvSpPr>
          <p:nvPr/>
        </p:nvSpPr>
        <p:spPr bwMode="auto">
          <a:xfrm>
            <a:off x="476" y="1054255"/>
            <a:ext cx="12191207" cy="0"/>
          </a:xfrm>
          <a:prstGeom prst="line">
            <a:avLst/>
          </a:prstGeom>
          <a:noFill/>
          <a:ln w="6350">
            <a:solidFill>
              <a:srgbClr val="3AC4C4"/>
            </a:solidFill>
            <a:miter lim="800000"/>
          </a:ln>
          <a:extLst>
            <a:ext uri="{909E8E84-426E-40DD-AFC4-6F175D3DCCD1}">
              <a14:hiddenFill xmlns:a14="http://schemas.microsoft.com/office/drawing/2010/main">
                <a:noFill/>
              </a14:hiddenFill>
            </a:ext>
          </a:extLst>
        </p:spPr>
        <p:txBody>
          <a:bodyPr/>
          <a:lstStyle/>
          <a:p>
            <a:endParaRPr lang="zh-CN" altLang="en-US" sz="270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9293225" y="5544820"/>
            <a:ext cx="2621915" cy="931545"/>
          </a:xfrm>
          <a:prstGeom prst="rect">
            <a:avLst/>
          </a:prstGeom>
        </p:spPr>
      </p:pic>
      <p:graphicFrame>
        <p:nvGraphicFramePr>
          <p:cNvPr id="14" name="表格 13"/>
          <p:cNvGraphicFramePr>
            <a:graphicFrameLocks noGrp="1"/>
          </p:cNvGraphicFramePr>
          <p:nvPr/>
        </p:nvGraphicFramePr>
        <p:xfrm>
          <a:off x="6870818" y="2811689"/>
          <a:ext cx="3344422" cy="2225040"/>
        </p:xfrm>
        <a:graphic>
          <a:graphicData uri="http://schemas.openxmlformats.org/drawingml/2006/table">
            <a:tbl>
              <a:tblPr firstRow="1" bandRow="1">
                <a:tableStyleId>{5C22544A-7EE6-4342-B048-85BDC9FD1C3A}</a:tableStyleId>
              </a:tblPr>
              <a:tblGrid>
                <a:gridCol w="1672211"/>
                <a:gridCol w="1672211"/>
              </a:tblGrid>
              <a:tr h="370840">
                <a:tc>
                  <a:txBody>
                    <a:bodyPr/>
                    <a:lstStyle/>
                    <a:p>
                      <a:pPr algn="ctr"/>
                      <a:r>
                        <a:rPr lang="zh-CN" altLang="en-US">
                          <a:latin typeface="微软雅黑" panose="020B0503020204020204" pitchFamily="34" charset="-122"/>
                          <a:ea typeface="微软雅黑" panose="020B0503020204020204" pitchFamily="34" charset="-122"/>
                        </a:rPr>
                        <a:t>品牌</a:t>
                      </a: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a:latin typeface="微软雅黑" panose="020B0503020204020204" pitchFamily="34" charset="-122"/>
                          <a:ea typeface="微软雅黑" panose="020B0503020204020204" pitchFamily="34" charset="-122"/>
                        </a:rPr>
                        <a:t>3003123</a:t>
                      </a:r>
                      <a:endParaRPr lang="zh-CN" altLang="en-US">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a:latin typeface="微软雅黑" panose="020B0503020204020204" pitchFamily="34" charset="-122"/>
                          <a:ea typeface="微软雅黑" panose="020B0503020204020204" pitchFamily="34" charset="-122"/>
                        </a:rPr>
                        <a:t>oppo</a:t>
                      </a: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a:latin typeface="微软雅黑" panose="020B0503020204020204" pitchFamily="34" charset="-122"/>
                          <a:ea typeface="微软雅黑" panose="020B0503020204020204" pitchFamily="34" charset="-122"/>
                        </a:rPr>
                        <a:t>0.064418</a:t>
                      </a:r>
                      <a:endParaRPr lang="zh-CN" altLang="en-US">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a:latin typeface="微软雅黑" panose="020B0503020204020204" pitchFamily="34" charset="-122"/>
                          <a:ea typeface="微软雅黑" panose="020B0503020204020204" pitchFamily="34" charset="-122"/>
                        </a:rPr>
                        <a:t>huawei</a:t>
                      </a: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a:latin typeface="微软雅黑" panose="020B0503020204020204" pitchFamily="34" charset="-122"/>
                          <a:ea typeface="微软雅黑" panose="020B0503020204020204" pitchFamily="34" charset="-122"/>
                        </a:rPr>
                        <a:t>0.063384</a:t>
                      </a:r>
                      <a:endParaRPr lang="zh-CN" altLang="en-US">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a:latin typeface="微软雅黑" panose="020B0503020204020204" pitchFamily="34" charset="-122"/>
                          <a:ea typeface="微软雅黑" panose="020B0503020204020204" pitchFamily="34" charset="-122"/>
                        </a:rPr>
                        <a:t>vivo</a:t>
                      </a: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a:latin typeface="微软雅黑" panose="020B0503020204020204" pitchFamily="34" charset="-122"/>
                          <a:ea typeface="微软雅黑" panose="020B0503020204020204" pitchFamily="34" charset="-122"/>
                        </a:rPr>
                        <a:t>0.046342</a:t>
                      </a:r>
                      <a:endParaRPr lang="zh-CN" altLang="en-US">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a:latin typeface="微软雅黑" panose="020B0503020204020204" pitchFamily="34" charset="-122"/>
                          <a:ea typeface="微软雅黑" panose="020B0503020204020204" pitchFamily="34" charset="-122"/>
                        </a:rPr>
                        <a:t>xiaomi</a:t>
                      </a: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a:latin typeface="微软雅黑" panose="020B0503020204020204" pitchFamily="34" charset="-122"/>
                          <a:ea typeface="微软雅黑" panose="020B0503020204020204" pitchFamily="34" charset="-122"/>
                        </a:rPr>
                        <a:t>0.043584</a:t>
                      </a:r>
                      <a:endParaRPr lang="zh-CN" altLang="en-US">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a:latin typeface="微软雅黑" panose="020B0503020204020204" pitchFamily="34" charset="-122"/>
                          <a:ea typeface="微软雅黑" panose="020B0503020204020204" pitchFamily="34" charset="-122"/>
                        </a:rPr>
                        <a:t>apple</a:t>
                      </a: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a:latin typeface="微软雅黑" panose="020B0503020204020204" pitchFamily="34" charset="-122"/>
                          <a:ea typeface="微软雅黑" panose="020B0503020204020204" pitchFamily="34" charset="-122"/>
                        </a:rPr>
                        <a:t>0.021069</a:t>
                      </a:r>
                      <a:endParaRPr lang="zh-CN" altLang="en-US">
                        <a:latin typeface="微软雅黑" panose="020B0503020204020204" pitchFamily="34" charset="-122"/>
                        <a:ea typeface="微软雅黑" panose="020B0503020204020204" pitchFamily="34" charset="-122"/>
                      </a:endParaRPr>
                    </a:p>
                  </a:txBody>
                  <a:tcPr/>
                </a:tc>
              </a:tr>
            </a:tbl>
          </a:graphicData>
        </a:graphic>
      </p:graphicFrame>
      <p:cxnSp>
        <p:nvCxnSpPr>
          <p:cNvPr id="15" name="直接连接符 14"/>
          <p:cNvCxnSpPr>
            <a:stCxn id="3" idx="3"/>
          </p:cNvCxnSpPr>
          <p:nvPr/>
        </p:nvCxnSpPr>
        <p:spPr>
          <a:xfrm>
            <a:off x="3176270" y="2962910"/>
            <a:ext cx="1610995" cy="19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4" idx="3"/>
          </p:cNvCxnSpPr>
          <p:nvPr/>
        </p:nvCxnSpPr>
        <p:spPr>
          <a:xfrm>
            <a:off x="3176270" y="4998720"/>
            <a:ext cx="1630045"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4787265" y="2964815"/>
            <a:ext cx="0" cy="2027555"/>
          </a:xfrm>
          <a:prstGeom prst="line">
            <a:avLst/>
          </a:prstGeom>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5109210" y="3299460"/>
            <a:ext cx="1761490" cy="423545"/>
          </a:xfrm>
          <a:prstGeom prst="rect">
            <a:avLst/>
          </a:prstGeom>
          <a:noFill/>
        </p:spPr>
        <p:txBody>
          <a:bodyPr wrap="square" rtlCol="0">
            <a:spAutoFit/>
          </a:bodyPr>
          <a:lstStyle/>
          <a:p>
            <a:pPr defTabSz="2887980">
              <a:lnSpc>
                <a:spcPct val="90000"/>
              </a:lnSpc>
              <a:spcBef>
                <a:spcPct val="0"/>
              </a:spcBef>
            </a:pPr>
            <a:r>
              <a:rPr lang="zh-CN" altLang="en-US" sz="2400">
                <a:latin typeface="微软雅黑" panose="020B0503020204020204" pitchFamily="34" charset="-122"/>
                <a:ea typeface="微软雅黑" panose="020B0503020204020204" pitchFamily="34" charset="-122"/>
                <a:cs typeface="+mj-cs"/>
              </a:rPr>
              <a:t>标签偏好</a:t>
            </a:r>
            <a:endParaRPr lang="zh-CN" altLang="en-US" sz="2400">
              <a:latin typeface="微软雅黑" panose="020B0503020204020204" pitchFamily="34" charset="-122"/>
              <a:ea typeface="微软雅黑" panose="020B0503020204020204" pitchFamily="34" charset="-122"/>
              <a:cs typeface="+mj-cs"/>
            </a:endParaRPr>
          </a:p>
        </p:txBody>
      </p:sp>
      <p:sp>
        <p:nvSpPr>
          <p:cNvPr id="3" name="矩形 2"/>
          <p:cNvSpPr/>
          <p:nvPr/>
        </p:nvSpPr>
        <p:spPr>
          <a:xfrm>
            <a:off x="1780978" y="2458435"/>
            <a:ext cx="1395167" cy="1008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用户标签</a:t>
            </a:r>
            <a:endParaRPr lang="zh-CN" altLang="en-US">
              <a:latin typeface="微软雅黑" panose="020B0503020204020204" pitchFamily="34" charset="-122"/>
              <a:ea typeface="微软雅黑" panose="020B0503020204020204" pitchFamily="34" charset="-122"/>
            </a:endParaRPr>
          </a:p>
        </p:txBody>
      </p:sp>
      <p:sp>
        <p:nvSpPr>
          <p:cNvPr id="4" name="矩形 3"/>
          <p:cNvSpPr/>
          <p:nvPr/>
        </p:nvSpPr>
        <p:spPr>
          <a:xfrm>
            <a:off x="1780978" y="4494387"/>
            <a:ext cx="1395167" cy="1008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广告</a:t>
            </a:r>
            <a:endParaRPr lang="en-US" altLang="zh-CN">
              <a:latin typeface="微软雅黑" panose="020B0503020204020204" pitchFamily="34" charset="-122"/>
              <a:ea typeface="微软雅黑" panose="020B0503020204020204" pitchFamily="34" charset="-122"/>
            </a:endParaRPr>
          </a:p>
          <a:p>
            <a:pPr algn="ctr"/>
            <a:r>
              <a:rPr lang="zh-CN" altLang="en-US">
                <a:latin typeface="微软雅黑" panose="020B0503020204020204" pitchFamily="34" charset="-122"/>
                <a:ea typeface="微软雅黑" panose="020B0503020204020204" pitchFamily="34" charset="-122"/>
              </a:rPr>
              <a:t>上下文</a:t>
            </a:r>
            <a:endParaRPr lang="en-US" altLang="zh-CN">
              <a:latin typeface="微软雅黑" panose="020B0503020204020204" pitchFamily="34" charset="-122"/>
              <a:ea typeface="微软雅黑" panose="020B0503020204020204" pitchFamily="34" charset="-122"/>
            </a:endParaRPr>
          </a:p>
          <a:p>
            <a:pPr algn="ctr"/>
            <a:r>
              <a:rPr lang="zh-CN" altLang="en-US">
                <a:latin typeface="微软雅黑" panose="020B0503020204020204" pitchFamily="34" charset="-122"/>
                <a:ea typeface="微软雅黑" panose="020B0503020204020204" pitchFamily="34" charset="-122"/>
              </a:rPr>
              <a:t>媒体</a:t>
            </a:r>
            <a:endParaRPr lang="zh-CN" altLang="en-US">
              <a:latin typeface="微软雅黑" panose="020B0503020204020204" pitchFamily="34" charset="-122"/>
              <a:ea typeface="微软雅黑" panose="020B0503020204020204" pitchFamily="34" charset="-122"/>
            </a:endParaRPr>
          </a:p>
        </p:txBody>
      </p:sp>
      <p:cxnSp>
        <p:nvCxnSpPr>
          <p:cNvPr id="7" name="直接箭头连接符 6"/>
          <p:cNvCxnSpPr/>
          <p:nvPr/>
        </p:nvCxnSpPr>
        <p:spPr>
          <a:xfrm>
            <a:off x="4788129" y="3924209"/>
            <a:ext cx="20833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215390" y="1236980"/>
            <a:ext cx="7089621" cy="1015663"/>
          </a:xfrm>
          <a:prstGeom prst="rect">
            <a:avLst/>
          </a:prstGeom>
          <a:noFill/>
        </p:spPr>
        <p:txBody>
          <a:bodyPr wrap="square" rtlCol="0">
            <a:spAutoFit/>
          </a:bodyPr>
          <a:lstStyle/>
          <a:p>
            <a:pPr marL="285750" indent="-285750">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如何利用从</a:t>
            </a:r>
            <a:r>
              <a:rPr lang="en-US" altLang="zh-CN" sz="2000">
                <a:latin typeface="微软雅黑" panose="020B0503020204020204" pitchFamily="34" charset="-122"/>
                <a:ea typeface="微软雅黑" panose="020B0503020204020204" pitchFamily="34" charset="-122"/>
              </a:rPr>
              <a:t>user_tags</a:t>
            </a:r>
            <a:r>
              <a:rPr lang="zh-CN" altLang="en-US" sz="2000">
                <a:latin typeface="微软雅黑" panose="020B0503020204020204" pitchFamily="34" charset="-122"/>
                <a:ea typeface="微软雅黑" panose="020B0503020204020204" pitchFamily="34" charset="-122"/>
              </a:rPr>
              <a:t>中提取出来的标签表现更多的信息？</a:t>
            </a:r>
            <a:endParaRPr lang="en-US" altLang="zh-CN" sz="20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sz="20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如何才能做到精准推荐？</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20457" y="0"/>
            <a:ext cx="12181840" cy="6844665"/>
          </a:xfrm>
          <a:prstGeom prst="rect">
            <a:avLst/>
          </a:prstGeom>
        </p:spPr>
      </p:pic>
      <p:sp>
        <p:nvSpPr>
          <p:cNvPr id="19" name="标题 1"/>
          <p:cNvSpPr txBox="1"/>
          <p:nvPr/>
        </p:nvSpPr>
        <p:spPr>
          <a:xfrm>
            <a:off x="1073991" y="287528"/>
            <a:ext cx="6109097" cy="604044"/>
          </a:xfrm>
          <a:prstGeom prst="rect">
            <a:avLst/>
          </a:prstGeom>
        </p:spPr>
        <p:txBody>
          <a:bodyPr/>
          <a:lstStyle>
            <a:lvl1pPr algn="l" defTabSz="2887980" rtl="0" eaLnBrk="1" latinLnBrk="0" hangingPunct="1">
              <a:lnSpc>
                <a:spcPct val="90000"/>
              </a:lnSpc>
              <a:spcBef>
                <a:spcPct val="0"/>
              </a:spcBef>
              <a:buNone/>
              <a:defRPr sz="13860" kern="1200">
                <a:solidFill>
                  <a:schemeClr val="tx1"/>
                </a:solidFill>
                <a:latin typeface="+mj-lt"/>
                <a:ea typeface="+mj-ea"/>
                <a:cs typeface="+mj-cs"/>
              </a:defRPr>
            </a:lvl1pPr>
          </a:lstStyle>
          <a:p>
            <a:r>
              <a:rPr lang="en-US" altLang="zh-CN" sz="3000">
                <a:latin typeface="微软雅黑" panose="020B0503020204020204" pitchFamily="34" charset="-122"/>
                <a:ea typeface="微软雅黑" panose="020B0503020204020204" pitchFamily="34" charset="-122"/>
              </a:rPr>
              <a:t>ratio</a:t>
            </a:r>
            <a:endParaRPr lang="zh-CN" altLang="en-US" sz="3000" dirty="0">
              <a:latin typeface="微软雅黑" panose="020B0503020204020204" pitchFamily="34" charset="-122"/>
              <a:ea typeface="微软雅黑" panose="020B0503020204020204" pitchFamily="34" charset="-122"/>
            </a:endParaRPr>
          </a:p>
        </p:txBody>
      </p:sp>
      <p:sp>
        <p:nvSpPr>
          <p:cNvPr id="22" name="直接连接符 4"/>
          <p:cNvSpPr>
            <a:spLocks noChangeShapeType="1"/>
          </p:cNvSpPr>
          <p:nvPr/>
        </p:nvSpPr>
        <p:spPr bwMode="auto">
          <a:xfrm>
            <a:off x="476" y="1054255"/>
            <a:ext cx="12191207" cy="0"/>
          </a:xfrm>
          <a:prstGeom prst="line">
            <a:avLst/>
          </a:prstGeom>
          <a:noFill/>
          <a:ln w="6350">
            <a:solidFill>
              <a:srgbClr val="3AC4C4"/>
            </a:solidFill>
            <a:miter lim="800000"/>
          </a:ln>
          <a:extLst>
            <a:ext uri="{909E8E84-426E-40DD-AFC4-6F175D3DCCD1}">
              <a14:hiddenFill xmlns:a14="http://schemas.microsoft.com/office/drawing/2010/main">
                <a:noFill/>
              </a14:hiddenFill>
            </a:ext>
          </a:extLst>
        </p:spPr>
        <p:txBody>
          <a:bodyPr/>
          <a:lstStyle/>
          <a:p>
            <a:endParaRPr lang="zh-CN" altLang="en-US" sz="270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9293225" y="5544820"/>
            <a:ext cx="2621915" cy="931545"/>
          </a:xfrm>
          <a:prstGeom prst="rect">
            <a:avLst/>
          </a:prstGeom>
        </p:spPr>
      </p:pic>
      <p:sp>
        <p:nvSpPr>
          <p:cNvPr id="47" name="文本框 46"/>
          <p:cNvSpPr txBox="1"/>
          <p:nvPr/>
        </p:nvSpPr>
        <p:spPr>
          <a:xfrm>
            <a:off x="2243579" y="763571"/>
            <a:ext cx="184731" cy="369332"/>
          </a:xfrm>
          <a:prstGeom prst="rect">
            <a:avLst/>
          </a:prstGeom>
          <a:noFill/>
        </p:spPr>
        <p:txBody>
          <a:bodyPr wrap="none" rtlCol="0">
            <a:spAutoFit/>
          </a:bodyPr>
          <a:lstStyle/>
          <a:p>
            <a:endParaRPr lang="zh-CN" altLang="en-US"/>
          </a:p>
        </p:txBody>
      </p:sp>
      <p:graphicFrame>
        <p:nvGraphicFramePr>
          <p:cNvPr id="49" name="表格 48"/>
          <p:cNvGraphicFramePr>
            <a:graphicFrameLocks noGrp="1"/>
          </p:cNvGraphicFramePr>
          <p:nvPr/>
        </p:nvGraphicFramePr>
        <p:xfrm>
          <a:off x="6438507" y="2217739"/>
          <a:ext cx="4411377" cy="2387724"/>
        </p:xfrm>
        <a:graphic>
          <a:graphicData uri="http://schemas.openxmlformats.org/drawingml/2006/table">
            <a:tbl>
              <a:tblPr firstRow="1" bandRow="1">
                <a:tableStyleId>{5C22544A-7EE6-4342-B048-85BDC9FD1C3A}</a:tableStyleId>
              </a:tblPr>
              <a:tblGrid>
                <a:gridCol w="1470459"/>
                <a:gridCol w="1470459"/>
                <a:gridCol w="1470459"/>
              </a:tblGrid>
              <a:tr h="397954">
                <a:tc>
                  <a:txBody>
                    <a:bodyPr/>
                    <a:lstStyle/>
                    <a:p>
                      <a:pPr algn="ctr"/>
                      <a:r>
                        <a:rPr lang="zh-CN" altLang="en-US">
                          <a:latin typeface="微软雅黑" panose="020B0503020204020204" pitchFamily="34" charset="-122"/>
                          <a:ea typeface="微软雅黑" panose="020B0503020204020204" pitchFamily="34" charset="-122"/>
                        </a:rPr>
                        <a:t>广告</a:t>
                      </a:r>
                      <a:r>
                        <a:rPr lang="en-US" altLang="zh-CN">
                          <a:latin typeface="微软雅黑" panose="020B0503020204020204" pitchFamily="34" charset="-122"/>
                          <a:ea typeface="微软雅黑" panose="020B0503020204020204" pitchFamily="34" charset="-122"/>
                        </a:rPr>
                        <a:t>id</a:t>
                      </a: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zh-CN" altLang="en-US">
                          <a:latin typeface="微软雅黑" panose="020B0503020204020204" pitchFamily="34" charset="-122"/>
                          <a:ea typeface="微软雅黑" panose="020B0503020204020204" pitchFamily="34" charset="-122"/>
                        </a:rPr>
                        <a:t>品牌</a:t>
                      </a: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zh-CN" altLang="en-US">
                          <a:latin typeface="微软雅黑" panose="020B0503020204020204" pitchFamily="34" charset="-122"/>
                          <a:ea typeface="微软雅黑" panose="020B0503020204020204" pitchFamily="34" charset="-122"/>
                        </a:rPr>
                        <a:t>占比</a:t>
                      </a:r>
                      <a:endParaRPr lang="zh-CN" altLang="en-US">
                        <a:latin typeface="微软雅黑" panose="020B0503020204020204" pitchFamily="34" charset="-122"/>
                        <a:ea typeface="微软雅黑" panose="020B0503020204020204" pitchFamily="34" charset="-122"/>
                      </a:endParaRPr>
                    </a:p>
                  </a:txBody>
                  <a:tcPr/>
                </a:tc>
              </a:tr>
              <a:tr h="397954">
                <a:tc>
                  <a:txBody>
                    <a:bodyPr/>
                    <a:lstStyle/>
                    <a:p>
                      <a:pPr algn="ctr"/>
                      <a:r>
                        <a:rPr lang="en-US" altLang="zh-CN">
                          <a:latin typeface="微软雅黑" panose="020B0503020204020204" pitchFamily="34" charset="-122"/>
                          <a:ea typeface="微软雅黑" panose="020B0503020204020204" pitchFamily="34" charset="-122"/>
                        </a:rPr>
                        <a:t>1574388</a:t>
                      </a: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a:latin typeface="微软雅黑" panose="020B0503020204020204" pitchFamily="34" charset="-122"/>
                          <a:ea typeface="微软雅黑" panose="020B0503020204020204" pitchFamily="34" charset="-122"/>
                        </a:rPr>
                        <a:t>vivo</a:t>
                      </a: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a:latin typeface="微软雅黑" panose="020B0503020204020204" pitchFamily="34" charset="-122"/>
                          <a:ea typeface="微软雅黑" panose="020B0503020204020204" pitchFamily="34" charset="-122"/>
                        </a:rPr>
                        <a:t>0.265554</a:t>
                      </a:r>
                      <a:endParaRPr lang="zh-CN" altLang="en-US">
                        <a:latin typeface="微软雅黑" panose="020B0503020204020204" pitchFamily="34" charset="-122"/>
                        <a:ea typeface="微软雅黑" panose="020B0503020204020204" pitchFamily="34" charset="-122"/>
                      </a:endParaRPr>
                    </a:p>
                  </a:txBody>
                  <a:tcPr/>
                </a:tc>
              </a:tr>
              <a:tr h="39795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a:latin typeface="微软雅黑" panose="020B0503020204020204" pitchFamily="34" charset="-122"/>
                          <a:ea typeface="微软雅黑" panose="020B0503020204020204" pitchFamily="34" charset="-122"/>
                        </a:rPr>
                        <a:t>1574388</a:t>
                      </a: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a:latin typeface="微软雅黑" panose="020B0503020204020204" pitchFamily="34" charset="-122"/>
                          <a:ea typeface="微软雅黑" panose="020B0503020204020204" pitchFamily="34" charset="-122"/>
                        </a:rPr>
                        <a:t>oppo</a:t>
                      </a: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a:latin typeface="微软雅黑" panose="020B0503020204020204" pitchFamily="34" charset="-122"/>
                          <a:ea typeface="微软雅黑" panose="020B0503020204020204" pitchFamily="34" charset="-122"/>
                        </a:rPr>
                        <a:t>0.263955</a:t>
                      </a:r>
                      <a:endParaRPr lang="zh-CN" altLang="en-US">
                        <a:latin typeface="微软雅黑" panose="020B0503020204020204" pitchFamily="34" charset="-122"/>
                        <a:ea typeface="微软雅黑" panose="020B0503020204020204" pitchFamily="34" charset="-122"/>
                      </a:endParaRPr>
                    </a:p>
                  </a:txBody>
                  <a:tcPr/>
                </a:tc>
              </a:tr>
              <a:tr h="39795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a:latin typeface="微软雅黑" panose="020B0503020204020204" pitchFamily="34" charset="-122"/>
                          <a:ea typeface="微软雅黑" panose="020B0503020204020204" pitchFamily="34" charset="-122"/>
                        </a:rPr>
                        <a:t>1574388</a:t>
                      </a: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a:latin typeface="微软雅黑" panose="020B0503020204020204" pitchFamily="34" charset="-122"/>
                          <a:ea typeface="微软雅黑" panose="020B0503020204020204" pitchFamily="34" charset="-122"/>
                        </a:rPr>
                        <a:t>huawei</a:t>
                      </a: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a:latin typeface="微软雅黑" panose="020B0503020204020204" pitchFamily="34" charset="-122"/>
                          <a:ea typeface="微软雅黑" panose="020B0503020204020204" pitchFamily="34" charset="-122"/>
                        </a:rPr>
                        <a:t>0.215374</a:t>
                      </a:r>
                      <a:endParaRPr lang="zh-CN" altLang="en-US">
                        <a:latin typeface="微软雅黑" panose="020B0503020204020204" pitchFamily="34" charset="-122"/>
                        <a:ea typeface="微软雅黑" panose="020B0503020204020204" pitchFamily="34" charset="-122"/>
                      </a:endParaRPr>
                    </a:p>
                  </a:txBody>
                  <a:tcPr/>
                </a:tc>
              </a:tr>
              <a:tr h="39795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a:latin typeface="微软雅黑" panose="020B0503020204020204" pitchFamily="34" charset="-122"/>
                          <a:ea typeface="微软雅黑" panose="020B0503020204020204" pitchFamily="34" charset="-122"/>
                        </a:rPr>
                        <a:t>1574388</a:t>
                      </a: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a:latin typeface="微软雅黑" panose="020B0503020204020204" pitchFamily="34" charset="-122"/>
                          <a:ea typeface="微软雅黑" panose="020B0503020204020204" pitchFamily="34" charset="-122"/>
                        </a:rPr>
                        <a:t>xiaomi</a:t>
                      </a: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a:latin typeface="微软雅黑" panose="020B0503020204020204" pitchFamily="34" charset="-122"/>
                          <a:ea typeface="微软雅黑" panose="020B0503020204020204" pitchFamily="34" charset="-122"/>
                        </a:rPr>
                        <a:t>0.129952</a:t>
                      </a:r>
                      <a:endParaRPr lang="zh-CN" altLang="en-US">
                        <a:latin typeface="微软雅黑" panose="020B0503020204020204" pitchFamily="34" charset="-122"/>
                        <a:ea typeface="微软雅黑" panose="020B0503020204020204" pitchFamily="34" charset="-122"/>
                      </a:endParaRPr>
                    </a:p>
                  </a:txBody>
                  <a:tcPr/>
                </a:tc>
              </a:tr>
              <a:tr h="39795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a:latin typeface="微软雅黑" panose="020B0503020204020204" pitchFamily="34" charset="-122"/>
                          <a:ea typeface="微软雅黑" panose="020B0503020204020204" pitchFamily="34" charset="-122"/>
                        </a:rPr>
                        <a:t>1574388</a:t>
                      </a: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a:latin typeface="微软雅黑" panose="020B0503020204020204" pitchFamily="34" charset="-122"/>
                          <a:ea typeface="微软雅黑" panose="020B0503020204020204" pitchFamily="34" charset="-122"/>
                        </a:rPr>
                        <a:t>apple</a:t>
                      </a: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a:latin typeface="微软雅黑" panose="020B0503020204020204" pitchFamily="34" charset="-122"/>
                          <a:ea typeface="微软雅黑" panose="020B0503020204020204" pitchFamily="34" charset="-122"/>
                        </a:rPr>
                        <a:t>0.000028</a:t>
                      </a:r>
                      <a:endParaRPr lang="zh-CN" altLang="en-US">
                        <a:latin typeface="微软雅黑" panose="020B0503020204020204" pitchFamily="34" charset="-122"/>
                        <a:ea typeface="微软雅黑" panose="020B0503020204020204" pitchFamily="34" charset="-122"/>
                      </a:endParaRPr>
                    </a:p>
                  </a:txBody>
                  <a:tcPr/>
                </a:tc>
              </a:tr>
            </a:tbl>
          </a:graphicData>
        </a:graphic>
      </p:graphicFrame>
      <p:grpSp>
        <p:nvGrpSpPr>
          <p:cNvPr id="50" name="组合 49"/>
          <p:cNvGrpSpPr/>
          <p:nvPr/>
        </p:nvGrpSpPr>
        <p:grpSpPr>
          <a:xfrm>
            <a:off x="1348032" y="1945827"/>
            <a:ext cx="7603510" cy="3044616"/>
            <a:chOff x="1847653" y="2001235"/>
            <a:chExt cx="7603510" cy="3044616"/>
          </a:xfrm>
        </p:grpSpPr>
        <p:sp>
          <p:nvSpPr>
            <p:cNvPr id="51" name="矩形 50"/>
            <p:cNvSpPr/>
            <p:nvPr/>
          </p:nvSpPr>
          <p:spPr>
            <a:xfrm>
              <a:off x="1847653" y="2001235"/>
              <a:ext cx="1395167" cy="1008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广告</a:t>
              </a:r>
              <a:endParaRPr lang="en-US" altLang="zh-CN">
                <a:latin typeface="微软雅黑" panose="020B0503020204020204" pitchFamily="34" charset="-122"/>
                <a:ea typeface="微软雅黑" panose="020B0503020204020204" pitchFamily="34" charset="-122"/>
              </a:endParaRPr>
            </a:p>
            <a:p>
              <a:pPr algn="ctr"/>
              <a:r>
                <a:rPr lang="zh-CN" altLang="en-US">
                  <a:latin typeface="微软雅黑" panose="020B0503020204020204" pitchFamily="34" charset="-122"/>
                  <a:ea typeface="微软雅黑" panose="020B0503020204020204" pitchFamily="34" charset="-122"/>
                </a:rPr>
                <a:t>上下文</a:t>
              </a:r>
              <a:endParaRPr lang="en-US" altLang="zh-CN">
                <a:latin typeface="微软雅黑" panose="020B0503020204020204" pitchFamily="34" charset="-122"/>
                <a:ea typeface="微软雅黑" panose="020B0503020204020204" pitchFamily="34" charset="-122"/>
              </a:endParaRPr>
            </a:p>
            <a:p>
              <a:pPr algn="ctr"/>
              <a:r>
                <a:rPr lang="zh-CN" altLang="en-US">
                  <a:latin typeface="微软雅黑" panose="020B0503020204020204" pitchFamily="34" charset="-122"/>
                  <a:ea typeface="微软雅黑" panose="020B0503020204020204" pitchFamily="34" charset="-122"/>
                </a:rPr>
                <a:t>媒体</a:t>
              </a:r>
              <a:endParaRPr lang="zh-CN" altLang="en-US">
                <a:latin typeface="微软雅黑" panose="020B0503020204020204" pitchFamily="34" charset="-122"/>
                <a:ea typeface="微软雅黑" panose="020B0503020204020204" pitchFamily="34" charset="-122"/>
              </a:endParaRPr>
            </a:p>
          </p:txBody>
        </p:sp>
        <p:sp>
          <p:nvSpPr>
            <p:cNvPr id="52" name="矩形 51"/>
            <p:cNvSpPr/>
            <p:nvPr/>
          </p:nvSpPr>
          <p:spPr>
            <a:xfrm>
              <a:off x="1847653" y="4037187"/>
              <a:ext cx="1395167" cy="1008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广告</a:t>
              </a:r>
              <a:endParaRPr lang="en-US" altLang="zh-CN">
                <a:latin typeface="微软雅黑" panose="020B0503020204020204" pitchFamily="34" charset="-122"/>
                <a:ea typeface="微软雅黑" panose="020B0503020204020204" pitchFamily="34" charset="-122"/>
              </a:endParaRPr>
            </a:p>
            <a:p>
              <a:pPr algn="ctr"/>
              <a:r>
                <a:rPr lang="zh-CN" altLang="en-US">
                  <a:latin typeface="微软雅黑" panose="020B0503020204020204" pitchFamily="34" charset="-122"/>
                  <a:ea typeface="微软雅黑" panose="020B0503020204020204" pitchFamily="34" charset="-122"/>
                </a:rPr>
                <a:t>上下文</a:t>
              </a:r>
              <a:endParaRPr lang="en-US" altLang="zh-CN">
                <a:latin typeface="微软雅黑" panose="020B0503020204020204" pitchFamily="34" charset="-122"/>
                <a:ea typeface="微软雅黑" panose="020B0503020204020204" pitchFamily="34" charset="-122"/>
              </a:endParaRPr>
            </a:p>
            <a:p>
              <a:pPr algn="ctr"/>
              <a:r>
                <a:rPr lang="zh-CN" altLang="en-US">
                  <a:latin typeface="微软雅黑" panose="020B0503020204020204" pitchFamily="34" charset="-122"/>
                  <a:ea typeface="微软雅黑" panose="020B0503020204020204" pitchFamily="34" charset="-122"/>
                </a:rPr>
                <a:t>媒体</a:t>
              </a:r>
              <a:endParaRPr lang="zh-CN" altLang="en-US">
                <a:latin typeface="微软雅黑" panose="020B0503020204020204" pitchFamily="34" charset="-122"/>
                <a:ea typeface="微软雅黑" panose="020B0503020204020204" pitchFamily="34" charset="-122"/>
              </a:endParaRPr>
            </a:p>
          </p:txBody>
        </p:sp>
        <p:cxnSp>
          <p:nvCxnSpPr>
            <p:cNvPr id="53" name="直接连接符 52"/>
            <p:cNvCxnSpPr/>
            <p:nvPr/>
          </p:nvCxnSpPr>
          <p:spPr>
            <a:xfrm>
              <a:off x="3242820" y="2505567"/>
              <a:ext cx="16119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3242820" y="4512847"/>
              <a:ext cx="16119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4854804" y="2505567"/>
              <a:ext cx="0" cy="2007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a:off x="4854804" y="3467009"/>
              <a:ext cx="20833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5265660" y="2874806"/>
              <a:ext cx="4185503" cy="424732"/>
            </a:xfrm>
            <a:prstGeom prst="rect">
              <a:avLst/>
            </a:prstGeom>
            <a:noFill/>
          </p:spPr>
          <p:txBody>
            <a:bodyPr wrap="square" rtlCol="0">
              <a:spAutoFit/>
            </a:bodyPr>
            <a:lstStyle/>
            <a:p>
              <a:pPr defTabSz="2887980">
                <a:lnSpc>
                  <a:spcPct val="90000"/>
                </a:lnSpc>
                <a:spcBef>
                  <a:spcPct val="0"/>
                </a:spcBef>
              </a:pPr>
              <a:r>
                <a:rPr lang="zh-CN" altLang="en-US" sz="2400">
                  <a:latin typeface="微软雅黑" panose="020B0503020204020204" pitchFamily="34" charset="-122"/>
                  <a:ea typeface="微软雅黑" panose="020B0503020204020204" pitchFamily="34" charset="-122"/>
                  <a:cs typeface="+mj-cs"/>
                </a:rPr>
                <a:t>投放比例</a:t>
              </a:r>
              <a:endParaRPr lang="zh-CN" altLang="en-US" sz="2400">
                <a:latin typeface="微软雅黑" panose="020B0503020204020204" pitchFamily="34" charset="-122"/>
                <a:ea typeface="微软雅黑" panose="020B0503020204020204" pitchFamily="34" charset="-122"/>
                <a:cs typeface="+mj-cs"/>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图片1"/>
          <p:cNvPicPr>
            <a:picLocks noChangeAspect="1"/>
          </p:cNvPicPr>
          <p:nvPr/>
        </p:nvPicPr>
        <p:blipFill>
          <a:blip r:embed="rId1"/>
          <a:stretch>
            <a:fillRect/>
          </a:stretch>
        </p:blipFill>
        <p:spPr>
          <a:xfrm>
            <a:off x="635" y="6350"/>
            <a:ext cx="12181840" cy="6844665"/>
          </a:xfrm>
          <a:prstGeom prst="rect">
            <a:avLst/>
          </a:prstGeom>
        </p:spPr>
      </p:pic>
      <p:sp>
        <p:nvSpPr>
          <p:cNvPr id="19" name="标题 1"/>
          <p:cNvSpPr txBox="1"/>
          <p:nvPr/>
        </p:nvSpPr>
        <p:spPr>
          <a:xfrm>
            <a:off x="1149405" y="228281"/>
            <a:ext cx="6109097" cy="604044"/>
          </a:xfrm>
          <a:prstGeom prst="rect">
            <a:avLst/>
          </a:prstGeom>
        </p:spPr>
        <p:txBody>
          <a:bodyPr/>
          <a:lstStyle>
            <a:lvl1pPr algn="l" defTabSz="2887980" rtl="0" eaLnBrk="1" latinLnBrk="0" hangingPunct="1">
              <a:lnSpc>
                <a:spcPct val="90000"/>
              </a:lnSpc>
              <a:spcBef>
                <a:spcPct val="0"/>
              </a:spcBef>
              <a:buNone/>
              <a:defRPr sz="13860" kern="1200">
                <a:solidFill>
                  <a:schemeClr val="tx1"/>
                </a:solidFill>
                <a:latin typeface="+mj-lt"/>
                <a:ea typeface="+mj-ea"/>
                <a:cs typeface="+mj-cs"/>
              </a:defRPr>
            </a:lvl1pPr>
          </a:lstStyle>
          <a:p>
            <a:r>
              <a:rPr lang="zh-CN" altLang="en-US" sz="3000" dirty="0">
                <a:latin typeface="微软雅黑" panose="020B0503020204020204" pitchFamily="34" charset="-122"/>
                <a:ea typeface="微软雅黑" panose="020B0503020204020204" pitchFamily="34" charset="-122"/>
              </a:rPr>
              <a:t>特征构造</a:t>
            </a:r>
            <a:endParaRPr lang="zh-CN" altLang="en-US" sz="3000" dirty="0">
              <a:latin typeface="微软雅黑" panose="020B0503020204020204" pitchFamily="34" charset="-122"/>
              <a:ea typeface="微软雅黑" panose="020B0503020204020204" pitchFamily="34" charset="-122"/>
            </a:endParaRPr>
          </a:p>
        </p:txBody>
      </p:sp>
      <p:sp>
        <p:nvSpPr>
          <p:cNvPr id="22" name="直接连接符 4"/>
          <p:cNvSpPr>
            <a:spLocks noChangeShapeType="1"/>
          </p:cNvSpPr>
          <p:nvPr/>
        </p:nvSpPr>
        <p:spPr bwMode="auto">
          <a:xfrm>
            <a:off x="476" y="1054255"/>
            <a:ext cx="12191207" cy="0"/>
          </a:xfrm>
          <a:prstGeom prst="line">
            <a:avLst/>
          </a:prstGeom>
          <a:noFill/>
          <a:ln w="6350">
            <a:solidFill>
              <a:srgbClr val="3AC4C4"/>
            </a:solidFill>
            <a:miter lim="800000"/>
          </a:ln>
          <a:extLst>
            <a:ext uri="{909E8E84-426E-40DD-AFC4-6F175D3DCCD1}">
              <a14:hiddenFill xmlns:a14="http://schemas.microsoft.com/office/drawing/2010/main">
                <a:noFill/>
              </a14:hiddenFill>
            </a:ext>
          </a:extLst>
        </p:spPr>
        <p:txBody>
          <a:bodyPr/>
          <a:lstStyle/>
          <a:p>
            <a:endParaRPr lang="zh-CN" altLang="en-US" sz="270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9293225" y="5544820"/>
            <a:ext cx="2621915" cy="931545"/>
          </a:xfrm>
          <a:prstGeom prst="rect">
            <a:avLst/>
          </a:prstGeom>
        </p:spPr>
      </p:pic>
      <p:sp>
        <p:nvSpPr>
          <p:cNvPr id="11" name="文本框 10"/>
          <p:cNvSpPr txBox="1"/>
          <p:nvPr/>
        </p:nvSpPr>
        <p:spPr>
          <a:xfrm>
            <a:off x="1456372" y="1446608"/>
            <a:ext cx="4749165" cy="460375"/>
          </a:xfrm>
          <a:prstGeom prst="rect">
            <a:avLst/>
          </a:prstGeom>
          <a:noFill/>
        </p:spPr>
        <p:txBody>
          <a:bodyPr wrap="square" rtlCol="0">
            <a:spAutoFit/>
          </a:bodyPr>
          <a:lstStyle/>
          <a:p>
            <a:r>
              <a:rPr lang="zh-CN" altLang="en-US" sz="2400">
                <a:latin typeface="微软雅黑" panose="020B0503020204020204" pitchFamily="34" charset="-122"/>
                <a:ea typeface="微软雅黑" panose="020B0503020204020204" pitchFamily="34" charset="-122"/>
              </a:rPr>
              <a:t>点击率特征（挖掘历史点击信息）</a:t>
            </a:r>
            <a:endParaRPr lang="zh-CN" altLang="en-US" sz="2400">
              <a:latin typeface="微软雅黑" panose="020B0503020204020204" pitchFamily="34" charset="-122"/>
              <a:ea typeface="微软雅黑" panose="020B0503020204020204" pitchFamily="34" charset="-122"/>
            </a:endParaRPr>
          </a:p>
        </p:txBody>
      </p:sp>
      <p:sp>
        <p:nvSpPr>
          <p:cNvPr id="12" name="下箭头 11"/>
          <p:cNvSpPr/>
          <p:nvPr/>
        </p:nvSpPr>
        <p:spPr>
          <a:xfrm>
            <a:off x="5723255" y="1736725"/>
            <a:ext cx="1022350" cy="47396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 167"/>
          <p:cNvSpPr/>
          <p:nvPr/>
        </p:nvSpPr>
        <p:spPr>
          <a:xfrm>
            <a:off x="5360670" y="4914900"/>
            <a:ext cx="1814830" cy="395605"/>
          </a:xfrm>
          <a:prstGeom prst="roundRect">
            <a:avLst/>
          </a:prstGeom>
          <a:solidFill>
            <a:schemeClr val="accent3">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文本框 12"/>
          <p:cNvSpPr txBox="1"/>
          <p:nvPr/>
        </p:nvSpPr>
        <p:spPr>
          <a:xfrm>
            <a:off x="5819775" y="4928870"/>
            <a:ext cx="1177925" cy="368300"/>
          </a:xfrm>
          <a:prstGeom prst="rect">
            <a:avLst/>
          </a:prstGeom>
          <a:noFill/>
        </p:spPr>
        <p:txBody>
          <a:bodyPr wrap="square" rtlCol="0">
            <a:spAutoFit/>
          </a:bodyPr>
          <a:lstStyle/>
          <a:p>
            <a:r>
              <a:rPr lang="zh-CN" altLang="en-US" b="1">
                <a:latin typeface="微软雅黑" panose="020B0503020204020204" pitchFamily="34" charset="-122"/>
                <a:ea typeface="微软雅黑" panose="020B0503020204020204" pitchFamily="34" charset="-122"/>
              </a:rPr>
              <a:t>点击日</a:t>
            </a:r>
            <a:endParaRPr lang="zh-CN" altLang="en-US" b="1">
              <a:latin typeface="微软雅黑" panose="020B0503020204020204" pitchFamily="34" charset="-122"/>
              <a:ea typeface="微软雅黑" panose="020B0503020204020204" pitchFamily="34" charset="-122"/>
            </a:endParaRPr>
          </a:p>
        </p:txBody>
      </p:sp>
      <p:sp>
        <p:nvSpPr>
          <p:cNvPr id="16" name=" 16"/>
          <p:cNvSpPr/>
          <p:nvPr/>
        </p:nvSpPr>
        <p:spPr>
          <a:xfrm>
            <a:off x="6031865" y="1812925"/>
            <a:ext cx="405130" cy="3005455"/>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7" name="文本框 16"/>
          <p:cNvSpPr txBox="1"/>
          <p:nvPr/>
        </p:nvSpPr>
        <p:spPr>
          <a:xfrm>
            <a:off x="6031865" y="2136775"/>
            <a:ext cx="347345" cy="2584450"/>
          </a:xfrm>
          <a:prstGeom prst="rect">
            <a:avLst/>
          </a:prstGeom>
          <a:noFill/>
        </p:spPr>
        <p:txBody>
          <a:bodyPr wrap="square" rtlCol="0">
            <a:spAutoFit/>
          </a:bodyPr>
          <a:lstStyle/>
          <a:p>
            <a:r>
              <a:rPr lang="zh-CN" altLang="en-US"/>
              <a:t>点击日</a:t>
            </a:r>
            <a:r>
              <a:rPr lang="zh-CN" altLang="en-US">
                <a:latin typeface="微软雅黑" panose="020B0503020204020204" pitchFamily="34" charset="-122"/>
                <a:ea typeface="微软雅黑" panose="020B0503020204020204" pitchFamily="34" charset="-122"/>
              </a:rPr>
              <a:t>之前</a:t>
            </a:r>
            <a:r>
              <a:rPr lang="zh-CN" altLang="en-US"/>
              <a:t>数据计算</a:t>
            </a:r>
            <a:endParaRPr lang="zh-CN" altLang="en-US"/>
          </a:p>
        </p:txBody>
      </p:sp>
      <p:sp>
        <p:nvSpPr>
          <p:cNvPr id="18" name="文本框 17"/>
          <p:cNvSpPr txBox="1"/>
          <p:nvPr/>
        </p:nvSpPr>
        <p:spPr>
          <a:xfrm>
            <a:off x="1553210" y="3228975"/>
            <a:ext cx="3494405" cy="400110"/>
          </a:xfrm>
          <a:prstGeom prst="rect">
            <a:avLst/>
          </a:prstGeom>
          <a:noFill/>
        </p:spPr>
        <p:txBody>
          <a:bodyPr wrap="square" rtlCol="0">
            <a:spAutoFit/>
          </a:bodyPr>
          <a:lstStyle/>
          <a:p>
            <a:r>
              <a:rPr lang="zh-CN" altLang="en-US" sz="2000">
                <a:latin typeface="微软雅黑" panose="020B0503020204020204" pitchFamily="34" charset="-122"/>
                <a:ea typeface="微软雅黑" panose="020B0503020204020204" pitchFamily="34" charset="-122"/>
              </a:rPr>
              <a:t>点击率 </a:t>
            </a:r>
            <a:r>
              <a:rPr lang="en-US" altLang="zh-CN" sz="2000">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点击次数</a:t>
            </a:r>
            <a:r>
              <a:rPr lang="en-US" altLang="zh-CN" sz="2000">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推送次数</a:t>
            </a:r>
            <a:endParaRPr lang="zh-CN" altLang="en-US" sz="2000">
              <a:latin typeface="微软雅黑" panose="020B0503020204020204" pitchFamily="34" charset="-122"/>
              <a:ea typeface="微软雅黑" panose="020B0503020204020204" pitchFamily="34" charset="-122"/>
            </a:endParaRPr>
          </a:p>
        </p:txBody>
      </p:sp>
      <p:sp>
        <p:nvSpPr>
          <p:cNvPr id="23" name=" 23"/>
          <p:cNvSpPr/>
          <p:nvPr/>
        </p:nvSpPr>
        <p:spPr>
          <a:xfrm>
            <a:off x="7856855" y="2299335"/>
            <a:ext cx="1891665" cy="292417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4" name="文本框 23"/>
          <p:cNvSpPr txBox="1"/>
          <p:nvPr/>
        </p:nvSpPr>
        <p:spPr>
          <a:xfrm>
            <a:off x="8049260" y="2463165"/>
            <a:ext cx="1506220" cy="460375"/>
          </a:xfrm>
          <a:prstGeom prst="rect">
            <a:avLst/>
          </a:prstGeom>
          <a:noFill/>
        </p:spPr>
        <p:txBody>
          <a:bodyPr wrap="square" rtlCol="0">
            <a:spAutoFit/>
          </a:bodyPr>
          <a:lstStyle/>
          <a:p>
            <a:r>
              <a:rPr lang="zh-CN" altLang="en-US" sz="2400">
                <a:latin typeface="微软雅黑" panose="020B0503020204020204" pitchFamily="34" charset="-122"/>
                <a:ea typeface="微软雅黑" panose="020B0503020204020204" pitchFamily="34" charset="-122"/>
              </a:rPr>
              <a:t>统计对象</a:t>
            </a:r>
            <a:endParaRPr lang="zh-CN" altLang="en-US" sz="2400">
              <a:latin typeface="微软雅黑" panose="020B0503020204020204" pitchFamily="34" charset="-122"/>
              <a:ea typeface="微软雅黑" panose="020B0503020204020204" pitchFamily="34" charset="-122"/>
            </a:endParaRPr>
          </a:p>
        </p:txBody>
      </p:sp>
      <p:sp>
        <p:nvSpPr>
          <p:cNvPr id="25" name="文本框 24"/>
          <p:cNvSpPr txBox="1"/>
          <p:nvPr/>
        </p:nvSpPr>
        <p:spPr>
          <a:xfrm>
            <a:off x="8049260" y="3122930"/>
            <a:ext cx="1621790" cy="1753235"/>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广告主</a:t>
            </a:r>
            <a:r>
              <a:rPr lang="en-US" altLang="zh-CN">
                <a:latin typeface="微软雅黑" panose="020B0503020204020204" pitchFamily="34" charset="-122"/>
                <a:ea typeface="微软雅黑" panose="020B0503020204020204" pitchFamily="34" charset="-122"/>
              </a:rPr>
              <a:t>id</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广告主行业</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活动</a:t>
            </a:r>
            <a:r>
              <a:rPr lang="en-US" altLang="zh-CN">
                <a:latin typeface="微软雅黑" panose="020B0503020204020204" pitchFamily="34" charset="-122"/>
                <a:ea typeface="微软雅黑" panose="020B0503020204020204" pitchFamily="34" charset="-122"/>
              </a:rPr>
              <a:t>id</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省份</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一级频道</a:t>
            </a:r>
            <a:endParaRPr lang="zh-CN" altLang="en-US">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a:t>
            </a:r>
            <a:endParaRPr lang="en-US" altLang="zh-CN">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635" y="15875"/>
            <a:ext cx="12181840" cy="6844665"/>
          </a:xfrm>
          <a:prstGeom prst="rect">
            <a:avLst/>
          </a:prstGeom>
        </p:spPr>
      </p:pic>
      <p:sp>
        <p:nvSpPr>
          <p:cNvPr id="19" name="标题 1"/>
          <p:cNvSpPr txBox="1"/>
          <p:nvPr/>
        </p:nvSpPr>
        <p:spPr>
          <a:xfrm>
            <a:off x="1073991" y="287528"/>
            <a:ext cx="6109097" cy="604044"/>
          </a:xfrm>
          <a:prstGeom prst="rect">
            <a:avLst/>
          </a:prstGeom>
        </p:spPr>
        <p:txBody>
          <a:bodyPr/>
          <a:lstStyle>
            <a:lvl1pPr algn="l" defTabSz="2887980" rtl="0" eaLnBrk="1" latinLnBrk="0" hangingPunct="1">
              <a:lnSpc>
                <a:spcPct val="90000"/>
              </a:lnSpc>
              <a:spcBef>
                <a:spcPct val="0"/>
              </a:spcBef>
              <a:buNone/>
              <a:defRPr sz="13860" kern="1200">
                <a:solidFill>
                  <a:schemeClr val="tx1"/>
                </a:solidFill>
                <a:latin typeface="+mj-lt"/>
                <a:ea typeface="+mj-ea"/>
                <a:cs typeface="+mj-cs"/>
              </a:defRPr>
            </a:lvl1pPr>
          </a:lstStyle>
          <a:p>
            <a:r>
              <a:rPr lang="zh-CN" altLang="en-US" sz="3000">
                <a:latin typeface="微软雅黑" panose="020B0503020204020204" pitchFamily="34" charset="-122"/>
                <a:ea typeface="微软雅黑" panose="020B0503020204020204" pitchFamily="34" charset="-122"/>
              </a:rPr>
              <a:t>团队介绍</a:t>
            </a:r>
            <a:r>
              <a:rPr lang="en-US" altLang="zh-CN" sz="3000">
                <a:latin typeface="微软雅黑" panose="020B0503020204020204" pitchFamily="34" charset="-122"/>
                <a:ea typeface="微软雅黑" panose="020B0503020204020204" pitchFamily="34" charset="-122"/>
              </a:rPr>
              <a:t>--</a:t>
            </a:r>
            <a:r>
              <a:rPr lang="zh-CN" altLang="en-US" sz="3000">
                <a:latin typeface="微软雅黑" panose="020B0503020204020204" pitchFamily="34" charset="-122"/>
                <a:ea typeface="微软雅黑" panose="020B0503020204020204" pitchFamily="34" charset="-122"/>
              </a:rPr>
              <a:t>酒水</a:t>
            </a:r>
            <a:r>
              <a:rPr lang="zh-CN" altLang="en-US" sz="3000" dirty="0">
                <a:latin typeface="微软雅黑" panose="020B0503020204020204" pitchFamily="34" charset="-122"/>
                <a:ea typeface="微软雅黑" panose="020B0503020204020204" pitchFamily="34" charset="-122"/>
              </a:rPr>
              <a:t>鱼</a:t>
            </a:r>
            <a:endParaRPr lang="zh-CN" altLang="en-US" sz="3000"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2148646" y="1735897"/>
            <a:ext cx="8369300" cy="5569585"/>
          </a:xfrm>
          <a:prstGeom prst="rect">
            <a:avLst/>
          </a:prstGeom>
          <a:noFill/>
        </p:spPr>
        <p:txBody>
          <a:bodyPr wrap="square" rtlCol="0">
            <a:spAutoFit/>
          </a:bodyPr>
          <a:lstStyle/>
          <a:p>
            <a:r>
              <a:rPr lang="zh-CN" altLang="en-US" sz="2100" dirty="0">
                <a:latin typeface="微软雅黑" panose="020B0503020204020204" pitchFamily="34" charset="-122"/>
                <a:ea typeface="微软雅黑" panose="020B0503020204020204" pitchFamily="34" charset="-122"/>
              </a:rPr>
              <a:t>队长</a:t>
            </a:r>
            <a:r>
              <a:rPr lang="en-US" altLang="zh-CN" sz="2100">
                <a:latin typeface="微软雅黑" panose="020B0503020204020204" pitchFamily="34" charset="-122"/>
                <a:ea typeface="微软雅黑" panose="020B0503020204020204" pitchFamily="34" charset="-122"/>
              </a:rPr>
              <a:t>:   </a:t>
            </a:r>
            <a:r>
              <a:rPr lang="zh-CN" altLang="en-US" sz="2100">
                <a:latin typeface="微软雅黑" panose="020B0503020204020204" pitchFamily="34" charset="-122"/>
                <a:ea typeface="微软雅黑" panose="020B0503020204020204" pitchFamily="34" charset="-122"/>
              </a:rPr>
              <a:t>王   贺（研二） </a:t>
            </a:r>
            <a:r>
              <a:rPr lang="zh-CN" altLang="en-US" sz="2100" dirty="0">
                <a:latin typeface="微软雅黑" panose="020B0503020204020204" pitchFamily="34" charset="-122"/>
                <a:ea typeface="微软雅黑" panose="020B0503020204020204" pitchFamily="34" charset="-122"/>
              </a:rPr>
              <a:t>武汉大学</a:t>
            </a:r>
            <a:endParaRPr lang="en-US" altLang="zh-CN" sz="2100" dirty="0">
              <a:latin typeface="微软雅黑" panose="020B0503020204020204" pitchFamily="34" charset="-122"/>
              <a:ea typeface="微软雅黑" panose="020B0503020204020204" pitchFamily="34" charset="-122"/>
            </a:endParaRPr>
          </a:p>
          <a:p>
            <a:endParaRPr lang="en-US" altLang="zh-CN" sz="2100" dirty="0">
              <a:latin typeface="微软雅黑" panose="020B0503020204020204" pitchFamily="34" charset="-122"/>
              <a:ea typeface="微软雅黑" panose="020B0503020204020204" pitchFamily="34" charset="-122"/>
            </a:endParaRPr>
          </a:p>
          <a:p>
            <a:r>
              <a:rPr lang="zh-CN" altLang="en-US" sz="2100" dirty="0">
                <a:latin typeface="微软雅黑" panose="020B0503020204020204" pitchFamily="34" charset="-122"/>
                <a:ea typeface="微软雅黑" panose="020B0503020204020204" pitchFamily="34" charset="-122"/>
              </a:rPr>
              <a:t>队员</a:t>
            </a:r>
            <a:r>
              <a:rPr lang="en-US" altLang="zh-CN" sz="2100">
                <a:latin typeface="微软雅黑" panose="020B0503020204020204" pitchFamily="34" charset="-122"/>
                <a:ea typeface="微软雅黑" panose="020B0503020204020204" pitchFamily="34" charset="-122"/>
              </a:rPr>
              <a:t>:   </a:t>
            </a:r>
            <a:r>
              <a:rPr lang="zh-CN" altLang="en-US" sz="2100">
                <a:latin typeface="微软雅黑" panose="020B0503020204020204" pitchFamily="34" charset="-122"/>
                <a:ea typeface="微软雅黑" panose="020B0503020204020204" pitchFamily="34" charset="-122"/>
              </a:rPr>
              <a:t>刘   鹏（研三） </a:t>
            </a:r>
            <a:r>
              <a:rPr lang="zh-CN" altLang="en-US" sz="2100" dirty="0">
                <a:latin typeface="微软雅黑" panose="020B0503020204020204" pitchFamily="34" charset="-122"/>
                <a:ea typeface="微软雅黑" panose="020B0503020204020204" pitchFamily="34" charset="-122"/>
              </a:rPr>
              <a:t>中国</a:t>
            </a:r>
            <a:r>
              <a:rPr lang="zh-CN" altLang="en-US" sz="2100">
                <a:latin typeface="微软雅黑" panose="020B0503020204020204" pitchFamily="34" charset="-122"/>
                <a:ea typeface="微软雅黑" panose="020B0503020204020204" pitchFamily="34" charset="-122"/>
              </a:rPr>
              <a:t>科学技术大学</a:t>
            </a:r>
            <a:endParaRPr lang="en-US" altLang="zh-CN" sz="2100">
              <a:latin typeface="微软雅黑" panose="020B0503020204020204" pitchFamily="34" charset="-122"/>
              <a:ea typeface="微软雅黑" panose="020B0503020204020204" pitchFamily="34" charset="-122"/>
            </a:endParaRPr>
          </a:p>
          <a:p>
            <a:endParaRPr lang="zh-CN" altLang="en-US" sz="2100" dirty="0">
              <a:latin typeface="微软雅黑" panose="020B0503020204020204" pitchFamily="34" charset="-122"/>
              <a:ea typeface="微软雅黑" panose="020B0503020204020204" pitchFamily="34" charset="-122"/>
            </a:endParaRPr>
          </a:p>
          <a:p>
            <a:r>
              <a:rPr lang="zh-CN" altLang="en-US" sz="2100">
                <a:latin typeface="微软雅黑" panose="020B0503020204020204" pitchFamily="34" charset="-122"/>
                <a:ea typeface="微软雅黑" panose="020B0503020204020204" pitchFamily="34" charset="-122"/>
              </a:rPr>
              <a:t>          翁</a:t>
            </a:r>
            <a:r>
              <a:rPr lang="zh-CN" altLang="en-US" sz="2100" dirty="0">
                <a:latin typeface="微软雅黑" panose="020B0503020204020204" pitchFamily="34" charset="-122"/>
                <a:ea typeface="微软雅黑" panose="020B0503020204020204" pitchFamily="34" charset="-122"/>
              </a:rPr>
              <a:t>运鹏</a:t>
            </a:r>
            <a:r>
              <a:rPr lang="zh-CN" altLang="en-US" sz="2100">
                <a:latin typeface="微软雅黑" panose="020B0503020204020204" pitchFamily="34" charset="-122"/>
                <a:ea typeface="微软雅黑" panose="020B0503020204020204" pitchFamily="34" charset="-122"/>
              </a:rPr>
              <a:t>（研一） 中山大学</a:t>
            </a:r>
            <a:endParaRPr lang="en-US" altLang="zh-CN" sz="2100">
              <a:latin typeface="微软雅黑" panose="020B0503020204020204" pitchFamily="34" charset="-122"/>
              <a:ea typeface="微软雅黑" panose="020B0503020204020204" pitchFamily="34" charset="-122"/>
            </a:endParaRPr>
          </a:p>
          <a:p>
            <a:endParaRPr lang="zh-CN" altLang="en-US" sz="2100" dirty="0">
              <a:latin typeface="微软雅黑" panose="020B0503020204020204" pitchFamily="34" charset="-122"/>
              <a:ea typeface="微软雅黑" panose="020B0503020204020204" pitchFamily="34" charset="-122"/>
            </a:endParaRPr>
          </a:p>
          <a:p>
            <a:endParaRPr lang="zh-CN" altLang="en-US" sz="2100" dirty="0">
              <a:latin typeface="微软雅黑" panose="020B0503020204020204" pitchFamily="34" charset="-122"/>
              <a:ea typeface="微软雅黑" panose="020B0503020204020204" pitchFamily="34" charset="-122"/>
            </a:endParaRPr>
          </a:p>
          <a:p>
            <a:r>
              <a:rPr lang="zh-CN" altLang="en-US" sz="2100">
                <a:latin typeface="微软雅黑" panose="020B0503020204020204" pitchFamily="34" charset="-122"/>
                <a:ea typeface="微软雅黑" panose="020B0503020204020204" pitchFamily="34" charset="-122"/>
              </a:rPr>
              <a:t>参赛经历：</a:t>
            </a:r>
            <a:endParaRPr lang="en-US" altLang="zh-CN" sz="2100">
              <a:latin typeface="微软雅黑" panose="020B0503020204020204" pitchFamily="34" charset="-122"/>
              <a:ea typeface="微软雅黑" panose="020B0503020204020204" pitchFamily="34" charset="-122"/>
            </a:endParaRPr>
          </a:p>
          <a:p>
            <a:endParaRPr lang="en-US" altLang="zh-CN" sz="2100">
              <a:latin typeface="微软雅黑" panose="020B0503020204020204" pitchFamily="34" charset="-122"/>
              <a:ea typeface="微软雅黑" panose="020B0503020204020204" pitchFamily="34" charset="-122"/>
            </a:endParaRPr>
          </a:p>
          <a:p>
            <a:r>
              <a:rPr lang="en-US" altLang="zh-CN" sz="2100">
                <a:latin typeface="微软雅黑" panose="020B0503020204020204" pitchFamily="34" charset="-122"/>
                <a:ea typeface="微软雅黑" panose="020B0503020204020204" pitchFamily="34" charset="-122"/>
              </a:rPr>
              <a:t>2018 </a:t>
            </a:r>
            <a:r>
              <a:rPr lang="zh-CN" altLang="en-US" sz="2100">
                <a:latin typeface="微软雅黑" panose="020B0503020204020204" pitchFamily="34" charset="-122"/>
                <a:ea typeface="微软雅黑" panose="020B0503020204020204" pitchFamily="34" charset="-122"/>
              </a:rPr>
              <a:t>腾讯社交广告算法大赛                     </a:t>
            </a:r>
            <a:r>
              <a:rPr lang="en-US" altLang="zh-CN" sz="2100">
                <a:latin typeface="微软雅黑" panose="020B0503020204020204" pitchFamily="34" charset="-122"/>
                <a:ea typeface="微软雅黑" panose="020B0503020204020204" pitchFamily="34" charset="-122"/>
              </a:rPr>
              <a:t>Rank11</a:t>
            </a:r>
            <a:endParaRPr lang="en-US" altLang="zh-CN" sz="2100">
              <a:latin typeface="微软雅黑" panose="020B0503020204020204" pitchFamily="34" charset="-122"/>
              <a:ea typeface="微软雅黑" panose="020B0503020204020204" pitchFamily="34" charset="-122"/>
            </a:endParaRPr>
          </a:p>
          <a:p>
            <a:r>
              <a:rPr lang="en-US" altLang="zh-CN" sz="2100">
                <a:latin typeface="微软雅黑" panose="020B0503020204020204" pitchFamily="34" charset="-122"/>
                <a:ea typeface="微软雅黑" panose="020B0503020204020204" pitchFamily="34" charset="-122"/>
              </a:rPr>
              <a:t>JDATA </a:t>
            </a:r>
            <a:r>
              <a:rPr lang="zh-CN" altLang="en-US" sz="2100">
                <a:latin typeface="微软雅黑" panose="020B0503020204020204" pitchFamily="34" charset="-122"/>
                <a:ea typeface="微软雅黑" panose="020B0503020204020204" pitchFamily="34" charset="-122"/>
              </a:rPr>
              <a:t>如期而至用户购买意向预测            </a:t>
            </a:r>
            <a:r>
              <a:rPr lang="en-US" altLang="zh-CN" sz="2100">
                <a:latin typeface="微软雅黑" panose="020B0503020204020204" pitchFamily="34" charset="-122"/>
                <a:ea typeface="微软雅黑" panose="020B0503020204020204" pitchFamily="34" charset="-122"/>
              </a:rPr>
              <a:t>Rank9</a:t>
            </a:r>
            <a:endParaRPr lang="en-US" altLang="zh-CN" sz="2100">
              <a:latin typeface="微软雅黑" panose="020B0503020204020204" pitchFamily="34" charset="-122"/>
              <a:ea typeface="微软雅黑" panose="020B0503020204020204" pitchFamily="34" charset="-122"/>
            </a:endParaRPr>
          </a:p>
          <a:p>
            <a:r>
              <a:rPr lang="en-US" altLang="zh-CN" sz="2100">
                <a:latin typeface="微软雅黑" panose="020B0503020204020204" pitchFamily="34" charset="-122"/>
                <a:ea typeface="微软雅黑" panose="020B0503020204020204" pitchFamily="34" charset="-122"/>
              </a:rPr>
              <a:t>Tap4fun </a:t>
            </a:r>
            <a:r>
              <a:rPr lang="zh-CN" altLang="en-US" sz="2100">
                <a:latin typeface="微软雅黑" panose="020B0503020204020204" pitchFamily="34" charset="-122"/>
                <a:ea typeface="微软雅黑" panose="020B0503020204020204" pitchFamily="34" charset="-122"/>
              </a:rPr>
              <a:t>游戏玩家金额付费预测大赛         </a:t>
            </a:r>
            <a:r>
              <a:rPr lang="en-US" altLang="zh-CN" sz="2100">
                <a:latin typeface="微软雅黑" panose="020B0503020204020204" pitchFamily="34" charset="-122"/>
                <a:ea typeface="微软雅黑" panose="020B0503020204020204" pitchFamily="34" charset="-122"/>
              </a:rPr>
              <a:t>Rank4</a:t>
            </a:r>
            <a:endParaRPr lang="en-US" altLang="zh-CN" sz="2100">
              <a:latin typeface="微软雅黑" panose="020B0503020204020204" pitchFamily="34" charset="-122"/>
              <a:ea typeface="微软雅黑" panose="020B0503020204020204" pitchFamily="34" charset="-122"/>
            </a:endParaRPr>
          </a:p>
          <a:p>
            <a:r>
              <a:rPr lang="zh-CN" altLang="en-US" sz="2100">
                <a:latin typeface="微软雅黑" panose="020B0503020204020204" pitchFamily="34" charset="-122"/>
                <a:ea typeface="微软雅黑" panose="020B0503020204020204" pitchFamily="34" charset="-122"/>
              </a:rPr>
              <a:t>第三届阿里云安全算法挑战赛                    季军</a:t>
            </a:r>
            <a:endParaRPr lang="en-US" altLang="zh-CN" sz="2100">
              <a:latin typeface="微软雅黑" panose="020B0503020204020204" pitchFamily="34" charset="-122"/>
              <a:ea typeface="微软雅黑" panose="020B0503020204020204" pitchFamily="34" charset="-122"/>
            </a:endParaRPr>
          </a:p>
          <a:p>
            <a:r>
              <a:rPr lang="en-US" altLang="zh-CN" sz="2100">
                <a:latin typeface="微软雅黑" panose="020B0503020204020204" pitchFamily="34" charset="-122"/>
                <a:ea typeface="微软雅黑" panose="020B0503020204020204" pitchFamily="34" charset="-122"/>
              </a:rPr>
              <a:t>	</a:t>
            </a:r>
            <a:endParaRPr lang="en-US" altLang="zh-CN" sz="2100">
              <a:latin typeface="微软雅黑" panose="020B0503020204020204" pitchFamily="34" charset="-122"/>
              <a:ea typeface="微软雅黑" panose="020B0503020204020204" pitchFamily="34" charset="-122"/>
            </a:endParaRPr>
          </a:p>
          <a:p>
            <a:r>
              <a:rPr lang="en-US" altLang="zh-CN" sz="2100">
                <a:latin typeface="微软雅黑" panose="020B0503020204020204" pitchFamily="34" charset="-122"/>
                <a:ea typeface="微软雅黑" panose="020B0503020204020204" pitchFamily="34" charset="-122"/>
              </a:rPr>
              <a:t>	</a:t>
            </a:r>
            <a:endParaRPr lang="en-US" altLang="zh-CN" sz="2100">
              <a:latin typeface="微软雅黑" panose="020B0503020204020204" pitchFamily="34" charset="-122"/>
              <a:ea typeface="微软雅黑" panose="020B0503020204020204" pitchFamily="34" charset="-122"/>
            </a:endParaRPr>
          </a:p>
          <a:p>
            <a:r>
              <a:rPr lang="en-US" altLang="zh-CN" sz="2100">
                <a:latin typeface="微软雅黑" panose="020B0503020204020204" pitchFamily="34" charset="-122"/>
                <a:ea typeface="微软雅黑" panose="020B0503020204020204" pitchFamily="34" charset="-122"/>
              </a:rPr>
              <a:t>	</a:t>
            </a:r>
            <a:endParaRPr lang="en-US" altLang="zh-CN" sz="2100" dirty="0">
              <a:latin typeface="微软雅黑" panose="020B0503020204020204" pitchFamily="34" charset="-122"/>
              <a:ea typeface="微软雅黑" panose="020B0503020204020204" pitchFamily="34" charset="-122"/>
            </a:endParaRPr>
          </a:p>
          <a:p>
            <a:endParaRPr lang="en-US" altLang="zh-CN" sz="2000" dirty="0">
              <a:latin typeface="黑体" panose="02010609060101010101" pitchFamily="49" charset="-122"/>
              <a:ea typeface="黑体" panose="02010609060101010101" pitchFamily="49" charset="-122"/>
            </a:endParaRPr>
          </a:p>
        </p:txBody>
      </p:sp>
      <p:sp>
        <p:nvSpPr>
          <p:cNvPr id="22" name="直接连接符 4"/>
          <p:cNvSpPr>
            <a:spLocks noChangeShapeType="1"/>
          </p:cNvSpPr>
          <p:nvPr/>
        </p:nvSpPr>
        <p:spPr bwMode="auto">
          <a:xfrm>
            <a:off x="476" y="1054255"/>
            <a:ext cx="12191207" cy="0"/>
          </a:xfrm>
          <a:prstGeom prst="line">
            <a:avLst/>
          </a:prstGeom>
          <a:noFill/>
          <a:ln w="6350">
            <a:solidFill>
              <a:srgbClr val="3AC4C4"/>
            </a:solidFill>
            <a:miter lim="800000"/>
          </a:ln>
          <a:extLst>
            <a:ext uri="{909E8E84-426E-40DD-AFC4-6F175D3DCCD1}">
              <a14:hiddenFill xmlns:a14="http://schemas.microsoft.com/office/drawing/2010/main">
                <a:noFill/>
              </a14:hiddenFill>
            </a:ext>
          </a:extLst>
        </p:spPr>
        <p:txBody>
          <a:bodyPr/>
          <a:lstStyle/>
          <a:p>
            <a:endParaRPr lang="zh-CN" altLang="en-US" sz="270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9293225" y="5544820"/>
            <a:ext cx="2621915" cy="93154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10023" y="6350"/>
            <a:ext cx="12181840" cy="6844665"/>
          </a:xfrm>
          <a:prstGeom prst="rect">
            <a:avLst/>
          </a:prstGeom>
          <a:solidFill>
            <a:schemeClr val="accent2">
              <a:lumMod val="60000"/>
              <a:lumOff val="40000"/>
            </a:schemeClr>
          </a:solidFill>
          <a:ln>
            <a:noFill/>
          </a:ln>
        </p:spPr>
      </p:pic>
      <p:sp>
        <p:nvSpPr>
          <p:cNvPr id="19" name="标题 1"/>
          <p:cNvSpPr txBox="1"/>
          <p:nvPr/>
        </p:nvSpPr>
        <p:spPr>
          <a:xfrm>
            <a:off x="1073991" y="287528"/>
            <a:ext cx="6109097" cy="604044"/>
          </a:xfrm>
          <a:prstGeom prst="rect">
            <a:avLst/>
          </a:prstGeom>
        </p:spPr>
        <p:txBody>
          <a:bodyPr/>
          <a:lstStyle>
            <a:lvl1pPr algn="l" defTabSz="2887980" rtl="0" eaLnBrk="1" latinLnBrk="0" hangingPunct="1">
              <a:lnSpc>
                <a:spcPct val="90000"/>
              </a:lnSpc>
              <a:spcBef>
                <a:spcPct val="0"/>
              </a:spcBef>
              <a:buNone/>
              <a:defRPr sz="13860" kern="1200">
                <a:solidFill>
                  <a:schemeClr val="tx1"/>
                </a:solidFill>
                <a:latin typeface="+mj-lt"/>
                <a:ea typeface="+mj-ea"/>
                <a:cs typeface="+mj-cs"/>
              </a:defRPr>
            </a:lvl1pPr>
          </a:lstStyle>
          <a:p>
            <a:r>
              <a:rPr lang="zh-CN" altLang="en-US" sz="3000">
                <a:latin typeface="微软雅黑" panose="020B0503020204020204" pitchFamily="34" charset="-122"/>
                <a:ea typeface="微软雅黑" panose="020B0503020204020204" pitchFamily="34" charset="-122"/>
              </a:rPr>
              <a:t>特征</a:t>
            </a:r>
            <a:r>
              <a:rPr lang="en-US" altLang="zh-CN" sz="3000">
                <a:latin typeface="微软雅黑" panose="020B0503020204020204" pitchFamily="34" charset="-122"/>
                <a:ea typeface="微软雅黑" panose="020B0503020204020204" pitchFamily="34" charset="-122"/>
              </a:rPr>
              <a:t>Stacking</a:t>
            </a:r>
            <a:endParaRPr lang="zh-CN" altLang="en-US" sz="3000" dirty="0">
              <a:latin typeface="微软雅黑" panose="020B0503020204020204" pitchFamily="34" charset="-122"/>
              <a:ea typeface="微软雅黑" panose="020B0503020204020204" pitchFamily="34" charset="-122"/>
            </a:endParaRPr>
          </a:p>
        </p:txBody>
      </p:sp>
      <p:sp>
        <p:nvSpPr>
          <p:cNvPr id="22" name="直接连接符 4"/>
          <p:cNvSpPr>
            <a:spLocks noChangeShapeType="1"/>
          </p:cNvSpPr>
          <p:nvPr/>
        </p:nvSpPr>
        <p:spPr bwMode="auto">
          <a:xfrm>
            <a:off x="476" y="1054255"/>
            <a:ext cx="12191207" cy="0"/>
          </a:xfrm>
          <a:prstGeom prst="line">
            <a:avLst/>
          </a:prstGeom>
          <a:noFill/>
          <a:ln w="6350">
            <a:solidFill>
              <a:srgbClr val="3AC4C4"/>
            </a:solidFill>
            <a:miter lim="800000"/>
          </a:ln>
          <a:extLst>
            <a:ext uri="{909E8E84-426E-40DD-AFC4-6F175D3DCCD1}">
              <a14:hiddenFill xmlns:a14="http://schemas.microsoft.com/office/drawing/2010/main">
                <a:noFill/>
              </a14:hiddenFill>
            </a:ext>
          </a:extLst>
        </p:spPr>
        <p:txBody>
          <a:bodyPr/>
          <a:lstStyle/>
          <a:p>
            <a:endParaRPr lang="zh-CN" altLang="en-US" sz="270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9293225" y="5544820"/>
            <a:ext cx="2621915" cy="931545"/>
          </a:xfrm>
          <a:prstGeom prst="rect">
            <a:avLst/>
          </a:prstGeom>
        </p:spPr>
      </p:pic>
      <p:sp>
        <p:nvSpPr>
          <p:cNvPr id="47" name="文本框 46"/>
          <p:cNvSpPr txBox="1"/>
          <p:nvPr/>
        </p:nvSpPr>
        <p:spPr>
          <a:xfrm>
            <a:off x="2243579" y="763571"/>
            <a:ext cx="184731" cy="369332"/>
          </a:xfrm>
          <a:prstGeom prst="rect">
            <a:avLst/>
          </a:prstGeom>
          <a:noFill/>
        </p:spPr>
        <p:txBody>
          <a:bodyPr wrap="none" rtlCol="0">
            <a:spAutoFit/>
          </a:bodyPr>
          <a:lstStyle/>
          <a:p>
            <a:endParaRPr lang="zh-CN" altLang="en-US"/>
          </a:p>
        </p:txBody>
      </p:sp>
      <p:grpSp>
        <p:nvGrpSpPr>
          <p:cNvPr id="50" name="组合 49"/>
          <p:cNvGrpSpPr/>
          <p:nvPr/>
        </p:nvGrpSpPr>
        <p:grpSpPr>
          <a:xfrm>
            <a:off x="1505144" y="1863286"/>
            <a:ext cx="7958170" cy="4437730"/>
            <a:chOff x="1561706" y="1693600"/>
            <a:chExt cx="7958170" cy="4437730"/>
          </a:xfrm>
        </p:grpSpPr>
        <p:grpSp>
          <p:nvGrpSpPr>
            <p:cNvPr id="46" name="组合 45"/>
            <p:cNvGrpSpPr/>
            <p:nvPr/>
          </p:nvGrpSpPr>
          <p:grpSpPr>
            <a:xfrm>
              <a:off x="1561706" y="1693600"/>
              <a:ext cx="7958170" cy="3470799"/>
              <a:chOff x="1561706" y="1693600"/>
              <a:chExt cx="7958170" cy="3470799"/>
            </a:xfrm>
          </p:grpSpPr>
          <p:grpSp>
            <p:nvGrpSpPr>
              <p:cNvPr id="12" name="组合 11"/>
              <p:cNvGrpSpPr/>
              <p:nvPr/>
            </p:nvGrpSpPr>
            <p:grpSpPr>
              <a:xfrm>
                <a:off x="1561706" y="1693600"/>
                <a:ext cx="6564199" cy="3470799"/>
                <a:chOff x="2193302" y="1930757"/>
                <a:chExt cx="6038407" cy="2435394"/>
              </a:xfrm>
            </p:grpSpPr>
            <p:grpSp>
              <p:nvGrpSpPr>
                <p:cNvPr id="11" name="组合 10"/>
                <p:cNvGrpSpPr/>
                <p:nvPr/>
              </p:nvGrpSpPr>
              <p:grpSpPr>
                <a:xfrm>
                  <a:off x="2201158" y="1930757"/>
                  <a:ext cx="6030551" cy="263240"/>
                  <a:chOff x="2201158" y="1930757"/>
                  <a:chExt cx="6030551" cy="263240"/>
                </a:xfrm>
              </p:grpSpPr>
              <p:sp>
                <p:nvSpPr>
                  <p:cNvPr id="3" name="矩形 2"/>
                  <p:cNvSpPr/>
                  <p:nvPr/>
                </p:nvSpPr>
                <p:spPr>
                  <a:xfrm>
                    <a:off x="2201158" y="1939477"/>
                    <a:ext cx="857840" cy="2545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train1</a:t>
                    </a:r>
                    <a:endParaRPr lang="zh-CN" altLang="en-US">
                      <a:solidFill>
                        <a:schemeClr val="tx1"/>
                      </a:solidFill>
                    </a:endParaRPr>
                  </a:p>
                </p:txBody>
              </p:sp>
              <p:sp>
                <p:nvSpPr>
                  <p:cNvPr id="7" name="矩形 6"/>
                  <p:cNvSpPr/>
                  <p:nvPr/>
                </p:nvSpPr>
                <p:spPr>
                  <a:xfrm>
                    <a:off x="4809241" y="1938697"/>
                    <a:ext cx="857840" cy="254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91555" y="1938697"/>
                    <a:ext cx="857840" cy="254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373869" y="1930757"/>
                    <a:ext cx="857840" cy="254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484909" y="1938697"/>
                    <a:ext cx="857840" cy="254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bg1"/>
                      </a:solidFill>
                      <a:sym typeface="+mn-ea"/>
                    </a:endParaRPr>
                  </a:p>
                </p:txBody>
              </p:sp>
              <p:sp>
                <p:nvSpPr>
                  <p:cNvPr id="4" name="矩形 3"/>
                  <p:cNvSpPr/>
                  <p:nvPr/>
                </p:nvSpPr>
                <p:spPr>
                  <a:xfrm>
                    <a:off x="2201158" y="1939031"/>
                    <a:ext cx="857840" cy="2545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latin typeface="微软雅黑" panose="020B0503020204020204" pitchFamily="34" charset="-122"/>
                        <a:ea typeface="微软雅黑" panose="020B0503020204020204" pitchFamily="34" charset="-122"/>
                      </a:rPr>
                      <a:t>train1</a:t>
                    </a:r>
                    <a:endParaRPr lang="zh-CN" altLang="en-US">
                      <a:solidFill>
                        <a:schemeClr val="tx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2193302" y="2516195"/>
                  <a:ext cx="6030551" cy="263240"/>
                  <a:chOff x="2201158" y="1930757"/>
                  <a:chExt cx="6030551" cy="263240"/>
                </a:xfrm>
              </p:grpSpPr>
              <p:sp>
                <p:nvSpPr>
                  <p:cNvPr id="15" name="矩形 14"/>
                  <p:cNvSpPr/>
                  <p:nvPr/>
                </p:nvSpPr>
                <p:spPr>
                  <a:xfrm>
                    <a:off x="2201158" y="1939477"/>
                    <a:ext cx="857840" cy="254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809241" y="1938697"/>
                    <a:ext cx="857840" cy="254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091555" y="1938697"/>
                    <a:ext cx="857840" cy="254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7373869" y="1930757"/>
                    <a:ext cx="857840" cy="254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484909" y="1938697"/>
                    <a:ext cx="857840" cy="2545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latin typeface="微软雅黑" panose="020B0503020204020204" pitchFamily="34" charset="-122"/>
                        <a:ea typeface="微软雅黑" panose="020B0503020204020204" pitchFamily="34" charset="-122"/>
                      </a:rPr>
                      <a:t>train2</a:t>
                    </a: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6" name="矩形 5"/>
                  <p:cNvSpPr/>
                  <p:nvPr/>
                </p:nvSpPr>
                <p:spPr>
                  <a:xfrm>
                    <a:off x="2201742" y="1939031"/>
                    <a:ext cx="857840" cy="254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2201158" y="3584103"/>
                  <a:ext cx="6030551" cy="263240"/>
                  <a:chOff x="2201158" y="1930757"/>
                  <a:chExt cx="6030551" cy="263240"/>
                </a:xfrm>
              </p:grpSpPr>
              <p:sp>
                <p:nvSpPr>
                  <p:cNvPr id="23" name="矩形 22"/>
                  <p:cNvSpPr/>
                  <p:nvPr/>
                </p:nvSpPr>
                <p:spPr>
                  <a:xfrm>
                    <a:off x="2201158" y="1939477"/>
                    <a:ext cx="857840" cy="254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809241" y="1938697"/>
                    <a:ext cx="857840" cy="254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091555" y="1938697"/>
                    <a:ext cx="857840" cy="2545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latin typeface="微软雅黑" panose="020B0503020204020204" pitchFamily="34" charset="-122"/>
                        <a:ea typeface="微软雅黑" panose="020B0503020204020204" pitchFamily="34" charset="-122"/>
                      </a:rPr>
                      <a:t>train4</a:t>
                    </a: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6" name="矩形 25"/>
                  <p:cNvSpPr/>
                  <p:nvPr/>
                </p:nvSpPr>
                <p:spPr>
                  <a:xfrm>
                    <a:off x="7373869" y="1930757"/>
                    <a:ext cx="857840" cy="254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484909" y="1938697"/>
                    <a:ext cx="857840" cy="254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201158" y="1939477"/>
                    <a:ext cx="857840" cy="254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2201158" y="4102911"/>
                  <a:ext cx="6030551" cy="263240"/>
                  <a:chOff x="2201158" y="1930757"/>
                  <a:chExt cx="6030551" cy="263240"/>
                </a:xfrm>
              </p:grpSpPr>
              <p:sp>
                <p:nvSpPr>
                  <p:cNvPr id="29" name="矩形 28"/>
                  <p:cNvSpPr/>
                  <p:nvPr/>
                </p:nvSpPr>
                <p:spPr>
                  <a:xfrm>
                    <a:off x="2201158" y="1939477"/>
                    <a:ext cx="857840" cy="254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809241" y="1938697"/>
                    <a:ext cx="857840" cy="254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6091555" y="1938697"/>
                    <a:ext cx="857840" cy="254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373869" y="1930757"/>
                    <a:ext cx="857840" cy="2545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latin typeface="微软雅黑" panose="020B0503020204020204" pitchFamily="34" charset="-122"/>
                        <a:ea typeface="微软雅黑" panose="020B0503020204020204" pitchFamily="34" charset="-122"/>
                      </a:rPr>
                      <a:t>train5</a:t>
                    </a: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33" name="矩形 32"/>
                  <p:cNvSpPr/>
                  <p:nvPr/>
                </p:nvSpPr>
                <p:spPr>
                  <a:xfrm>
                    <a:off x="3484909" y="1938697"/>
                    <a:ext cx="857840" cy="254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2193302" y="3077658"/>
                  <a:ext cx="6030551" cy="263240"/>
                  <a:chOff x="2201158" y="1930757"/>
                  <a:chExt cx="6030551" cy="263240"/>
                </a:xfrm>
                <a:solidFill>
                  <a:schemeClr val="accent1"/>
                </a:solidFill>
              </p:grpSpPr>
              <p:sp>
                <p:nvSpPr>
                  <p:cNvPr id="35" name="矩形 34"/>
                  <p:cNvSpPr/>
                  <p:nvPr/>
                </p:nvSpPr>
                <p:spPr>
                  <a:xfrm>
                    <a:off x="2201158" y="1939477"/>
                    <a:ext cx="857840" cy="2545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4809241" y="1938697"/>
                    <a:ext cx="857840" cy="2545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latin typeface="微软雅黑" panose="020B0503020204020204" pitchFamily="34" charset="-122"/>
                        <a:ea typeface="微软雅黑" panose="020B0503020204020204" pitchFamily="34" charset="-122"/>
                      </a:rPr>
                      <a:t>train3</a:t>
                    </a: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37" name="矩形 36"/>
                  <p:cNvSpPr/>
                  <p:nvPr/>
                </p:nvSpPr>
                <p:spPr>
                  <a:xfrm>
                    <a:off x="6091555" y="1938697"/>
                    <a:ext cx="857840" cy="2545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7373869" y="1930757"/>
                    <a:ext cx="857840" cy="2545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3484909" y="1938697"/>
                    <a:ext cx="857840" cy="2545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2201742" y="1939031"/>
                    <a:ext cx="857840" cy="254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5" name="组合 44"/>
              <p:cNvGrpSpPr/>
              <p:nvPr/>
            </p:nvGrpSpPr>
            <p:grpSpPr>
              <a:xfrm>
                <a:off x="8587340" y="1693600"/>
                <a:ext cx="932536" cy="3457036"/>
                <a:chOff x="8826957" y="1693599"/>
                <a:chExt cx="932536" cy="3457036"/>
              </a:xfrm>
            </p:grpSpPr>
            <p:sp>
              <p:nvSpPr>
                <p:cNvPr id="40" name="矩形 39"/>
                <p:cNvSpPr/>
                <p:nvPr/>
              </p:nvSpPr>
              <p:spPr>
                <a:xfrm>
                  <a:off x="8826957" y="1693599"/>
                  <a:ext cx="932536" cy="36272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latin typeface="微软雅黑" panose="020B0503020204020204" pitchFamily="34" charset="-122"/>
                      <a:ea typeface="微软雅黑" panose="020B0503020204020204" pitchFamily="34" charset="-122"/>
                    </a:rPr>
                    <a:t>test1</a:t>
                  </a: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41" name="矩形 40"/>
                <p:cNvSpPr/>
                <p:nvPr/>
              </p:nvSpPr>
              <p:spPr>
                <a:xfrm>
                  <a:off x="8826957" y="2552853"/>
                  <a:ext cx="932536" cy="36272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latin typeface="微软雅黑" panose="020B0503020204020204" pitchFamily="34" charset="-122"/>
                      <a:ea typeface="微软雅黑" panose="020B0503020204020204" pitchFamily="34" charset="-122"/>
                    </a:rPr>
                    <a:t>test2</a:t>
                  </a: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42" name="矩形 41"/>
                <p:cNvSpPr/>
                <p:nvPr/>
              </p:nvSpPr>
              <p:spPr>
                <a:xfrm>
                  <a:off x="8826957" y="3288966"/>
                  <a:ext cx="932536" cy="36272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latin typeface="微软雅黑" panose="020B0503020204020204" pitchFamily="34" charset="-122"/>
                      <a:ea typeface="微软雅黑" panose="020B0503020204020204" pitchFamily="34" charset="-122"/>
                    </a:rPr>
                    <a:t>test3</a:t>
                  </a: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43" name="矩形 42"/>
                <p:cNvSpPr/>
                <p:nvPr/>
              </p:nvSpPr>
              <p:spPr>
                <a:xfrm>
                  <a:off x="8826957" y="4045880"/>
                  <a:ext cx="932536" cy="36272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latin typeface="微软雅黑" panose="020B0503020204020204" pitchFamily="34" charset="-122"/>
                      <a:ea typeface="微软雅黑" panose="020B0503020204020204" pitchFamily="34" charset="-122"/>
                    </a:rPr>
                    <a:t>test4</a:t>
                  </a: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44" name="矩形 43"/>
                <p:cNvSpPr/>
                <p:nvPr/>
              </p:nvSpPr>
              <p:spPr>
                <a:xfrm>
                  <a:off x="8826957" y="4787906"/>
                  <a:ext cx="932536" cy="36272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latin typeface="微软雅黑" panose="020B0503020204020204" pitchFamily="34" charset="-122"/>
                      <a:ea typeface="微软雅黑" panose="020B0503020204020204" pitchFamily="34" charset="-122"/>
                    </a:rPr>
                    <a:t>test5</a:t>
                  </a:r>
                  <a:endParaRPr lang="zh-CN" altLang="en-US">
                    <a:solidFill>
                      <a:schemeClr val="tx1"/>
                    </a:solidFill>
                    <a:latin typeface="微软雅黑" panose="020B0503020204020204" pitchFamily="34" charset="-122"/>
                    <a:ea typeface="微软雅黑" panose="020B0503020204020204" pitchFamily="34" charset="-122"/>
                  </a:endParaRPr>
                </a:p>
              </p:txBody>
            </p:sp>
          </p:grpSp>
        </p:grpSp>
        <p:sp>
          <p:nvSpPr>
            <p:cNvPr id="48" name="标题 1"/>
            <p:cNvSpPr txBox="1"/>
            <p:nvPr/>
          </p:nvSpPr>
          <p:spPr>
            <a:xfrm>
              <a:off x="2207238" y="5527286"/>
              <a:ext cx="6846370" cy="604044"/>
            </a:xfrm>
            <a:prstGeom prst="rect">
              <a:avLst/>
            </a:prstGeom>
          </p:spPr>
          <p:txBody>
            <a:bodyPr/>
            <a:lstStyle>
              <a:lvl1pPr algn="l" defTabSz="2887980" rtl="0" eaLnBrk="1" latinLnBrk="0" hangingPunct="1">
                <a:lnSpc>
                  <a:spcPct val="90000"/>
                </a:lnSpc>
                <a:spcBef>
                  <a:spcPct val="0"/>
                </a:spcBef>
                <a:buNone/>
                <a:defRPr sz="13860" kern="1200">
                  <a:solidFill>
                    <a:schemeClr val="tx1"/>
                  </a:solidFill>
                  <a:latin typeface="+mj-lt"/>
                  <a:ea typeface="+mj-ea"/>
                  <a:cs typeface="+mj-cs"/>
                </a:defRPr>
              </a:lvl1pPr>
            </a:lstStyle>
            <a:p>
              <a:pPr algn="ctr" defTabSz="914400"/>
              <a:r>
                <a:rPr lang="en-US" altLang="zh-CN" sz="2000">
                  <a:latin typeface="微软雅黑" panose="020B0503020204020204" pitchFamily="34" charset="-122"/>
                  <a:ea typeface="微软雅黑" panose="020B0503020204020204" pitchFamily="34" charset="-122"/>
                  <a:cs typeface="+mn-cs"/>
                </a:rPr>
                <a:t>train_stack</a:t>
              </a:r>
              <a:r>
                <a:rPr lang="zh-CN" altLang="en-US" sz="2000">
                  <a:latin typeface="微软雅黑" panose="020B0503020204020204" pitchFamily="34" charset="-122"/>
                  <a:ea typeface="微软雅黑" panose="020B0503020204020204" pitchFamily="34" charset="-122"/>
                  <a:cs typeface="+mn-cs"/>
                </a:rPr>
                <a:t> </a:t>
              </a:r>
              <a:r>
                <a:rPr lang="en-US" altLang="zh-CN" sz="2000">
                  <a:latin typeface="微软雅黑" panose="020B0503020204020204" pitchFamily="34" charset="-122"/>
                  <a:ea typeface="微软雅黑" panose="020B0503020204020204" pitchFamily="34" charset="-122"/>
                  <a:cs typeface="+mn-cs"/>
                </a:rPr>
                <a:t>=</a:t>
              </a:r>
              <a:r>
                <a:rPr lang="zh-CN" altLang="en-US" sz="2000">
                  <a:latin typeface="微软雅黑" panose="020B0503020204020204" pitchFamily="34" charset="-122"/>
                  <a:ea typeface="微软雅黑" panose="020B0503020204020204" pitchFamily="34" charset="-122"/>
                  <a:cs typeface="+mn-cs"/>
                </a:rPr>
                <a:t> </a:t>
              </a:r>
              <a:r>
                <a:rPr lang="en-US" altLang="zh-CN" sz="2000">
                  <a:latin typeface="微软雅黑" panose="020B0503020204020204" pitchFamily="34" charset="-122"/>
                  <a:ea typeface="微软雅黑" panose="020B0503020204020204" pitchFamily="34" charset="-122"/>
                  <a:cs typeface="+mn-cs"/>
                </a:rPr>
                <a:t>train1 &amp; train2 &amp; train3 &amp; train4 &amp; train5</a:t>
              </a:r>
              <a:endParaRPr lang="en-US" altLang="zh-CN" sz="2000">
                <a:latin typeface="微软雅黑" panose="020B0503020204020204" pitchFamily="34" charset="-122"/>
                <a:ea typeface="微软雅黑" panose="020B0503020204020204" pitchFamily="34" charset="-122"/>
                <a:cs typeface="+mn-cs"/>
              </a:endParaRPr>
            </a:p>
            <a:p>
              <a:pPr algn="ctr" defTabSz="914400"/>
              <a:endParaRPr lang="en-US" altLang="zh-CN" sz="2000">
                <a:latin typeface="微软雅黑" panose="020B0503020204020204" pitchFamily="34" charset="-122"/>
                <a:ea typeface="微软雅黑" panose="020B0503020204020204" pitchFamily="34" charset="-122"/>
                <a:cs typeface="+mn-cs"/>
              </a:endParaRPr>
            </a:p>
            <a:p>
              <a:pPr algn="ctr" defTabSz="914400"/>
              <a:r>
                <a:rPr lang="en-US" altLang="zh-CN" sz="2000">
                  <a:latin typeface="微软雅黑" panose="020B0503020204020204" pitchFamily="34" charset="-122"/>
                  <a:ea typeface="微软雅黑" panose="020B0503020204020204" pitchFamily="34" charset="-122"/>
                  <a:cs typeface="+mn-cs"/>
                </a:rPr>
                <a:t>test_stack  =  (test1+test2+test3+test4+test5) / 5</a:t>
              </a:r>
              <a:endParaRPr lang="en-US" altLang="zh-CN" sz="2000" dirty="0">
                <a:latin typeface="微软雅黑" panose="020B0503020204020204" pitchFamily="34" charset="-122"/>
                <a:ea typeface="微软雅黑" panose="020B0503020204020204" pitchFamily="34" charset="-122"/>
                <a:cs typeface="+mn-cs"/>
              </a:endParaRPr>
            </a:p>
          </p:txBody>
        </p:sp>
      </p:grpSp>
      <p:sp>
        <p:nvSpPr>
          <p:cNvPr id="51" name="文本框 50"/>
          <p:cNvSpPr txBox="1"/>
          <p:nvPr/>
        </p:nvSpPr>
        <p:spPr>
          <a:xfrm>
            <a:off x="1394499" y="1113253"/>
            <a:ext cx="8673328" cy="707886"/>
          </a:xfrm>
          <a:prstGeom prst="rect">
            <a:avLst/>
          </a:prstGeom>
          <a:noFill/>
        </p:spPr>
        <p:txBody>
          <a:bodyPr wrap="square" rtlCol="0">
            <a:spAutoFit/>
          </a:bodyPr>
          <a:lstStyle/>
          <a:p>
            <a:pPr marL="285750" indent="-285750">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交叉统计特征太多内存不够怎么办？</a:t>
            </a:r>
            <a:endParaRPr lang="zh-CN" altLang="en-US" sz="20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如何才能在减少特征维度的同时最大限度地保留所有特征的区分度信息？</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635" y="6350"/>
            <a:ext cx="12181840" cy="6844665"/>
          </a:xfrm>
          <a:prstGeom prst="rect">
            <a:avLst/>
          </a:prstGeom>
        </p:spPr>
      </p:pic>
      <p:pic>
        <p:nvPicPr>
          <p:cNvPr id="5" name="图片 4"/>
          <p:cNvPicPr>
            <a:picLocks noChangeAspect="1"/>
          </p:cNvPicPr>
          <p:nvPr/>
        </p:nvPicPr>
        <p:blipFill>
          <a:blip r:embed="rId2"/>
          <a:stretch>
            <a:fillRect/>
          </a:stretch>
        </p:blipFill>
        <p:spPr>
          <a:xfrm>
            <a:off x="9293225" y="5544820"/>
            <a:ext cx="2621915" cy="931545"/>
          </a:xfrm>
          <a:prstGeom prst="rect">
            <a:avLst/>
          </a:prstGeom>
        </p:spPr>
      </p:pic>
      <p:sp>
        <p:nvSpPr>
          <p:cNvPr id="190" name=" 190"/>
          <p:cNvSpPr/>
          <p:nvPr/>
        </p:nvSpPr>
        <p:spPr>
          <a:xfrm>
            <a:off x="4648200" y="2178050"/>
            <a:ext cx="2534920" cy="2501900"/>
          </a:xfrm>
          <a:prstGeom prst="diamond">
            <a:avLst/>
          </a:prstGeom>
        </p:spPr>
        <p:style>
          <a:lnRef idx="2">
            <a:schemeClr val="accent2"/>
          </a:lnRef>
          <a:fillRef idx="1">
            <a:schemeClr val="lt1"/>
          </a:fillRef>
          <a:effectRef idx="0">
            <a:schemeClr val="accent2"/>
          </a:effectRef>
          <a:fontRef idx="minor">
            <a:schemeClr val="dk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5113020" y="3167380"/>
            <a:ext cx="1605280" cy="521970"/>
          </a:xfrm>
          <a:prstGeom prst="rect">
            <a:avLst/>
          </a:prstGeom>
          <a:noFill/>
        </p:spPr>
        <p:txBody>
          <a:bodyPr wrap="none" rtlCol="0">
            <a:spAutoFit/>
            <a:scene3d>
              <a:camera prst="orthographicFront"/>
              <a:lightRig rig="threePt" dir="t"/>
            </a:scene3d>
          </a:bodyPr>
          <a:lstStyle/>
          <a:p>
            <a:r>
              <a:rPr lang="zh-CN" altLang="en-US" sz="280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算法模型</a:t>
            </a:r>
            <a:endParaRPr lang="zh-CN" altLang="en-US" sz="280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635" y="6350"/>
            <a:ext cx="12181840" cy="6844665"/>
          </a:xfrm>
          <a:prstGeom prst="rect">
            <a:avLst/>
          </a:prstGeom>
        </p:spPr>
      </p:pic>
      <p:sp>
        <p:nvSpPr>
          <p:cNvPr id="19" name="标题 1"/>
          <p:cNvSpPr txBox="1"/>
          <p:nvPr/>
        </p:nvSpPr>
        <p:spPr>
          <a:xfrm>
            <a:off x="1073991" y="287528"/>
            <a:ext cx="6109097" cy="604044"/>
          </a:xfrm>
          <a:prstGeom prst="rect">
            <a:avLst/>
          </a:prstGeom>
        </p:spPr>
        <p:txBody>
          <a:bodyPr/>
          <a:lstStyle>
            <a:lvl1pPr algn="l" defTabSz="2887980" rtl="0" eaLnBrk="1" latinLnBrk="0" hangingPunct="1">
              <a:lnSpc>
                <a:spcPct val="90000"/>
              </a:lnSpc>
              <a:spcBef>
                <a:spcPct val="0"/>
              </a:spcBef>
              <a:buNone/>
              <a:defRPr sz="13860" kern="1200">
                <a:solidFill>
                  <a:schemeClr val="tx1"/>
                </a:solidFill>
                <a:latin typeface="+mj-lt"/>
                <a:ea typeface="+mj-ea"/>
                <a:cs typeface="+mj-cs"/>
              </a:defRPr>
            </a:lvl1pPr>
          </a:lstStyle>
          <a:p>
            <a:r>
              <a:rPr lang="zh-CN" altLang="en-US" sz="3000" dirty="0">
                <a:latin typeface="微软雅黑" panose="020B0503020204020204" pitchFamily="34" charset="-122"/>
                <a:ea typeface="微软雅黑" panose="020B0503020204020204" pitchFamily="34" charset="-122"/>
              </a:rPr>
              <a:t>算法模型</a:t>
            </a:r>
            <a:endParaRPr lang="zh-CN" altLang="en-US" sz="3000" dirty="0">
              <a:latin typeface="微软雅黑" panose="020B0503020204020204" pitchFamily="34" charset="-122"/>
              <a:ea typeface="微软雅黑" panose="020B0503020204020204" pitchFamily="34" charset="-122"/>
            </a:endParaRPr>
          </a:p>
        </p:txBody>
      </p:sp>
      <p:sp>
        <p:nvSpPr>
          <p:cNvPr id="22" name="直接连接符 4"/>
          <p:cNvSpPr>
            <a:spLocks noChangeShapeType="1"/>
          </p:cNvSpPr>
          <p:nvPr/>
        </p:nvSpPr>
        <p:spPr bwMode="auto">
          <a:xfrm>
            <a:off x="476" y="1054255"/>
            <a:ext cx="12191207" cy="0"/>
          </a:xfrm>
          <a:prstGeom prst="line">
            <a:avLst/>
          </a:prstGeom>
          <a:noFill/>
          <a:ln w="6350">
            <a:solidFill>
              <a:srgbClr val="3AC4C4"/>
            </a:solidFill>
            <a:miter lim="800000"/>
          </a:ln>
          <a:extLst>
            <a:ext uri="{909E8E84-426E-40DD-AFC4-6F175D3DCCD1}">
              <a14:hiddenFill xmlns:a14="http://schemas.microsoft.com/office/drawing/2010/main">
                <a:noFill/>
              </a14:hiddenFill>
            </a:ext>
          </a:extLst>
        </p:spPr>
        <p:txBody>
          <a:bodyPr/>
          <a:lstStyle/>
          <a:p>
            <a:endParaRPr lang="zh-CN" altLang="en-US" sz="2700">
              <a:latin typeface="微软雅黑" panose="020B0503020204020204" pitchFamily="34" charset="-122"/>
              <a:ea typeface="微软雅黑" panose="020B0503020204020204" pitchFamily="34" charset="-122"/>
            </a:endParaRPr>
          </a:p>
        </p:txBody>
      </p:sp>
      <p:sp>
        <p:nvSpPr>
          <p:cNvPr id="167" name=" 167"/>
          <p:cNvSpPr/>
          <p:nvPr/>
        </p:nvSpPr>
        <p:spPr>
          <a:xfrm>
            <a:off x="2755900" y="4003040"/>
            <a:ext cx="1959610" cy="66611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r>
              <a:rPr lang="zh-CN" altLang="en-US" b="1">
                <a:solidFill>
                  <a:srgbClr val="FFFFFF"/>
                </a:solidFill>
              </a:rPr>
              <a:t>比赛初期尝试</a:t>
            </a:r>
            <a:endParaRPr lang="zh-CN" altLang="en-US" b="1">
              <a:solidFill>
                <a:srgbClr val="FFFFFF"/>
              </a:solidFill>
            </a:endParaRPr>
          </a:p>
        </p:txBody>
      </p:sp>
      <p:sp>
        <p:nvSpPr>
          <p:cNvPr id="3" name="左大括号 2"/>
          <p:cNvSpPr/>
          <p:nvPr/>
        </p:nvSpPr>
        <p:spPr>
          <a:xfrm>
            <a:off x="4869815" y="2750820"/>
            <a:ext cx="193040" cy="317119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4" name=" 4"/>
          <p:cNvSpPr/>
          <p:nvPr/>
        </p:nvSpPr>
        <p:spPr>
          <a:xfrm>
            <a:off x="5208905" y="2520950"/>
            <a:ext cx="1736725" cy="59880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a:solidFill>
                  <a:srgbClr val="FFFFFF"/>
                </a:solidFill>
              </a:rPr>
              <a:t>传统模型</a:t>
            </a:r>
            <a:endParaRPr lang="zh-CN" altLang="en-US">
              <a:solidFill>
                <a:srgbClr val="FFFFFF"/>
              </a:solidFill>
            </a:endParaRPr>
          </a:p>
        </p:txBody>
      </p:sp>
      <p:sp>
        <p:nvSpPr>
          <p:cNvPr id="8" name=" 4"/>
          <p:cNvSpPr/>
          <p:nvPr/>
        </p:nvSpPr>
        <p:spPr>
          <a:xfrm>
            <a:off x="5208905" y="5554345"/>
            <a:ext cx="1736725" cy="59880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a:solidFill>
                  <a:srgbClr val="FFFFFF"/>
                </a:solidFill>
              </a:rPr>
              <a:t>深度学习模型</a:t>
            </a:r>
            <a:endParaRPr lang="zh-CN" altLang="en-US">
              <a:solidFill>
                <a:srgbClr val="FFFFFF"/>
              </a:solidFill>
            </a:endParaRPr>
          </a:p>
        </p:txBody>
      </p:sp>
      <p:sp>
        <p:nvSpPr>
          <p:cNvPr id="9" name="左大括号 8"/>
          <p:cNvSpPr/>
          <p:nvPr/>
        </p:nvSpPr>
        <p:spPr>
          <a:xfrm>
            <a:off x="7198360" y="1746250"/>
            <a:ext cx="193040" cy="2148205"/>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0" name=" 4"/>
          <p:cNvSpPr/>
          <p:nvPr/>
        </p:nvSpPr>
        <p:spPr>
          <a:xfrm>
            <a:off x="7556500" y="1422400"/>
            <a:ext cx="1736725" cy="59880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a:solidFill>
                  <a:srgbClr val="FFFFFF"/>
                </a:solidFill>
              </a:rPr>
              <a:t>Lightgbm</a:t>
            </a:r>
            <a:endParaRPr lang="en-US" altLang="zh-CN">
              <a:solidFill>
                <a:srgbClr val="FFFFFF"/>
              </a:solidFill>
            </a:endParaRPr>
          </a:p>
        </p:txBody>
      </p:sp>
      <p:sp>
        <p:nvSpPr>
          <p:cNvPr id="11" name=" 4"/>
          <p:cNvSpPr/>
          <p:nvPr/>
        </p:nvSpPr>
        <p:spPr>
          <a:xfrm>
            <a:off x="7556500" y="3642360"/>
            <a:ext cx="1736725" cy="59880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a:solidFill>
                  <a:srgbClr val="FFFFFF"/>
                </a:solidFill>
              </a:rPr>
              <a:t>FFM</a:t>
            </a:r>
            <a:endParaRPr lang="en-US" altLang="zh-CN">
              <a:solidFill>
                <a:srgbClr val="FFFFFF"/>
              </a:solidFill>
            </a:endParaRPr>
          </a:p>
        </p:txBody>
      </p:sp>
      <p:sp>
        <p:nvSpPr>
          <p:cNvPr id="12" name=" 4"/>
          <p:cNvSpPr/>
          <p:nvPr/>
        </p:nvSpPr>
        <p:spPr>
          <a:xfrm>
            <a:off x="7556500" y="2520950"/>
            <a:ext cx="1736725" cy="59880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a:solidFill>
                  <a:srgbClr val="FFFFFF"/>
                </a:solidFill>
              </a:rPr>
              <a:t>Xgboost</a:t>
            </a:r>
            <a:endParaRPr lang="en-US" altLang="zh-CN">
              <a:solidFill>
                <a:srgbClr val="FFFFFF"/>
              </a:solidFill>
            </a:endParaRPr>
          </a:p>
        </p:txBody>
      </p:sp>
      <p:sp>
        <p:nvSpPr>
          <p:cNvPr id="13" name=" 4"/>
          <p:cNvSpPr/>
          <p:nvPr/>
        </p:nvSpPr>
        <p:spPr>
          <a:xfrm>
            <a:off x="7556500" y="5554345"/>
            <a:ext cx="1736725" cy="59880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a:solidFill>
                  <a:srgbClr val="FFFFFF"/>
                </a:solidFill>
              </a:rPr>
              <a:t>DeepFFM</a:t>
            </a:r>
            <a:endParaRPr lang="en-US" altLang="zh-CN">
              <a:solidFill>
                <a:srgbClr val="FFFFFF"/>
              </a:solidFill>
            </a:endParaRPr>
          </a:p>
        </p:txBody>
      </p:sp>
      <p:sp>
        <p:nvSpPr>
          <p:cNvPr id="15" name="右箭头 14"/>
          <p:cNvSpPr/>
          <p:nvPr/>
        </p:nvSpPr>
        <p:spPr>
          <a:xfrm>
            <a:off x="6994525" y="5822315"/>
            <a:ext cx="463550" cy="755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2" name=" 252"/>
          <p:cNvSpPr/>
          <p:nvPr/>
        </p:nvSpPr>
        <p:spPr>
          <a:xfrm rot="1680000">
            <a:off x="9493885" y="3608705"/>
            <a:ext cx="742950" cy="666115"/>
          </a:xfrm>
          <a:prstGeom prst="mathPlus">
            <a:avLst>
              <a:gd name="adj1" fmla="val 922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6" name=" 252"/>
          <p:cNvSpPr/>
          <p:nvPr/>
        </p:nvSpPr>
        <p:spPr>
          <a:xfrm rot="1680000">
            <a:off x="9493885" y="5520690"/>
            <a:ext cx="742950" cy="666115"/>
          </a:xfrm>
          <a:prstGeom prst="mathPlus">
            <a:avLst>
              <a:gd name="adj1" fmla="val 922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050" name=" 2050"/>
          <p:cNvSpPr/>
          <p:nvPr/>
        </p:nvSpPr>
        <p:spPr bwMode="auto">
          <a:xfrm>
            <a:off x="9648190" y="1510030"/>
            <a:ext cx="569595" cy="424180"/>
          </a:xfrm>
          <a:custGeom>
            <a:avLst/>
            <a:gdLst>
              <a:gd name="T0" fmla="*/ 1905000 w 1360"/>
              <a:gd name="T1" fmla="*/ 65651 h 1358"/>
              <a:gd name="T2" fmla="*/ 1703294 w 1360"/>
              <a:gd name="T3" fmla="*/ 205463 h 1358"/>
              <a:gd name="T4" fmla="*/ 1507191 w 1360"/>
              <a:gd name="T5" fmla="*/ 363512 h 1358"/>
              <a:gd name="T6" fmla="*/ 1318092 w 1360"/>
              <a:gd name="T7" fmla="*/ 538581 h 1358"/>
              <a:gd name="T8" fmla="*/ 1138798 w 1360"/>
              <a:gd name="T9" fmla="*/ 731887 h 1358"/>
              <a:gd name="T10" fmla="*/ 970710 w 1360"/>
              <a:gd name="T11" fmla="*/ 930055 h 1358"/>
              <a:gd name="T12" fmla="*/ 832037 w 1360"/>
              <a:gd name="T13" fmla="*/ 1130655 h 1358"/>
              <a:gd name="T14" fmla="*/ 715776 w 1360"/>
              <a:gd name="T15" fmla="*/ 1326392 h 1358"/>
              <a:gd name="T16" fmla="*/ 624728 w 1360"/>
              <a:gd name="T17" fmla="*/ 1520914 h 1358"/>
              <a:gd name="T18" fmla="*/ 525276 w 1360"/>
              <a:gd name="T19" fmla="*/ 1580486 h 1358"/>
              <a:gd name="T20" fmla="*/ 455239 w 1360"/>
              <a:gd name="T21" fmla="*/ 1627901 h 1358"/>
              <a:gd name="T22" fmla="*/ 417419 w 1360"/>
              <a:gd name="T23" fmla="*/ 1625469 h 1358"/>
              <a:gd name="T24" fmla="*/ 390805 w 1360"/>
              <a:gd name="T25" fmla="*/ 1551308 h 1358"/>
              <a:gd name="T26" fmla="*/ 336176 w 1360"/>
              <a:gd name="T27" fmla="*/ 1432163 h 1358"/>
              <a:gd name="T28" fmla="*/ 285750 w 1360"/>
              <a:gd name="T29" fmla="*/ 1322745 h 1358"/>
              <a:gd name="T30" fmla="*/ 239526 w 1360"/>
              <a:gd name="T31" fmla="*/ 1231563 h 1358"/>
              <a:gd name="T32" fmla="*/ 196103 w 1360"/>
              <a:gd name="T33" fmla="*/ 1158618 h 1358"/>
              <a:gd name="T34" fmla="*/ 155482 w 1360"/>
              <a:gd name="T35" fmla="*/ 1102693 h 1358"/>
              <a:gd name="T36" fmla="*/ 120463 w 1360"/>
              <a:gd name="T37" fmla="*/ 1061357 h 1358"/>
              <a:gd name="T38" fmla="*/ 81243 w 1360"/>
              <a:gd name="T39" fmla="*/ 1030963 h 1358"/>
              <a:gd name="T40" fmla="*/ 40621 w 1360"/>
              <a:gd name="T41" fmla="*/ 1011511 h 1358"/>
              <a:gd name="T42" fmla="*/ 0 w 1360"/>
              <a:gd name="T43" fmla="*/ 1003001 h 1358"/>
              <a:gd name="T44" fmla="*/ 53228 w 1360"/>
              <a:gd name="T45" fmla="*/ 960449 h 1358"/>
              <a:gd name="T46" fmla="*/ 107857 w 1360"/>
              <a:gd name="T47" fmla="*/ 930055 h 1358"/>
              <a:gd name="T48" fmla="*/ 152680 w 1360"/>
              <a:gd name="T49" fmla="*/ 914250 h 1358"/>
              <a:gd name="T50" fmla="*/ 198904 w 1360"/>
              <a:gd name="T51" fmla="*/ 906956 h 1358"/>
              <a:gd name="T52" fmla="*/ 257735 w 1360"/>
              <a:gd name="T53" fmla="*/ 925192 h 1358"/>
              <a:gd name="T54" fmla="*/ 323570 w 1360"/>
              <a:gd name="T55" fmla="*/ 979901 h 1358"/>
              <a:gd name="T56" fmla="*/ 388004 w 1360"/>
              <a:gd name="T57" fmla="*/ 1067436 h 1358"/>
              <a:gd name="T58" fmla="*/ 458040 w 1360"/>
              <a:gd name="T59" fmla="*/ 1191443 h 1358"/>
              <a:gd name="T60" fmla="*/ 572901 w 1360"/>
              <a:gd name="T61" fmla="*/ 1193875 h 1358"/>
              <a:gd name="T62" fmla="*/ 710173 w 1360"/>
              <a:gd name="T63" fmla="*/ 1000569 h 1358"/>
              <a:gd name="T64" fmla="*/ 861452 w 1360"/>
              <a:gd name="T65" fmla="*/ 813342 h 1358"/>
              <a:gd name="T66" fmla="*/ 1025338 w 1360"/>
              <a:gd name="T67" fmla="*/ 637057 h 1358"/>
              <a:gd name="T68" fmla="*/ 1203232 w 1360"/>
              <a:gd name="T69" fmla="*/ 468067 h 1358"/>
              <a:gd name="T70" fmla="*/ 1385327 w 1360"/>
              <a:gd name="T71" fmla="*/ 314881 h 1358"/>
              <a:gd name="T72" fmla="*/ 1574426 w 1360"/>
              <a:gd name="T73" fmla="*/ 175069 h 1358"/>
              <a:gd name="T74" fmla="*/ 1764926 w 1360"/>
              <a:gd name="T75" fmla="*/ 53493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sp>
        <p:nvSpPr>
          <p:cNvPr id="17" name=" 2050"/>
          <p:cNvSpPr/>
          <p:nvPr/>
        </p:nvSpPr>
        <p:spPr bwMode="auto">
          <a:xfrm>
            <a:off x="9648825" y="2607945"/>
            <a:ext cx="569595" cy="424180"/>
          </a:xfrm>
          <a:custGeom>
            <a:avLst/>
            <a:gdLst>
              <a:gd name="T0" fmla="*/ 1905000 w 1360"/>
              <a:gd name="T1" fmla="*/ 65651 h 1358"/>
              <a:gd name="T2" fmla="*/ 1703294 w 1360"/>
              <a:gd name="T3" fmla="*/ 205463 h 1358"/>
              <a:gd name="T4" fmla="*/ 1507191 w 1360"/>
              <a:gd name="T5" fmla="*/ 363512 h 1358"/>
              <a:gd name="T6" fmla="*/ 1318092 w 1360"/>
              <a:gd name="T7" fmla="*/ 538581 h 1358"/>
              <a:gd name="T8" fmla="*/ 1138798 w 1360"/>
              <a:gd name="T9" fmla="*/ 731887 h 1358"/>
              <a:gd name="T10" fmla="*/ 970710 w 1360"/>
              <a:gd name="T11" fmla="*/ 930055 h 1358"/>
              <a:gd name="T12" fmla="*/ 832037 w 1360"/>
              <a:gd name="T13" fmla="*/ 1130655 h 1358"/>
              <a:gd name="T14" fmla="*/ 715776 w 1360"/>
              <a:gd name="T15" fmla="*/ 1326392 h 1358"/>
              <a:gd name="T16" fmla="*/ 624728 w 1360"/>
              <a:gd name="T17" fmla="*/ 1520914 h 1358"/>
              <a:gd name="T18" fmla="*/ 525276 w 1360"/>
              <a:gd name="T19" fmla="*/ 1580486 h 1358"/>
              <a:gd name="T20" fmla="*/ 455239 w 1360"/>
              <a:gd name="T21" fmla="*/ 1627901 h 1358"/>
              <a:gd name="T22" fmla="*/ 417419 w 1360"/>
              <a:gd name="T23" fmla="*/ 1625469 h 1358"/>
              <a:gd name="T24" fmla="*/ 390805 w 1360"/>
              <a:gd name="T25" fmla="*/ 1551308 h 1358"/>
              <a:gd name="T26" fmla="*/ 336176 w 1360"/>
              <a:gd name="T27" fmla="*/ 1432163 h 1358"/>
              <a:gd name="T28" fmla="*/ 285750 w 1360"/>
              <a:gd name="T29" fmla="*/ 1322745 h 1358"/>
              <a:gd name="T30" fmla="*/ 239526 w 1360"/>
              <a:gd name="T31" fmla="*/ 1231563 h 1358"/>
              <a:gd name="T32" fmla="*/ 196103 w 1360"/>
              <a:gd name="T33" fmla="*/ 1158618 h 1358"/>
              <a:gd name="T34" fmla="*/ 155482 w 1360"/>
              <a:gd name="T35" fmla="*/ 1102693 h 1358"/>
              <a:gd name="T36" fmla="*/ 120463 w 1360"/>
              <a:gd name="T37" fmla="*/ 1061357 h 1358"/>
              <a:gd name="T38" fmla="*/ 81243 w 1360"/>
              <a:gd name="T39" fmla="*/ 1030963 h 1358"/>
              <a:gd name="T40" fmla="*/ 40621 w 1360"/>
              <a:gd name="T41" fmla="*/ 1011511 h 1358"/>
              <a:gd name="T42" fmla="*/ 0 w 1360"/>
              <a:gd name="T43" fmla="*/ 1003001 h 1358"/>
              <a:gd name="T44" fmla="*/ 53228 w 1360"/>
              <a:gd name="T45" fmla="*/ 960449 h 1358"/>
              <a:gd name="T46" fmla="*/ 107857 w 1360"/>
              <a:gd name="T47" fmla="*/ 930055 h 1358"/>
              <a:gd name="T48" fmla="*/ 152680 w 1360"/>
              <a:gd name="T49" fmla="*/ 914250 h 1358"/>
              <a:gd name="T50" fmla="*/ 198904 w 1360"/>
              <a:gd name="T51" fmla="*/ 906956 h 1358"/>
              <a:gd name="T52" fmla="*/ 257735 w 1360"/>
              <a:gd name="T53" fmla="*/ 925192 h 1358"/>
              <a:gd name="T54" fmla="*/ 323570 w 1360"/>
              <a:gd name="T55" fmla="*/ 979901 h 1358"/>
              <a:gd name="T56" fmla="*/ 388004 w 1360"/>
              <a:gd name="T57" fmla="*/ 1067436 h 1358"/>
              <a:gd name="T58" fmla="*/ 458040 w 1360"/>
              <a:gd name="T59" fmla="*/ 1191443 h 1358"/>
              <a:gd name="T60" fmla="*/ 572901 w 1360"/>
              <a:gd name="T61" fmla="*/ 1193875 h 1358"/>
              <a:gd name="T62" fmla="*/ 710173 w 1360"/>
              <a:gd name="T63" fmla="*/ 1000569 h 1358"/>
              <a:gd name="T64" fmla="*/ 861452 w 1360"/>
              <a:gd name="T65" fmla="*/ 813342 h 1358"/>
              <a:gd name="T66" fmla="*/ 1025338 w 1360"/>
              <a:gd name="T67" fmla="*/ 637057 h 1358"/>
              <a:gd name="T68" fmla="*/ 1203232 w 1360"/>
              <a:gd name="T69" fmla="*/ 468067 h 1358"/>
              <a:gd name="T70" fmla="*/ 1385327 w 1360"/>
              <a:gd name="T71" fmla="*/ 314881 h 1358"/>
              <a:gd name="T72" fmla="*/ 1574426 w 1360"/>
              <a:gd name="T73" fmla="*/ 175069 h 1358"/>
              <a:gd name="T74" fmla="*/ 1764926 w 1360"/>
              <a:gd name="T75" fmla="*/ 53493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sp>
        <p:nvSpPr>
          <p:cNvPr id="18" name="文本框 17"/>
          <p:cNvSpPr txBox="1"/>
          <p:nvPr/>
        </p:nvSpPr>
        <p:spPr>
          <a:xfrm>
            <a:off x="596265" y="1150620"/>
            <a:ext cx="4671060" cy="1476375"/>
          </a:xfrm>
          <a:prstGeom prst="rect">
            <a:avLst/>
          </a:prstGeom>
          <a:noFill/>
        </p:spPr>
        <p:txBody>
          <a:bodyPr wrap="square" rtlCol="0">
            <a:spAutoFit/>
          </a:bodyPr>
          <a:p>
            <a:pPr marL="285750" indent="-285750">
              <a:buFont typeface="Arial" panose="020B0604020202020204" pitchFamily="34" charset="0"/>
              <a:buChar char="•"/>
            </a:pPr>
            <a:r>
              <a:rPr lang="en-US" altLang="zh-CN">
                <a:latin typeface="黑体" panose="02010609060101010101" pitchFamily="49" charset="-122"/>
                <a:ea typeface="黑体" panose="02010609060101010101" pitchFamily="49" charset="-122"/>
                <a:cs typeface="黑体" panose="02010609060101010101" pitchFamily="49" charset="-122"/>
              </a:rPr>
              <a:t>GBDT</a:t>
            </a:r>
            <a:r>
              <a:rPr lang="zh-CN" altLang="en-US">
                <a:latin typeface="黑体" panose="02010609060101010101" pitchFamily="49" charset="-122"/>
                <a:ea typeface="黑体" panose="02010609060101010101" pitchFamily="49" charset="-122"/>
                <a:cs typeface="黑体" panose="02010609060101010101" pitchFamily="49" charset="-122"/>
              </a:rPr>
              <a:t>模型记忆性更强，记忆特征和标签相关特征组合能力强，因此在小数据集上有很好的结果 。</a:t>
            </a:r>
            <a:endParaRPr lang="zh-CN" altLang="en-US"/>
          </a:p>
          <a:p>
            <a:pPr marL="285750" indent="-285750">
              <a:buFont typeface="Arial" panose="020B0604020202020204" pitchFamily="34" charset="0"/>
              <a:buChar char="•"/>
            </a:pPr>
            <a:r>
              <a:rPr lang="en-US" altLang="zh-CN">
                <a:latin typeface="黑体" panose="02010609060101010101" pitchFamily="49" charset="-122"/>
                <a:ea typeface="黑体" panose="02010609060101010101" pitchFamily="49" charset="-122"/>
                <a:cs typeface="黑体" panose="02010609060101010101" pitchFamily="49" charset="-122"/>
              </a:rPr>
              <a:t>FFM</a:t>
            </a:r>
            <a:r>
              <a:rPr lang="zh-CN" altLang="en-US">
                <a:latin typeface="黑体" panose="02010609060101010101" pitchFamily="49" charset="-122"/>
                <a:ea typeface="黑体" panose="02010609060101010101" pitchFamily="49" charset="-122"/>
                <a:cs typeface="黑体" panose="02010609060101010101" pitchFamily="49" charset="-122"/>
              </a:rPr>
              <a:t>和</a:t>
            </a:r>
            <a:r>
              <a:rPr lang="en-US" altLang="zh-CN">
                <a:latin typeface="黑体" panose="02010609060101010101" pitchFamily="49" charset="-122"/>
                <a:ea typeface="黑体" panose="02010609060101010101" pitchFamily="49" charset="-122"/>
                <a:cs typeface="黑体" panose="02010609060101010101" pitchFamily="49" charset="-122"/>
              </a:rPr>
              <a:t>DeepFFM</a:t>
            </a:r>
            <a:r>
              <a:rPr lang="zh-CN" altLang="en-US">
                <a:latin typeface="黑体" panose="02010609060101010101" pitchFamily="49" charset="-122"/>
                <a:ea typeface="黑体" panose="02010609060101010101" pitchFamily="49" charset="-122"/>
                <a:cs typeface="黑体" panose="02010609060101010101" pitchFamily="49" charset="-122"/>
              </a:rPr>
              <a:t>初期尝试并未得到很好的效果</a:t>
            </a:r>
            <a:endParaRPr lang="zh-CN" altLang="en-US">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635" y="6350"/>
            <a:ext cx="12181840" cy="6844665"/>
          </a:xfrm>
          <a:prstGeom prst="rect">
            <a:avLst/>
          </a:prstGeom>
        </p:spPr>
      </p:pic>
      <p:sp>
        <p:nvSpPr>
          <p:cNvPr id="19" name="标题 1"/>
          <p:cNvSpPr txBox="1"/>
          <p:nvPr/>
        </p:nvSpPr>
        <p:spPr>
          <a:xfrm>
            <a:off x="1073991" y="287528"/>
            <a:ext cx="6109097" cy="604044"/>
          </a:xfrm>
          <a:prstGeom prst="rect">
            <a:avLst/>
          </a:prstGeom>
        </p:spPr>
        <p:txBody>
          <a:bodyPr/>
          <a:lstStyle>
            <a:lvl1pPr algn="l" defTabSz="2887980" rtl="0" eaLnBrk="1" latinLnBrk="0" hangingPunct="1">
              <a:lnSpc>
                <a:spcPct val="90000"/>
              </a:lnSpc>
              <a:spcBef>
                <a:spcPct val="0"/>
              </a:spcBef>
              <a:buNone/>
              <a:defRPr sz="13860" kern="1200">
                <a:solidFill>
                  <a:schemeClr val="tx1"/>
                </a:solidFill>
                <a:latin typeface="+mj-lt"/>
                <a:ea typeface="+mj-ea"/>
                <a:cs typeface="+mj-cs"/>
              </a:defRPr>
            </a:lvl1pPr>
          </a:lstStyle>
          <a:p>
            <a:r>
              <a:rPr lang="zh-CN" altLang="en-US" sz="3000">
                <a:latin typeface="微软雅黑" panose="020B0503020204020204" pitchFamily="34" charset="-122"/>
                <a:ea typeface="微软雅黑" panose="020B0503020204020204" pitchFamily="34" charset="-122"/>
              </a:rPr>
              <a:t>模型构建</a:t>
            </a:r>
            <a:endParaRPr lang="zh-CN" altLang="en-US" sz="3000">
              <a:latin typeface="微软雅黑" panose="020B0503020204020204" pitchFamily="34" charset="-122"/>
              <a:ea typeface="微软雅黑" panose="020B0503020204020204" pitchFamily="34" charset="-122"/>
            </a:endParaRPr>
          </a:p>
        </p:txBody>
      </p:sp>
      <p:sp>
        <p:nvSpPr>
          <p:cNvPr id="22" name="直接连接符 4"/>
          <p:cNvSpPr>
            <a:spLocks noChangeShapeType="1"/>
          </p:cNvSpPr>
          <p:nvPr/>
        </p:nvSpPr>
        <p:spPr bwMode="auto">
          <a:xfrm>
            <a:off x="476" y="1054255"/>
            <a:ext cx="12191207" cy="0"/>
          </a:xfrm>
          <a:prstGeom prst="line">
            <a:avLst/>
          </a:prstGeom>
          <a:noFill/>
          <a:ln w="6350">
            <a:solidFill>
              <a:srgbClr val="3AC4C4"/>
            </a:solidFill>
            <a:miter lim="800000"/>
          </a:ln>
          <a:extLst>
            <a:ext uri="{909E8E84-426E-40DD-AFC4-6F175D3DCCD1}">
              <a14:hiddenFill xmlns:a14="http://schemas.microsoft.com/office/drawing/2010/main">
                <a:noFill/>
              </a14:hiddenFill>
            </a:ext>
          </a:extLst>
        </p:spPr>
        <p:txBody>
          <a:bodyPr/>
          <a:lstStyle/>
          <a:p>
            <a:endParaRPr lang="zh-CN" altLang="en-US" sz="2700">
              <a:latin typeface="微软雅黑" panose="020B0503020204020204" pitchFamily="34" charset="-122"/>
              <a:ea typeface="微软雅黑" panose="020B0503020204020204" pitchFamily="34" charset="-122"/>
            </a:endParaRPr>
          </a:p>
        </p:txBody>
      </p:sp>
      <p:sp>
        <p:nvSpPr>
          <p:cNvPr id="167" name=" 167"/>
          <p:cNvSpPr/>
          <p:nvPr/>
        </p:nvSpPr>
        <p:spPr>
          <a:xfrm>
            <a:off x="1212215" y="2322830"/>
            <a:ext cx="1205865" cy="274955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r>
              <a:rPr lang="en-US" altLang="zh-CN">
                <a:solidFill>
                  <a:srgbClr val="FFFFFF"/>
                </a:solidFill>
              </a:rPr>
              <a:t>Training Data</a:t>
            </a:r>
            <a:endParaRPr lang="en-US" altLang="zh-CN">
              <a:solidFill>
                <a:srgbClr val="FFFFFF"/>
              </a:solidFill>
            </a:endParaRPr>
          </a:p>
        </p:txBody>
      </p:sp>
      <p:sp>
        <p:nvSpPr>
          <p:cNvPr id="3" name=" 167"/>
          <p:cNvSpPr/>
          <p:nvPr/>
        </p:nvSpPr>
        <p:spPr>
          <a:xfrm>
            <a:off x="1212215" y="5422900"/>
            <a:ext cx="1205865" cy="395605"/>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r>
              <a:rPr lang="en-US" altLang="zh-CN">
                <a:solidFill>
                  <a:srgbClr val="FFFFFF"/>
                </a:solidFill>
              </a:rPr>
              <a:t>Test Data</a:t>
            </a:r>
            <a:endParaRPr lang="en-US" altLang="zh-CN">
              <a:solidFill>
                <a:srgbClr val="FFFFFF"/>
              </a:solidFill>
            </a:endParaRPr>
          </a:p>
        </p:txBody>
      </p:sp>
      <p:sp>
        <p:nvSpPr>
          <p:cNvPr id="10" name=" 167"/>
          <p:cNvSpPr/>
          <p:nvPr/>
        </p:nvSpPr>
        <p:spPr>
          <a:xfrm>
            <a:off x="3253105" y="5422900"/>
            <a:ext cx="1205230" cy="39560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r>
              <a:rPr lang="en-US" altLang="zh-CN">
                <a:solidFill>
                  <a:srgbClr val="FFFFFF"/>
                </a:solidFill>
              </a:rPr>
              <a:t>Predict1</a:t>
            </a:r>
            <a:endParaRPr lang="en-US" altLang="zh-CN">
              <a:solidFill>
                <a:srgbClr val="FFFFFF"/>
              </a:solidFill>
            </a:endParaRPr>
          </a:p>
        </p:txBody>
      </p:sp>
      <p:sp>
        <p:nvSpPr>
          <p:cNvPr id="14" name=" 167"/>
          <p:cNvSpPr/>
          <p:nvPr/>
        </p:nvSpPr>
        <p:spPr>
          <a:xfrm>
            <a:off x="3253105" y="4666615"/>
            <a:ext cx="1205865" cy="395605"/>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en-US" altLang="zh-CN">
              <a:solidFill>
                <a:srgbClr val="FFFFFF"/>
              </a:solidFill>
            </a:endParaRPr>
          </a:p>
        </p:txBody>
      </p:sp>
      <p:sp>
        <p:nvSpPr>
          <p:cNvPr id="15" name=" 167"/>
          <p:cNvSpPr/>
          <p:nvPr/>
        </p:nvSpPr>
        <p:spPr>
          <a:xfrm>
            <a:off x="3253105" y="2887980"/>
            <a:ext cx="1205865" cy="39560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r>
              <a:rPr lang="en-US" altLang="zh-CN">
                <a:solidFill>
                  <a:srgbClr val="FFFFFF"/>
                </a:solidFill>
              </a:rPr>
              <a:t>Train2</a:t>
            </a:r>
            <a:endParaRPr lang="en-US" altLang="zh-CN">
              <a:solidFill>
                <a:srgbClr val="FFFFFF"/>
              </a:solidFill>
            </a:endParaRPr>
          </a:p>
        </p:txBody>
      </p:sp>
      <p:sp>
        <p:nvSpPr>
          <p:cNvPr id="16" name=" 167"/>
          <p:cNvSpPr/>
          <p:nvPr/>
        </p:nvSpPr>
        <p:spPr>
          <a:xfrm>
            <a:off x="3253105" y="4091940"/>
            <a:ext cx="1205865" cy="39560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r>
              <a:rPr lang="en-US" altLang="zh-CN">
                <a:solidFill>
                  <a:srgbClr val="FFFFFF"/>
                </a:solidFill>
              </a:rPr>
              <a:t>Train4</a:t>
            </a:r>
            <a:endParaRPr lang="en-US" altLang="zh-CN">
              <a:solidFill>
                <a:srgbClr val="FFFFFF"/>
              </a:solidFill>
            </a:endParaRPr>
          </a:p>
        </p:txBody>
      </p:sp>
      <p:sp>
        <p:nvSpPr>
          <p:cNvPr id="20" name=" 167"/>
          <p:cNvSpPr/>
          <p:nvPr/>
        </p:nvSpPr>
        <p:spPr>
          <a:xfrm>
            <a:off x="3253105" y="3495040"/>
            <a:ext cx="1205865" cy="39560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r>
              <a:rPr lang="en-US" altLang="zh-CN">
                <a:solidFill>
                  <a:srgbClr val="FFFFFF"/>
                </a:solidFill>
              </a:rPr>
              <a:t>Trian3</a:t>
            </a:r>
            <a:endParaRPr lang="en-US" altLang="zh-CN">
              <a:solidFill>
                <a:srgbClr val="FFFFFF"/>
              </a:solidFill>
            </a:endParaRPr>
          </a:p>
        </p:txBody>
      </p:sp>
      <p:sp>
        <p:nvSpPr>
          <p:cNvPr id="21" name=" 167"/>
          <p:cNvSpPr/>
          <p:nvPr/>
        </p:nvSpPr>
        <p:spPr>
          <a:xfrm>
            <a:off x="4636770" y="4666615"/>
            <a:ext cx="1205865" cy="39560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r>
              <a:rPr lang="en-US" altLang="zh-CN">
                <a:solidFill>
                  <a:srgbClr val="FFFFFF"/>
                </a:solidFill>
              </a:rPr>
              <a:t>Train4</a:t>
            </a:r>
            <a:endParaRPr lang="en-US" altLang="zh-CN">
              <a:solidFill>
                <a:srgbClr val="FFFFFF"/>
              </a:solidFill>
            </a:endParaRPr>
          </a:p>
        </p:txBody>
      </p:sp>
      <p:sp>
        <p:nvSpPr>
          <p:cNvPr id="34" name=" 167"/>
          <p:cNvSpPr/>
          <p:nvPr/>
        </p:nvSpPr>
        <p:spPr>
          <a:xfrm>
            <a:off x="7315200" y="4666615"/>
            <a:ext cx="1205865" cy="39560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r>
              <a:rPr lang="en-US" altLang="zh-CN">
                <a:solidFill>
                  <a:srgbClr val="FFFFFF"/>
                </a:solidFill>
              </a:rPr>
              <a:t>Train4</a:t>
            </a:r>
            <a:endParaRPr lang="en-US" altLang="zh-CN">
              <a:solidFill>
                <a:srgbClr val="FFFFFF"/>
              </a:solidFill>
            </a:endParaRPr>
          </a:p>
        </p:txBody>
      </p:sp>
      <p:sp>
        <p:nvSpPr>
          <p:cNvPr id="36" name=" 167"/>
          <p:cNvSpPr/>
          <p:nvPr/>
        </p:nvSpPr>
        <p:spPr>
          <a:xfrm>
            <a:off x="7315200" y="2898140"/>
            <a:ext cx="1205865" cy="395605"/>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en-US" altLang="zh-CN">
              <a:solidFill>
                <a:srgbClr val="FFFFFF"/>
              </a:solidFill>
            </a:endParaRPr>
          </a:p>
        </p:txBody>
      </p:sp>
      <p:sp>
        <p:nvSpPr>
          <p:cNvPr id="37" name=" 167"/>
          <p:cNvSpPr/>
          <p:nvPr/>
        </p:nvSpPr>
        <p:spPr>
          <a:xfrm>
            <a:off x="7315200" y="4081780"/>
            <a:ext cx="1205865" cy="39560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r>
              <a:rPr lang="en-US" altLang="zh-CN">
                <a:solidFill>
                  <a:srgbClr val="FFFFFF"/>
                </a:solidFill>
              </a:rPr>
              <a:t>Train3</a:t>
            </a:r>
            <a:endParaRPr lang="en-US" altLang="zh-CN">
              <a:solidFill>
                <a:srgbClr val="FFFFFF"/>
              </a:solidFill>
            </a:endParaRPr>
          </a:p>
        </p:txBody>
      </p:sp>
      <p:sp>
        <p:nvSpPr>
          <p:cNvPr id="38" name=" 167"/>
          <p:cNvSpPr/>
          <p:nvPr/>
        </p:nvSpPr>
        <p:spPr>
          <a:xfrm>
            <a:off x="7315200" y="3484880"/>
            <a:ext cx="1205865" cy="39560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r>
              <a:rPr lang="en-US" altLang="zh-CN">
                <a:solidFill>
                  <a:srgbClr val="FFFFFF"/>
                </a:solidFill>
              </a:rPr>
              <a:t>Trian2</a:t>
            </a:r>
            <a:endParaRPr lang="en-US" altLang="zh-CN">
              <a:solidFill>
                <a:srgbClr val="FFFFFF"/>
              </a:solidFill>
            </a:endParaRPr>
          </a:p>
        </p:txBody>
      </p:sp>
      <p:sp>
        <p:nvSpPr>
          <p:cNvPr id="39" name=" 167"/>
          <p:cNvSpPr/>
          <p:nvPr/>
        </p:nvSpPr>
        <p:spPr>
          <a:xfrm>
            <a:off x="8693785" y="4676775"/>
            <a:ext cx="1205865" cy="39560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r>
              <a:rPr lang="en-US" altLang="zh-CN">
                <a:solidFill>
                  <a:srgbClr val="FFFFFF"/>
                </a:solidFill>
              </a:rPr>
              <a:t>Train4</a:t>
            </a:r>
            <a:endParaRPr lang="en-US" altLang="zh-CN">
              <a:solidFill>
                <a:srgbClr val="FFFFFF"/>
              </a:solidFill>
            </a:endParaRPr>
          </a:p>
        </p:txBody>
      </p:sp>
      <p:sp>
        <p:nvSpPr>
          <p:cNvPr id="40" name=" 167"/>
          <p:cNvSpPr/>
          <p:nvPr/>
        </p:nvSpPr>
        <p:spPr>
          <a:xfrm>
            <a:off x="8693785" y="2898140"/>
            <a:ext cx="1205865" cy="39560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r>
              <a:rPr lang="en-US" altLang="zh-CN">
                <a:solidFill>
                  <a:srgbClr val="FFFFFF"/>
                </a:solidFill>
              </a:rPr>
              <a:t>Train1</a:t>
            </a:r>
            <a:endParaRPr lang="en-US" altLang="zh-CN">
              <a:solidFill>
                <a:srgbClr val="FFFFFF"/>
              </a:solidFill>
            </a:endParaRPr>
          </a:p>
        </p:txBody>
      </p:sp>
      <p:sp>
        <p:nvSpPr>
          <p:cNvPr id="41" name=" 167"/>
          <p:cNvSpPr/>
          <p:nvPr/>
        </p:nvSpPr>
        <p:spPr>
          <a:xfrm>
            <a:off x="8693785" y="4081780"/>
            <a:ext cx="1205865" cy="39560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r>
              <a:rPr lang="en-US" altLang="zh-CN">
                <a:solidFill>
                  <a:srgbClr val="FFFFFF"/>
                </a:solidFill>
              </a:rPr>
              <a:t>Train3</a:t>
            </a:r>
            <a:endParaRPr lang="en-US" altLang="zh-CN">
              <a:solidFill>
                <a:srgbClr val="FFFFFF"/>
              </a:solidFill>
            </a:endParaRPr>
          </a:p>
        </p:txBody>
      </p:sp>
      <p:sp>
        <p:nvSpPr>
          <p:cNvPr id="42" name=" 167"/>
          <p:cNvSpPr/>
          <p:nvPr/>
        </p:nvSpPr>
        <p:spPr>
          <a:xfrm>
            <a:off x="8693785" y="3495040"/>
            <a:ext cx="1205865" cy="39560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r>
              <a:rPr lang="en-US" altLang="zh-CN">
                <a:solidFill>
                  <a:srgbClr val="FFFFFF"/>
                </a:solidFill>
              </a:rPr>
              <a:t>Trian2</a:t>
            </a:r>
            <a:endParaRPr lang="en-US" altLang="zh-CN">
              <a:solidFill>
                <a:srgbClr val="FFFFFF"/>
              </a:solidFill>
            </a:endParaRPr>
          </a:p>
        </p:txBody>
      </p:sp>
      <p:sp>
        <p:nvSpPr>
          <p:cNvPr id="43" name=" 167"/>
          <p:cNvSpPr/>
          <p:nvPr/>
        </p:nvSpPr>
        <p:spPr>
          <a:xfrm>
            <a:off x="4636770" y="2898140"/>
            <a:ext cx="1205865" cy="39560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r>
              <a:rPr lang="en-US" altLang="zh-CN">
                <a:solidFill>
                  <a:srgbClr val="FFFFFF"/>
                </a:solidFill>
              </a:rPr>
              <a:t>Train2</a:t>
            </a:r>
            <a:endParaRPr lang="en-US" altLang="zh-CN">
              <a:solidFill>
                <a:srgbClr val="FFFFFF"/>
              </a:solidFill>
            </a:endParaRPr>
          </a:p>
        </p:txBody>
      </p:sp>
      <p:sp>
        <p:nvSpPr>
          <p:cNvPr id="44" name=" 167"/>
          <p:cNvSpPr/>
          <p:nvPr/>
        </p:nvSpPr>
        <p:spPr>
          <a:xfrm>
            <a:off x="4636770" y="4091940"/>
            <a:ext cx="1205865" cy="395605"/>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en-US" altLang="zh-CN">
              <a:solidFill>
                <a:srgbClr val="FFFFFF"/>
              </a:solidFill>
            </a:endParaRPr>
          </a:p>
        </p:txBody>
      </p:sp>
      <p:sp>
        <p:nvSpPr>
          <p:cNvPr id="45" name=" 167"/>
          <p:cNvSpPr/>
          <p:nvPr/>
        </p:nvSpPr>
        <p:spPr>
          <a:xfrm>
            <a:off x="4636770" y="3495040"/>
            <a:ext cx="1205865" cy="39560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r>
              <a:rPr lang="en-US" altLang="zh-CN">
                <a:solidFill>
                  <a:srgbClr val="FFFFFF"/>
                </a:solidFill>
              </a:rPr>
              <a:t>Trian3</a:t>
            </a:r>
            <a:endParaRPr lang="en-US" altLang="zh-CN">
              <a:solidFill>
                <a:srgbClr val="FFFFFF"/>
              </a:solidFill>
            </a:endParaRPr>
          </a:p>
        </p:txBody>
      </p:sp>
      <p:sp>
        <p:nvSpPr>
          <p:cNvPr id="46" name=" 167"/>
          <p:cNvSpPr/>
          <p:nvPr/>
        </p:nvSpPr>
        <p:spPr>
          <a:xfrm>
            <a:off x="5977255" y="4676775"/>
            <a:ext cx="1205865" cy="39560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r>
              <a:rPr lang="en-US" altLang="zh-CN">
                <a:solidFill>
                  <a:srgbClr val="FFFFFF"/>
                </a:solidFill>
              </a:rPr>
              <a:t>Trian4</a:t>
            </a:r>
            <a:endParaRPr lang="en-US" altLang="zh-CN">
              <a:solidFill>
                <a:srgbClr val="FFFFFF"/>
              </a:solidFill>
            </a:endParaRPr>
          </a:p>
        </p:txBody>
      </p:sp>
      <p:sp>
        <p:nvSpPr>
          <p:cNvPr id="47" name=" 167"/>
          <p:cNvSpPr/>
          <p:nvPr/>
        </p:nvSpPr>
        <p:spPr>
          <a:xfrm>
            <a:off x="5977255" y="2898140"/>
            <a:ext cx="1205865" cy="39560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r>
              <a:rPr lang="en-US" altLang="zh-CN">
                <a:solidFill>
                  <a:srgbClr val="FFFFFF"/>
                </a:solidFill>
              </a:rPr>
              <a:t>Train2</a:t>
            </a:r>
            <a:endParaRPr lang="en-US" altLang="zh-CN">
              <a:solidFill>
                <a:srgbClr val="FFFFFF"/>
              </a:solidFill>
            </a:endParaRPr>
          </a:p>
        </p:txBody>
      </p:sp>
      <p:sp>
        <p:nvSpPr>
          <p:cNvPr id="48" name=" 167"/>
          <p:cNvSpPr/>
          <p:nvPr/>
        </p:nvSpPr>
        <p:spPr>
          <a:xfrm>
            <a:off x="5977255" y="4091940"/>
            <a:ext cx="1205865" cy="39560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r>
              <a:rPr lang="en-US" altLang="zh-CN">
                <a:solidFill>
                  <a:srgbClr val="FFFFFF"/>
                </a:solidFill>
              </a:rPr>
              <a:t>Train3</a:t>
            </a:r>
            <a:endParaRPr lang="en-US" altLang="zh-CN">
              <a:solidFill>
                <a:srgbClr val="FFFFFF"/>
              </a:solidFill>
            </a:endParaRPr>
          </a:p>
        </p:txBody>
      </p:sp>
      <p:sp>
        <p:nvSpPr>
          <p:cNvPr id="49" name=" 167"/>
          <p:cNvSpPr/>
          <p:nvPr/>
        </p:nvSpPr>
        <p:spPr>
          <a:xfrm>
            <a:off x="5977255" y="3495040"/>
            <a:ext cx="1205865" cy="395605"/>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en-US" altLang="zh-CN">
              <a:solidFill>
                <a:srgbClr val="FFFFFF"/>
              </a:solidFill>
            </a:endParaRPr>
          </a:p>
        </p:txBody>
      </p:sp>
      <p:sp>
        <p:nvSpPr>
          <p:cNvPr id="50" name=" 167"/>
          <p:cNvSpPr/>
          <p:nvPr/>
        </p:nvSpPr>
        <p:spPr>
          <a:xfrm>
            <a:off x="3253105" y="2322830"/>
            <a:ext cx="1205865" cy="39560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r>
              <a:rPr lang="en-US" altLang="zh-CN">
                <a:solidFill>
                  <a:srgbClr val="FFFFFF"/>
                </a:solidFill>
              </a:rPr>
              <a:t>Train1</a:t>
            </a:r>
            <a:endParaRPr lang="en-US" altLang="zh-CN">
              <a:solidFill>
                <a:srgbClr val="FFFFFF"/>
              </a:solidFill>
            </a:endParaRPr>
          </a:p>
        </p:txBody>
      </p:sp>
      <p:sp>
        <p:nvSpPr>
          <p:cNvPr id="51" name=" 167"/>
          <p:cNvSpPr/>
          <p:nvPr/>
        </p:nvSpPr>
        <p:spPr>
          <a:xfrm>
            <a:off x="4636770" y="2322830"/>
            <a:ext cx="1205865" cy="39560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r>
              <a:rPr lang="en-US" altLang="zh-CN">
                <a:solidFill>
                  <a:srgbClr val="FFFFFF"/>
                </a:solidFill>
              </a:rPr>
              <a:t>Train1</a:t>
            </a:r>
            <a:endParaRPr lang="en-US" altLang="zh-CN">
              <a:solidFill>
                <a:srgbClr val="FFFFFF"/>
              </a:solidFill>
            </a:endParaRPr>
          </a:p>
        </p:txBody>
      </p:sp>
      <p:sp>
        <p:nvSpPr>
          <p:cNvPr id="52" name=" 167"/>
          <p:cNvSpPr/>
          <p:nvPr/>
        </p:nvSpPr>
        <p:spPr>
          <a:xfrm>
            <a:off x="5977255" y="2322830"/>
            <a:ext cx="1205865" cy="39560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r>
              <a:rPr lang="en-US" altLang="zh-CN">
                <a:solidFill>
                  <a:srgbClr val="FFFFFF"/>
                </a:solidFill>
              </a:rPr>
              <a:t>Train1</a:t>
            </a:r>
            <a:endParaRPr lang="en-US" altLang="zh-CN">
              <a:solidFill>
                <a:srgbClr val="FFFFFF"/>
              </a:solidFill>
            </a:endParaRPr>
          </a:p>
        </p:txBody>
      </p:sp>
      <p:sp>
        <p:nvSpPr>
          <p:cNvPr id="53" name=" 167"/>
          <p:cNvSpPr/>
          <p:nvPr/>
        </p:nvSpPr>
        <p:spPr>
          <a:xfrm>
            <a:off x="7315200" y="2322830"/>
            <a:ext cx="1205865" cy="39560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r>
              <a:rPr lang="en-US" altLang="zh-CN">
                <a:solidFill>
                  <a:srgbClr val="FFFFFF"/>
                </a:solidFill>
              </a:rPr>
              <a:t>Train1</a:t>
            </a:r>
            <a:endParaRPr lang="en-US" altLang="zh-CN">
              <a:solidFill>
                <a:srgbClr val="FFFFFF"/>
              </a:solidFill>
            </a:endParaRPr>
          </a:p>
        </p:txBody>
      </p:sp>
      <p:sp>
        <p:nvSpPr>
          <p:cNvPr id="54" name=" 167"/>
          <p:cNvSpPr/>
          <p:nvPr/>
        </p:nvSpPr>
        <p:spPr>
          <a:xfrm>
            <a:off x="8693785" y="2322830"/>
            <a:ext cx="1205865" cy="395605"/>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en-US" altLang="zh-CN">
              <a:solidFill>
                <a:srgbClr val="FFFFFF"/>
              </a:solidFill>
            </a:endParaRPr>
          </a:p>
        </p:txBody>
      </p:sp>
      <p:sp>
        <p:nvSpPr>
          <p:cNvPr id="55" name=" 167"/>
          <p:cNvSpPr/>
          <p:nvPr/>
        </p:nvSpPr>
        <p:spPr>
          <a:xfrm>
            <a:off x="4637405" y="5422900"/>
            <a:ext cx="1205230" cy="39560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r>
              <a:rPr lang="en-US" altLang="zh-CN">
                <a:solidFill>
                  <a:srgbClr val="FFFFFF"/>
                </a:solidFill>
              </a:rPr>
              <a:t>Predict2</a:t>
            </a:r>
            <a:endParaRPr lang="en-US" altLang="zh-CN">
              <a:solidFill>
                <a:srgbClr val="FFFFFF"/>
              </a:solidFill>
            </a:endParaRPr>
          </a:p>
        </p:txBody>
      </p:sp>
      <p:sp>
        <p:nvSpPr>
          <p:cNvPr id="56" name=" 167"/>
          <p:cNvSpPr/>
          <p:nvPr/>
        </p:nvSpPr>
        <p:spPr>
          <a:xfrm>
            <a:off x="5977890" y="5422900"/>
            <a:ext cx="1205230" cy="39560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r>
              <a:rPr lang="en-US" altLang="zh-CN">
                <a:solidFill>
                  <a:srgbClr val="FFFFFF"/>
                </a:solidFill>
              </a:rPr>
              <a:t>Predict3</a:t>
            </a:r>
            <a:endParaRPr lang="en-US" altLang="zh-CN">
              <a:solidFill>
                <a:srgbClr val="FFFFFF"/>
              </a:solidFill>
            </a:endParaRPr>
          </a:p>
        </p:txBody>
      </p:sp>
      <p:sp>
        <p:nvSpPr>
          <p:cNvPr id="57" name=" 167"/>
          <p:cNvSpPr/>
          <p:nvPr/>
        </p:nvSpPr>
        <p:spPr>
          <a:xfrm>
            <a:off x="7315835" y="5422900"/>
            <a:ext cx="1205230" cy="39560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r>
              <a:rPr lang="en-US" altLang="zh-CN">
                <a:solidFill>
                  <a:srgbClr val="FFFFFF"/>
                </a:solidFill>
              </a:rPr>
              <a:t>Predict4</a:t>
            </a:r>
            <a:endParaRPr lang="en-US" altLang="zh-CN">
              <a:solidFill>
                <a:srgbClr val="FFFFFF"/>
              </a:solidFill>
            </a:endParaRPr>
          </a:p>
        </p:txBody>
      </p:sp>
      <p:sp>
        <p:nvSpPr>
          <p:cNvPr id="58" name=" 167"/>
          <p:cNvSpPr/>
          <p:nvPr/>
        </p:nvSpPr>
        <p:spPr>
          <a:xfrm>
            <a:off x="8694420" y="5422900"/>
            <a:ext cx="1205230" cy="39560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r>
              <a:rPr lang="en-US" altLang="zh-CN">
                <a:solidFill>
                  <a:srgbClr val="FFFFFF"/>
                </a:solidFill>
              </a:rPr>
              <a:t>Predict5</a:t>
            </a:r>
            <a:endParaRPr lang="en-US" altLang="zh-CN">
              <a:solidFill>
                <a:srgbClr val="FFFFFF"/>
              </a:solidFill>
            </a:endParaRPr>
          </a:p>
        </p:txBody>
      </p:sp>
      <p:sp>
        <p:nvSpPr>
          <p:cNvPr id="60" name="矩形 59"/>
          <p:cNvSpPr/>
          <p:nvPr/>
        </p:nvSpPr>
        <p:spPr>
          <a:xfrm>
            <a:off x="3007995" y="2210435"/>
            <a:ext cx="7113905" cy="3741420"/>
          </a:xfrm>
          <a:prstGeom prst="rect">
            <a:avLst/>
          </a:prstGeom>
          <a:noFill/>
          <a:ln w="1905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右箭头 60"/>
          <p:cNvSpPr/>
          <p:nvPr/>
        </p:nvSpPr>
        <p:spPr>
          <a:xfrm>
            <a:off x="2484755" y="3533140"/>
            <a:ext cx="522605" cy="320040"/>
          </a:xfrm>
          <a:prstGeom prst="rightArrow">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右箭头 61"/>
          <p:cNvSpPr/>
          <p:nvPr/>
        </p:nvSpPr>
        <p:spPr>
          <a:xfrm>
            <a:off x="2484755" y="5460365"/>
            <a:ext cx="522605" cy="320040"/>
          </a:xfrm>
          <a:prstGeom prst="rightArrow">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文本框 62"/>
          <p:cNvSpPr txBox="1"/>
          <p:nvPr/>
        </p:nvSpPr>
        <p:spPr>
          <a:xfrm>
            <a:off x="1014730" y="1090295"/>
            <a:ext cx="5501005" cy="922020"/>
          </a:xfrm>
          <a:prstGeom prst="rect">
            <a:avLst/>
          </a:prstGeom>
          <a:noFill/>
        </p:spPr>
        <p:txBody>
          <a:bodyPr wrap="square" rtlCol="0">
            <a:spAutoFit/>
          </a:bodyPr>
          <a:p>
            <a:pPr marL="285750" indent="-285750">
              <a:buFont typeface="Arial" panose="020B0604020202020204" pitchFamily="34" charset="0"/>
              <a:buChar char="•"/>
            </a:pPr>
            <a:r>
              <a:rPr lang="zh-CN" altLang="en-US">
                <a:latin typeface="黑体" panose="02010609060101010101" pitchFamily="49" charset="-122"/>
                <a:ea typeface="黑体" panose="02010609060101010101" pitchFamily="49" charset="-122"/>
                <a:cs typeface="黑体" panose="02010609060101010101" pitchFamily="49" charset="-122"/>
              </a:rPr>
              <a:t>对于</a:t>
            </a:r>
            <a:r>
              <a:rPr lang="en-US" altLang="zh-CN">
                <a:latin typeface="黑体" panose="02010609060101010101" pitchFamily="49" charset="-122"/>
                <a:ea typeface="黑体" panose="02010609060101010101" pitchFamily="49" charset="-122"/>
                <a:cs typeface="黑体" panose="02010609060101010101" pitchFamily="49" charset="-122"/>
              </a:rPr>
              <a:t>Lightgbm</a:t>
            </a:r>
            <a:r>
              <a:rPr lang="zh-CN" altLang="en-US">
                <a:latin typeface="黑体" panose="02010609060101010101" pitchFamily="49" charset="-122"/>
                <a:ea typeface="黑体" panose="02010609060101010101" pitchFamily="49" charset="-122"/>
                <a:cs typeface="黑体" panose="02010609060101010101" pitchFamily="49" charset="-122"/>
              </a:rPr>
              <a:t>和</a:t>
            </a:r>
            <a:r>
              <a:rPr lang="en-US" altLang="zh-CN">
                <a:latin typeface="黑体" panose="02010609060101010101" pitchFamily="49" charset="-122"/>
                <a:ea typeface="黑体" panose="02010609060101010101" pitchFamily="49" charset="-122"/>
                <a:cs typeface="黑体" panose="02010609060101010101" pitchFamily="49" charset="-122"/>
              </a:rPr>
              <a:t>Xgboost</a:t>
            </a:r>
            <a:r>
              <a:rPr lang="zh-CN" altLang="en-US">
                <a:latin typeface="黑体" panose="02010609060101010101" pitchFamily="49" charset="-122"/>
                <a:ea typeface="黑体" panose="02010609060101010101" pitchFamily="49" charset="-122"/>
                <a:cs typeface="黑体" panose="02010609060101010101" pitchFamily="49" charset="-122"/>
              </a:rPr>
              <a:t>均进行</a:t>
            </a:r>
            <a:r>
              <a:rPr lang="en-US" altLang="zh-CN">
                <a:latin typeface="黑体" panose="02010609060101010101" pitchFamily="49" charset="-122"/>
                <a:ea typeface="黑体" panose="02010609060101010101" pitchFamily="49" charset="-122"/>
                <a:cs typeface="黑体" panose="02010609060101010101" pitchFamily="49" charset="-122"/>
              </a:rPr>
              <a:t>5</a:t>
            </a:r>
            <a:r>
              <a:rPr lang="zh-CN" altLang="en-US">
                <a:latin typeface="黑体" panose="02010609060101010101" pitchFamily="49" charset="-122"/>
                <a:ea typeface="黑体" panose="02010609060101010101" pitchFamily="49" charset="-122"/>
                <a:cs typeface="黑体" panose="02010609060101010101" pitchFamily="49" charset="-122"/>
              </a:rPr>
              <a:t>折交叉构造出</a:t>
            </a:r>
            <a:r>
              <a:rPr lang="en-US" altLang="zh-CN">
                <a:latin typeface="黑体" panose="02010609060101010101" pitchFamily="49" charset="-122"/>
                <a:ea typeface="黑体" panose="02010609060101010101" pitchFamily="49" charset="-122"/>
                <a:cs typeface="黑体" panose="02010609060101010101" pitchFamily="49" charset="-122"/>
              </a:rPr>
              <a:t>5</a:t>
            </a:r>
            <a:r>
              <a:rPr lang="zh-CN" altLang="en-US">
                <a:latin typeface="黑体" panose="02010609060101010101" pitchFamily="49" charset="-122"/>
                <a:ea typeface="黑体" panose="02010609060101010101" pitchFamily="49" charset="-122"/>
                <a:cs typeface="黑体" panose="02010609060101010101" pitchFamily="49" charset="-122"/>
              </a:rPr>
              <a:t>个模型，将预测出来的结果进行加权平均作为单模型最终结果，保证模型训练结果的稳定性。</a:t>
            </a:r>
            <a:endParaRPr lang="en-US" altLang="zh-CN">
              <a:latin typeface="黑体" panose="02010609060101010101" pitchFamily="49" charset="-122"/>
              <a:ea typeface="黑体" panose="02010609060101010101" pitchFamily="49" charset="-122"/>
              <a:cs typeface="黑体" panose="02010609060101010101" pitchFamily="49" charset="-122"/>
            </a:endParaRPr>
          </a:p>
        </p:txBody>
      </p:sp>
      <p:sp>
        <p:nvSpPr>
          <p:cNvPr id="64" name="文本框 63"/>
          <p:cNvSpPr txBox="1"/>
          <p:nvPr/>
        </p:nvSpPr>
        <p:spPr>
          <a:xfrm>
            <a:off x="6090285" y="1811655"/>
            <a:ext cx="1092835" cy="460375"/>
          </a:xfrm>
          <a:prstGeom prst="rect">
            <a:avLst/>
          </a:prstGeom>
          <a:noFill/>
        </p:spPr>
        <p:txBody>
          <a:bodyPr wrap="square" rtlCol="0">
            <a:spAutoFit/>
          </a:bodyPr>
          <a:p>
            <a:r>
              <a:rPr lang="en-US" altLang="zh-CN" sz="2400" b="1"/>
              <a:t>Model</a:t>
            </a:r>
            <a:endParaRPr lang="en-US" altLang="zh-CN" sz="2400" b="1"/>
          </a:p>
        </p:txBody>
      </p:sp>
      <p:sp>
        <p:nvSpPr>
          <p:cNvPr id="65" name="右箭头 64"/>
          <p:cNvSpPr/>
          <p:nvPr/>
        </p:nvSpPr>
        <p:spPr>
          <a:xfrm>
            <a:off x="9969500" y="5461000"/>
            <a:ext cx="930910" cy="320040"/>
          </a:xfrm>
          <a:prstGeom prst="rightArrow">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6" name=" 167"/>
          <p:cNvSpPr/>
          <p:nvPr/>
        </p:nvSpPr>
        <p:spPr>
          <a:xfrm>
            <a:off x="10900410" y="5423535"/>
            <a:ext cx="1205230" cy="39560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r>
              <a:rPr lang="en-US" altLang="zh-CN">
                <a:solidFill>
                  <a:srgbClr val="FFFFFF"/>
                </a:solidFill>
              </a:rPr>
              <a:t>Predict</a:t>
            </a:r>
            <a:endParaRPr lang="en-US" altLang="zh-CN">
              <a:solidFill>
                <a:srgbClr val="FFFFFF"/>
              </a:solidFill>
            </a:endParaRPr>
          </a:p>
        </p:txBody>
      </p:sp>
      <p:sp>
        <p:nvSpPr>
          <p:cNvPr id="67" name="文本框 66"/>
          <p:cNvSpPr txBox="1"/>
          <p:nvPr/>
        </p:nvSpPr>
        <p:spPr>
          <a:xfrm>
            <a:off x="10121900" y="5092065"/>
            <a:ext cx="1043940" cy="368300"/>
          </a:xfrm>
          <a:prstGeom prst="rect">
            <a:avLst/>
          </a:prstGeom>
          <a:noFill/>
        </p:spPr>
        <p:txBody>
          <a:bodyPr wrap="square" rtlCol="0">
            <a:spAutoFit/>
          </a:bodyPr>
          <a:p>
            <a:r>
              <a:rPr lang="en-US" altLang="zh-CN"/>
              <a:t>Avergae</a:t>
            </a:r>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10160" y="6350"/>
            <a:ext cx="12181840" cy="6844665"/>
          </a:xfrm>
          <a:prstGeom prst="rect">
            <a:avLst/>
          </a:prstGeom>
        </p:spPr>
      </p:pic>
      <p:sp>
        <p:nvSpPr>
          <p:cNvPr id="19" name="标题 1"/>
          <p:cNvSpPr txBox="1"/>
          <p:nvPr/>
        </p:nvSpPr>
        <p:spPr>
          <a:xfrm>
            <a:off x="1073991" y="287528"/>
            <a:ext cx="6109097" cy="604044"/>
          </a:xfrm>
          <a:prstGeom prst="rect">
            <a:avLst/>
          </a:prstGeom>
        </p:spPr>
        <p:txBody>
          <a:bodyPr/>
          <a:lstStyle>
            <a:lvl1pPr algn="l" defTabSz="2887980" rtl="0" eaLnBrk="1" latinLnBrk="0" hangingPunct="1">
              <a:lnSpc>
                <a:spcPct val="90000"/>
              </a:lnSpc>
              <a:spcBef>
                <a:spcPct val="0"/>
              </a:spcBef>
              <a:buNone/>
              <a:defRPr sz="13860" kern="1200">
                <a:solidFill>
                  <a:schemeClr val="tx1"/>
                </a:solidFill>
                <a:latin typeface="+mj-lt"/>
                <a:ea typeface="+mj-ea"/>
                <a:cs typeface="+mj-cs"/>
              </a:defRPr>
            </a:lvl1pPr>
          </a:lstStyle>
          <a:p>
            <a:r>
              <a:rPr lang="zh-CN" altLang="en-US" sz="3000" dirty="0">
                <a:latin typeface="微软雅黑" panose="020B0503020204020204" pitchFamily="34" charset="-122"/>
                <a:ea typeface="微软雅黑" panose="020B0503020204020204" pitchFamily="34" charset="-122"/>
              </a:rPr>
              <a:t>模型构建</a:t>
            </a:r>
            <a:endParaRPr lang="zh-CN" altLang="en-US" sz="3000" dirty="0">
              <a:latin typeface="微软雅黑" panose="020B0503020204020204" pitchFamily="34" charset="-122"/>
              <a:ea typeface="微软雅黑" panose="020B0503020204020204" pitchFamily="34" charset="-122"/>
            </a:endParaRPr>
          </a:p>
        </p:txBody>
      </p:sp>
      <p:sp>
        <p:nvSpPr>
          <p:cNvPr id="22" name="直接连接符 4"/>
          <p:cNvSpPr>
            <a:spLocks noChangeShapeType="1"/>
          </p:cNvSpPr>
          <p:nvPr/>
        </p:nvSpPr>
        <p:spPr bwMode="auto">
          <a:xfrm>
            <a:off x="476" y="1054255"/>
            <a:ext cx="12191207" cy="0"/>
          </a:xfrm>
          <a:prstGeom prst="line">
            <a:avLst/>
          </a:prstGeom>
          <a:noFill/>
          <a:ln w="6350">
            <a:solidFill>
              <a:srgbClr val="3AC4C4"/>
            </a:solidFill>
            <a:miter lim="800000"/>
          </a:ln>
          <a:extLst>
            <a:ext uri="{909E8E84-426E-40DD-AFC4-6F175D3DCCD1}">
              <a14:hiddenFill xmlns:a14="http://schemas.microsoft.com/office/drawing/2010/main">
                <a:noFill/>
              </a14:hiddenFill>
            </a:ext>
          </a:extLst>
        </p:spPr>
        <p:txBody>
          <a:bodyPr/>
          <a:lstStyle/>
          <a:p>
            <a:endParaRPr lang="zh-CN" altLang="en-US" sz="270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9293225" y="5544820"/>
            <a:ext cx="2621915" cy="931545"/>
          </a:xfrm>
          <a:prstGeom prst="rect">
            <a:avLst/>
          </a:prstGeom>
        </p:spPr>
      </p:pic>
      <p:sp>
        <p:nvSpPr>
          <p:cNvPr id="167" name=" 167"/>
          <p:cNvSpPr/>
          <p:nvPr/>
        </p:nvSpPr>
        <p:spPr>
          <a:xfrm>
            <a:off x="1881505" y="2076450"/>
            <a:ext cx="1765935" cy="39560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r>
              <a:rPr lang="en-US" altLang="zh-CN">
                <a:solidFill>
                  <a:srgbClr val="FFFFFF"/>
                </a:solidFill>
              </a:rPr>
              <a:t>Training Data</a:t>
            </a:r>
            <a:endParaRPr lang="en-US" altLang="zh-CN">
              <a:solidFill>
                <a:srgbClr val="FFFFFF"/>
              </a:solidFill>
            </a:endParaRPr>
          </a:p>
        </p:txBody>
      </p:sp>
      <p:sp>
        <p:nvSpPr>
          <p:cNvPr id="3" name=" 167"/>
          <p:cNvSpPr/>
          <p:nvPr/>
        </p:nvSpPr>
        <p:spPr>
          <a:xfrm>
            <a:off x="1881505" y="2589530"/>
            <a:ext cx="1765935" cy="395605"/>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r>
              <a:rPr lang="en-US" altLang="zh-CN">
                <a:solidFill>
                  <a:srgbClr val="FFFFFF"/>
                </a:solidFill>
              </a:rPr>
              <a:t>Test Data</a:t>
            </a:r>
            <a:endParaRPr lang="en-US" altLang="zh-CN">
              <a:solidFill>
                <a:srgbClr val="FFFFFF"/>
              </a:solidFill>
            </a:endParaRPr>
          </a:p>
        </p:txBody>
      </p:sp>
      <p:sp>
        <p:nvSpPr>
          <p:cNvPr id="4" name=" 167"/>
          <p:cNvSpPr/>
          <p:nvPr/>
        </p:nvSpPr>
        <p:spPr>
          <a:xfrm>
            <a:off x="1881505" y="3434080"/>
            <a:ext cx="1765935" cy="39560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r>
              <a:rPr lang="en-US" altLang="zh-CN">
                <a:solidFill>
                  <a:srgbClr val="FFFFFF"/>
                </a:solidFill>
              </a:rPr>
              <a:t>Training Data</a:t>
            </a:r>
            <a:endParaRPr lang="en-US" altLang="zh-CN">
              <a:solidFill>
                <a:srgbClr val="FFFFFF"/>
              </a:solidFill>
            </a:endParaRPr>
          </a:p>
        </p:txBody>
      </p:sp>
      <p:sp>
        <p:nvSpPr>
          <p:cNvPr id="7" name=" 167"/>
          <p:cNvSpPr/>
          <p:nvPr/>
        </p:nvSpPr>
        <p:spPr>
          <a:xfrm>
            <a:off x="1881505" y="3947160"/>
            <a:ext cx="1765935" cy="395605"/>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r>
              <a:rPr lang="en-US" altLang="zh-CN">
                <a:solidFill>
                  <a:srgbClr val="FFFFFF"/>
                </a:solidFill>
              </a:rPr>
              <a:t>Test Data</a:t>
            </a:r>
            <a:endParaRPr lang="en-US" altLang="zh-CN">
              <a:solidFill>
                <a:srgbClr val="FFFFFF"/>
              </a:solidFill>
            </a:endParaRPr>
          </a:p>
        </p:txBody>
      </p:sp>
      <p:sp>
        <p:nvSpPr>
          <p:cNvPr id="8" name=" 167"/>
          <p:cNvSpPr/>
          <p:nvPr/>
        </p:nvSpPr>
        <p:spPr>
          <a:xfrm>
            <a:off x="1881505" y="4791710"/>
            <a:ext cx="1765935" cy="39560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r>
              <a:rPr lang="en-US" altLang="zh-CN">
                <a:solidFill>
                  <a:srgbClr val="FFFFFF"/>
                </a:solidFill>
              </a:rPr>
              <a:t>Training Data</a:t>
            </a:r>
            <a:endParaRPr lang="en-US" altLang="zh-CN">
              <a:solidFill>
                <a:srgbClr val="FFFFFF"/>
              </a:solidFill>
            </a:endParaRPr>
          </a:p>
        </p:txBody>
      </p:sp>
      <p:sp>
        <p:nvSpPr>
          <p:cNvPr id="9" name=" 167"/>
          <p:cNvSpPr/>
          <p:nvPr/>
        </p:nvSpPr>
        <p:spPr>
          <a:xfrm>
            <a:off x="1881505" y="5304790"/>
            <a:ext cx="1765935" cy="395605"/>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r>
              <a:rPr lang="en-US" altLang="zh-CN">
                <a:solidFill>
                  <a:srgbClr val="FFFFFF"/>
                </a:solidFill>
              </a:rPr>
              <a:t>Test Data</a:t>
            </a:r>
            <a:endParaRPr lang="en-US" altLang="zh-CN">
              <a:solidFill>
                <a:srgbClr val="FFFFFF"/>
              </a:solidFill>
            </a:endParaRPr>
          </a:p>
        </p:txBody>
      </p:sp>
      <p:sp>
        <p:nvSpPr>
          <p:cNvPr id="10" name="右大括号 9"/>
          <p:cNvSpPr/>
          <p:nvPr/>
        </p:nvSpPr>
        <p:spPr>
          <a:xfrm>
            <a:off x="3686810" y="2211705"/>
            <a:ext cx="212725" cy="608330"/>
          </a:xfrm>
          <a:prstGeom prst="rightBrace">
            <a:avLst/>
          </a:prstGeom>
          <a:noFill/>
          <a:ln w="19050">
            <a:solidFill>
              <a:schemeClr val="tx1"/>
            </a:solidFill>
          </a:ln>
          <a:extLst>
            <a:ext uri="{909E8E84-426E-40DD-AFC4-6F175D3DCCD1}">
              <a14:hiddenFill xmlns:a14="http://schemas.microsoft.com/office/drawing/2010/main">
                <a:solidFill>
                  <a:schemeClr val="tx1"/>
                </a:solidFill>
              </a14:hiddenFill>
            </a:ext>
          </a:extLst>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1" name="右大括号 10"/>
          <p:cNvSpPr/>
          <p:nvPr/>
        </p:nvSpPr>
        <p:spPr>
          <a:xfrm>
            <a:off x="3686810" y="3583940"/>
            <a:ext cx="212725" cy="608330"/>
          </a:xfrm>
          <a:prstGeom prst="rightBrace">
            <a:avLst/>
          </a:prstGeom>
          <a:noFill/>
          <a:ln w="19050">
            <a:solidFill>
              <a:schemeClr val="tx1"/>
            </a:solidFill>
          </a:ln>
          <a:extLst>
            <a:ext uri="{909E8E84-426E-40DD-AFC4-6F175D3DCCD1}">
              <a14:hiddenFill xmlns:a14="http://schemas.microsoft.com/office/drawing/2010/main">
                <a:solidFill>
                  <a:schemeClr val="tx1"/>
                </a:solidFill>
              </a14:hiddenFill>
            </a:ext>
          </a:extLst>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2" name="右大括号 11"/>
          <p:cNvSpPr/>
          <p:nvPr/>
        </p:nvSpPr>
        <p:spPr>
          <a:xfrm>
            <a:off x="3686810" y="4955540"/>
            <a:ext cx="212725" cy="608330"/>
          </a:xfrm>
          <a:prstGeom prst="rightBrace">
            <a:avLst/>
          </a:prstGeom>
          <a:noFill/>
          <a:ln w="19050">
            <a:solidFill>
              <a:schemeClr val="tx1"/>
            </a:solidFill>
          </a:ln>
          <a:extLst>
            <a:ext uri="{909E8E84-426E-40DD-AFC4-6F175D3DCCD1}">
              <a14:hiddenFill xmlns:a14="http://schemas.microsoft.com/office/drawing/2010/main">
                <a:solidFill>
                  <a:schemeClr val="tx1"/>
                </a:solidFill>
              </a14:hiddenFill>
            </a:ext>
          </a:extLst>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3" name=" 13"/>
          <p:cNvSpPr/>
          <p:nvPr/>
        </p:nvSpPr>
        <p:spPr>
          <a:xfrm>
            <a:off x="4092575" y="2061845"/>
            <a:ext cx="1244600" cy="90868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a:solidFill>
                  <a:srgbClr val="FFFFFF"/>
                </a:solidFill>
              </a:rPr>
              <a:t>lgb model1</a:t>
            </a:r>
            <a:endParaRPr lang="en-US" altLang="zh-CN">
              <a:solidFill>
                <a:srgbClr val="FFFFFF"/>
              </a:solidFill>
            </a:endParaRPr>
          </a:p>
        </p:txBody>
      </p:sp>
      <p:sp>
        <p:nvSpPr>
          <p:cNvPr id="14" name=" 13"/>
          <p:cNvSpPr/>
          <p:nvPr/>
        </p:nvSpPr>
        <p:spPr>
          <a:xfrm>
            <a:off x="4092575" y="3419475"/>
            <a:ext cx="1244600" cy="90868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a:solidFill>
                  <a:srgbClr val="FFFFFF"/>
                </a:solidFill>
              </a:rPr>
              <a:t>lgb model2</a:t>
            </a:r>
            <a:endParaRPr lang="en-US" altLang="zh-CN">
              <a:solidFill>
                <a:srgbClr val="FFFFFF"/>
              </a:solidFill>
            </a:endParaRPr>
          </a:p>
        </p:txBody>
      </p:sp>
      <p:sp>
        <p:nvSpPr>
          <p:cNvPr id="15" name=" 13"/>
          <p:cNvSpPr/>
          <p:nvPr/>
        </p:nvSpPr>
        <p:spPr>
          <a:xfrm>
            <a:off x="4092575" y="4777105"/>
            <a:ext cx="1244600" cy="90868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a:solidFill>
                  <a:srgbClr val="FFFFFF"/>
                </a:solidFill>
              </a:rPr>
              <a:t>lgb model2</a:t>
            </a:r>
            <a:endParaRPr lang="en-US" altLang="zh-CN">
              <a:solidFill>
                <a:srgbClr val="FFFFFF"/>
              </a:solidFill>
            </a:endParaRPr>
          </a:p>
        </p:txBody>
      </p:sp>
      <p:sp>
        <p:nvSpPr>
          <p:cNvPr id="16" name="右箭头 15"/>
          <p:cNvSpPr/>
          <p:nvPr/>
        </p:nvSpPr>
        <p:spPr>
          <a:xfrm>
            <a:off x="5424170" y="2472055"/>
            <a:ext cx="33782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右箭头 16"/>
          <p:cNvSpPr/>
          <p:nvPr/>
        </p:nvSpPr>
        <p:spPr>
          <a:xfrm>
            <a:off x="5424170" y="3870960"/>
            <a:ext cx="33782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右箭头 17"/>
          <p:cNvSpPr/>
          <p:nvPr/>
        </p:nvSpPr>
        <p:spPr>
          <a:xfrm>
            <a:off x="5424170" y="5228590"/>
            <a:ext cx="33782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 20"/>
          <p:cNvSpPr/>
          <p:nvPr/>
        </p:nvSpPr>
        <p:spPr>
          <a:xfrm>
            <a:off x="5848985" y="2306955"/>
            <a:ext cx="1467485" cy="40576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a:solidFill>
                  <a:srgbClr val="FFFFFF"/>
                </a:solidFill>
              </a:rPr>
              <a:t>Predict1</a:t>
            </a:r>
            <a:endParaRPr lang="en-US" altLang="zh-CN">
              <a:solidFill>
                <a:srgbClr val="FFFFFF"/>
              </a:solidFill>
            </a:endParaRPr>
          </a:p>
        </p:txBody>
      </p:sp>
      <p:sp>
        <p:nvSpPr>
          <p:cNvPr id="21" name=" 20"/>
          <p:cNvSpPr/>
          <p:nvPr/>
        </p:nvSpPr>
        <p:spPr>
          <a:xfrm>
            <a:off x="5848985" y="3670935"/>
            <a:ext cx="1467485" cy="40576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a:solidFill>
                  <a:srgbClr val="FFFFFF"/>
                </a:solidFill>
              </a:rPr>
              <a:t>Predict1</a:t>
            </a:r>
            <a:endParaRPr lang="en-US" altLang="zh-CN">
              <a:solidFill>
                <a:srgbClr val="FFFFFF"/>
              </a:solidFill>
            </a:endParaRPr>
          </a:p>
        </p:txBody>
      </p:sp>
      <p:sp>
        <p:nvSpPr>
          <p:cNvPr id="23" name=" 20"/>
          <p:cNvSpPr/>
          <p:nvPr/>
        </p:nvSpPr>
        <p:spPr>
          <a:xfrm>
            <a:off x="5848985" y="5028565"/>
            <a:ext cx="1467485" cy="40576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a:solidFill>
                  <a:srgbClr val="FFFFFF"/>
                </a:solidFill>
              </a:rPr>
              <a:t>Predict1</a:t>
            </a:r>
            <a:endParaRPr lang="en-US" altLang="zh-CN">
              <a:solidFill>
                <a:srgbClr val="FFFFFF"/>
              </a:solidFill>
            </a:endParaRPr>
          </a:p>
        </p:txBody>
      </p:sp>
      <p:sp>
        <p:nvSpPr>
          <p:cNvPr id="24" name=" 24"/>
          <p:cNvSpPr/>
          <p:nvPr/>
        </p:nvSpPr>
        <p:spPr>
          <a:xfrm>
            <a:off x="8503285" y="3584575"/>
            <a:ext cx="1931035" cy="60769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a:solidFill>
                  <a:srgbClr val="FFFFFF"/>
                </a:solidFill>
              </a:rPr>
              <a:t>Final Result</a:t>
            </a:r>
            <a:endParaRPr lang="en-US" altLang="zh-CN">
              <a:solidFill>
                <a:srgbClr val="FFFFFF"/>
              </a:solidFill>
            </a:endParaRPr>
          </a:p>
        </p:txBody>
      </p:sp>
      <p:cxnSp>
        <p:nvCxnSpPr>
          <p:cNvPr id="26" name="直接箭头连接符 25"/>
          <p:cNvCxnSpPr>
            <a:stCxn id="20" idx="3"/>
            <a:endCxn id="24" idx="1"/>
          </p:cNvCxnSpPr>
          <p:nvPr/>
        </p:nvCxnSpPr>
        <p:spPr>
          <a:xfrm>
            <a:off x="7316470" y="2510155"/>
            <a:ext cx="1186815" cy="13785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1" idx="3"/>
            <a:endCxn id="24" idx="1"/>
          </p:cNvCxnSpPr>
          <p:nvPr/>
        </p:nvCxnSpPr>
        <p:spPr>
          <a:xfrm>
            <a:off x="7316470" y="3874135"/>
            <a:ext cx="1186815" cy="146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3" idx="3"/>
            <a:endCxn id="24" idx="1"/>
          </p:cNvCxnSpPr>
          <p:nvPr/>
        </p:nvCxnSpPr>
        <p:spPr>
          <a:xfrm flipV="1">
            <a:off x="7316470" y="3888740"/>
            <a:ext cx="1186815" cy="13430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7813675" y="2762250"/>
            <a:ext cx="530860" cy="368300"/>
          </a:xfrm>
          <a:prstGeom prst="rect">
            <a:avLst/>
          </a:prstGeom>
          <a:noFill/>
        </p:spPr>
        <p:txBody>
          <a:bodyPr wrap="square" rtlCol="0">
            <a:spAutoFit/>
          </a:bodyPr>
          <a:p>
            <a:r>
              <a:rPr lang="en-US" altLang="zh-CN"/>
              <a:t>0.5</a:t>
            </a:r>
            <a:endParaRPr lang="en-US" altLang="zh-CN"/>
          </a:p>
        </p:txBody>
      </p:sp>
      <p:sp>
        <p:nvSpPr>
          <p:cNvPr id="30" name="文本框 29"/>
          <p:cNvSpPr txBox="1"/>
          <p:nvPr/>
        </p:nvSpPr>
        <p:spPr>
          <a:xfrm>
            <a:off x="7496175" y="3502660"/>
            <a:ext cx="530860" cy="368300"/>
          </a:xfrm>
          <a:prstGeom prst="rect">
            <a:avLst/>
          </a:prstGeom>
          <a:noFill/>
        </p:spPr>
        <p:txBody>
          <a:bodyPr wrap="square" rtlCol="0">
            <a:spAutoFit/>
          </a:bodyPr>
          <a:p>
            <a:r>
              <a:rPr lang="en-US" altLang="zh-CN"/>
              <a:t>0.3</a:t>
            </a:r>
            <a:endParaRPr lang="en-US" altLang="zh-CN"/>
          </a:p>
        </p:txBody>
      </p:sp>
      <p:sp>
        <p:nvSpPr>
          <p:cNvPr id="31" name="文本框 30"/>
          <p:cNvSpPr txBox="1"/>
          <p:nvPr/>
        </p:nvSpPr>
        <p:spPr>
          <a:xfrm>
            <a:off x="7813675" y="4660265"/>
            <a:ext cx="530860" cy="368300"/>
          </a:xfrm>
          <a:prstGeom prst="rect">
            <a:avLst/>
          </a:prstGeom>
          <a:noFill/>
        </p:spPr>
        <p:txBody>
          <a:bodyPr wrap="square" rtlCol="0">
            <a:spAutoFit/>
          </a:bodyPr>
          <a:p>
            <a:r>
              <a:rPr lang="en-US" altLang="zh-CN"/>
              <a:t>0.2</a:t>
            </a:r>
            <a:endParaRPr lang="en-US" altLang="zh-CN"/>
          </a:p>
        </p:txBody>
      </p:sp>
      <p:sp>
        <p:nvSpPr>
          <p:cNvPr id="32" name="文本框 31"/>
          <p:cNvSpPr txBox="1"/>
          <p:nvPr/>
        </p:nvSpPr>
        <p:spPr>
          <a:xfrm>
            <a:off x="1510030" y="1159510"/>
            <a:ext cx="6110605" cy="645160"/>
          </a:xfrm>
          <a:prstGeom prst="rect">
            <a:avLst/>
          </a:prstGeom>
          <a:noFill/>
        </p:spPr>
        <p:txBody>
          <a:bodyPr wrap="square" rtlCol="0">
            <a:spAutoFit/>
          </a:bodyPr>
          <a:p>
            <a:r>
              <a:rPr lang="en-US" altLang="zh-CN"/>
              <a:t>b</a:t>
            </a:r>
            <a:r>
              <a:rPr lang="zh-CN" altLang="en-US"/>
              <a:t>榜最优结果为三组具有差异性特征训练出来的</a:t>
            </a:r>
            <a:r>
              <a:rPr lang="en-US" altLang="zh-CN"/>
              <a:t>Lightgbm</a:t>
            </a:r>
            <a:r>
              <a:rPr lang="zh-CN" altLang="en-US"/>
              <a:t>模型，最终根据线上得分进行加权融合</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635" y="6350"/>
            <a:ext cx="12181840" cy="6844665"/>
          </a:xfrm>
          <a:prstGeom prst="rect">
            <a:avLst/>
          </a:prstGeom>
        </p:spPr>
      </p:pic>
      <p:sp>
        <p:nvSpPr>
          <p:cNvPr id="19" name="标题 1"/>
          <p:cNvSpPr txBox="1"/>
          <p:nvPr/>
        </p:nvSpPr>
        <p:spPr>
          <a:xfrm>
            <a:off x="1073991" y="287528"/>
            <a:ext cx="6109097" cy="604044"/>
          </a:xfrm>
          <a:prstGeom prst="rect">
            <a:avLst/>
          </a:prstGeom>
        </p:spPr>
        <p:txBody>
          <a:bodyPr/>
          <a:lstStyle>
            <a:lvl1pPr algn="l" defTabSz="2887980" rtl="0" eaLnBrk="1" latinLnBrk="0" hangingPunct="1">
              <a:lnSpc>
                <a:spcPct val="90000"/>
              </a:lnSpc>
              <a:spcBef>
                <a:spcPct val="0"/>
              </a:spcBef>
              <a:buNone/>
              <a:defRPr sz="13860" kern="1200">
                <a:solidFill>
                  <a:schemeClr val="tx1"/>
                </a:solidFill>
                <a:latin typeface="+mj-lt"/>
                <a:ea typeface="+mj-ea"/>
                <a:cs typeface="+mj-cs"/>
              </a:defRPr>
            </a:lvl1pPr>
          </a:lstStyle>
          <a:p>
            <a:r>
              <a:rPr lang="zh-CN" altLang="en-US" sz="3000" dirty="0">
                <a:latin typeface="微软雅黑" panose="020B0503020204020204" pitchFamily="34" charset="-122"/>
                <a:ea typeface="微软雅黑" panose="020B0503020204020204" pitchFamily="34" charset="-122"/>
              </a:rPr>
              <a:t>模型结果</a:t>
            </a:r>
            <a:endParaRPr lang="zh-CN" altLang="en-US" sz="3000" dirty="0">
              <a:latin typeface="微软雅黑" panose="020B0503020204020204" pitchFamily="34" charset="-122"/>
              <a:ea typeface="微软雅黑" panose="020B0503020204020204" pitchFamily="34" charset="-122"/>
            </a:endParaRPr>
          </a:p>
        </p:txBody>
      </p:sp>
      <p:sp>
        <p:nvSpPr>
          <p:cNvPr id="22" name="直接连接符 4"/>
          <p:cNvSpPr>
            <a:spLocks noChangeShapeType="1"/>
          </p:cNvSpPr>
          <p:nvPr/>
        </p:nvSpPr>
        <p:spPr bwMode="auto">
          <a:xfrm>
            <a:off x="476" y="1054255"/>
            <a:ext cx="12191207" cy="0"/>
          </a:xfrm>
          <a:prstGeom prst="line">
            <a:avLst/>
          </a:prstGeom>
          <a:noFill/>
          <a:ln w="6350">
            <a:solidFill>
              <a:srgbClr val="3AC4C4"/>
            </a:solidFill>
            <a:miter lim="800000"/>
          </a:ln>
          <a:extLst>
            <a:ext uri="{909E8E84-426E-40DD-AFC4-6F175D3DCCD1}">
              <a14:hiddenFill xmlns:a14="http://schemas.microsoft.com/office/drawing/2010/main">
                <a:noFill/>
              </a14:hiddenFill>
            </a:ext>
          </a:extLst>
        </p:spPr>
        <p:txBody>
          <a:bodyPr/>
          <a:lstStyle/>
          <a:p>
            <a:endParaRPr lang="zh-CN" altLang="en-US" sz="270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9293225" y="5544820"/>
            <a:ext cx="2621915" cy="931545"/>
          </a:xfrm>
          <a:prstGeom prst="rect">
            <a:avLst/>
          </a:prstGeom>
        </p:spPr>
      </p:pic>
      <p:sp>
        <p:nvSpPr>
          <p:cNvPr id="102" name="文本框 101"/>
          <p:cNvSpPr txBox="1"/>
          <p:nvPr/>
        </p:nvSpPr>
        <p:spPr>
          <a:xfrm>
            <a:off x="2386958" y="1473989"/>
            <a:ext cx="7741927" cy="1045210"/>
          </a:xfrm>
          <a:prstGeom prst="rect">
            <a:avLst/>
          </a:prstGeom>
          <a:noFill/>
          <a:ln w="9525">
            <a:noFill/>
          </a:ln>
        </p:spPr>
        <p:txBody>
          <a:bodyPr wrap="square">
            <a:spAutoFit/>
          </a:bodyPr>
          <a:lstStyle/>
          <a:p>
            <a:pPr indent="0"/>
            <a:r>
              <a:rPr lang="en-US" sz="2400" b="0">
                <a:latin typeface="微软雅黑" panose="020B0503020204020204" pitchFamily="34" charset="-122"/>
                <a:ea typeface="微软雅黑" panose="020B0503020204020204" pitchFamily="34" charset="-122"/>
                <a:cs typeface="Times New Roman" panose="02020603050405020304" charset="0"/>
              </a:rPr>
              <a:t>              1 * xgb + 3 * lgb      </a:t>
            </a:r>
            <a:r>
              <a:rPr lang="zh-CN" altLang="en-US" sz="2400" b="0">
                <a:latin typeface="微软雅黑" panose="020B0503020204020204" pitchFamily="34" charset="-122"/>
                <a:ea typeface="微软雅黑" panose="020B0503020204020204" pitchFamily="34" charset="-122"/>
                <a:cs typeface="Times New Roman" panose="02020603050405020304" charset="0"/>
              </a:rPr>
              <a:t>得分：</a:t>
            </a:r>
            <a:r>
              <a:rPr lang="en-US" sz="2400" b="0">
                <a:latin typeface="微软雅黑" panose="020B0503020204020204" pitchFamily="34" charset="-122"/>
                <a:ea typeface="微软雅黑" panose="020B0503020204020204" pitchFamily="34" charset="-122"/>
                <a:cs typeface="Times New Roman" panose="02020603050405020304" charset="0"/>
              </a:rPr>
              <a:t>420745    Rank1</a:t>
            </a:r>
            <a:endParaRPr lang="en-US" sz="2400" b="0">
              <a:latin typeface="微软雅黑" panose="020B0503020204020204" pitchFamily="34" charset="-122"/>
              <a:ea typeface="微软雅黑" panose="020B0503020204020204" pitchFamily="34" charset="-122"/>
              <a:cs typeface="Times New Roman" panose="02020603050405020304" charset="0"/>
            </a:endParaRPr>
          </a:p>
          <a:p>
            <a:pPr indent="0">
              <a:buNone/>
            </a:pPr>
            <a:r>
              <a:rPr lang="en-US" sz="2400" b="0">
                <a:latin typeface="微软雅黑" panose="020B0503020204020204" pitchFamily="34" charset="-122"/>
                <a:ea typeface="微软雅黑" panose="020B0503020204020204" pitchFamily="34" charset="-122"/>
                <a:cs typeface="Times New Roman" panose="02020603050405020304" charset="0"/>
              </a:rPr>
              <a:t>                       3*lgb               </a:t>
            </a:r>
            <a:r>
              <a:rPr lang="zh-CN" altLang="en-US" sz="2400" b="0">
                <a:latin typeface="微软雅黑" panose="020B0503020204020204" pitchFamily="34" charset="-122"/>
                <a:ea typeface="微软雅黑" panose="020B0503020204020204" pitchFamily="34" charset="-122"/>
                <a:cs typeface="Times New Roman" panose="02020603050405020304" charset="0"/>
              </a:rPr>
              <a:t>得分：</a:t>
            </a:r>
            <a:r>
              <a:rPr lang="en-US" sz="2400" b="0">
                <a:latin typeface="微软雅黑" panose="020B0503020204020204" pitchFamily="34" charset="-122"/>
                <a:ea typeface="微软雅黑" panose="020B0503020204020204" pitchFamily="34" charset="-122"/>
                <a:cs typeface="Times New Roman" panose="02020603050405020304" charset="0"/>
              </a:rPr>
              <a:t>420709    Rank1</a:t>
            </a:r>
            <a:endParaRPr lang="en-US" sz="2400" b="0">
              <a:latin typeface="微软雅黑" panose="020B0503020204020204" pitchFamily="34" charset="-122"/>
              <a:ea typeface="微软雅黑" panose="020B0503020204020204" pitchFamily="34" charset="-122"/>
              <a:cs typeface="Times New Roman" panose="02020603050405020304" charset="0"/>
            </a:endParaRPr>
          </a:p>
          <a:p>
            <a:pPr indent="0">
              <a:buNone/>
            </a:pPr>
            <a:r>
              <a:rPr lang="en-US" sz="1400" b="0">
                <a:latin typeface="Calibri" panose="020F0502020204030204" charset="0"/>
                <a:ea typeface="宋体" panose="02010600030101010101" pitchFamily="2" charset="-122"/>
                <a:cs typeface="Times New Roman" panose="02020603050405020304" charset="0"/>
              </a:rPr>
              <a:t> </a:t>
            </a:r>
            <a:endParaRPr lang="zh-CN" altLang="en-US"/>
          </a:p>
        </p:txBody>
      </p:sp>
      <p:sp>
        <p:nvSpPr>
          <p:cNvPr id="103" name="文本框 102"/>
          <p:cNvSpPr txBox="1"/>
          <p:nvPr/>
        </p:nvSpPr>
        <p:spPr>
          <a:xfrm>
            <a:off x="2584450" y="4532630"/>
            <a:ext cx="6594475" cy="523220"/>
          </a:xfrm>
          <a:prstGeom prst="rect">
            <a:avLst/>
          </a:prstGeom>
          <a:noFill/>
          <a:ln w="9525">
            <a:noFill/>
          </a:ln>
        </p:spPr>
        <p:txBody>
          <a:bodyPr wrap="square">
            <a:spAutoFit/>
          </a:bodyPr>
          <a:lstStyle/>
          <a:p>
            <a:pPr indent="0"/>
            <a:endParaRPr lang="en-US" sz="1400" b="0">
              <a:latin typeface="Calibri" panose="020F0502020204030204" charset="0"/>
              <a:ea typeface="宋体" panose="02010600030101010101" pitchFamily="2" charset="-122"/>
              <a:cs typeface="Times New Roman" panose="02020603050405020304" charset="0"/>
            </a:endParaRPr>
          </a:p>
          <a:p>
            <a:pPr indent="0"/>
            <a:r>
              <a:rPr lang="en-US" sz="1400" b="0">
                <a:latin typeface="Calibri" panose="020F0502020204030204" charset="0"/>
                <a:ea typeface="宋体" panose="02010600030101010101" pitchFamily="2" charset="-122"/>
                <a:cs typeface="Times New Roman" panose="02020603050405020304" charset="0"/>
              </a:rPr>
              <a:t> </a:t>
            </a:r>
            <a:endParaRPr lang="zh-CN" sz="1400" b="0">
              <a:latin typeface="Calibri" panose="020F0502020204030204" charset="0"/>
              <a:ea typeface="宋体" panose="02010600030101010101" pitchFamily="2" charset="-122"/>
            </a:endParaRPr>
          </a:p>
        </p:txBody>
      </p:sp>
      <p:pic>
        <p:nvPicPr>
          <p:cNvPr id="6" name="图片 5"/>
          <p:cNvPicPr>
            <a:picLocks noChangeAspect="1"/>
          </p:cNvPicPr>
          <p:nvPr/>
        </p:nvPicPr>
        <p:blipFill>
          <a:blip r:embed="rId3"/>
          <a:stretch>
            <a:fillRect/>
          </a:stretch>
        </p:blipFill>
        <p:spPr>
          <a:xfrm>
            <a:off x="1480820" y="2687955"/>
            <a:ext cx="7485380" cy="2437130"/>
          </a:xfrm>
          <a:prstGeom prst="rect">
            <a:avLst/>
          </a:prstGeom>
        </p:spPr>
      </p:pic>
      <p:sp>
        <p:nvSpPr>
          <p:cNvPr id="9" name="右大括号 8"/>
          <p:cNvSpPr/>
          <p:nvPr/>
        </p:nvSpPr>
        <p:spPr>
          <a:xfrm>
            <a:off x="8717915" y="2939415"/>
            <a:ext cx="85725" cy="657225"/>
          </a:xfrm>
          <a:prstGeom prst="rightBrace">
            <a:avLst/>
          </a:prstGeom>
          <a:solidFill>
            <a:schemeClr val="accent1">
              <a:lumMod val="75000"/>
            </a:schemeClr>
          </a:solidFill>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右大括号 9"/>
          <p:cNvSpPr/>
          <p:nvPr/>
        </p:nvSpPr>
        <p:spPr>
          <a:xfrm>
            <a:off x="8966200" y="3596640"/>
            <a:ext cx="85725" cy="657225"/>
          </a:xfrm>
          <a:prstGeom prst="rightBrace">
            <a:avLst/>
          </a:prstGeom>
          <a:solidFill>
            <a:schemeClr val="accent1"/>
          </a:solidFill>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文本框 11"/>
          <p:cNvSpPr txBox="1"/>
          <p:nvPr/>
        </p:nvSpPr>
        <p:spPr>
          <a:xfrm>
            <a:off x="9051925" y="3083560"/>
            <a:ext cx="1582420" cy="368300"/>
          </a:xfrm>
          <a:prstGeom prst="rect">
            <a:avLst/>
          </a:prstGeom>
          <a:noFill/>
          <a:ln>
            <a:noFill/>
          </a:ln>
        </p:spPr>
        <p:txBody>
          <a:bodyPr wrap="square" rtlCol="0">
            <a:spAutoFit/>
          </a:bodyPr>
          <a:lstStyle/>
          <a:p>
            <a:r>
              <a:rPr lang="en-US" altLang="zh-CN" b="1"/>
              <a:t> </a:t>
            </a:r>
            <a:r>
              <a:rPr lang="en-US" altLang="zh-CN" b="1">
                <a:gradFill>
                  <a:gsLst>
                    <a:gs pos="100000">
                      <a:srgbClr val="E30000"/>
                    </a:gs>
                    <a:gs pos="100000">
                      <a:srgbClr val="760303"/>
                    </a:gs>
                  </a:gsLst>
                  <a:lin ang="5400000" scaled="0"/>
                </a:gradFill>
              </a:rPr>
              <a:t>1.1</a:t>
            </a:r>
            <a:r>
              <a:rPr lang="zh-CN" altLang="en-US" b="1">
                <a:gradFill>
                  <a:gsLst>
                    <a:gs pos="100000">
                      <a:srgbClr val="E30000"/>
                    </a:gs>
                    <a:gs pos="100000">
                      <a:srgbClr val="760303"/>
                    </a:gs>
                  </a:gsLst>
                  <a:lin ang="5400000" scaled="0"/>
                </a:gradFill>
              </a:rPr>
              <a:t>个万分点</a:t>
            </a:r>
            <a:endParaRPr lang="zh-CN" altLang="en-US" b="1">
              <a:gradFill>
                <a:gsLst>
                  <a:gs pos="100000">
                    <a:srgbClr val="E30000"/>
                  </a:gs>
                  <a:gs pos="100000">
                    <a:srgbClr val="760303"/>
                  </a:gs>
                </a:gsLst>
                <a:lin ang="5400000" scaled="0"/>
              </a:gradFill>
            </a:endParaRPr>
          </a:p>
        </p:txBody>
      </p:sp>
      <p:sp>
        <p:nvSpPr>
          <p:cNvPr id="13" name="文本框 12"/>
          <p:cNvSpPr txBox="1"/>
          <p:nvPr/>
        </p:nvSpPr>
        <p:spPr>
          <a:xfrm>
            <a:off x="9293225" y="3722370"/>
            <a:ext cx="1510030" cy="368300"/>
          </a:xfrm>
          <a:prstGeom prst="rect">
            <a:avLst/>
          </a:prstGeom>
          <a:noFill/>
          <a:ln>
            <a:noFill/>
          </a:ln>
        </p:spPr>
        <p:txBody>
          <a:bodyPr wrap="square" rtlCol="0">
            <a:spAutoFit/>
          </a:bodyPr>
          <a:lstStyle/>
          <a:p>
            <a:r>
              <a:rPr lang="en-US" altLang="zh-CN" b="1"/>
              <a:t> </a:t>
            </a:r>
            <a:r>
              <a:rPr lang="en-US" altLang="zh-CN" b="1">
                <a:gradFill>
                  <a:gsLst>
                    <a:gs pos="99000">
                      <a:srgbClr val="E30000"/>
                    </a:gs>
                    <a:gs pos="100000">
                      <a:srgbClr val="760303"/>
                    </a:gs>
                  </a:gsLst>
                  <a:lin ang="5400000" scaled="0"/>
                </a:gradFill>
              </a:rPr>
              <a:t>0.1</a:t>
            </a:r>
            <a:r>
              <a:rPr lang="zh-CN" altLang="en-US" b="1">
                <a:gradFill>
                  <a:gsLst>
                    <a:gs pos="99000">
                      <a:srgbClr val="E30000"/>
                    </a:gs>
                    <a:gs pos="100000">
                      <a:srgbClr val="760303"/>
                    </a:gs>
                  </a:gsLst>
                  <a:lin ang="5400000" scaled="0"/>
                </a:gradFill>
              </a:rPr>
              <a:t>个万分点</a:t>
            </a:r>
            <a:endParaRPr lang="zh-CN" altLang="en-US" b="1">
              <a:gradFill>
                <a:gsLst>
                  <a:gs pos="99000">
                    <a:srgbClr val="E30000"/>
                  </a:gs>
                  <a:gs pos="100000">
                    <a:srgbClr val="760303"/>
                  </a:gs>
                </a:gsLst>
                <a:lin ang="5400000" scaled="0"/>
              </a:gradFill>
            </a:endParaRPr>
          </a:p>
        </p:txBody>
      </p:sp>
      <p:sp>
        <p:nvSpPr>
          <p:cNvPr id="14" name="文本框 13"/>
          <p:cNvSpPr txBox="1"/>
          <p:nvPr/>
        </p:nvSpPr>
        <p:spPr>
          <a:xfrm>
            <a:off x="2233422" y="5352980"/>
            <a:ext cx="7050595" cy="2246769"/>
          </a:xfrm>
          <a:prstGeom prst="rect">
            <a:avLst/>
          </a:prstGeom>
          <a:noFill/>
        </p:spPr>
        <p:txBody>
          <a:bodyPr wrap="square" rtlCol="0">
            <a:spAutoFit/>
          </a:bodyPr>
          <a:lstStyle/>
          <a:p>
            <a:pPr marL="285750" indent="-285750">
              <a:buFont typeface="Arial" panose="020B0604020202020204" pitchFamily="34" charset="0"/>
              <a:buChar char="•"/>
            </a:pPr>
            <a:r>
              <a:rPr lang="zh-CN" altLang="zh-CN" sz="2000">
                <a:latin typeface="微软雅黑" panose="020B0503020204020204" pitchFamily="34" charset="-122"/>
                <a:ea typeface="微软雅黑" panose="020B0503020204020204" pitchFamily="34" charset="-122"/>
              </a:rPr>
              <a:t>三个队友构造三套代码保证特征差异性，参数差异性，从而使普通加权融合展现更大的威力。同时复赛前排差距细微的情况下，</a:t>
            </a:r>
            <a:r>
              <a:rPr lang="en-US" altLang="zh-CN" sz="2000">
                <a:latin typeface="微软雅黑" panose="020B0503020204020204" pitchFamily="34" charset="-122"/>
                <a:ea typeface="微软雅黑" panose="020B0503020204020204" pitchFamily="34" charset="-122"/>
                <a:cs typeface="Times New Roman" panose="02020603050405020304" charset="0"/>
              </a:rPr>
              <a:t>B</a:t>
            </a:r>
            <a:r>
              <a:rPr lang="zh-CN" altLang="zh-CN" sz="2000">
                <a:latin typeface="微软雅黑" panose="020B0503020204020204" pitchFamily="34" charset="-122"/>
                <a:ea typeface="微软雅黑" panose="020B0503020204020204" pitchFamily="34" charset="-122"/>
              </a:rPr>
              <a:t>榜</a:t>
            </a:r>
            <a:r>
              <a:rPr lang="zh-CN" altLang="en-US" sz="2000">
                <a:latin typeface="微软雅黑" panose="020B0503020204020204" pitchFamily="34" charset="-122"/>
                <a:ea typeface="微软雅黑" panose="020B0503020204020204" pitchFamily="34" charset="-122"/>
              </a:rPr>
              <a:t>领先</a:t>
            </a:r>
            <a:r>
              <a:rPr lang="zh-CN" altLang="zh-CN" sz="2000">
                <a:latin typeface="微软雅黑" panose="020B0503020204020204" pitchFamily="34" charset="-122"/>
                <a:ea typeface="微软雅黑" panose="020B0503020204020204" pitchFamily="34" charset="-122"/>
              </a:rPr>
              <a:t>第二名</a:t>
            </a:r>
            <a:r>
              <a:rPr lang="en-US" altLang="zh-CN" sz="2000">
                <a:latin typeface="微软雅黑" panose="020B0503020204020204" pitchFamily="34" charset="-122"/>
                <a:ea typeface="微软雅黑" panose="020B0503020204020204" pitchFamily="34" charset="-122"/>
              </a:rPr>
              <a:t>1.1</a:t>
            </a:r>
            <a:r>
              <a:rPr lang="zh-CN" altLang="zh-CN" sz="2000">
                <a:latin typeface="微软雅黑" panose="020B0503020204020204" pitchFamily="34" charset="-122"/>
                <a:ea typeface="微软雅黑" panose="020B0503020204020204" pitchFamily="34" charset="-122"/>
              </a:rPr>
              <a:t>个万分点。</a:t>
            </a:r>
            <a:endParaRPr lang="zh-CN" altLang="en-US" sz="20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sz="2000"/>
          </a:p>
          <a:p>
            <a:pPr marL="285750" indent="-285750">
              <a:buFont typeface="Arial" panose="020B0604020202020204" pitchFamily="34" charset="0"/>
              <a:buChar char="•"/>
            </a:pPr>
            <a:endParaRPr lang="en-US" altLang="zh-CN" sz="2000"/>
          </a:p>
          <a:p>
            <a:pPr marL="285750" indent="-285750">
              <a:buFont typeface="Arial" panose="020B0604020202020204" pitchFamily="34" charset="0"/>
              <a:buChar char="•"/>
            </a:pPr>
            <a:endParaRPr lang="en-US" altLang="zh-CN" sz="2000"/>
          </a:p>
          <a:p>
            <a:pPr marL="285750" indent="-285750">
              <a:buFont typeface="Arial" panose="020B0604020202020204" pitchFamily="34" charset="0"/>
              <a:buChar char="•"/>
            </a:pPr>
            <a:endParaRPr lang="zh-CN" altLang="en-US" sz="2000"/>
          </a:p>
        </p:txBody>
      </p:sp>
      <p:sp>
        <p:nvSpPr>
          <p:cNvPr id="215" name=" 215"/>
          <p:cNvSpPr/>
          <p:nvPr/>
        </p:nvSpPr>
        <p:spPr>
          <a:xfrm>
            <a:off x="3057525" y="1560195"/>
            <a:ext cx="386080" cy="212090"/>
          </a:xfrm>
          <a:prstGeom prst="flowChartDecision">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215"/>
          <p:cNvSpPr/>
          <p:nvPr/>
        </p:nvSpPr>
        <p:spPr>
          <a:xfrm>
            <a:off x="3057525" y="1976755"/>
            <a:ext cx="386080" cy="212090"/>
          </a:xfrm>
          <a:prstGeom prst="flowChartDecisi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矩形 3"/>
          <p:cNvSpPr/>
          <p:nvPr/>
        </p:nvSpPr>
        <p:spPr>
          <a:xfrm>
            <a:off x="2956560" y="1473835"/>
            <a:ext cx="7172325" cy="829945"/>
          </a:xfrm>
          <a:prstGeom prst="rect">
            <a:avLst/>
          </a:prstGeom>
          <a:noFill/>
          <a:ln w="28575">
            <a:solidFill>
              <a:schemeClr val="accent2">
                <a:lumMod val="7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2377433" y="1473989"/>
            <a:ext cx="7741927" cy="1045210"/>
          </a:xfrm>
          <a:prstGeom prst="rect">
            <a:avLst/>
          </a:prstGeom>
          <a:noFill/>
          <a:ln w="9525">
            <a:noFill/>
          </a:ln>
        </p:spPr>
        <p:txBody>
          <a:bodyPr wrap="square">
            <a:spAutoFit/>
          </a:bodyPr>
          <a:lstStyle/>
          <a:p>
            <a:pPr indent="0"/>
            <a:r>
              <a:rPr lang="en-US" sz="2400" b="0">
                <a:latin typeface="微软雅黑" panose="020B0503020204020204" pitchFamily="34" charset="-122"/>
                <a:ea typeface="微软雅黑" panose="020B0503020204020204" pitchFamily="34" charset="-122"/>
                <a:cs typeface="Times New Roman" panose="02020603050405020304" charset="0"/>
              </a:rPr>
              <a:t>              1 * xgb + 3 * lgb      </a:t>
            </a:r>
            <a:r>
              <a:rPr lang="zh-CN" altLang="en-US" sz="2400" b="0">
                <a:latin typeface="微软雅黑" panose="020B0503020204020204" pitchFamily="34" charset="-122"/>
                <a:ea typeface="微软雅黑" panose="020B0503020204020204" pitchFamily="34" charset="-122"/>
                <a:cs typeface="Times New Roman" panose="02020603050405020304" charset="0"/>
              </a:rPr>
              <a:t>得分：</a:t>
            </a:r>
            <a:r>
              <a:rPr lang="en-US" sz="2400" b="0">
                <a:latin typeface="微软雅黑" panose="020B0503020204020204" pitchFamily="34" charset="-122"/>
                <a:ea typeface="微软雅黑" panose="020B0503020204020204" pitchFamily="34" charset="-122"/>
                <a:cs typeface="Times New Roman" panose="02020603050405020304" charset="0"/>
              </a:rPr>
              <a:t>420745    Rank1</a:t>
            </a:r>
            <a:endParaRPr lang="en-US" sz="2400" b="0">
              <a:latin typeface="微软雅黑" panose="020B0503020204020204" pitchFamily="34" charset="-122"/>
              <a:ea typeface="微软雅黑" panose="020B0503020204020204" pitchFamily="34" charset="-122"/>
              <a:cs typeface="Times New Roman" panose="02020603050405020304" charset="0"/>
            </a:endParaRPr>
          </a:p>
          <a:p>
            <a:pPr indent="0">
              <a:buNone/>
            </a:pPr>
            <a:r>
              <a:rPr lang="en-US" sz="2400" b="0">
                <a:latin typeface="微软雅黑" panose="020B0503020204020204" pitchFamily="34" charset="-122"/>
                <a:ea typeface="微软雅黑" panose="020B0503020204020204" pitchFamily="34" charset="-122"/>
                <a:cs typeface="Times New Roman" panose="02020603050405020304" charset="0"/>
              </a:rPr>
              <a:t>                       3*lgb               </a:t>
            </a:r>
            <a:r>
              <a:rPr lang="zh-CN" altLang="en-US" sz="2400" b="0">
                <a:latin typeface="微软雅黑" panose="020B0503020204020204" pitchFamily="34" charset="-122"/>
                <a:ea typeface="微软雅黑" panose="020B0503020204020204" pitchFamily="34" charset="-122"/>
                <a:cs typeface="Times New Roman" panose="02020603050405020304" charset="0"/>
              </a:rPr>
              <a:t>得分：</a:t>
            </a:r>
            <a:r>
              <a:rPr lang="en-US" sz="2400" b="0">
                <a:latin typeface="微软雅黑" panose="020B0503020204020204" pitchFamily="34" charset="-122"/>
                <a:ea typeface="微软雅黑" panose="020B0503020204020204" pitchFamily="34" charset="-122"/>
                <a:cs typeface="Times New Roman" panose="02020603050405020304" charset="0"/>
              </a:rPr>
              <a:t>420709    Rank1</a:t>
            </a:r>
            <a:endParaRPr lang="en-US" sz="2400" b="0">
              <a:latin typeface="微软雅黑" panose="020B0503020204020204" pitchFamily="34" charset="-122"/>
              <a:ea typeface="微软雅黑" panose="020B0503020204020204" pitchFamily="34" charset="-122"/>
              <a:cs typeface="Times New Roman" panose="02020603050405020304" charset="0"/>
            </a:endParaRPr>
          </a:p>
          <a:p>
            <a:pPr indent="0">
              <a:buNone/>
            </a:pPr>
            <a:r>
              <a:rPr lang="en-US" sz="1400" b="0">
                <a:latin typeface="Calibri" panose="020F0502020204030204" charset="0"/>
                <a:ea typeface="宋体" panose="02010600030101010101" pitchFamily="2" charset="-122"/>
                <a:cs typeface="Times New Roman" panose="02020603050405020304" charset="0"/>
              </a:rPr>
              <a:t> </a:t>
            </a:r>
            <a:endParaRPr lang="zh-CN" altLang="en-US"/>
          </a:p>
        </p:txBody>
      </p:sp>
      <p:sp>
        <p:nvSpPr>
          <p:cNvPr id="8" name=" 215"/>
          <p:cNvSpPr/>
          <p:nvPr/>
        </p:nvSpPr>
        <p:spPr>
          <a:xfrm>
            <a:off x="3048000" y="1560195"/>
            <a:ext cx="386080" cy="212090"/>
          </a:xfrm>
          <a:prstGeom prst="flowChartDecision">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1" name=" 215"/>
          <p:cNvSpPr/>
          <p:nvPr/>
        </p:nvSpPr>
        <p:spPr>
          <a:xfrm>
            <a:off x="3048000" y="1976755"/>
            <a:ext cx="386080" cy="212090"/>
          </a:xfrm>
          <a:prstGeom prst="flowChartDecisi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 name="矩形 14"/>
          <p:cNvSpPr/>
          <p:nvPr/>
        </p:nvSpPr>
        <p:spPr>
          <a:xfrm>
            <a:off x="2947035" y="1473835"/>
            <a:ext cx="7172325" cy="829945"/>
          </a:xfrm>
          <a:prstGeom prst="rect">
            <a:avLst/>
          </a:prstGeom>
          <a:noFill/>
          <a:ln w="28575">
            <a:solidFill>
              <a:schemeClr val="accent2">
                <a:lumMod val="7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803910" y="1473835"/>
            <a:ext cx="1877060" cy="829945"/>
          </a:xfrm>
          <a:prstGeom prst="rect">
            <a:avLst/>
          </a:prstGeom>
          <a:noFill/>
        </p:spPr>
        <p:txBody>
          <a:bodyPr wrap="square" rtlCol="0">
            <a:spAutoFit/>
          </a:bodyPr>
          <a:p>
            <a:r>
              <a:rPr lang="en-US" altLang="zh-CN" sz="2400" b="1"/>
              <a:t>B</a:t>
            </a:r>
            <a:r>
              <a:rPr lang="zh-CN" altLang="en-US" sz="2400" b="1"/>
              <a:t>榜最终提交两个结果</a:t>
            </a:r>
            <a:endParaRPr lang="zh-CN" altLang="en-US" sz="2400"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635" y="6350"/>
            <a:ext cx="12181840" cy="6844665"/>
          </a:xfrm>
          <a:prstGeom prst="rect">
            <a:avLst/>
          </a:prstGeom>
        </p:spPr>
      </p:pic>
      <p:pic>
        <p:nvPicPr>
          <p:cNvPr id="5" name="图片 4"/>
          <p:cNvPicPr>
            <a:picLocks noChangeAspect="1"/>
          </p:cNvPicPr>
          <p:nvPr/>
        </p:nvPicPr>
        <p:blipFill>
          <a:blip r:embed="rId2"/>
          <a:stretch>
            <a:fillRect/>
          </a:stretch>
        </p:blipFill>
        <p:spPr>
          <a:xfrm>
            <a:off x="9293225" y="5544820"/>
            <a:ext cx="2621915" cy="931545"/>
          </a:xfrm>
          <a:prstGeom prst="rect">
            <a:avLst/>
          </a:prstGeom>
        </p:spPr>
      </p:pic>
      <p:sp>
        <p:nvSpPr>
          <p:cNvPr id="190" name=" 190"/>
          <p:cNvSpPr/>
          <p:nvPr/>
        </p:nvSpPr>
        <p:spPr>
          <a:xfrm>
            <a:off x="4648200" y="2178050"/>
            <a:ext cx="2534920" cy="2501900"/>
          </a:xfrm>
          <a:prstGeom prst="diamond">
            <a:avLst/>
          </a:prstGeom>
        </p:spPr>
        <p:style>
          <a:lnRef idx="2">
            <a:schemeClr val="accent3"/>
          </a:lnRef>
          <a:fillRef idx="1">
            <a:schemeClr val="lt1"/>
          </a:fillRef>
          <a:effectRef idx="0">
            <a:schemeClr val="accent3"/>
          </a:effectRef>
          <a:fontRef idx="minor">
            <a:schemeClr val="dk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5113020" y="3167380"/>
            <a:ext cx="1605280" cy="521970"/>
          </a:xfrm>
          <a:prstGeom prst="rect">
            <a:avLst/>
          </a:prstGeom>
          <a:noFill/>
        </p:spPr>
        <p:txBody>
          <a:bodyPr wrap="none" rtlCol="0">
            <a:spAutoFit/>
            <a:scene3d>
              <a:camera prst="orthographicFront"/>
              <a:lightRig rig="threePt" dir="t"/>
            </a:scene3d>
          </a:bodyPr>
          <a:lstStyle/>
          <a:p>
            <a:r>
              <a:rPr lang="zh-CN" altLang="en-US" sz="280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思考总结</a:t>
            </a:r>
            <a:endParaRPr lang="zh-CN" altLang="en-US" sz="280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635" y="6350"/>
            <a:ext cx="12181840" cy="6844665"/>
          </a:xfrm>
          <a:prstGeom prst="rect">
            <a:avLst/>
          </a:prstGeom>
        </p:spPr>
      </p:pic>
      <p:sp>
        <p:nvSpPr>
          <p:cNvPr id="19" name="标题 1"/>
          <p:cNvSpPr txBox="1"/>
          <p:nvPr/>
        </p:nvSpPr>
        <p:spPr>
          <a:xfrm>
            <a:off x="1073991" y="287528"/>
            <a:ext cx="6109097" cy="604044"/>
          </a:xfrm>
          <a:prstGeom prst="rect">
            <a:avLst/>
          </a:prstGeom>
        </p:spPr>
        <p:txBody>
          <a:bodyPr/>
          <a:lstStyle>
            <a:lvl1pPr algn="l" defTabSz="2887980" rtl="0" eaLnBrk="1" latinLnBrk="0" hangingPunct="1">
              <a:lnSpc>
                <a:spcPct val="90000"/>
              </a:lnSpc>
              <a:spcBef>
                <a:spcPct val="0"/>
              </a:spcBef>
              <a:buNone/>
              <a:defRPr sz="13860" kern="1200">
                <a:solidFill>
                  <a:schemeClr val="tx1"/>
                </a:solidFill>
                <a:latin typeface="+mj-lt"/>
                <a:ea typeface="+mj-ea"/>
                <a:cs typeface="+mj-cs"/>
              </a:defRPr>
            </a:lvl1pPr>
          </a:lstStyle>
          <a:p>
            <a:r>
              <a:rPr lang="zh-CN" altLang="en-US" sz="3000" dirty="0">
                <a:latin typeface="微软雅黑" panose="020B0503020204020204" pitchFamily="34" charset="-122"/>
                <a:ea typeface="微软雅黑" panose="020B0503020204020204" pitchFamily="34" charset="-122"/>
              </a:rPr>
              <a:t>思考总结</a:t>
            </a:r>
            <a:endParaRPr lang="zh-CN" altLang="en-US" sz="3000" dirty="0">
              <a:latin typeface="微软雅黑" panose="020B0503020204020204" pitchFamily="34" charset="-122"/>
              <a:ea typeface="微软雅黑" panose="020B0503020204020204" pitchFamily="34" charset="-122"/>
            </a:endParaRPr>
          </a:p>
        </p:txBody>
      </p:sp>
      <p:sp>
        <p:nvSpPr>
          <p:cNvPr id="22" name="直接连接符 4"/>
          <p:cNvSpPr>
            <a:spLocks noChangeShapeType="1"/>
          </p:cNvSpPr>
          <p:nvPr/>
        </p:nvSpPr>
        <p:spPr bwMode="auto">
          <a:xfrm>
            <a:off x="476" y="1054255"/>
            <a:ext cx="12191207" cy="0"/>
          </a:xfrm>
          <a:prstGeom prst="line">
            <a:avLst/>
          </a:prstGeom>
          <a:noFill/>
          <a:ln w="6350">
            <a:solidFill>
              <a:srgbClr val="3AC4C4"/>
            </a:solidFill>
            <a:miter lim="800000"/>
          </a:ln>
          <a:extLst>
            <a:ext uri="{909E8E84-426E-40DD-AFC4-6F175D3DCCD1}">
              <a14:hiddenFill xmlns:a14="http://schemas.microsoft.com/office/drawing/2010/main">
                <a:noFill/>
              </a14:hiddenFill>
            </a:ext>
          </a:extLst>
        </p:spPr>
        <p:txBody>
          <a:bodyPr/>
          <a:lstStyle/>
          <a:p>
            <a:endParaRPr lang="zh-CN" altLang="en-US" sz="270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9293225" y="5544820"/>
            <a:ext cx="2621915" cy="931545"/>
          </a:xfrm>
          <a:prstGeom prst="rect">
            <a:avLst/>
          </a:prstGeom>
        </p:spPr>
      </p:pic>
      <p:sp>
        <p:nvSpPr>
          <p:cNvPr id="7" name="文本框 6"/>
          <p:cNvSpPr txBox="1"/>
          <p:nvPr/>
        </p:nvSpPr>
        <p:spPr>
          <a:xfrm>
            <a:off x="1397386" y="891560"/>
            <a:ext cx="8673328" cy="6247130"/>
          </a:xfrm>
          <a:prstGeom prst="rect">
            <a:avLst/>
          </a:prstGeom>
          <a:noFill/>
        </p:spPr>
        <p:txBody>
          <a:bodyPr wrap="square" rtlCol="0">
            <a:spAutoFit/>
          </a:bodyPr>
          <a:lstStyle/>
          <a:p>
            <a:pPr marL="285750" indent="-285750">
              <a:buFont typeface="Arial" panose="020B0604020202020204" pitchFamily="34" charset="0"/>
              <a:buChar char="•"/>
            </a:pPr>
            <a:endParaRPr lang="en-US" altLang="zh-CN" sz="20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sym typeface="+mn-ea"/>
              </a:rPr>
              <a:t>由于本次比赛数据中缺乏用户</a:t>
            </a:r>
            <a:r>
              <a:rPr lang="en-US" altLang="zh-CN" sz="2000">
                <a:latin typeface="微软雅黑" panose="020B0503020204020204" pitchFamily="34" charset="-122"/>
                <a:ea typeface="微软雅黑" panose="020B0503020204020204" pitchFamily="34" charset="-122"/>
                <a:sym typeface="+mn-ea"/>
              </a:rPr>
              <a:t>id</a:t>
            </a:r>
            <a:r>
              <a:rPr lang="zh-CN" altLang="en-US" sz="2000">
                <a:latin typeface="微软雅黑" panose="020B0503020204020204" pitchFamily="34" charset="-122"/>
                <a:ea typeface="微软雅黑" panose="020B0503020204020204" pitchFamily="34" charset="-122"/>
                <a:sym typeface="+mn-ea"/>
              </a:rPr>
              <a:t>这一关键信息，用户画像难以得到清晰地建立，因此如何充分挖掘用户标签中所包含的信息至关重要。</a:t>
            </a:r>
            <a:endParaRPr lang="zh-CN" altLang="en-US" sz="20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sz="20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即使是同样的业务场景，在不同的数据收集背景下，同样的特征完全可能会起到完全相反的效果，这也是一种数据陷阱。</a:t>
            </a:r>
            <a:endParaRPr lang="en-US" altLang="zh-CN" sz="20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20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匿名化数据需要</a:t>
            </a:r>
            <a:r>
              <a:rPr lang="zh-CN" altLang="zh-CN" sz="2000">
                <a:latin typeface="微软雅黑" panose="020B0503020204020204" pitchFamily="34" charset="-122"/>
                <a:ea typeface="微软雅黑" panose="020B0503020204020204" pitchFamily="34" charset="-122"/>
              </a:rPr>
              <a:t>对数据进行充分</a:t>
            </a:r>
            <a:r>
              <a:rPr lang="zh-CN" altLang="en-US" sz="2000">
                <a:latin typeface="微软雅黑" panose="020B0503020204020204" pitchFamily="34" charset="-122"/>
                <a:ea typeface="微软雅黑" panose="020B0503020204020204" pitchFamily="34" charset="-122"/>
              </a:rPr>
              <a:t>理解</a:t>
            </a:r>
            <a:r>
              <a:rPr lang="zh-CN" altLang="zh-CN" sz="2000">
                <a:latin typeface="微软雅黑" panose="020B0503020204020204" pitchFamily="34" charset="-122"/>
                <a:ea typeface="微软雅黑" panose="020B0503020204020204" pitchFamily="34" charset="-122"/>
              </a:rPr>
              <a:t>分析，</a:t>
            </a:r>
            <a:r>
              <a:rPr lang="zh-CN" altLang="en-US" sz="2000">
                <a:latin typeface="微软雅黑" panose="020B0503020204020204" pitchFamily="34" charset="-122"/>
                <a:ea typeface="微软雅黑" panose="020B0503020204020204" pitchFamily="34" charset="-122"/>
              </a:rPr>
              <a:t>甚至可以尝试根据业务理解进行反编码，这样能够为特征工程指明方向</a:t>
            </a:r>
            <a:r>
              <a:rPr lang="zh-CN" altLang="zh-CN" sz="2000">
                <a:latin typeface="微软雅黑" panose="020B0503020204020204" pitchFamily="34" charset="-122"/>
                <a:ea typeface="微软雅黑" panose="020B0503020204020204" pitchFamily="34" charset="-122"/>
              </a:rPr>
              <a:t>。</a:t>
            </a:r>
            <a:endParaRPr lang="en-US" altLang="zh-CN" sz="20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20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建模过程中充分考虑了用户标签与其他信息的交互作用，并采用</a:t>
            </a:r>
            <a:r>
              <a:rPr lang="en-US" altLang="zh-CN" sz="2000">
                <a:latin typeface="微软雅黑" panose="020B0503020204020204" pitchFamily="34" charset="-122"/>
                <a:ea typeface="微软雅黑" panose="020B0503020204020204" pitchFamily="34" charset="-122"/>
              </a:rPr>
              <a:t>Stacking</a:t>
            </a:r>
            <a:r>
              <a:rPr lang="zh-CN" altLang="en-US" sz="2000">
                <a:latin typeface="微软雅黑" panose="020B0503020204020204" pitchFamily="34" charset="-122"/>
                <a:ea typeface="微软雅黑" panose="020B0503020204020204" pitchFamily="34" charset="-122"/>
              </a:rPr>
              <a:t>抽取特征信息的方式减少维度与内存的使用，对广告与用户交互信息的充分挖掘，也使得模型在</a:t>
            </a:r>
            <a:r>
              <a:rPr lang="en-US" altLang="zh-CN" sz="2000">
                <a:latin typeface="微软雅黑" panose="020B0503020204020204" pitchFamily="34" charset="-122"/>
                <a:ea typeface="微软雅黑" panose="020B0503020204020204" pitchFamily="34" charset="-122"/>
              </a:rPr>
              <a:t>AB</a:t>
            </a:r>
            <a:r>
              <a:rPr lang="zh-CN" altLang="en-US" sz="2000">
                <a:latin typeface="微软雅黑" panose="020B0503020204020204" pitchFamily="34" charset="-122"/>
                <a:ea typeface="微软雅黑" panose="020B0503020204020204" pitchFamily="34" charset="-122"/>
              </a:rPr>
              <a:t>榜测试相对稳定。</a:t>
            </a:r>
            <a:endParaRPr lang="en-US" altLang="zh-CN" sz="20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20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模型缺乏差异性和创新性，最开始尝试过</a:t>
            </a:r>
            <a:r>
              <a:rPr lang="en-US" altLang="zh-CN" sz="2000">
                <a:latin typeface="微软雅黑" panose="020B0503020204020204" pitchFamily="34" charset="-122"/>
                <a:ea typeface="微软雅黑" panose="020B0503020204020204" pitchFamily="34" charset="-122"/>
              </a:rPr>
              <a:t>deepffm</a:t>
            </a:r>
            <a:r>
              <a:rPr lang="zh-CN" altLang="en-US" sz="2000">
                <a:latin typeface="微软雅黑" panose="020B0503020204020204" pitchFamily="34" charset="-122"/>
                <a:ea typeface="微软雅黑" panose="020B0503020204020204" pitchFamily="34" charset="-122"/>
              </a:rPr>
              <a:t>，由于效果一般而没有坚持改进，大部分精力放在了数据理解与特征挖掘上</a:t>
            </a:r>
            <a:r>
              <a:rPr lang="zh-CN" altLang="en-US" sz="2000"/>
              <a:t>。</a:t>
            </a:r>
            <a:endParaRPr lang="en-US" altLang="zh-CN" sz="2000"/>
          </a:p>
          <a:p>
            <a:pPr marL="285750" indent="-285750">
              <a:buFont typeface="Arial" panose="020B0604020202020204" pitchFamily="34" charset="0"/>
              <a:buChar char="•"/>
            </a:pPr>
            <a:endParaRPr lang="zh-CN" altLang="en-US" sz="2000"/>
          </a:p>
          <a:p>
            <a:pPr marL="285750" indent="-285750">
              <a:buFont typeface="Arial" panose="020B0604020202020204" pitchFamily="34" charset="0"/>
              <a:buChar char="•"/>
            </a:pPr>
            <a:endParaRPr lang="en-US" altLang="zh-CN" sz="2000"/>
          </a:p>
          <a:p>
            <a:pPr marL="285750" indent="-285750">
              <a:buFont typeface="Arial" panose="020B0604020202020204" pitchFamily="34" charset="0"/>
              <a:buChar char="•"/>
            </a:pPr>
            <a:endParaRPr lang="en-US" altLang="zh-CN" sz="2000"/>
          </a:p>
          <a:p>
            <a:pPr marL="285750" indent="-285750">
              <a:buFont typeface="Arial" panose="020B0604020202020204" pitchFamily="34" charset="0"/>
              <a:buChar char="•"/>
            </a:pPr>
            <a:endParaRPr lang="zh-CN" altLang="en-US"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635" y="6350"/>
            <a:ext cx="12181840" cy="6844665"/>
          </a:xfrm>
          <a:prstGeom prst="rect">
            <a:avLst/>
          </a:prstGeom>
        </p:spPr>
      </p:pic>
      <p:pic>
        <p:nvPicPr>
          <p:cNvPr id="5" name="图片 4"/>
          <p:cNvPicPr>
            <a:picLocks noChangeAspect="1"/>
          </p:cNvPicPr>
          <p:nvPr/>
        </p:nvPicPr>
        <p:blipFill>
          <a:blip r:embed="rId2"/>
          <a:stretch>
            <a:fillRect/>
          </a:stretch>
        </p:blipFill>
        <p:spPr>
          <a:xfrm>
            <a:off x="2537460" y="1625917"/>
            <a:ext cx="2621915" cy="931545"/>
          </a:xfrm>
          <a:prstGeom prst="rect">
            <a:avLst/>
          </a:prstGeom>
        </p:spPr>
      </p:pic>
      <p:sp>
        <p:nvSpPr>
          <p:cNvPr id="100" name="文本框 99"/>
          <p:cNvSpPr txBox="1"/>
          <p:nvPr/>
        </p:nvSpPr>
        <p:spPr>
          <a:xfrm>
            <a:off x="2537460" y="3148330"/>
            <a:ext cx="9088120" cy="2646045"/>
          </a:xfrm>
          <a:prstGeom prst="rect">
            <a:avLst/>
          </a:prstGeom>
          <a:noFill/>
          <a:ln w="9525">
            <a:noFill/>
          </a:ln>
        </p:spPr>
        <p:txBody>
          <a:bodyPr wrap="square">
            <a:spAutoFit/>
          </a:bodyPr>
          <a:lstStyle/>
          <a:p>
            <a:pPr indent="0"/>
            <a:r>
              <a:rPr lang="en-US" altLang="zh-CN" sz="16600">
                <a:solidFill>
                  <a:schemeClr val="accent2">
                    <a:lumMod val="75000"/>
                  </a:schemeClr>
                </a:solidFill>
              </a:rPr>
              <a:t>THANKS</a:t>
            </a:r>
            <a:endParaRPr lang="en-US" altLang="zh-CN" sz="16600">
              <a:solidFill>
                <a:schemeClr val="accent2">
                  <a:lumMod val="75000"/>
                </a:schemeClr>
              </a:solidFill>
            </a:endParaRPr>
          </a:p>
        </p:txBody>
      </p:sp>
      <p:pic>
        <p:nvPicPr>
          <p:cNvPr id="1026" name="Picture 2" descr="http://www.dcjingsai.com/a_new_static/img/user/logo-new2.png?=v1539939507390&amp;date=2018-10-20%208:45:5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2365" y="1735525"/>
            <a:ext cx="3493231" cy="8219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635" y="6350"/>
            <a:ext cx="12181840" cy="6844665"/>
          </a:xfrm>
          <a:prstGeom prst="rect">
            <a:avLst/>
          </a:prstGeom>
        </p:spPr>
      </p:pic>
      <p:sp>
        <p:nvSpPr>
          <p:cNvPr id="19" name="标题 1"/>
          <p:cNvSpPr txBox="1"/>
          <p:nvPr/>
        </p:nvSpPr>
        <p:spPr>
          <a:xfrm>
            <a:off x="1073991" y="287528"/>
            <a:ext cx="6109097" cy="604044"/>
          </a:xfrm>
          <a:prstGeom prst="rect">
            <a:avLst/>
          </a:prstGeom>
        </p:spPr>
        <p:txBody>
          <a:bodyPr/>
          <a:lstStyle>
            <a:lvl1pPr algn="l" defTabSz="2887980" rtl="0" eaLnBrk="1" latinLnBrk="0" hangingPunct="1">
              <a:lnSpc>
                <a:spcPct val="90000"/>
              </a:lnSpc>
              <a:spcBef>
                <a:spcPct val="0"/>
              </a:spcBef>
              <a:buNone/>
              <a:defRPr sz="13860" kern="1200">
                <a:solidFill>
                  <a:schemeClr val="tx1"/>
                </a:solidFill>
                <a:latin typeface="+mj-lt"/>
                <a:ea typeface="+mj-ea"/>
                <a:cs typeface="+mj-cs"/>
              </a:defRPr>
            </a:lvl1pPr>
          </a:lstStyle>
          <a:p>
            <a:r>
              <a:rPr lang="zh-CN" altLang="en-US" sz="3000">
                <a:latin typeface="黑体" panose="02010609060101010101" pitchFamily="49" charset="-122"/>
                <a:ea typeface="黑体" panose="02010609060101010101" pitchFamily="49" charset="-122"/>
              </a:rPr>
              <a:t>目录</a:t>
            </a:r>
            <a:endParaRPr lang="en-US" altLang="zh-CN" sz="3000" dirty="0">
              <a:latin typeface="黑体" panose="02010609060101010101" pitchFamily="49" charset="-122"/>
              <a:ea typeface="黑体" panose="02010609060101010101" pitchFamily="49" charset="-122"/>
            </a:endParaRPr>
          </a:p>
        </p:txBody>
      </p:sp>
      <p:sp>
        <p:nvSpPr>
          <p:cNvPr id="22" name="直接连接符 4"/>
          <p:cNvSpPr>
            <a:spLocks noChangeShapeType="1"/>
          </p:cNvSpPr>
          <p:nvPr/>
        </p:nvSpPr>
        <p:spPr bwMode="auto">
          <a:xfrm>
            <a:off x="476" y="1054255"/>
            <a:ext cx="12191207" cy="0"/>
          </a:xfrm>
          <a:prstGeom prst="line">
            <a:avLst/>
          </a:prstGeom>
          <a:noFill/>
          <a:ln w="6350">
            <a:solidFill>
              <a:srgbClr val="3AC4C4"/>
            </a:solidFill>
            <a:miter lim="800000"/>
          </a:ln>
          <a:extLst>
            <a:ext uri="{909E8E84-426E-40DD-AFC4-6F175D3DCCD1}">
              <a14:hiddenFill xmlns:a14="http://schemas.microsoft.com/office/drawing/2010/main">
                <a:noFill/>
              </a14:hiddenFill>
            </a:ext>
          </a:extLst>
        </p:spPr>
        <p:txBody>
          <a:bodyPr/>
          <a:lstStyle/>
          <a:p>
            <a:endParaRPr lang="zh-CN" altLang="en-US" sz="270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9293225" y="5544820"/>
            <a:ext cx="2621915" cy="931545"/>
          </a:xfrm>
          <a:prstGeom prst="rect">
            <a:avLst/>
          </a:prstGeom>
        </p:spPr>
      </p:pic>
      <p:sp>
        <p:nvSpPr>
          <p:cNvPr id="190" name=" 190"/>
          <p:cNvSpPr/>
          <p:nvPr/>
        </p:nvSpPr>
        <p:spPr>
          <a:xfrm>
            <a:off x="4648200" y="1229995"/>
            <a:ext cx="2534920" cy="2501900"/>
          </a:xfrm>
          <a:prstGeom prst="diamond">
            <a:avLst/>
          </a:prstGeom>
        </p:spPr>
        <p:style>
          <a:lnRef idx="2">
            <a:schemeClr val="accent4"/>
          </a:lnRef>
          <a:fillRef idx="1">
            <a:schemeClr val="lt1"/>
          </a:fillRef>
          <a:effectRef idx="0">
            <a:schemeClr val="accent4"/>
          </a:effectRef>
          <a:fontRef idx="minor">
            <a:schemeClr val="dk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7" name=" 190"/>
          <p:cNvSpPr/>
          <p:nvPr/>
        </p:nvSpPr>
        <p:spPr>
          <a:xfrm>
            <a:off x="4648200" y="3908425"/>
            <a:ext cx="2534920" cy="2501900"/>
          </a:xfrm>
          <a:prstGeom prst="diamond">
            <a:avLst/>
          </a:prstGeom>
        </p:spPr>
        <p:style>
          <a:lnRef idx="2">
            <a:schemeClr val="accent3"/>
          </a:lnRef>
          <a:fillRef idx="1">
            <a:schemeClr val="lt1"/>
          </a:fillRef>
          <a:effectRef idx="0">
            <a:schemeClr val="accent3"/>
          </a:effectRef>
          <a:fontRef idx="minor">
            <a:schemeClr val="dk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8" name=" 190"/>
          <p:cNvSpPr/>
          <p:nvPr/>
        </p:nvSpPr>
        <p:spPr>
          <a:xfrm>
            <a:off x="5988050" y="2566035"/>
            <a:ext cx="2534920" cy="2501900"/>
          </a:xfrm>
          <a:prstGeom prst="diamond">
            <a:avLst/>
          </a:prstGeom>
        </p:spPr>
        <p:style>
          <a:lnRef idx="2">
            <a:schemeClr val="accent2"/>
          </a:lnRef>
          <a:fillRef idx="1">
            <a:schemeClr val="lt1"/>
          </a:fillRef>
          <a:effectRef idx="0">
            <a:schemeClr val="accent2"/>
          </a:effectRef>
          <a:fontRef idx="minor">
            <a:schemeClr val="dk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9" name=" 190"/>
          <p:cNvSpPr/>
          <p:nvPr/>
        </p:nvSpPr>
        <p:spPr>
          <a:xfrm>
            <a:off x="3300730" y="2566035"/>
            <a:ext cx="2534920" cy="2501900"/>
          </a:xfrm>
          <a:prstGeom prst="diamond">
            <a:avLst/>
          </a:prstGeom>
        </p:spPr>
        <p:style>
          <a:lnRef idx="2">
            <a:schemeClr val="accent5"/>
          </a:lnRef>
          <a:fillRef idx="1">
            <a:schemeClr val="lt1"/>
          </a:fillRef>
          <a:effectRef idx="0">
            <a:schemeClr val="accent5"/>
          </a:effectRef>
          <a:fontRef idx="minor">
            <a:schemeClr val="dk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5113020" y="2164080"/>
            <a:ext cx="1605280" cy="521970"/>
          </a:xfrm>
          <a:prstGeom prst="rect">
            <a:avLst/>
          </a:prstGeom>
          <a:noFill/>
        </p:spPr>
        <p:txBody>
          <a:bodyPr wrap="none" rtlCol="0">
            <a:spAutoFit/>
            <a:scene3d>
              <a:camera prst="orthographicFront"/>
              <a:lightRig rig="threePt" dir="t"/>
            </a:scene3d>
          </a:bodyPr>
          <a:lstStyle/>
          <a:p>
            <a:r>
              <a:rPr lang="zh-CN" altLang="en-US" sz="2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赛题分析</a:t>
            </a:r>
            <a:endParaRPr lang="zh-CN" altLang="en-US" sz="2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1" name="文本框 10"/>
          <p:cNvSpPr txBox="1"/>
          <p:nvPr/>
        </p:nvSpPr>
        <p:spPr>
          <a:xfrm>
            <a:off x="5113020" y="4898390"/>
            <a:ext cx="1605280" cy="521970"/>
          </a:xfrm>
          <a:prstGeom prst="rect">
            <a:avLst/>
          </a:prstGeom>
          <a:noFill/>
        </p:spPr>
        <p:txBody>
          <a:bodyPr wrap="none" rtlCol="0">
            <a:spAutoFit/>
            <a:scene3d>
              <a:camera prst="orthographicFront"/>
              <a:lightRig rig="threePt" dir="t"/>
            </a:scene3d>
          </a:bodyPr>
          <a:lstStyle/>
          <a:p>
            <a:r>
              <a:rPr lang="zh-CN" altLang="en-US" sz="2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思考总结</a:t>
            </a:r>
            <a:endParaRPr lang="zh-CN" altLang="en-US" sz="2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2" name="文本框 11"/>
          <p:cNvSpPr txBox="1"/>
          <p:nvPr/>
        </p:nvSpPr>
        <p:spPr>
          <a:xfrm>
            <a:off x="6452870" y="3556000"/>
            <a:ext cx="1605280" cy="521970"/>
          </a:xfrm>
          <a:prstGeom prst="rect">
            <a:avLst/>
          </a:prstGeom>
          <a:noFill/>
        </p:spPr>
        <p:txBody>
          <a:bodyPr wrap="none" rtlCol="0">
            <a:spAutoFit/>
            <a:scene3d>
              <a:camera prst="orthographicFront"/>
              <a:lightRig rig="threePt" dir="t"/>
            </a:scene3d>
          </a:bodyPr>
          <a:lstStyle/>
          <a:p>
            <a:r>
              <a:rPr lang="zh-CN" altLang="en-US" sz="2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算法模型</a:t>
            </a:r>
            <a:endParaRPr lang="zh-CN" altLang="en-US" sz="2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文本框 12"/>
          <p:cNvSpPr txBox="1"/>
          <p:nvPr/>
        </p:nvSpPr>
        <p:spPr>
          <a:xfrm>
            <a:off x="3699510" y="3556000"/>
            <a:ext cx="1605280" cy="521970"/>
          </a:xfrm>
          <a:prstGeom prst="rect">
            <a:avLst/>
          </a:prstGeom>
          <a:noFill/>
        </p:spPr>
        <p:txBody>
          <a:bodyPr wrap="none" rtlCol="0">
            <a:spAutoFit/>
            <a:scene3d>
              <a:camera prst="orthographicFront"/>
              <a:lightRig rig="threePt" dir="t"/>
            </a:scene3d>
          </a:bodyPr>
          <a:lstStyle/>
          <a:p>
            <a:r>
              <a:rPr lang="zh-CN" altLang="en-US" sz="2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特征工程</a:t>
            </a:r>
            <a:endParaRPr lang="zh-CN" altLang="en-US" sz="2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635" y="6350"/>
            <a:ext cx="12181840" cy="6844665"/>
          </a:xfrm>
          <a:prstGeom prst="rect">
            <a:avLst/>
          </a:prstGeom>
        </p:spPr>
      </p:pic>
      <p:pic>
        <p:nvPicPr>
          <p:cNvPr id="5" name="图片 4"/>
          <p:cNvPicPr>
            <a:picLocks noChangeAspect="1"/>
          </p:cNvPicPr>
          <p:nvPr/>
        </p:nvPicPr>
        <p:blipFill>
          <a:blip r:embed="rId2"/>
          <a:stretch>
            <a:fillRect/>
          </a:stretch>
        </p:blipFill>
        <p:spPr>
          <a:xfrm>
            <a:off x="9293225" y="5544820"/>
            <a:ext cx="2621915" cy="931545"/>
          </a:xfrm>
          <a:prstGeom prst="rect">
            <a:avLst/>
          </a:prstGeom>
        </p:spPr>
      </p:pic>
      <p:sp>
        <p:nvSpPr>
          <p:cNvPr id="190" name=" 190"/>
          <p:cNvSpPr/>
          <p:nvPr/>
        </p:nvSpPr>
        <p:spPr>
          <a:xfrm>
            <a:off x="4648200" y="2178050"/>
            <a:ext cx="2534920" cy="2501900"/>
          </a:xfrm>
          <a:prstGeom prst="diamond">
            <a:avLst/>
          </a:prstGeom>
        </p:spPr>
        <p:style>
          <a:lnRef idx="2">
            <a:schemeClr val="accent4"/>
          </a:lnRef>
          <a:fillRef idx="1">
            <a:schemeClr val="lt1"/>
          </a:fillRef>
          <a:effectRef idx="0">
            <a:schemeClr val="accent4"/>
          </a:effectRef>
          <a:fontRef idx="minor">
            <a:schemeClr val="dk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5113020" y="3167380"/>
            <a:ext cx="1605280" cy="521970"/>
          </a:xfrm>
          <a:prstGeom prst="rect">
            <a:avLst/>
          </a:prstGeom>
          <a:noFill/>
        </p:spPr>
        <p:txBody>
          <a:bodyPr wrap="none" rtlCol="0">
            <a:spAutoFit/>
            <a:scene3d>
              <a:camera prst="orthographicFront"/>
              <a:lightRig rig="threePt" dir="t"/>
            </a:scene3d>
          </a:bodyPr>
          <a:lstStyle/>
          <a:p>
            <a:r>
              <a:rPr lang="zh-CN" altLang="en-US" sz="2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赛题分析</a:t>
            </a:r>
            <a:endParaRPr lang="zh-CN" altLang="en-US" sz="2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635" y="6350"/>
            <a:ext cx="12181840" cy="6844665"/>
          </a:xfrm>
          <a:prstGeom prst="rect">
            <a:avLst/>
          </a:prstGeom>
        </p:spPr>
      </p:pic>
      <p:sp>
        <p:nvSpPr>
          <p:cNvPr id="19" name="标题 1"/>
          <p:cNvSpPr txBox="1"/>
          <p:nvPr/>
        </p:nvSpPr>
        <p:spPr>
          <a:xfrm>
            <a:off x="1073991" y="278003"/>
            <a:ext cx="6109097" cy="604044"/>
          </a:xfrm>
          <a:prstGeom prst="rect">
            <a:avLst/>
          </a:prstGeom>
        </p:spPr>
        <p:txBody>
          <a:bodyPr/>
          <a:lstStyle>
            <a:lvl1pPr algn="l" defTabSz="2887980" rtl="0" eaLnBrk="1" latinLnBrk="0" hangingPunct="1">
              <a:lnSpc>
                <a:spcPct val="90000"/>
              </a:lnSpc>
              <a:spcBef>
                <a:spcPct val="0"/>
              </a:spcBef>
              <a:buNone/>
              <a:defRPr sz="13860" kern="1200">
                <a:solidFill>
                  <a:schemeClr val="tx1"/>
                </a:solidFill>
                <a:latin typeface="+mj-lt"/>
                <a:ea typeface="+mj-ea"/>
                <a:cs typeface="+mj-cs"/>
              </a:defRPr>
            </a:lvl1pPr>
          </a:lstStyle>
          <a:p>
            <a:r>
              <a:rPr lang="zh-CN" altLang="en-US" sz="3000" dirty="0">
                <a:latin typeface="黑体" panose="02010609060101010101" pitchFamily="49" charset="-122"/>
                <a:ea typeface="黑体" panose="02010609060101010101" pitchFamily="49" charset="-122"/>
              </a:rPr>
              <a:t>赛题分析</a:t>
            </a:r>
            <a:r>
              <a:rPr lang="en-US" altLang="zh-CN" sz="3000" dirty="0">
                <a:latin typeface="黑体" panose="02010609060101010101" pitchFamily="49" charset="-122"/>
                <a:ea typeface="黑体" panose="02010609060101010101" pitchFamily="49" charset="-122"/>
              </a:rPr>
              <a:t>-</a:t>
            </a:r>
            <a:r>
              <a:rPr lang="zh-CN" altLang="en-US" sz="3000" dirty="0">
                <a:latin typeface="黑体" panose="02010609060101010101" pitchFamily="49" charset="-122"/>
                <a:ea typeface="黑体" panose="02010609060101010101" pitchFamily="49" charset="-122"/>
              </a:rPr>
              <a:t>回顾</a:t>
            </a:r>
            <a:endParaRPr lang="zh-CN" altLang="en-US" sz="3000" dirty="0">
              <a:latin typeface="黑体" panose="02010609060101010101" pitchFamily="49" charset="-122"/>
              <a:ea typeface="黑体" panose="02010609060101010101" pitchFamily="49" charset="-122"/>
            </a:endParaRPr>
          </a:p>
        </p:txBody>
      </p:sp>
      <p:sp>
        <p:nvSpPr>
          <p:cNvPr id="22" name="直接连接符 4"/>
          <p:cNvSpPr>
            <a:spLocks noChangeShapeType="1"/>
          </p:cNvSpPr>
          <p:nvPr/>
        </p:nvSpPr>
        <p:spPr bwMode="auto">
          <a:xfrm>
            <a:off x="476" y="1054255"/>
            <a:ext cx="12191207" cy="0"/>
          </a:xfrm>
          <a:prstGeom prst="line">
            <a:avLst/>
          </a:prstGeom>
          <a:noFill/>
          <a:ln w="6350">
            <a:solidFill>
              <a:srgbClr val="3AC4C4"/>
            </a:solidFill>
            <a:miter lim="800000"/>
          </a:ln>
          <a:extLst>
            <a:ext uri="{909E8E84-426E-40DD-AFC4-6F175D3DCCD1}">
              <a14:hiddenFill xmlns:a14="http://schemas.microsoft.com/office/drawing/2010/main">
                <a:noFill/>
              </a14:hiddenFill>
            </a:ext>
          </a:extLst>
        </p:spPr>
        <p:txBody>
          <a:bodyPr/>
          <a:lstStyle/>
          <a:p>
            <a:endParaRPr lang="zh-CN" altLang="en-US" sz="270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9293225" y="5544820"/>
            <a:ext cx="2621915" cy="931545"/>
          </a:xfrm>
          <a:prstGeom prst="rect">
            <a:avLst/>
          </a:prstGeom>
        </p:spPr>
      </p:pic>
      <p:sp>
        <p:nvSpPr>
          <p:cNvPr id="20" name="文本框 19"/>
          <p:cNvSpPr txBox="1"/>
          <p:nvPr/>
        </p:nvSpPr>
        <p:spPr>
          <a:xfrm>
            <a:off x="1459436" y="2023297"/>
            <a:ext cx="8369300" cy="2553335"/>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    1.</a:t>
            </a:r>
            <a:r>
              <a:rPr lang="zh-CN" altLang="en-US" sz="2000" dirty="0">
                <a:latin typeface="微软雅黑" panose="020B0503020204020204" pitchFamily="34" charset="-122"/>
                <a:ea typeface="微软雅黑" panose="020B0503020204020204" pitchFamily="34" charset="-122"/>
              </a:rPr>
              <a:t>问题描述：</a:t>
            </a:r>
            <a:r>
              <a:rPr lang="en-US" altLang="zh-CN" sz="2000" dirty="0">
                <a:latin typeface="微软雅黑" panose="020B0503020204020204" pitchFamily="34" charset="-122"/>
                <a:ea typeface="微软雅黑" panose="020B0503020204020204" pitchFamily="34" charset="-122"/>
              </a:rPr>
              <a:t>利用数据去预测用户点击广告的概率，</a:t>
            </a:r>
            <a:r>
              <a:rPr lang="en-US" altLang="zh-CN" sz="2000">
                <a:latin typeface="微软雅黑" panose="020B0503020204020204" pitchFamily="34" charset="-122"/>
                <a:ea typeface="微软雅黑" panose="020B0503020204020204" pitchFamily="34" charset="-122"/>
              </a:rPr>
              <a:t>对于CTR</a:t>
            </a:r>
            <a:r>
              <a:rPr lang="en-US" altLang="zh-CN" sz="2000" dirty="0">
                <a:latin typeface="微软雅黑" panose="020B0503020204020204" pitchFamily="34" charset="-122"/>
                <a:ea typeface="微软雅黑" panose="020B0503020204020204" pitchFamily="34" charset="-122"/>
              </a:rPr>
              <a:t>问题</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来说，广告是否被点击的主导因素是用户，其次是广告信息</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2.赛题特征</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广告信息</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媒体信息</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用户信息</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上下文信息</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3.数据</a:t>
            </a:r>
            <a:r>
              <a:rPr lang="zh-CN" altLang="en-US" sz="2000" dirty="0">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sym typeface="+mn-ea"/>
              </a:rPr>
              <a:t>共</a:t>
            </a:r>
            <a:r>
              <a:rPr lang="en-US" altLang="zh-CN">
                <a:latin typeface="微软雅黑" panose="020B0503020204020204" pitchFamily="34" charset="-122"/>
                <a:ea typeface="微软雅黑" panose="020B0503020204020204" pitchFamily="34" charset="-122"/>
                <a:sym typeface="+mn-ea"/>
              </a:rPr>
              <a:t>1001650</a:t>
            </a:r>
            <a:r>
              <a:rPr lang="zh-CN" altLang="en-US">
                <a:latin typeface="微软雅黑" panose="020B0503020204020204" pitchFamily="34" charset="-122"/>
                <a:ea typeface="微软雅黑" panose="020B0503020204020204" pitchFamily="34" charset="-122"/>
                <a:sym typeface="+mn-ea"/>
              </a:rPr>
              <a:t>初赛数据 和 </a:t>
            </a:r>
            <a:r>
              <a:rPr lang="en-US" altLang="zh-CN">
                <a:latin typeface="微软雅黑" panose="020B0503020204020204" pitchFamily="34" charset="-122"/>
                <a:ea typeface="微软雅黑" panose="020B0503020204020204" pitchFamily="34" charset="-122"/>
                <a:sym typeface="+mn-ea"/>
              </a:rPr>
              <a:t>1998350</a:t>
            </a:r>
            <a:r>
              <a:rPr lang="zh-CN" altLang="en-US">
                <a:latin typeface="微软雅黑" panose="020B0503020204020204" pitchFamily="34" charset="-122"/>
                <a:ea typeface="微软雅黑" panose="020B0503020204020204" pitchFamily="34" charset="-122"/>
                <a:sym typeface="+mn-ea"/>
              </a:rPr>
              <a:t>条复赛数据</a:t>
            </a:r>
            <a:endParaRPr lang="zh-CN" altLang="en-US" sz="2000">
              <a:latin typeface="微软雅黑" panose="020B0503020204020204" pitchFamily="34" charset="-122"/>
              <a:ea typeface="微软雅黑" panose="020B0503020204020204" pitchFamily="34" charset="-122"/>
            </a:endParaRPr>
          </a:p>
          <a:p>
            <a:r>
              <a:rPr lang="en-US" altLang="zh-CN" sz="2000">
                <a:latin typeface="微软雅黑" panose="020B0503020204020204" pitchFamily="34" charset="-122"/>
                <a:ea typeface="微软雅黑" panose="020B0503020204020204" pitchFamily="34" charset="-122"/>
                <a:sym typeface="+mn-ea"/>
              </a:rPr>
              <a:t>        </a:t>
            </a: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4.评估指标</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3577590" y="3935730"/>
            <a:ext cx="4838065" cy="9429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635" y="6350"/>
            <a:ext cx="12181840" cy="6844665"/>
          </a:xfrm>
          <a:prstGeom prst="rect">
            <a:avLst/>
          </a:prstGeom>
        </p:spPr>
      </p:pic>
      <p:sp>
        <p:nvSpPr>
          <p:cNvPr id="19" name="标题 1"/>
          <p:cNvSpPr txBox="1"/>
          <p:nvPr/>
        </p:nvSpPr>
        <p:spPr>
          <a:xfrm>
            <a:off x="1073991" y="278003"/>
            <a:ext cx="6109097" cy="604044"/>
          </a:xfrm>
          <a:prstGeom prst="rect">
            <a:avLst/>
          </a:prstGeom>
        </p:spPr>
        <p:txBody>
          <a:bodyPr/>
          <a:lstStyle>
            <a:lvl1pPr algn="l" defTabSz="2887980" rtl="0" eaLnBrk="1" latinLnBrk="0" hangingPunct="1">
              <a:lnSpc>
                <a:spcPct val="90000"/>
              </a:lnSpc>
              <a:spcBef>
                <a:spcPct val="0"/>
              </a:spcBef>
              <a:buNone/>
              <a:defRPr sz="13860" kern="1200">
                <a:solidFill>
                  <a:schemeClr val="tx1"/>
                </a:solidFill>
                <a:latin typeface="+mj-lt"/>
                <a:ea typeface="+mj-ea"/>
                <a:cs typeface="+mj-cs"/>
              </a:defRPr>
            </a:lvl1pPr>
          </a:lstStyle>
          <a:p>
            <a:r>
              <a:rPr lang="zh-CN" altLang="en-US" sz="3000" dirty="0">
                <a:latin typeface="黑体" panose="02010609060101010101" pitchFamily="49" charset="-122"/>
                <a:ea typeface="黑体" panose="02010609060101010101" pitchFamily="49" charset="-122"/>
              </a:rPr>
              <a:t>赛题分析</a:t>
            </a:r>
            <a:r>
              <a:rPr lang="en-US" altLang="zh-CN" sz="3000" dirty="0">
                <a:latin typeface="黑体" panose="02010609060101010101" pitchFamily="49" charset="-122"/>
                <a:ea typeface="黑体" panose="02010609060101010101" pitchFamily="49" charset="-122"/>
              </a:rPr>
              <a:t>-</a:t>
            </a:r>
            <a:r>
              <a:rPr lang="zh-CN" altLang="en-US" sz="3000" dirty="0">
                <a:latin typeface="黑体" panose="02010609060101010101" pitchFamily="49" charset="-122"/>
                <a:ea typeface="黑体" panose="02010609060101010101" pitchFamily="49" charset="-122"/>
              </a:rPr>
              <a:t>解题思路</a:t>
            </a:r>
            <a:endParaRPr lang="zh-CN" altLang="en-US" sz="3000" dirty="0">
              <a:latin typeface="黑体" panose="02010609060101010101" pitchFamily="49" charset="-122"/>
              <a:ea typeface="黑体" panose="02010609060101010101" pitchFamily="49" charset="-122"/>
            </a:endParaRPr>
          </a:p>
        </p:txBody>
      </p:sp>
      <p:sp>
        <p:nvSpPr>
          <p:cNvPr id="22" name="直接连接符 4"/>
          <p:cNvSpPr>
            <a:spLocks noChangeShapeType="1"/>
          </p:cNvSpPr>
          <p:nvPr/>
        </p:nvSpPr>
        <p:spPr bwMode="auto">
          <a:xfrm>
            <a:off x="476" y="1054255"/>
            <a:ext cx="12191207" cy="0"/>
          </a:xfrm>
          <a:prstGeom prst="line">
            <a:avLst/>
          </a:prstGeom>
          <a:noFill/>
          <a:ln w="6350">
            <a:solidFill>
              <a:srgbClr val="3AC4C4"/>
            </a:solidFill>
            <a:miter lim="800000"/>
          </a:ln>
          <a:extLst>
            <a:ext uri="{909E8E84-426E-40DD-AFC4-6F175D3DCCD1}">
              <a14:hiddenFill xmlns:a14="http://schemas.microsoft.com/office/drawing/2010/main">
                <a:noFill/>
              </a14:hiddenFill>
            </a:ext>
          </a:extLst>
        </p:spPr>
        <p:txBody>
          <a:bodyPr/>
          <a:lstStyle/>
          <a:p>
            <a:endParaRPr lang="zh-CN" altLang="en-US" sz="270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9293225" y="5544820"/>
            <a:ext cx="2621915" cy="931545"/>
          </a:xfrm>
          <a:prstGeom prst="rect">
            <a:avLst/>
          </a:prstGeom>
        </p:spPr>
      </p:pic>
      <p:sp>
        <p:nvSpPr>
          <p:cNvPr id="219" name=" 219"/>
          <p:cNvSpPr/>
          <p:nvPr/>
        </p:nvSpPr>
        <p:spPr>
          <a:xfrm>
            <a:off x="4614545" y="1233170"/>
            <a:ext cx="2266315" cy="66675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4867275" y="1382395"/>
            <a:ext cx="1971675" cy="368300"/>
          </a:xfrm>
          <a:prstGeom prst="rect">
            <a:avLst/>
          </a:prstGeom>
          <a:noFill/>
        </p:spPr>
        <p:txBody>
          <a:bodyPr wrap="square" rtlCol="0">
            <a:spAutoFit/>
          </a:bodyPr>
          <a:lstStyle/>
          <a:p>
            <a:r>
              <a:rPr lang="zh-CN" altLang="en-US">
                <a:solidFill>
                  <a:schemeClr val="bg1"/>
                </a:solidFill>
                <a:latin typeface="微软雅黑" panose="020B0503020204020204" pitchFamily="34" charset="-122"/>
                <a:ea typeface="微软雅黑" panose="020B0503020204020204" pitchFamily="34" charset="-122"/>
              </a:rPr>
              <a:t>探索性数据分析</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6" name=" 219"/>
          <p:cNvSpPr/>
          <p:nvPr/>
        </p:nvSpPr>
        <p:spPr>
          <a:xfrm>
            <a:off x="4614545" y="2363470"/>
            <a:ext cx="2266315" cy="66675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7" name="文本框 6"/>
          <p:cNvSpPr txBox="1"/>
          <p:nvPr/>
        </p:nvSpPr>
        <p:spPr>
          <a:xfrm>
            <a:off x="4761865" y="2512695"/>
            <a:ext cx="1971675" cy="368300"/>
          </a:xfrm>
          <a:prstGeom prst="rect">
            <a:avLst/>
          </a:prstGeom>
          <a:noFill/>
        </p:spPr>
        <p:txBody>
          <a:bodyPr wrap="square" rtlCol="0">
            <a:spAutoFit/>
          </a:bodyPr>
          <a:lstStyle/>
          <a:p>
            <a:pPr algn="ctr"/>
            <a:r>
              <a:rPr lang="zh-CN" altLang="en-US">
                <a:solidFill>
                  <a:schemeClr val="bg1"/>
                </a:solidFill>
                <a:latin typeface="微软雅黑" panose="020B0503020204020204" pitchFamily="34" charset="-122"/>
                <a:ea typeface="微软雅黑" panose="020B0503020204020204" pitchFamily="34" charset="-122"/>
              </a:rPr>
              <a:t>特征工程</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8" name=" 219"/>
          <p:cNvSpPr/>
          <p:nvPr/>
        </p:nvSpPr>
        <p:spPr>
          <a:xfrm>
            <a:off x="4614545" y="4693920"/>
            <a:ext cx="2266315" cy="66675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4867275" y="4843145"/>
            <a:ext cx="1971675" cy="368300"/>
          </a:xfrm>
          <a:prstGeom prst="rect">
            <a:avLst/>
          </a:prstGeom>
          <a:noFill/>
        </p:spPr>
        <p:txBody>
          <a:bodyPr wrap="square" rtlCol="0">
            <a:spAutoFit/>
          </a:bodyPr>
          <a:lstStyle/>
          <a:p>
            <a:r>
              <a:rPr lang="en-US" altLang="zh-CN">
                <a:solidFill>
                  <a:schemeClr val="bg1"/>
                </a:solidFill>
              </a:rPr>
              <a:t>      </a:t>
            </a:r>
            <a:r>
              <a:rPr lang="zh-CN" altLang="en-US">
                <a:solidFill>
                  <a:schemeClr val="bg1"/>
                </a:solidFill>
                <a:latin typeface="微软雅黑" panose="020B0503020204020204" pitchFamily="34" charset="-122"/>
                <a:ea typeface="微软雅黑" panose="020B0503020204020204" pitchFamily="34" charset="-122"/>
              </a:rPr>
              <a:t>模型融合</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5" name="下箭头 14"/>
          <p:cNvSpPr/>
          <p:nvPr/>
        </p:nvSpPr>
        <p:spPr>
          <a:xfrm>
            <a:off x="5671185" y="1993900"/>
            <a:ext cx="152400" cy="2952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714625" y="3450590"/>
            <a:ext cx="6067425" cy="7531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6" name="下箭头 15"/>
          <p:cNvSpPr/>
          <p:nvPr/>
        </p:nvSpPr>
        <p:spPr>
          <a:xfrm>
            <a:off x="5671185" y="3111500"/>
            <a:ext cx="152400" cy="2952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下箭头 16"/>
          <p:cNvSpPr/>
          <p:nvPr/>
        </p:nvSpPr>
        <p:spPr>
          <a:xfrm>
            <a:off x="5671820" y="4264025"/>
            <a:ext cx="152400" cy="2952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 219"/>
          <p:cNvSpPr/>
          <p:nvPr/>
        </p:nvSpPr>
        <p:spPr>
          <a:xfrm>
            <a:off x="2903220" y="3493770"/>
            <a:ext cx="2266315" cy="66675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13" name="文本框 12"/>
          <p:cNvSpPr txBox="1"/>
          <p:nvPr/>
        </p:nvSpPr>
        <p:spPr>
          <a:xfrm>
            <a:off x="3155950" y="3642995"/>
            <a:ext cx="1971675" cy="368300"/>
          </a:xfrm>
          <a:prstGeom prst="rect">
            <a:avLst/>
          </a:prstGeom>
          <a:noFill/>
        </p:spPr>
        <p:txBody>
          <a:bodyPr wrap="square" rtlCol="0">
            <a:spAutoFit/>
          </a:bodyPr>
          <a:lstStyle/>
          <a:p>
            <a:r>
              <a:rPr lang="en-US" altLang="zh-CN">
                <a:solidFill>
                  <a:schemeClr val="bg1"/>
                </a:solidFill>
                <a:latin typeface="微软雅黑" panose="020B0503020204020204" pitchFamily="34" charset="-122"/>
                <a:ea typeface="微软雅黑" panose="020B0503020204020204" pitchFamily="34" charset="-122"/>
              </a:rPr>
              <a:t>   Xgboost</a:t>
            </a:r>
            <a:r>
              <a:rPr lang="zh-CN" altLang="en-US">
                <a:solidFill>
                  <a:schemeClr val="bg1"/>
                </a:solidFill>
                <a:latin typeface="微软雅黑" panose="020B0503020204020204" pitchFamily="34" charset="-122"/>
                <a:ea typeface="微软雅黑" panose="020B0503020204020204" pitchFamily="34" charset="-122"/>
              </a:rPr>
              <a:t>模型</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0" name=" 219"/>
          <p:cNvSpPr/>
          <p:nvPr/>
        </p:nvSpPr>
        <p:spPr>
          <a:xfrm>
            <a:off x="6313170" y="3493770"/>
            <a:ext cx="2266315" cy="66675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11" name="文本框 10"/>
          <p:cNvSpPr txBox="1"/>
          <p:nvPr/>
        </p:nvSpPr>
        <p:spPr>
          <a:xfrm>
            <a:off x="6565900" y="3642995"/>
            <a:ext cx="1971675" cy="368300"/>
          </a:xfrm>
          <a:prstGeom prst="rect">
            <a:avLst/>
          </a:prstGeom>
          <a:noFill/>
        </p:spPr>
        <p:txBody>
          <a:bodyPr wrap="square" rtlCol="0">
            <a:spAutoFit/>
          </a:bodyPr>
          <a:lstStyle/>
          <a:p>
            <a:r>
              <a:rPr lang="en-US" altLang="zh-CN">
                <a:solidFill>
                  <a:schemeClr val="bg1"/>
                </a:solidFill>
                <a:latin typeface="微软雅黑" panose="020B0503020204020204" pitchFamily="34" charset="-122"/>
                <a:ea typeface="微软雅黑" panose="020B0503020204020204" pitchFamily="34" charset="-122"/>
              </a:rPr>
              <a:t>   Lightgbm</a:t>
            </a:r>
            <a:r>
              <a:rPr lang="zh-CN" altLang="en-US">
                <a:solidFill>
                  <a:schemeClr val="bg1"/>
                </a:solidFill>
                <a:latin typeface="微软雅黑" panose="020B0503020204020204" pitchFamily="34" charset="-122"/>
                <a:ea typeface="微软雅黑" panose="020B0503020204020204" pitchFamily="34" charset="-122"/>
              </a:rPr>
              <a:t>模型</a:t>
            </a:r>
            <a:endParaRPr lang="zh-CN" altLang="en-US">
              <a:solidFill>
                <a:schemeClr val="bg1"/>
              </a:solidFill>
              <a:latin typeface="微软雅黑" panose="020B0503020204020204" pitchFamily="34" charset="-122"/>
              <a:ea typeface="微软雅黑" panose="020B0503020204020204" pitchFamily="34" charset="-122"/>
            </a:endParaRPr>
          </a:p>
        </p:txBody>
      </p:sp>
      <p:cxnSp>
        <p:nvCxnSpPr>
          <p:cNvPr id="21" name="直接连接符 20"/>
          <p:cNvCxnSpPr>
            <a:stCxn id="9" idx="3"/>
          </p:cNvCxnSpPr>
          <p:nvPr/>
        </p:nvCxnSpPr>
        <p:spPr>
          <a:xfrm flipV="1">
            <a:off x="6838950" y="5024120"/>
            <a:ext cx="1580515" cy="3175"/>
          </a:xfrm>
          <a:prstGeom prst="line">
            <a:avLst/>
          </a:prstGeom>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8419465" y="4756150"/>
            <a:ext cx="2809875" cy="542925"/>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4" name="文本框 23"/>
          <p:cNvSpPr txBox="1"/>
          <p:nvPr/>
        </p:nvSpPr>
        <p:spPr>
          <a:xfrm>
            <a:off x="8562340" y="4843145"/>
            <a:ext cx="2533650" cy="368300"/>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提高性能，降低损失</a:t>
            </a:r>
            <a:endParaRPr lang="zh-CN" altLang="en-US">
              <a:latin typeface="微软雅黑" panose="020B0503020204020204" pitchFamily="34" charset="-122"/>
              <a:ea typeface="微软雅黑" panose="020B0503020204020204" pitchFamily="34" charset="-122"/>
            </a:endParaRPr>
          </a:p>
        </p:txBody>
      </p:sp>
      <p:cxnSp>
        <p:nvCxnSpPr>
          <p:cNvPr id="25" name="直接连接符 24"/>
          <p:cNvCxnSpPr/>
          <p:nvPr/>
        </p:nvCxnSpPr>
        <p:spPr>
          <a:xfrm flipV="1">
            <a:off x="6880860" y="2694940"/>
            <a:ext cx="1580515" cy="3175"/>
          </a:xfrm>
          <a:prstGeom prst="line">
            <a:avLst/>
          </a:prstGeom>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8436610" y="2425065"/>
            <a:ext cx="2809875" cy="542925"/>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7" name="文本框 26"/>
          <p:cNvSpPr txBox="1"/>
          <p:nvPr/>
        </p:nvSpPr>
        <p:spPr>
          <a:xfrm>
            <a:off x="8579485" y="2512060"/>
            <a:ext cx="2533650" cy="368300"/>
          </a:xfrm>
          <a:prstGeom prst="rect">
            <a:avLst/>
          </a:prstGeom>
          <a:noFill/>
        </p:spPr>
        <p:txBody>
          <a:bodyPr wrap="square" rtlCol="0">
            <a:spAutoFit/>
          </a:bodyPr>
          <a:lstStyle/>
          <a:p>
            <a:r>
              <a:rPr lang="en-US" altLang="zh-CN"/>
              <a:t>         </a:t>
            </a:r>
            <a:r>
              <a:rPr lang="zh-CN" altLang="en-US">
                <a:latin typeface="微软雅黑" panose="020B0503020204020204" pitchFamily="34" charset="-122"/>
                <a:ea typeface="微软雅黑" panose="020B0503020204020204" pitchFamily="34" charset="-122"/>
              </a:rPr>
              <a:t>特征决定上限</a:t>
            </a:r>
            <a:endParaRPr lang="zh-CN" altLang="en-US">
              <a:latin typeface="微软雅黑" panose="020B0503020204020204" pitchFamily="34" charset="-122"/>
              <a:ea typeface="微软雅黑" panose="020B0503020204020204" pitchFamily="34" charset="-122"/>
            </a:endParaRPr>
          </a:p>
        </p:txBody>
      </p:sp>
      <p:cxnSp>
        <p:nvCxnSpPr>
          <p:cNvPr id="28" name="直接连接符 27"/>
          <p:cNvCxnSpPr/>
          <p:nvPr/>
        </p:nvCxnSpPr>
        <p:spPr>
          <a:xfrm flipV="1">
            <a:off x="6880860" y="1565275"/>
            <a:ext cx="1580515" cy="3175"/>
          </a:xfrm>
          <a:prstGeom prst="line">
            <a:avLst/>
          </a:prstGeom>
        </p:spPr>
        <p:style>
          <a:lnRef idx="1">
            <a:schemeClr val="accent1"/>
          </a:lnRef>
          <a:fillRef idx="0">
            <a:schemeClr val="accent1"/>
          </a:fillRef>
          <a:effectRef idx="0">
            <a:schemeClr val="accent1"/>
          </a:effectRef>
          <a:fontRef idx="minor">
            <a:schemeClr val="tx1"/>
          </a:fontRef>
        </p:style>
      </p:cxnSp>
      <p:sp>
        <p:nvSpPr>
          <p:cNvPr id="29" name="圆角矩形 28"/>
          <p:cNvSpPr/>
          <p:nvPr/>
        </p:nvSpPr>
        <p:spPr>
          <a:xfrm>
            <a:off x="8461375" y="1295400"/>
            <a:ext cx="2809875" cy="542925"/>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0" name="文本框 29"/>
          <p:cNvSpPr txBox="1"/>
          <p:nvPr/>
        </p:nvSpPr>
        <p:spPr>
          <a:xfrm>
            <a:off x="8604250" y="1382395"/>
            <a:ext cx="2533650" cy="368300"/>
          </a:xfrm>
          <a:prstGeom prst="rect">
            <a:avLst/>
          </a:prstGeom>
          <a:noFill/>
        </p:spPr>
        <p:txBody>
          <a:bodyPr wrap="square" rtlCol="0">
            <a:spAutoFit/>
          </a:bodyPr>
          <a:lstStyle/>
          <a:p>
            <a:r>
              <a:rPr lang="en-US" altLang="zh-CN"/>
              <a:t>    </a:t>
            </a:r>
            <a:r>
              <a:rPr lang="zh-CN" altLang="en-US">
                <a:latin typeface="微软雅黑" panose="020B0503020204020204" pitchFamily="34" charset="-122"/>
                <a:ea typeface="微软雅黑" panose="020B0503020204020204" pitchFamily="34" charset="-122"/>
              </a:rPr>
              <a:t>分析数据，理解数据</a:t>
            </a:r>
            <a:endParaRPr lang="zh-CN"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635" y="6350"/>
            <a:ext cx="12181840" cy="6844665"/>
          </a:xfrm>
          <a:prstGeom prst="rect">
            <a:avLst/>
          </a:prstGeom>
        </p:spPr>
      </p:pic>
      <p:pic>
        <p:nvPicPr>
          <p:cNvPr id="5" name="图片 4"/>
          <p:cNvPicPr>
            <a:picLocks noChangeAspect="1"/>
          </p:cNvPicPr>
          <p:nvPr/>
        </p:nvPicPr>
        <p:blipFill>
          <a:blip r:embed="rId2"/>
          <a:stretch>
            <a:fillRect/>
          </a:stretch>
        </p:blipFill>
        <p:spPr>
          <a:xfrm>
            <a:off x="9293225" y="5544820"/>
            <a:ext cx="2621915" cy="931545"/>
          </a:xfrm>
          <a:prstGeom prst="rect">
            <a:avLst/>
          </a:prstGeom>
        </p:spPr>
      </p:pic>
      <p:sp>
        <p:nvSpPr>
          <p:cNvPr id="190" name=" 190"/>
          <p:cNvSpPr/>
          <p:nvPr/>
        </p:nvSpPr>
        <p:spPr>
          <a:xfrm>
            <a:off x="4648200" y="2178050"/>
            <a:ext cx="2534920" cy="2501900"/>
          </a:xfrm>
          <a:prstGeom prst="diamond">
            <a:avLst/>
          </a:prstGeom>
        </p:spPr>
        <p:style>
          <a:lnRef idx="2">
            <a:schemeClr val="accent1"/>
          </a:lnRef>
          <a:fillRef idx="1">
            <a:schemeClr val="lt1"/>
          </a:fillRef>
          <a:effectRef idx="0">
            <a:schemeClr val="accent1"/>
          </a:effectRef>
          <a:fontRef idx="minor">
            <a:schemeClr val="dk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5113020" y="3167380"/>
            <a:ext cx="1605280" cy="521970"/>
          </a:xfrm>
          <a:prstGeom prst="rect">
            <a:avLst/>
          </a:prstGeom>
          <a:noFill/>
        </p:spPr>
        <p:txBody>
          <a:bodyPr wrap="none" rtlCol="0">
            <a:spAutoFit/>
            <a:scene3d>
              <a:camera prst="orthographicFront"/>
              <a:lightRig rig="threePt" dir="t"/>
            </a:scene3d>
          </a:bodyPr>
          <a:lstStyle/>
          <a:p>
            <a:r>
              <a:rPr lang="zh-CN" altLang="en-US" sz="280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特征工程</a:t>
            </a:r>
            <a:endParaRPr lang="zh-CN" altLang="en-US" sz="280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635" y="6350"/>
            <a:ext cx="12181840" cy="6844665"/>
          </a:xfrm>
          <a:prstGeom prst="rect">
            <a:avLst/>
          </a:prstGeom>
        </p:spPr>
      </p:pic>
      <p:sp>
        <p:nvSpPr>
          <p:cNvPr id="19" name="标题 1"/>
          <p:cNvSpPr txBox="1"/>
          <p:nvPr/>
        </p:nvSpPr>
        <p:spPr>
          <a:xfrm>
            <a:off x="1073991" y="287528"/>
            <a:ext cx="6109097" cy="604044"/>
          </a:xfrm>
          <a:prstGeom prst="rect">
            <a:avLst/>
          </a:prstGeom>
        </p:spPr>
        <p:txBody>
          <a:bodyPr/>
          <a:lstStyle>
            <a:lvl1pPr algn="l" defTabSz="2887980" rtl="0" eaLnBrk="1" latinLnBrk="0" hangingPunct="1">
              <a:lnSpc>
                <a:spcPct val="90000"/>
              </a:lnSpc>
              <a:spcBef>
                <a:spcPct val="0"/>
              </a:spcBef>
              <a:buNone/>
              <a:defRPr sz="13860" kern="1200">
                <a:solidFill>
                  <a:schemeClr val="tx1"/>
                </a:solidFill>
                <a:latin typeface="+mj-lt"/>
                <a:ea typeface="+mj-ea"/>
                <a:cs typeface="+mj-cs"/>
              </a:defRPr>
            </a:lvl1pPr>
          </a:lstStyle>
          <a:p>
            <a:r>
              <a:rPr lang="zh-CN" altLang="en-US" sz="3000" dirty="0">
                <a:latin typeface="黑体" panose="02010609060101010101" pitchFamily="49" charset="-122"/>
                <a:ea typeface="黑体" panose="02010609060101010101" pitchFamily="49" charset="-122"/>
              </a:rPr>
              <a:t>数据</a:t>
            </a:r>
            <a:r>
              <a:rPr lang="zh-CN" altLang="en-US" sz="3000" dirty="0">
                <a:latin typeface="微软雅黑" panose="020B0503020204020204" pitchFamily="34" charset="-122"/>
                <a:ea typeface="微软雅黑" panose="020B0503020204020204" pitchFamily="34" charset="-122"/>
              </a:rPr>
              <a:t>探索性</a:t>
            </a:r>
            <a:r>
              <a:rPr lang="zh-CN" altLang="en-US" sz="3000" dirty="0">
                <a:latin typeface="黑体" panose="02010609060101010101" pitchFamily="49" charset="-122"/>
                <a:ea typeface="黑体" panose="02010609060101010101" pitchFamily="49" charset="-122"/>
              </a:rPr>
              <a:t>分析</a:t>
            </a:r>
            <a:endParaRPr lang="zh-CN" altLang="en-US" sz="3000" dirty="0">
              <a:latin typeface="黑体" panose="02010609060101010101" pitchFamily="49" charset="-122"/>
              <a:ea typeface="黑体" panose="02010609060101010101" pitchFamily="49" charset="-122"/>
            </a:endParaRPr>
          </a:p>
        </p:txBody>
      </p:sp>
      <p:sp>
        <p:nvSpPr>
          <p:cNvPr id="22" name="直接连接符 4"/>
          <p:cNvSpPr>
            <a:spLocks noChangeShapeType="1"/>
          </p:cNvSpPr>
          <p:nvPr/>
        </p:nvSpPr>
        <p:spPr bwMode="auto">
          <a:xfrm>
            <a:off x="476" y="1054255"/>
            <a:ext cx="12191207" cy="0"/>
          </a:xfrm>
          <a:prstGeom prst="line">
            <a:avLst/>
          </a:prstGeom>
          <a:noFill/>
          <a:ln w="6350">
            <a:solidFill>
              <a:srgbClr val="3AC4C4"/>
            </a:solidFill>
            <a:miter lim="800000"/>
          </a:ln>
          <a:extLst>
            <a:ext uri="{909E8E84-426E-40DD-AFC4-6F175D3DCCD1}">
              <a14:hiddenFill xmlns:a14="http://schemas.microsoft.com/office/drawing/2010/main">
                <a:noFill/>
              </a14:hiddenFill>
            </a:ext>
          </a:extLst>
        </p:spPr>
        <p:txBody>
          <a:bodyPr/>
          <a:lstStyle/>
          <a:p>
            <a:endParaRPr lang="zh-CN" altLang="en-US" sz="270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9293225" y="5544820"/>
            <a:ext cx="2621915" cy="931545"/>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4764" y="1277557"/>
            <a:ext cx="4687207" cy="3227717"/>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9715" y="1277620"/>
            <a:ext cx="4752442" cy="3229224"/>
          </a:xfrm>
          <a:prstGeom prst="rect">
            <a:avLst/>
          </a:prstGeom>
        </p:spPr>
      </p:pic>
      <p:sp>
        <p:nvSpPr>
          <p:cNvPr id="3" name="矩形 2"/>
          <p:cNvSpPr/>
          <p:nvPr/>
        </p:nvSpPr>
        <p:spPr>
          <a:xfrm>
            <a:off x="2786203" y="4563949"/>
            <a:ext cx="6096000" cy="1114425"/>
          </a:xfrm>
          <a:prstGeom prst="rect">
            <a:avLst/>
          </a:prstGeom>
        </p:spPr>
        <p:txBody>
          <a:bodyPr>
            <a:spAutoFit/>
          </a:bodyPr>
          <a:p>
            <a:pPr defTabSz="2887980">
              <a:lnSpc>
                <a:spcPct val="90000"/>
              </a:lnSpc>
              <a:spcBef>
                <a:spcPct val="0"/>
              </a:spcBef>
            </a:pPr>
            <a:endParaRPr lang="zh-CN" altLang="en-US" sz="2000" dirty="0">
              <a:latin typeface="微软雅黑" panose="020B0503020204020204" pitchFamily="34" charset="-122"/>
              <a:ea typeface="微软雅黑" panose="020B0503020204020204" pitchFamily="34" charset="-122"/>
            </a:endParaRPr>
          </a:p>
          <a:p>
            <a:pPr marL="342900" indent="-342900" defTabSz="2887980">
              <a:lnSpc>
                <a:spcPct val="90000"/>
              </a:lnSpc>
              <a:spcBef>
                <a:spcPct val="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不同时刻的曝光量和点击率变化</a:t>
            </a:r>
            <a:endParaRPr lang="zh-CN" altLang="en-US" dirty="0">
              <a:latin typeface="微软雅黑" panose="020B0503020204020204" pitchFamily="34" charset="-122"/>
              <a:ea typeface="微软雅黑" panose="020B0503020204020204" pitchFamily="34" charset="-122"/>
            </a:endParaRPr>
          </a:p>
          <a:p>
            <a:pPr marL="342900" indent="-342900" defTabSz="2887980">
              <a:lnSpc>
                <a:spcPct val="90000"/>
              </a:lnSpc>
              <a:spcBef>
                <a:spcPct val="0"/>
              </a:spcBef>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342900" indent="-342900" defTabSz="2887980">
              <a:lnSpc>
                <a:spcPct val="90000"/>
              </a:lnSpc>
              <a:spcBef>
                <a:spcPct val="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将一天分成</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个时段的曝光量和点击率情况</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
          <p:cNvPicPr>
            <a:picLocks noChangeAspect="1"/>
          </p:cNvPicPr>
          <p:nvPr/>
        </p:nvPicPr>
        <p:blipFill>
          <a:blip r:embed="rId1"/>
          <a:stretch>
            <a:fillRect/>
          </a:stretch>
        </p:blipFill>
        <p:spPr>
          <a:xfrm>
            <a:off x="635" y="6350"/>
            <a:ext cx="12181840" cy="6844665"/>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586" y="381635"/>
            <a:ext cx="4555261" cy="3244720"/>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3167" y="3626355"/>
            <a:ext cx="4553723" cy="3243624"/>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0236" y="457957"/>
            <a:ext cx="4649158" cy="3315052"/>
          </a:xfrm>
          <a:prstGeom prst="rect">
            <a:avLst/>
          </a:prstGeom>
        </p:spPr>
      </p:pic>
      <p:sp>
        <p:nvSpPr>
          <p:cNvPr id="6" name="矩形 5"/>
          <p:cNvSpPr/>
          <p:nvPr/>
        </p:nvSpPr>
        <p:spPr>
          <a:xfrm>
            <a:off x="837218" y="3773009"/>
            <a:ext cx="4578161" cy="867930"/>
          </a:xfrm>
          <a:prstGeom prst="rect">
            <a:avLst/>
          </a:prstGeom>
        </p:spPr>
        <p:txBody>
          <a:bodyPr wrap="square">
            <a:spAutoFit/>
          </a:bodyPr>
          <a:p>
            <a:pPr defTabSz="2887980">
              <a:lnSpc>
                <a:spcPct val="90000"/>
              </a:lnSpc>
              <a:spcBef>
                <a:spcPct val="0"/>
              </a:spcBef>
            </a:pPr>
            <a:endParaRPr lang="zh-CN" altLang="en-US" sz="2000" dirty="0">
              <a:latin typeface="微软雅黑" panose="020B0503020204020204" pitchFamily="34" charset="-122"/>
              <a:ea typeface="微软雅黑" panose="020B0503020204020204" pitchFamily="34" charset="-122"/>
            </a:endParaRPr>
          </a:p>
          <a:p>
            <a:pPr marL="342900" indent="-342900" defTabSz="2887980">
              <a:lnSpc>
                <a:spcPct val="90000"/>
              </a:lnSpc>
              <a:spcBef>
                <a:spcPct val="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训练集正负样本比例，大约为</a:t>
            </a:r>
            <a:r>
              <a:rPr lang="en-US" altLang="zh-CN" dirty="0">
                <a:latin typeface="微软雅黑" panose="020B0503020204020204" pitchFamily="34" charset="-122"/>
                <a:ea typeface="微软雅黑" panose="020B0503020204020204" pitchFamily="34" charset="-122"/>
              </a:rPr>
              <a:t>1:4</a:t>
            </a:r>
            <a:r>
              <a:rPr lang="zh-CN" altLang="en-US" dirty="0">
                <a:latin typeface="微软雅黑" panose="020B0503020204020204" pitchFamily="34" charset="-122"/>
                <a:ea typeface="微软雅黑" panose="020B0503020204020204" pitchFamily="34" charset="-122"/>
              </a:rPr>
              <a:t>，应该经过了降采样。</a:t>
            </a:r>
            <a:endParaRPr lang="en-US" altLang="zh-CN" dirty="0">
              <a:latin typeface="微软雅黑" panose="020B0503020204020204" pitchFamily="34" charset="-122"/>
              <a:ea typeface="微软雅黑" panose="020B0503020204020204" pitchFamily="34" charset="-122"/>
            </a:endParaRPr>
          </a:p>
        </p:txBody>
      </p:sp>
      <p:sp>
        <p:nvSpPr>
          <p:cNvPr id="14" name="矩形 13"/>
          <p:cNvSpPr/>
          <p:nvPr/>
        </p:nvSpPr>
        <p:spPr>
          <a:xfrm>
            <a:off x="837218" y="4445115"/>
            <a:ext cx="4578161" cy="1114425"/>
          </a:xfrm>
          <a:prstGeom prst="rect">
            <a:avLst/>
          </a:prstGeom>
        </p:spPr>
        <p:txBody>
          <a:bodyPr wrap="square">
            <a:spAutoFit/>
          </a:bodyPr>
          <a:p>
            <a:pPr defTabSz="2887980">
              <a:lnSpc>
                <a:spcPct val="90000"/>
              </a:lnSpc>
              <a:spcBef>
                <a:spcPct val="0"/>
              </a:spcBef>
            </a:pPr>
            <a:endParaRPr lang="zh-CN" altLang="en-US" sz="2000" dirty="0">
              <a:latin typeface="微软雅黑" panose="020B0503020204020204" pitchFamily="34" charset="-122"/>
              <a:ea typeface="微软雅黑" panose="020B0503020204020204" pitchFamily="34" charset="-122"/>
            </a:endParaRPr>
          </a:p>
          <a:p>
            <a:pPr marL="342900" indent="-342900" defTabSz="2887980">
              <a:lnSpc>
                <a:spcPct val="90000"/>
              </a:lnSpc>
              <a:spcBef>
                <a:spcPct val="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广告的长宽是很重要的特征，正负样本中关于这两个特征的分布存在较为明显的区别。</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3395</Words>
  <Application>WPS 演示</Application>
  <PresentationFormat>宽屏</PresentationFormat>
  <Paragraphs>492</Paragraphs>
  <Slides>28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Arial</vt:lpstr>
      <vt:lpstr>宋体</vt:lpstr>
      <vt:lpstr>Wingdings</vt:lpstr>
      <vt:lpstr>微软雅黑</vt:lpstr>
      <vt:lpstr>黑体</vt:lpstr>
      <vt:lpstr>Calibri Light</vt:lpstr>
      <vt:lpstr>Calibri</vt:lpstr>
      <vt:lpstr>Arial Unicode MS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bette</dc:creator>
  <cp:lastModifiedBy>Betten</cp:lastModifiedBy>
  <cp:revision>31</cp:revision>
  <dcterms:created xsi:type="dcterms:W3CDTF">2018-10-19T08:08:00Z</dcterms:created>
  <dcterms:modified xsi:type="dcterms:W3CDTF">2018-10-30T08:57:42Z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