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7360541" initials="0" lastIdx="1" clrIdx="0">
    <p:extLst>
      <p:ext uri="{19B8F6BF-5375-455C-9EA6-DF929625EA0E}">
        <p15:presenceInfo xmlns:p15="http://schemas.microsoft.com/office/powerpoint/2012/main" userId="07360541" providerId="None"/>
      </p:ext>
    </p:extLst>
  </p:cmAuthor>
  <p:cmAuthor id="2" name="冠智 陳" initials="冠智" lastIdx="1" clrIdx="1">
    <p:extLst>
      <p:ext uri="{19B8F6BF-5375-455C-9EA6-DF929625EA0E}">
        <p15:presenceInfo xmlns:p15="http://schemas.microsoft.com/office/powerpoint/2012/main" userId="e6780a4d00a33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C6"/>
    <a:srgbClr val="00F26D"/>
    <a:srgbClr val="15DD1A"/>
    <a:srgbClr val="FA626D"/>
    <a:srgbClr val="4BFF9C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2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14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3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7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82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1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6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90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74F67-7C62-4D85-89F0-3441D559FC1D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791C0D-5C3C-4872-832F-64DF45F38F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judge.org/external/104/10465.pdf" TargetMode="External"/><Relationship Id="rId3" Type="http://schemas.openxmlformats.org/officeDocument/2006/relationships/hyperlink" Target="https://onlinejudge.org/external/9/990.pdf" TargetMode="External"/><Relationship Id="rId7" Type="http://schemas.openxmlformats.org/officeDocument/2006/relationships/hyperlink" Target="https://onlinejudge.org/external/109/10980.pdf" TargetMode="External"/><Relationship Id="rId2" Type="http://schemas.openxmlformats.org/officeDocument/2006/relationships/hyperlink" Target="https://onlinejudge.org/external/6/624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linejudge.org/external/108/10819.pdf" TargetMode="External"/><Relationship Id="rId11" Type="http://schemas.openxmlformats.org/officeDocument/2006/relationships/hyperlink" Target="http://poj.org/problem?id=1014" TargetMode="External"/><Relationship Id="rId5" Type="http://schemas.openxmlformats.org/officeDocument/2006/relationships/hyperlink" Target="https://onlinejudge.org/external/101/10130.pdf" TargetMode="External"/><Relationship Id="rId10" Type="http://schemas.openxmlformats.org/officeDocument/2006/relationships/hyperlink" Target="https://onlinejudge.org/external/100/10086.pdf" TargetMode="External"/><Relationship Id="rId4" Type="http://schemas.openxmlformats.org/officeDocument/2006/relationships/hyperlink" Target="https://onlinejudge.org/external/4/431.pdf" TargetMode="External"/><Relationship Id="rId9" Type="http://schemas.openxmlformats.org/officeDocument/2006/relationships/hyperlink" Target="https://onlinejudge.org/external/108/1089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E3100-AC3F-4C6F-97E9-674C4643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90504"/>
            <a:ext cx="10058400" cy="3566160"/>
          </a:xfrm>
        </p:spPr>
        <p:txBody>
          <a:bodyPr/>
          <a:lstStyle/>
          <a:p>
            <a:r>
              <a:rPr lang="zh-TW" altLang="en-US" dirty="0"/>
              <a:t>背包問題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B1C91F-1EBC-4577-8918-DC57156F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05955"/>
            <a:ext cx="10058400" cy="1143000"/>
          </a:xfrm>
        </p:spPr>
        <p:txBody>
          <a:bodyPr/>
          <a:lstStyle/>
          <a:p>
            <a:r>
              <a:rPr lang="en-US" altLang="zh-TW"/>
              <a:t>Knapsack problem</a:t>
            </a:r>
          </a:p>
          <a:p>
            <a:r>
              <a:rPr lang="zh-TW" altLang="en-US"/>
              <a:t>報告者</a:t>
            </a:r>
            <a:r>
              <a:rPr lang="en-US" altLang="zh-TW"/>
              <a:t>:</a:t>
            </a:r>
            <a:r>
              <a:rPr lang="zh-TW" altLang="en-US"/>
              <a:t>陳冠智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1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8ED2562-02B1-4C30-9949-15AD54C507DD}"/>
              </a:ext>
            </a:extLst>
          </p:cNvPr>
          <p:cNvSpPr txBox="1"/>
          <p:nvPr/>
        </p:nvSpPr>
        <p:spPr>
          <a:xfrm>
            <a:off x="766619" y="363168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多重背包問題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(Bounded knapsack problem)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4A31A6-A02A-4283-BF55-BB66307EDA89}"/>
              </a:ext>
            </a:extLst>
          </p:cNvPr>
          <p:cNvSpPr txBox="1"/>
          <p:nvPr/>
        </p:nvSpPr>
        <p:spPr>
          <a:xfrm>
            <a:off x="766619" y="1126436"/>
            <a:ext cx="110189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給你一個可裝載重量為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的背包和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個物品，每個物品都有重量和價值兩個屬性，其中第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個物品的重量為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，價值為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，現在讓你用這個背包裝物品，最多能裝的價值是多少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每個物品只能使用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物品皆不可分割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E6FD2E4B-3EF2-4ABC-91CC-E7F77ADD131E}"/>
              </a:ext>
            </a:extLst>
          </p:cNvPr>
          <p:cNvSpPr/>
          <p:nvPr/>
        </p:nvSpPr>
        <p:spPr>
          <a:xfrm>
            <a:off x="646544" y="1129385"/>
            <a:ext cx="11139055" cy="1348110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BC43F-8968-4D78-BF17-7C66266363D2}"/>
              </a:ext>
            </a:extLst>
          </p:cNvPr>
          <p:cNvSpPr txBox="1"/>
          <p:nvPr/>
        </p:nvSpPr>
        <p:spPr>
          <a:xfrm>
            <a:off x="646543" y="2650862"/>
            <a:ext cx="1046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簡化成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背包問題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簡單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8A9D8204-975E-4D08-9D68-D4094E5D048B}"/>
              </a:ext>
            </a:extLst>
          </p:cNvPr>
          <p:cNvSpPr/>
          <p:nvPr/>
        </p:nvSpPr>
        <p:spPr>
          <a:xfrm>
            <a:off x="646544" y="2623651"/>
            <a:ext cx="6511902" cy="3592592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4CAC77-B702-4A4E-B355-B912F51D20C5}"/>
              </a:ext>
            </a:extLst>
          </p:cNvPr>
          <p:cNvSpPr txBox="1"/>
          <p:nvPr/>
        </p:nvSpPr>
        <p:spPr>
          <a:xfrm>
            <a:off x="646545" y="3290501"/>
            <a:ext cx="651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把整個物品列表擴增，每個物品會有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n[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個虛擬物品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6A0CCE-F5AB-45AA-BF5C-A4E678B122A0}"/>
              </a:ext>
            </a:extLst>
          </p:cNvPr>
          <p:cNvSpPr/>
          <p:nvPr/>
        </p:nvSpPr>
        <p:spPr>
          <a:xfrm>
            <a:off x="646543" y="47533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時間複雜度</a:t>
            </a:r>
            <a:r>
              <a:rPr lang="en-US" altLang="zh-TW" sz="2400" dirty="0">
                <a:ea typeface="標楷體" panose="03000509000000000000" pitchFamily="65" charset="-120"/>
              </a:rPr>
              <a:t> : O(</a:t>
            </a:r>
            <a:r>
              <a:rPr lang="el-GR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Σ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(n[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]) *W</a:t>
            </a:r>
            <a:r>
              <a:rPr lang="en-US" altLang="zh-TW" sz="2400" dirty="0">
                <a:ea typeface="標楷體" panose="03000509000000000000" pitchFamily="65" charset="-120"/>
              </a:rPr>
              <a:t>) 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空間複雜度 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O(</a:t>
            </a:r>
            <a:r>
              <a:rPr lang="el-GR" altLang="zh-TW" sz="2400" dirty="0">
                <a:ea typeface="標楷體" panose="03000509000000000000" pitchFamily="65" charset="-120"/>
              </a:rPr>
              <a:t>Σ</a:t>
            </a:r>
            <a:r>
              <a:rPr lang="en-US" altLang="zh-TW" sz="2400" dirty="0">
                <a:ea typeface="標楷體" panose="03000509000000000000" pitchFamily="65" charset="-120"/>
              </a:rPr>
              <a:t>(n[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*W) -&gt; O(W)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57FC2BC9-8A9D-46E3-80BE-C155AC78FA77}"/>
              </a:ext>
            </a:extLst>
          </p:cNvPr>
          <p:cNvSpPr/>
          <p:nvPr/>
        </p:nvSpPr>
        <p:spPr>
          <a:xfrm>
            <a:off x="7333714" y="2626701"/>
            <a:ext cx="4536070" cy="3589542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8BF94E-0D5A-45CE-B665-59AEB7250CA7}"/>
              </a:ext>
            </a:extLst>
          </p:cNvPr>
          <p:cNvSpPr txBox="1"/>
          <p:nvPr/>
        </p:nvSpPr>
        <p:spPr>
          <a:xfrm>
            <a:off x="7379060" y="2676386"/>
            <a:ext cx="142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15D98E-A5F7-419D-BA28-B38F360C55B6}"/>
              </a:ext>
            </a:extLst>
          </p:cNvPr>
          <p:cNvSpPr txBox="1"/>
          <p:nvPr/>
        </p:nvSpPr>
        <p:spPr>
          <a:xfrm>
            <a:off x="7446467" y="3287257"/>
            <a:ext cx="3521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    for  j = 1 to n[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]:</a:t>
            </a:r>
          </a:p>
          <a:p>
            <a:r>
              <a:rPr lang="en-US" altLang="zh-TW" sz="2400" dirty="0"/>
              <a:t>	</a:t>
            </a:r>
            <a:r>
              <a:rPr lang="en-US" altLang="zh-TW" sz="2400" b="1" dirty="0"/>
              <a:t>knapsack01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2414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0CCC2EFD-2474-4873-9863-221E4845CD20}"/>
              </a:ext>
            </a:extLst>
          </p:cNvPr>
          <p:cNvSpPr/>
          <p:nvPr/>
        </p:nvSpPr>
        <p:spPr>
          <a:xfrm>
            <a:off x="249382" y="263628"/>
            <a:ext cx="6613236" cy="5623366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358856-1EF1-4A5A-BBC1-478B97459361}"/>
              </a:ext>
            </a:extLst>
          </p:cNvPr>
          <p:cNvSpPr txBox="1"/>
          <p:nvPr/>
        </p:nvSpPr>
        <p:spPr>
          <a:xfrm>
            <a:off x="249382" y="356617"/>
            <a:ext cx="6613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簡化成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完全背包問題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FE650B-6E65-458B-9D6D-45335FB88E9C}"/>
              </a:ext>
            </a:extLst>
          </p:cNvPr>
          <p:cNvSpPr/>
          <p:nvPr/>
        </p:nvSpPr>
        <p:spPr>
          <a:xfrm>
            <a:off x="249382" y="4447998"/>
            <a:ext cx="6582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時間複雜度</a:t>
            </a:r>
            <a:r>
              <a:rPr lang="en-US" altLang="zh-TW" sz="2400" dirty="0">
                <a:ea typeface="標楷體" panose="03000509000000000000" pitchFamily="65" charset="-120"/>
              </a:rPr>
              <a:t> : O(</a:t>
            </a:r>
            <a:r>
              <a:rPr lang="el-GR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Σ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log(n[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]) *W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空間複雜度 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O(</a:t>
            </a:r>
            <a:r>
              <a:rPr lang="el-GR" altLang="zh-TW" sz="2400" dirty="0">
                <a:ea typeface="標楷體" panose="03000509000000000000" pitchFamily="65" charset="-120"/>
              </a:rPr>
              <a:t>Σ</a:t>
            </a:r>
            <a:r>
              <a:rPr lang="en-US" altLang="zh-TW" sz="2400" dirty="0">
                <a:ea typeface="標楷體" panose="03000509000000000000" pitchFamily="65" charset="-120"/>
              </a:rPr>
              <a:t>log(n[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]*W) -&gt; O(W)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EC50306F-BB4B-4A10-8CAC-1D17F9E12AAA}"/>
              </a:ext>
            </a:extLst>
          </p:cNvPr>
          <p:cNvSpPr/>
          <p:nvPr/>
        </p:nvSpPr>
        <p:spPr>
          <a:xfrm>
            <a:off x="7035531" y="888980"/>
            <a:ext cx="4814724" cy="4998014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0E5F26-F7C4-4BA8-A502-72A0CBEB163E}"/>
              </a:ext>
            </a:extLst>
          </p:cNvPr>
          <p:cNvSpPr txBox="1"/>
          <p:nvPr/>
        </p:nvSpPr>
        <p:spPr>
          <a:xfrm>
            <a:off x="7035531" y="971006"/>
            <a:ext cx="13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98118F-860C-4FDB-8937-F04A9E8F38A4}"/>
              </a:ext>
            </a:extLst>
          </p:cNvPr>
          <p:cNvSpPr txBox="1"/>
          <p:nvPr/>
        </p:nvSpPr>
        <p:spPr>
          <a:xfrm>
            <a:off x="341745" y="1117340"/>
            <a:ext cx="646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n[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 * </a:t>
            </a:r>
            <a:r>
              <a:rPr lang="en-US" altLang="zh-TW" sz="2400" dirty="0" err="1">
                <a:solidFill>
                  <a:srgbClr val="FF0000"/>
                </a:solidFill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 &gt;= W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  </a:t>
            </a:r>
            <a:r>
              <a:rPr lang="en-US" altLang="zh-TW" sz="2400" dirty="0"/>
              <a:t>==&gt;</a:t>
            </a:r>
            <a:r>
              <a:rPr lang="zh-TW" altLang="en-US" sz="2400" dirty="0"/>
              <a:t> </a:t>
            </a:r>
            <a:r>
              <a:rPr lang="en-US" altLang="zh-TW" sz="2400" dirty="0"/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簡化成完全背包問題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1C328E-6BD5-4845-B35C-8CEFE0A25F40}"/>
              </a:ext>
            </a:extLst>
          </p:cNvPr>
          <p:cNvSpPr txBox="1"/>
          <p:nvPr/>
        </p:nvSpPr>
        <p:spPr>
          <a:xfrm>
            <a:off x="341745" y="2040670"/>
            <a:ext cx="6490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假設有一個最優解，其中第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件物品被用了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m &lt;= n[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可以拆解為二進制組合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,2 ,4 ,8...2  ) and n[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] - 2 + 1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0877029-03DE-4867-BFF9-56E36FFDEA41}"/>
              </a:ext>
            </a:extLst>
          </p:cNvPr>
          <p:cNvSpPr txBox="1"/>
          <p:nvPr/>
        </p:nvSpPr>
        <p:spPr>
          <a:xfrm>
            <a:off x="2630769" y="2738450"/>
            <a:ext cx="65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K-1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E22BDDB-60CB-409D-A1EA-29FE23A6DB3A}"/>
              </a:ext>
            </a:extLst>
          </p:cNvPr>
          <p:cNvSpPr txBox="1"/>
          <p:nvPr/>
        </p:nvSpPr>
        <p:spPr>
          <a:xfrm>
            <a:off x="5087975" y="2738450"/>
            <a:ext cx="65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K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5621999-E5EF-4830-931E-7A73FAE317B9}"/>
              </a:ext>
            </a:extLst>
          </p:cNvPr>
          <p:cNvSpPr txBox="1"/>
          <p:nvPr/>
        </p:nvSpPr>
        <p:spPr>
          <a:xfrm>
            <a:off x="361108" y="347183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n[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13 , (1 , 2 ,4 ,6)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C6C9430-1916-47DA-B040-79EAE4D87154}"/>
              </a:ext>
            </a:extLst>
          </p:cNvPr>
          <p:cNvSpPr txBox="1"/>
          <p:nvPr/>
        </p:nvSpPr>
        <p:spPr>
          <a:xfrm>
            <a:off x="7068591" y="1447176"/>
            <a:ext cx="4874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   if n[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* 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&gt;= W</a:t>
            </a:r>
          </a:p>
          <a:p>
            <a:r>
              <a:rPr lang="en-US" altLang="zh-TW" sz="2400" dirty="0"/>
              <a:t>	</a:t>
            </a:r>
            <a:r>
              <a:rPr lang="en-US" altLang="zh-TW" sz="2400" b="1" dirty="0" err="1"/>
              <a:t>knapsackComplete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,v[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</a:t>
            </a:r>
          </a:p>
          <a:p>
            <a:r>
              <a:rPr lang="en-US" altLang="zh-TW" sz="2400" dirty="0"/>
              <a:t>	continue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for k = 0 to log(n[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</a:t>
            </a:r>
          </a:p>
          <a:p>
            <a:r>
              <a:rPr lang="en-US" altLang="zh-TW" sz="2400" dirty="0"/>
              <a:t>        knapsack01(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&lt;&lt; k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 &lt;&lt; k)</a:t>
            </a:r>
          </a:p>
          <a:p>
            <a:r>
              <a:rPr lang="en-US" altLang="zh-TW" sz="2400" dirty="0"/>
              <a:t>   left = n[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– (1 &lt;&lt; k) + 1</a:t>
            </a:r>
          </a:p>
          <a:p>
            <a:r>
              <a:rPr lang="en-US" altLang="zh-TW" sz="2400" dirty="0"/>
              <a:t>   </a:t>
            </a:r>
            <a:r>
              <a:rPr lang="en-US" altLang="zh-TW" sz="2400" b="1" dirty="0"/>
              <a:t>knapsack01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]*left 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]*left)</a:t>
            </a:r>
          </a:p>
        </p:txBody>
      </p:sp>
    </p:spTree>
    <p:extLst>
      <p:ext uri="{BB962C8B-B14F-4D97-AF65-F5344CB8AC3E}">
        <p14:creationId xmlns:p14="http://schemas.microsoft.com/office/powerpoint/2010/main" val="341469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C82BE9-5EB0-43A2-A60A-58E798CCD3E3}"/>
              </a:ext>
            </a:extLst>
          </p:cNvPr>
          <p:cNvSpPr txBox="1"/>
          <p:nvPr/>
        </p:nvSpPr>
        <p:spPr>
          <a:xfrm>
            <a:off x="1116623" y="5978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題目編號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3E2D45-A5C1-40C9-9041-85705DEC811E}"/>
              </a:ext>
            </a:extLst>
          </p:cNvPr>
          <p:cNvSpPr txBox="1"/>
          <p:nvPr/>
        </p:nvSpPr>
        <p:spPr>
          <a:xfrm>
            <a:off x="1116623" y="1389184"/>
            <a:ext cx="83215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Knapsack problem :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624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990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431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10130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10819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10980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Unbounded Knapsack Problem : 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10465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10898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Bounded Knapsack Problem :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10086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POJ1014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6A43FA-A7CC-4FF3-B5E5-52D75300CAB5}"/>
              </a:ext>
            </a:extLst>
          </p:cNvPr>
          <p:cNvSpPr txBox="1"/>
          <p:nvPr/>
        </p:nvSpPr>
        <p:spPr>
          <a:xfrm>
            <a:off x="8220807" y="4826977"/>
            <a:ext cx="335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來源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演算法筆記</a:t>
            </a:r>
          </a:p>
        </p:txBody>
      </p:sp>
    </p:spTree>
    <p:extLst>
      <p:ext uri="{BB962C8B-B14F-4D97-AF65-F5344CB8AC3E}">
        <p14:creationId xmlns:p14="http://schemas.microsoft.com/office/powerpoint/2010/main" val="22986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104646-96B1-470E-A8D9-A3171196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大綱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D47F636-89C8-4B58-8F16-6C65224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背包問題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(0-1 knapsack problem)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完全背包問題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(Unbounded knapsack problem)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多重背包問題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(Bounded knapsack problem)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題目編號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90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8ED2562-02B1-4C30-9949-15AD54C507DD}"/>
              </a:ext>
            </a:extLst>
          </p:cNvPr>
          <p:cNvSpPr txBox="1"/>
          <p:nvPr/>
        </p:nvSpPr>
        <p:spPr>
          <a:xfrm>
            <a:off x="766619" y="36316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(0-1 knapsack problem)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4A31A6-A02A-4283-BF55-BB66307EDA89}"/>
              </a:ext>
            </a:extLst>
          </p:cNvPr>
          <p:cNvSpPr txBox="1"/>
          <p:nvPr/>
        </p:nvSpPr>
        <p:spPr>
          <a:xfrm>
            <a:off x="766619" y="1126436"/>
            <a:ext cx="10931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給你一個可裝載重量為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的背包和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個物品，每個物品都有重量和價值兩個屬性，其中第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個物品的重量為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，價值為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，現在讓你用這個背包裝物品，最多能裝的價值是多少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每個物品只能用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物品皆不可分割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E6FD2E4B-3EF2-4ABC-91CC-E7F77ADD131E}"/>
              </a:ext>
            </a:extLst>
          </p:cNvPr>
          <p:cNvSpPr/>
          <p:nvPr/>
        </p:nvSpPr>
        <p:spPr>
          <a:xfrm>
            <a:off x="646544" y="1129385"/>
            <a:ext cx="11139055" cy="1348110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BC43F-8968-4D78-BF17-7C66266363D2}"/>
              </a:ext>
            </a:extLst>
          </p:cNvPr>
          <p:cNvSpPr txBox="1"/>
          <p:nvPr/>
        </p:nvSpPr>
        <p:spPr>
          <a:xfrm>
            <a:off x="766619" y="2628781"/>
            <a:ext cx="49322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搜索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(Brute force)</a:t>
            </a:r>
          </a:p>
          <a:p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CE6E-A208-4EC6-A489-7F7934182F95}"/>
              </a:ext>
            </a:extLst>
          </p:cNvPr>
          <p:cNvSpPr txBox="1"/>
          <p:nvPr/>
        </p:nvSpPr>
        <p:spPr>
          <a:xfrm>
            <a:off x="766619" y="3159656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利用二進制可表示每件物品的使用狀態，嘗試去找出所有組合裡面最大價值的組合。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8A9D8204-975E-4D08-9D68-D4094E5D048B}"/>
              </a:ext>
            </a:extLst>
          </p:cNvPr>
          <p:cNvSpPr/>
          <p:nvPr/>
        </p:nvSpPr>
        <p:spPr>
          <a:xfrm>
            <a:off x="646544" y="2623651"/>
            <a:ext cx="11222183" cy="3592592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6F447-0B92-49E0-92FD-9AE81128E18E}"/>
              </a:ext>
            </a:extLst>
          </p:cNvPr>
          <p:cNvSpPr txBox="1"/>
          <p:nvPr/>
        </p:nvSpPr>
        <p:spPr>
          <a:xfrm>
            <a:off x="766619" y="401106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: O(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空間複雜度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O(n)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9F76E0-DECA-41CD-956A-6844FD374106}"/>
              </a:ext>
            </a:extLst>
          </p:cNvPr>
          <p:cNvSpPr txBox="1"/>
          <p:nvPr/>
        </p:nvSpPr>
        <p:spPr>
          <a:xfrm>
            <a:off x="3232728" y="39380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AA90E1-DBA6-4B06-B285-E3D49223CA32}"/>
              </a:ext>
            </a:extLst>
          </p:cNvPr>
          <p:cNvSpPr txBox="1"/>
          <p:nvPr/>
        </p:nvSpPr>
        <p:spPr>
          <a:xfrm>
            <a:off x="766619" y="4962581"/>
            <a:ext cx="555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使用時機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n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很小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 &lt; =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) ,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  &gt;&gt;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F7A20B-CE48-43F5-A204-C0D1ED863E49}"/>
              </a:ext>
            </a:extLst>
          </p:cNvPr>
          <p:cNvSpPr txBox="1"/>
          <p:nvPr/>
        </p:nvSpPr>
        <p:spPr>
          <a:xfrm>
            <a:off x="6096000" y="5193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CD4C38-F784-4650-B571-2B5A3094C0CB}"/>
              </a:ext>
            </a:extLst>
          </p:cNvPr>
          <p:cNvSpPr/>
          <p:nvPr/>
        </p:nvSpPr>
        <p:spPr>
          <a:xfrm>
            <a:off x="7251973" y="1842816"/>
            <a:ext cx="4767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記憶化遞迴</a:t>
            </a:r>
            <a:endParaRPr lang="en-US" altLang="zh-TW" sz="2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(Recursion with memorization)</a:t>
            </a: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FC8E96D-A3CA-4F42-A5BB-30158799848B}"/>
              </a:ext>
            </a:extLst>
          </p:cNvPr>
          <p:cNvSpPr/>
          <p:nvPr/>
        </p:nvSpPr>
        <p:spPr>
          <a:xfrm>
            <a:off x="7256537" y="1859444"/>
            <a:ext cx="4996873" cy="2669310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CC538B-8AB5-46B1-8CCF-85839A733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79165"/>
              </p:ext>
            </p:extLst>
          </p:nvPr>
        </p:nvGraphicFramePr>
        <p:xfrm>
          <a:off x="7605763" y="4847237"/>
          <a:ext cx="2770910" cy="11453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89556248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362829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150113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0454429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12349620"/>
                    </a:ext>
                  </a:extLst>
                </a:gridCol>
              </a:tblGrid>
              <a:tr h="5721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w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3650"/>
                  </a:ext>
                </a:extLst>
              </a:tr>
              <a:tr h="5731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v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6658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DD90554-5B8A-4E26-A7B0-BF21CCF6AC42}"/>
              </a:ext>
            </a:extLst>
          </p:cNvPr>
          <p:cNvSpPr txBox="1"/>
          <p:nvPr/>
        </p:nvSpPr>
        <p:spPr>
          <a:xfrm>
            <a:off x="10723418" y="5176161"/>
            <a:ext cx="122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W = 4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0CC084-27A1-4FAB-A71D-D0C1ECF1F531}"/>
              </a:ext>
            </a:extLst>
          </p:cNvPr>
          <p:cNvSpPr txBox="1"/>
          <p:nvPr/>
        </p:nvSpPr>
        <p:spPr>
          <a:xfrm>
            <a:off x="7251972" y="2636923"/>
            <a:ext cx="4866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,j) 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定義為使用前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件物品滿足恰好重量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的最大價值的遞迴函數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+mn-ea"/>
            </a:endParaRPr>
          </a:p>
          <a:p>
            <a:endParaRPr lang="zh-TW" altLang="en-US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1714ED-BC85-4311-8234-DBC38023D2BE}"/>
              </a:ext>
            </a:extLst>
          </p:cNvPr>
          <p:cNvSpPr/>
          <p:nvPr/>
        </p:nvSpPr>
        <p:spPr>
          <a:xfrm>
            <a:off x="7251972" y="3636983"/>
            <a:ext cx="4866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 O(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NW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O(1)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空間複雜度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O(NW)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69A43507-0C84-4316-AA87-C85B545E5695}"/>
              </a:ext>
            </a:extLst>
          </p:cNvPr>
          <p:cNvSpPr/>
          <p:nvPr/>
        </p:nvSpPr>
        <p:spPr>
          <a:xfrm>
            <a:off x="6096000" y="4545841"/>
            <a:ext cx="1062182" cy="612648"/>
          </a:xfrm>
          <a:prstGeom prst="flowChartProcess">
            <a:avLst/>
          </a:prstGeom>
          <a:solidFill>
            <a:srgbClr val="FA626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(0 ,4)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70520B76-5763-410D-AF29-41B806D4BC67}"/>
              </a:ext>
            </a:extLst>
          </p:cNvPr>
          <p:cNvSpPr/>
          <p:nvPr/>
        </p:nvSpPr>
        <p:spPr>
          <a:xfrm>
            <a:off x="854365" y="1330326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(3 ,2)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573172BB-9A18-49AF-A551-6FC652573D3B}"/>
              </a:ext>
            </a:extLst>
          </p:cNvPr>
          <p:cNvSpPr/>
          <p:nvPr/>
        </p:nvSpPr>
        <p:spPr>
          <a:xfrm>
            <a:off x="3279658" y="1407763"/>
            <a:ext cx="1062182" cy="525707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(3 ,4)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3700882D-A4D9-43AA-912C-4B6042EF9B2B}"/>
              </a:ext>
            </a:extLst>
          </p:cNvPr>
          <p:cNvSpPr/>
          <p:nvPr/>
        </p:nvSpPr>
        <p:spPr>
          <a:xfrm>
            <a:off x="172264" y="2366035"/>
            <a:ext cx="1062182" cy="612648"/>
          </a:xfrm>
          <a:prstGeom prst="flowChartProcess">
            <a:avLst/>
          </a:prstGeom>
          <a:solidFill>
            <a:srgbClr val="4BFF9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(2 ,0)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C0C9EE1B-404B-4824-A6BA-94EB2F8828A1}"/>
              </a:ext>
            </a:extLst>
          </p:cNvPr>
          <p:cNvSpPr/>
          <p:nvPr/>
        </p:nvSpPr>
        <p:spPr>
          <a:xfrm>
            <a:off x="2143150" y="2332385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(2 ,2)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77E15AA2-88CF-4EB2-88B4-80ED9077BBB8}"/>
              </a:ext>
            </a:extLst>
          </p:cNvPr>
          <p:cNvSpPr/>
          <p:nvPr/>
        </p:nvSpPr>
        <p:spPr>
          <a:xfrm>
            <a:off x="4209821" y="2366035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(2 ,4)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2E77F79C-CB57-453E-AC9F-0325E1522126}"/>
              </a:ext>
            </a:extLst>
          </p:cNvPr>
          <p:cNvSpPr/>
          <p:nvPr/>
        </p:nvSpPr>
        <p:spPr>
          <a:xfrm>
            <a:off x="921009" y="3460850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(1 ,1)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0E5A4B05-7F3B-46EC-9E42-9105A2075022}"/>
              </a:ext>
            </a:extLst>
          </p:cNvPr>
          <p:cNvSpPr/>
          <p:nvPr/>
        </p:nvSpPr>
        <p:spPr>
          <a:xfrm>
            <a:off x="2595420" y="3478878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(1 ,2)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1" name="流程圖: 程序 20">
            <a:extLst>
              <a:ext uri="{FF2B5EF4-FFF2-40B4-BE49-F238E27FC236}">
                <a16:creationId xmlns:a16="http://schemas.microsoft.com/office/drawing/2014/main" id="{3697A7CD-B125-429E-887C-11E00369F00A}"/>
              </a:ext>
            </a:extLst>
          </p:cNvPr>
          <p:cNvSpPr/>
          <p:nvPr/>
        </p:nvSpPr>
        <p:spPr>
          <a:xfrm>
            <a:off x="4008581" y="3477462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(1 ,3)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FA2A0888-B416-4D61-BA74-71A5527A7688}"/>
              </a:ext>
            </a:extLst>
          </p:cNvPr>
          <p:cNvSpPr/>
          <p:nvPr/>
        </p:nvSpPr>
        <p:spPr>
          <a:xfrm>
            <a:off x="5601854" y="3481926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(1 ,4)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C36149FD-FB26-4C57-8FAA-149982B25EF7}"/>
              </a:ext>
            </a:extLst>
          </p:cNvPr>
          <p:cNvSpPr/>
          <p:nvPr/>
        </p:nvSpPr>
        <p:spPr>
          <a:xfrm>
            <a:off x="53231" y="4545841"/>
            <a:ext cx="1062182" cy="612648"/>
          </a:xfrm>
          <a:prstGeom prst="flowChartProcess">
            <a:avLst/>
          </a:prstGeom>
          <a:solidFill>
            <a:srgbClr val="4BFF9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(0 ,0)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43580D1A-EEDA-44B7-9CA6-0673D81A51FC}"/>
              </a:ext>
            </a:extLst>
          </p:cNvPr>
          <p:cNvSpPr/>
          <p:nvPr/>
        </p:nvSpPr>
        <p:spPr>
          <a:xfrm>
            <a:off x="4729715" y="4545841"/>
            <a:ext cx="1062182" cy="612648"/>
          </a:xfrm>
          <a:prstGeom prst="flowChartProcess">
            <a:avLst/>
          </a:prstGeom>
          <a:solidFill>
            <a:srgbClr val="FA626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(0 ,3)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7112483D-EED4-4332-B6DC-F6EFB1E3E9A4}"/>
              </a:ext>
            </a:extLst>
          </p:cNvPr>
          <p:cNvSpPr/>
          <p:nvPr/>
        </p:nvSpPr>
        <p:spPr>
          <a:xfrm>
            <a:off x="1612059" y="4546568"/>
            <a:ext cx="1062182" cy="612648"/>
          </a:xfrm>
          <a:prstGeom prst="flowChartProcess">
            <a:avLst/>
          </a:prstGeom>
          <a:solidFill>
            <a:srgbClr val="FA626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(0 ,1)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41438308-6CA4-4FC9-BD19-C29C4C7F9E89}"/>
              </a:ext>
            </a:extLst>
          </p:cNvPr>
          <p:cNvSpPr/>
          <p:nvPr/>
        </p:nvSpPr>
        <p:spPr>
          <a:xfrm>
            <a:off x="3235506" y="4546568"/>
            <a:ext cx="1062182" cy="612648"/>
          </a:xfrm>
          <a:prstGeom prst="flowChartProcess">
            <a:avLst/>
          </a:prstGeom>
          <a:solidFill>
            <a:srgbClr val="FA626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(0 ,2)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CF6B8A4-3B5A-4CA1-A40A-023DEC2EC08B}"/>
              </a:ext>
            </a:extLst>
          </p:cNvPr>
          <p:cNvSpPr/>
          <p:nvPr/>
        </p:nvSpPr>
        <p:spPr>
          <a:xfrm>
            <a:off x="2064329" y="251297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(4 ,4)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B497FEA-71D6-475B-9C55-FEEBAC8DEA6B}"/>
              </a:ext>
            </a:extLst>
          </p:cNvPr>
          <p:cNvCxnSpPr>
            <a:cxnSpLocks/>
          </p:cNvCxnSpPr>
          <p:nvPr/>
        </p:nvCxnSpPr>
        <p:spPr>
          <a:xfrm flipH="1">
            <a:off x="1539090" y="766618"/>
            <a:ext cx="469535" cy="534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FA78F5-C363-497A-B7C6-8B176C3BE224}"/>
              </a:ext>
            </a:extLst>
          </p:cNvPr>
          <p:cNvCxnSpPr>
            <a:cxnSpLocks/>
          </p:cNvCxnSpPr>
          <p:nvPr/>
        </p:nvCxnSpPr>
        <p:spPr>
          <a:xfrm>
            <a:off x="3186117" y="748164"/>
            <a:ext cx="497582" cy="62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6F3E706-C780-4207-8EC8-D5FBC6DFE243}"/>
              </a:ext>
            </a:extLst>
          </p:cNvPr>
          <p:cNvCxnSpPr>
            <a:cxnSpLocks/>
          </p:cNvCxnSpPr>
          <p:nvPr/>
        </p:nvCxnSpPr>
        <p:spPr>
          <a:xfrm flipH="1">
            <a:off x="571965" y="1802222"/>
            <a:ext cx="279366" cy="563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C768CB5-2AAC-434A-BC2B-8740BD319CC2}"/>
              </a:ext>
            </a:extLst>
          </p:cNvPr>
          <p:cNvCxnSpPr>
            <a:cxnSpLocks/>
          </p:cNvCxnSpPr>
          <p:nvPr/>
        </p:nvCxnSpPr>
        <p:spPr>
          <a:xfrm flipH="1">
            <a:off x="1874101" y="3045898"/>
            <a:ext cx="269049" cy="36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34D066E-D7E1-424B-8240-E942D80A0BDB}"/>
              </a:ext>
            </a:extLst>
          </p:cNvPr>
          <p:cNvCxnSpPr>
            <a:cxnSpLocks/>
          </p:cNvCxnSpPr>
          <p:nvPr/>
        </p:nvCxnSpPr>
        <p:spPr>
          <a:xfrm flipH="1">
            <a:off x="781534" y="4090110"/>
            <a:ext cx="234682" cy="41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16C7F92-A8A1-428F-8438-1E3265692C1B}"/>
              </a:ext>
            </a:extLst>
          </p:cNvPr>
          <p:cNvCxnSpPr>
            <a:cxnSpLocks/>
          </p:cNvCxnSpPr>
          <p:nvPr/>
        </p:nvCxnSpPr>
        <p:spPr>
          <a:xfrm>
            <a:off x="3057596" y="2994918"/>
            <a:ext cx="325556" cy="38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4A4A743-7BE9-4582-A90F-EBB581B70CCA}"/>
              </a:ext>
            </a:extLst>
          </p:cNvPr>
          <p:cNvCxnSpPr>
            <a:cxnSpLocks/>
          </p:cNvCxnSpPr>
          <p:nvPr/>
        </p:nvCxnSpPr>
        <p:spPr>
          <a:xfrm flipH="1">
            <a:off x="2334170" y="4073498"/>
            <a:ext cx="261251" cy="4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855F530-F39E-4B99-A564-1D81B95C6E0A}"/>
              </a:ext>
            </a:extLst>
          </p:cNvPr>
          <p:cNvCxnSpPr>
            <a:cxnSpLocks/>
          </p:cNvCxnSpPr>
          <p:nvPr/>
        </p:nvCxnSpPr>
        <p:spPr>
          <a:xfrm flipH="1">
            <a:off x="4247905" y="3056365"/>
            <a:ext cx="146985" cy="37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04E5918-7C45-4794-AA3C-C3F124EE6A44}"/>
              </a:ext>
            </a:extLst>
          </p:cNvPr>
          <p:cNvCxnSpPr>
            <a:cxnSpLocks/>
          </p:cNvCxnSpPr>
          <p:nvPr/>
        </p:nvCxnSpPr>
        <p:spPr>
          <a:xfrm>
            <a:off x="4314060" y="1929439"/>
            <a:ext cx="322398" cy="42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29A4FB0-D7B0-404A-B9B7-0338D1B670B3}"/>
              </a:ext>
            </a:extLst>
          </p:cNvPr>
          <p:cNvCxnSpPr>
            <a:cxnSpLocks/>
          </p:cNvCxnSpPr>
          <p:nvPr/>
        </p:nvCxnSpPr>
        <p:spPr>
          <a:xfrm flipH="1">
            <a:off x="3205332" y="1952155"/>
            <a:ext cx="315100" cy="3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BDAC860-3B20-46E9-AB33-9DFD49145927}"/>
              </a:ext>
            </a:extLst>
          </p:cNvPr>
          <p:cNvCxnSpPr>
            <a:cxnSpLocks/>
          </p:cNvCxnSpPr>
          <p:nvPr/>
        </p:nvCxnSpPr>
        <p:spPr>
          <a:xfrm flipH="1">
            <a:off x="5342696" y="4087630"/>
            <a:ext cx="227287" cy="4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E632A50-BC79-4F7F-903E-50704FF9B612}"/>
              </a:ext>
            </a:extLst>
          </p:cNvPr>
          <p:cNvCxnSpPr>
            <a:cxnSpLocks/>
          </p:cNvCxnSpPr>
          <p:nvPr/>
        </p:nvCxnSpPr>
        <p:spPr>
          <a:xfrm flipH="1">
            <a:off x="3913921" y="4144106"/>
            <a:ext cx="250620" cy="36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8490658-0E9A-48F5-94D1-F7AC48AB4FE5}"/>
              </a:ext>
            </a:extLst>
          </p:cNvPr>
          <p:cNvCxnSpPr>
            <a:cxnSpLocks/>
          </p:cNvCxnSpPr>
          <p:nvPr/>
        </p:nvCxnSpPr>
        <p:spPr>
          <a:xfrm>
            <a:off x="5399379" y="2983053"/>
            <a:ext cx="379428" cy="36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90E0663-5BA1-42CB-8FEC-0163FC80FFA2}"/>
              </a:ext>
            </a:extLst>
          </p:cNvPr>
          <p:cNvCxnSpPr>
            <a:cxnSpLocks/>
          </p:cNvCxnSpPr>
          <p:nvPr/>
        </p:nvCxnSpPr>
        <p:spPr>
          <a:xfrm>
            <a:off x="6700006" y="4039460"/>
            <a:ext cx="293881" cy="43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59E7B7-485F-48AE-A74B-5DB5F5B82D73}"/>
              </a:ext>
            </a:extLst>
          </p:cNvPr>
          <p:cNvSpPr txBox="1"/>
          <p:nvPr/>
        </p:nvSpPr>
        <p:spPr>
          <a:xfrm>
            <a:off x="1480146" y="633295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5</a:t>
            </a:r>
            <a:endParaRPr lang="zh-TW" altLang="en-US" sz="2400" dirty="0">
              <a:latin typeface="+mn-ea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DEAD4E-B4B4-4D5D-897D-825879B2D290}"/>
              </a:ext>
            </a:extLst>
          </p:cNvPr>
          <p:cNvSpPr txBox="1"/>
          <p:nvPr/>
        </p:nvSpPr>
        <p:spPr>
          <a:xfrm>
            <a:off x="414592" y="1721322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4</a:t>
            </a:r>
            <a:endParaRPr lang="zh-TW" altLang="en-US" sz="2400" dirty="0">
              <a:latin typeface="+mn-ea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9056E53-BD06-49A2-A74F-9589AE491EFA}"/>
              </a:ext>
            </a:extLst>
          </p:cNvPr>
          <p:cNvCxnSpPr>
            <a:cxnSpLocks/>
          </p:cNvCxnSpPr>
          <p:nvPr/>
        </p:nvCxnSpPr>
        <p:spPr>
          <a:xfrm>
            <a:off x="1969009" y="1810423"/>
            <a:ext cx="322398" cy="42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AA913988-62B2-4332-B305-A36A6A98BE2D}"/>
              </a:ext>
            </a:extLst>
          </p:cNvPr>
          <p:cNvSpPr/>
          <p:nvPr/>
        </p:nvSpPr>
        <p:spPr>
          <a:xfrm>
            <a:off x="1993898" y="2183263"/>
            <a:ext cx="1344905" cy="910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FC5E0C3-54FC-47C2-860E-ECD5AA64DD29}"/>
              </a:ext>
            </a:extLst>
          </p:cNvPr>
          <p:cNvSpPr txBox="1"/>
          <p:nvPr/>
        </p:nvSpPr>
        <p:spPr>
          <a:xfrm>
            <a:off x="3040006" y="1789308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4</a:t>
            </a:r>
            <a:endParaRPr lang="zh-TW" altLang="en-US" sz="2400" dirty="0">
              <a:latin typeface="+mn-ea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1FCB5B3-5862-4CB2-95AC-32BF69F60FA0}"/>
              </a:ext>
            </a:extLst>
          </p:cNvPr>
          <p:cNvSpPr txBox="1"/>
          <p:nvPr/>
        </p:nvSpPr>
        <p:spPr>
          <a:xfrm>
            <a:off x="1686917" y="2825532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2</a:t>
            </a:r>
            <a:endParaRPr lang="zh-TW" altLang="en-US" sz="2400" dirty="0">
              <a:latin typeface="+mn-ea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B695280-4F5C-4F2C-9A4D-952792B6DE53}"/>
              </a:ext>
            </a:extLst>
          </p:cNvPr>
          <p:cNvSpPr txBox="1"/>
          <p:nvPr/>
        </p:nvSpPr>
        <p:spPr>
          <a:xfrm>
            <a:off x="3967406" y="2886094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2</a:t>
            </a:r>
            <a:endParaRPr lang="zh-TW" altLang="en-US" sz="2400" dirty="0">
              <a:latin typeface="+mn-ea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AD9AB7D-E097-43B6-AE13-0916ED1A92E8}"/>
              </a:ext>
            </a:extLst>
          </p:cNvPr>
          <p:cNvSpPr txBox="1"/>
          <p:nvPr/>
        </p:nvSpPr>
        <p:spPr>
          <a:xfrm>
            <a:off x="423539" y="3983688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</a:t>
            </a:r>
            <a:endParaRPr lang="zh-TW" altLang="en-US" sz="2400" dirty="0">
              <a:latin typeface="+mn-ea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2DF359F-59E1-4618-88D4-A1B4CEC0C746}"/>
              </a:ext>
            </a:extLst>
          </p:cNvPr>
          <p:cNvCxnSpPr>
            <a:cxnSpLocks/>
          </p:cNvCxnSpPr>
          <p:nvPr/>
        </p:nvCxnSpPr>
        <p:spPr>
          <a:xfrm>
            <a:off x="1837170" y="4080620"/>
            <a:ext cx="293881" cy="43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5703DE6-6BC1-43DD-9316-CEA093C93E66}"/>
              </a:ext>
            </a:extLst>
          </p:cNvPr>
          <p:cNvCxnSpPr>
            <a:cxnSpLocks/>
          </p:cNvCxnSpPr>
          <p:nvPr/>
        </p:nvCxnSpPr>
        <p:spPr>
          <a:xfrm>
            <a:off x="3292120" y="4064247"/>
            <a:ext cx="293881" cy="43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75FC244-D57B-44D3-953F-9ED44CC8D3AB}"/>
              </a:ext>
            </a:extLst>
          </p:cNvPr>
          <p:cNvCxnSpPr>
            <a:cxnSpLocks/>
          </p:cNvCxnSpPr>
          <p:nvPr/>
        </p:nvCxnSpPr>
        <p:spPr>
          <a:xfrm>
            <a:off x="4892281" y="4067920"/>
            <a:ext cx="293881" cy="43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A2BA7D-1BE8-4B2A-AF61-5AD603A2C2F0}"/>
              </a:ext>
            </a:extLst>
          </p:cNvPr>
          <p:cNvSpPr txBox="1"/>
          <p:nvPr/>
        </p:nvSpPr>
        <p:spPr>
          <a:xfrm>
            <a:off x="2146149" y="3970147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</a:t>
            </a:r>
            <a:endParaRPr lang="zh-TW" altLang="en-US" sz="2400" dirty="0">
              <a:latin typeface="+mn-ea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05975ACD-80EA-4233-A5ED-56E6868C3B34}"/>
              </a:ext>
            </a:extLst>
          </p:cNvPr>
          <p:cNvSpPr txBox="1"/>
          <p:nvPr/>
        </p:nvSpPr>
        <p:spPr>
          <a:xfrm>
            <a:off x="3734600" y="3970147"/>
            <a:ext cx="2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</a:t>
            </a:r>
            <a:endParaRPr lang="zh-TW" altLang="en-US" sz="2400" dirty="0">
              <a:latin typeface="+mn-ea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980EE29-37B0-4060-B7B9-CAB1304C077D}"/>
              </a:ext>
            </a:extLst>
          </p:cNvPr>
          <p:cNvSpPr txBox="1"/>
          <p:nvPr/>
        </p:nvSpPr>
        <p:spPr>
          <a:xfrm>
            <a:off x="5186162" y="3990926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</a:t>
            </a:r>
            <a:endParaRPr lang="zh-TW" altLang="en-US" sz="2400" dirty="0">
              <a:latin typeface="+mn-ea"/>
            </a:endParaRPr>
          </a:p>
        </p:txBody>
      </p:sp>
      <p:sp>
        <p:nvSpPr>
          <p:cNvPr id="94" name="流程圖: 程序 93">
            <a:extLst>
              <a:ext uri="{FF2B5EF4-FFF2-40B4-BE49-F238E27FC236}">
                <a16:creationId xmlns:a16="http://schemas.microsoft.com/office/drawing/2014/main" id="{E702C014-9DC8-439B-BF84-26DF2E0F1760}"/>
              </a:ext>
            </a:extLst>
          </p:cNvPr>
          <p:cNvSpPr/>
          <p:nvPr/>
        </p:nvSpPr>
        <p:spPr>
          <a:xfrm>
            <a:off x="4996042" y="332578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(4 ,3)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5" name="流程圖: 程序 94">
            <a:extLst>
              <a:ext uri="{FF2B5EF4-FFF2-40B4-BE49-F238E27FC236}">
                <a16:creationId xmlns:a16="http://schemas.microsoft.com/office/drawing/2014/main" id="{C0B0F16E-1EBF-49A5-BC4A-FE9A3F67D942}"/>
              </a:ext>
            </a:extLst>
          </p:cNvPr>
          <p:cNvSpPr/>
          <p:nvPr/>
        </p:nvSpPr>
        <p:spPr>
          <a:xfrm>
            <a:off x="7045765" y="271503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(4 ,2)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7" name="流程圖: 程序 96">
            <a:extLst>
              <a:ext uri="{FF2B5EF4-FFF2-40B4-BE49-F238E27FC236}">
                <a16:creationId xmlns:a16="http://schemas.microsoft.com/office/drawing/2014/main" id="{6142997E-A165-4972-8A14-59BBD1F4B30B}"/>
              </a:ext>
            </a:extLst>
          </p:cNvPr>
          <p:cNvSpPr/>
          <p:nvPr/>
        </p:nvSpPr>
        <p:spPr>
          <a:xfrm>
            <a:off x="8890787" y="355351"/>
            <a:ext cx="1062182" cy="612648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(4 ,1)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9" name="流程圖: 程序 98">
            <a:extLst>
              <a:ext uri="{FF2B5EF4-FFF2-40B4-BE49-F238E27FC236}">
                <a16:creationId xmlns:a16="http://schemas.microsoft.com/office/drawing/2014/main" id="{A0802CD4-03DF-4467-A3AA-EF808E3995E3}"/>
              </a:ext>
            </a:extLst>
          </p:cNvPr>
          <p:cNvSpPr/>
          <p:nvPr/>
        </p:nvSpPr>
        <p:spPr>
          <a:xfrm>
            <a:off x="10806546" y="355351"/>
            <a:ext cx="1062182" cy="612648"/>
          </a:xfrm>
          <a:prstGeom prst="flowChartProcess">
            <a:avLst/>
          </a:prstGeom>
          <a:solidFill>
            <a:srgbClr val="4BFF9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(4 ,0)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BAE2D60-34D2-4A53-9641-BD4906C33C5A}"/>
              </a:ext>
            </a:extLst>
          </p:cNvPr>
          <p:cNvCxnSpPr/>
          <p:nvPr/>
        </p:nvCxnSpPr>
        <p:spPr>
          <a:xfrm flipV="1">
            <a:off x="4394890" y="1867482"/>
            <a:ext cx="0" cy="2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96BC5B8-6DBD-4911-8A21-2FB14D65DCF8}"/>
              </a:ext>
            </a:extLst>
          </p:cNvPr>
          <p:cNvCxnSpPr>
            <a:cxnSpLocks/>
          </p:cNvCxnSpPr>
          <p:nvPr/>
        </p:nvCxnSpPr>
        <p:spPr>
          <a:xfrm flipH="1">
            <a:off x="1975491" y="1016270"/>
            <a:ext cx="4999537" cy="4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流程圖: 程序 106">
            <a:extLst>
              <a:ext uri="{FF2B5EF4-FFF2-40B4-BE49-F238E27FC236}">
                <a16:creationId xmlns:a16="http://schemas.microsoft.com/office/drawing/2014/main" id="{E62A0FD2-A8AD-4BF8-AD56-C04CAC3040CD}"/>
              </a:ext>
            </a:extLst>
          </p:cNvPr>
          <p:cNvSpPr/>
          <p:nvPr/>
        </p:nvSpPr>
        <p:spPr>
          <a:xfrm>
            <a:off x="7356193" y="1217276"/>
            <a:ext cx="1178374" cy="485805"/>
          </a:xfrm>
          <a:prstGeom prst="flowChartProcess">
            <a:avLst/>
          </a:prstGeom>
          <a:solidFill>
            <a:srgbClr val="4BFF9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(3 ,0)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E2C23B4B-71D8-4D08-9C8B-B7539DBB8FA2}"/>
              </a:ext>
            </a:extLst>
          </p:cNvPr>
          <p:cNvCxnSpPr>
            <a:cxnSpLocks/>
          </p:cNvCxnSpPr>
          <p:nvPr/>
        </p:nvCxnSpPr>
        <p:spPr>
          <a:xfrm>
            <a:off x="8205999" y="721662"/>
            <a:ext cx="107645" cy="45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4DEC6B1B-097C-4C47-8FBD-AD952461F63E}"/>
              </a:ext>
            </a:extLst>
          </p:cNvPr>
          <p:cNvSpPr txBox="1"/>
          <p:nvPr/>
        </p:nvSpPr>
        <p:spPr>
          <a:xfrm>
            <a:off x="8292540" y="598563"/>
            <a:ext cx="26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5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12" name="流程圖: 程序 111">
            <a:extLst>
              <a:ext uri="{FF2B5EF4-FFF2-40B4-BE49-F238E27FC236}">
                <a16:creationId xmlns:a16="http://schemas.microsoft.com/office/drawing/2014/main" id="{8002D7BB-B33C-4A4A-AAAA-B68540107FB5}"/>
              </a:ext>
            </a:extLst>
          </p:cNvPr>
          <p:cNvSpPr/>
          <p:nvPr/>
        </p:nvSpPr>
        <p:spPr>
          <a:xfrm>
            <a:off x="4655071" y="1319889"/>
            <a:ext cx="1062182" cy="525707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(3 ,1)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13" name="流程圖: 程序 112">
            <a:extLst>
              <a:ext uri="{FF2B5EF4-FFF2-40B4-BE49-F238E27FC236}">
                <a16:creationId xmlns:a16="http://schemas.microsoft.com/office/drawing/2014/main" id="{3EE1F5B1-1D33-4447-9E34-08AFC1E17D77}"/>
              </a:ext>
            </a:extLst>
          </p:cNvPr>
          <p:cNvSpPr/>
          <p:nvPr/>
        </p:nvSpPr>
        <p:spPr>
          <a:xfrm>
            <a:off x="6040767" y="1341775"/>
            <a:ext cx="1018690" cy="525707"/>
          </a:xfrm>
          <a:prstGeom prst="flowChartProcess">
            <a:avLst/>
          </a:prstGeom>
          <a:solidFill>
            <a:schemeClr val="bg2">
              <a:lumMod val="9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+mj-lt"/>
                <a:ea typeface="+mj-ea"/>
              </a:rPr>
              <a:t>dp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  <a:ea typeface="+mj-ea"/>
              </a:rPr>
              <a:t>(3 ,3)</a:t>
            </a:r>
            <a:endParaRPr lang="zh-TW" altLang="en-US" sz="20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E5542777-9CED-4F6E-A555-43C6F91D6A46}"/>
              </a:ext>
            </a:extLst>
          </p:cNvPr>
          <p:cNvCxnSpPr>
            <a:cxnSpLocks/>
          </p:cNvCxnSpPr>
          <p:nvPr/>
        </p:nvCxnSpPr>
        <p:spPr>
          <a:xfrm flipH="1">
            <a:off x="4801585" y="845518"/>
            <a:ext cx="145431" cy="43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74825A59-EF17-4300-B6B7-25411CA9CE99}"/>
              </a:ext>
            </a:extLst>
          </p:cNvPr>
          <p:cNvCxnSpPr>
            <a:cxnSpLocks/>
          </p:cNvCxnSpPr>
          <p:nvPr/>
        </p:nvCxnSpPr>
        <p:spPr>
          <a:xfrm>
            <a:off x="6132945" y="792738"/>
            <a:ext cx="278012" cy="52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D2B8E1DA-6869-42DC-8FB1-5BDB4A1620F8}"/>
              </a:ext>
            </a:extLst>
          </p:cNvPr>
          <p:cNvSpPr/>
          <p:nvPr/>
        </p:nvSpPr>
        <p:spPr>
          <a:xfrm>
            <a:off x="690841" y="1187422"/>
            <a:ext cx="1344905" cy="910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6F06A603-483A-47A5-B563-F7D4F33444FA}"/>
              </a:ext>
            </a:extLst>
          </p:cNvPr>
          <p:cNvSpPr/>
          <p:nvPr/>
        </p:nvSpPr>
        <p:spPr>
          <a:xfrm>
            <a:off x="395412" y="249382"/>
            <a:ext cx="5700590" cy="3418931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7FF1D7-B9DD-4316-A620-41C8B57700ED}"/>
              </a:ext>
            </a:extLst>
          </p:cNvPr>
          <p:cNvSpPr/>
          <p:nvPr/>
        </p:nvSpPr>
        <p:spPr>
          <a:xfrm>
            <a:off x="488975" y="270212"/>
            <a:ext cx="476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動態規劃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(Dynamic programming)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01A761-AB45-429A-995A-52A7EFD7AF33}"/>
              </a:ext>
            </a:extLst>
          </p:cNvPr>
          <p:cNvSpPr txBox="1"/>
          <p:nvPr/>
        </p:nvSpPr>
        <p:spPr>
          <a:xfrm>
            <a:off x="544046" y="1121103"/>
            <a:ext cx="537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][j] 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定義對於前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件物品，當前背包重量為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j 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可以裝下最大價值為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][j]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C01826-410E-4CB0-B01F-7F3D88FE241E}"/>
              </a:ext>
            </a:extLst>
          </p:cNvPr>
          <p:cNvSpPr/>
          <p:nvPr/>
        </p:nvSpPr>
        <p:spPr>
          <a:xfrm>
            <a:off x="544046" y="2758841"/>
            <a:ext cx="4866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 O(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NW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空間複雜度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O(NW)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38897F9-E3DF-4C05-89DC-8E6A1164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31225"/>
              </p:ext>
            </p:extLst>
          </p:nvPr>
        </p:nvGraphicFramePr>
        <p:xfrm>
          <a:off x="6702803" y="492338"/>
          <a:ext cx="3575995" cy="12357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5199">
                  <a:extLst>
                    <a:ext uri="{9D8B030D-6E8A-4147-A177-3AD203B41FA5}">
                      <a16:colId xmlns:a16="http://schemas.microsoft.com/office/drawing/2014/main" val="3895562485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3836282960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1515011370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2204544297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1512349620"/>
                    </a:ext>
                  </a:extLst>
                </a:gridCol>
              </a:tblGrid>
              <a:tr h="61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w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3650"/>
                  </a:ext>
                </a:extLst>
              </a:tr>
              <a:tr h="618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v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6658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B2DC807E-0CF5-4B70-B586-5A9AFCE3E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95695"/>
              </p:ext>
            </p:extLst>
          </p:nvPr>
        </p:nvGraphicFramePr>
        <p:xfrm>
          <a:off x="6576970" y="2281806"/>
          <a:ext cx="4511837" cy="357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457">
                  <a:extLst>
                    <a:ext uri="{9D8B030D-6E8A-4147-A177-3AD203B41FA5}">
                      <a16:colId xmlns:a16="http://schemas.microsoft.com/office/drawing/2014/main" val="2549026397"/>
                    </a:ext>
                  </a:extLst>
                </a:gridCol>
                <a:gridCol w="751676">
                  <a:extLst>
                    <a:ext uri="{9D8B030D-6E8A-4147-A177-3AD203B41FA5}">
                      <a16:colId xmlns:a16="http://schemas.microsoft.com/office/drawing/2014/main" val="1225545083"/>
                    </a:ext>
                  </a:extLst>
                </a:gridCol>
                <a:gridCol w="751676">
                  <a:extLst>
                    <a:ext uri="{9D8B030D-6E8A-4147-A177-3AD203B41FA5}">
                      <a16:colId xmlns:a16="http://schemas.microsoft.com/office/drawing/2014/main" val="1405988620"/>
                    </a:ext>
                  </a:extLst>
                </a:gridCol>
                <a:gridCol w="751676">
                  <a:extLst>
                    <a:ext uri="{9D8B030D-6E8A-4147-A177-3AD203B41FA5}">
                      <a16:colId xmlns:a16="http://schemas.microsoft.com/office/drawing/2014/main" val="3343983557"/>
                    </a:ext>
                  </a:extLst>
                </a:gridCol>
                <a:gridCol w="751676">
                  <a:extLst>
                    <a:ext uri="{9D8B030D-6E8A-4147-A177-3AD203B41FA5}">
                      <a16:colId xmlns:a16="http://schemas.microsoft.com/office/drawing/2014/main" val="3596970409"/>
                    </a:ext>
                  </a:extLst>
                </a:gridCol>
                <a:gridCol w="751676">
                  <a:extLst>
                    <a:ext uri="{9D8B030D-6E8A-4147-A177-3AD203B41FA5}">
                      <a16:colId xmlns:a16="http://schemas.microsoft.com/office/drawing/2014/main" val="2426827346"/>
                    </a:ext>
                  </a:extLst>
                </a:gridCol>
              </a:tblGrid>
              <a:tr h="595618">
                <a:tc>
                  <a:txBody>
                    <a:bodyPr/>
                    <a:lstStyle/>
                    <a:p>
                      <a:r>
                        <a:rPr lang="en-US" altLang="zh-TW" sz="2400" b="1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\j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12970"/>
                  </a:ext>
                </a:extLst>
              </a:tr>
              <a:tr h="595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47273"/>
                  </a:ext>
                </a:extLst>
              </a:tr>
              <a:tr h="595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91620"/>
                  </a:ext>
                </a:extLst>
              </a:tr>
              <a:tr h="595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8283"/>
                  </a:ext>
                </a:extLst>
              </a:tr>
              <a:tr h="595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03325"/>
                  </a:ext>
                </a:extLst>
              </a:tr>
              <a:tr h="595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4429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C8BB57-CCB3-4216-B2C8-16713F3DE726}"/>
              </a:ext>
            </a:extLst>
          </p:cNvPr>
          <p:cNvSpPr txBox="1"/>
          <p:nvPr/>
        </p:nvSpPr>
        <p:spPr>
          <a:xfrm>
            <a:off x="10474588" y="803383"/>
            <a:ext cx="122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W = 4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4D98A9-046C-4F6D-A029-713066F228F6}"/>
              </a:ext>
            </a:extLst>
          </p:cNvPr>
          <p:cNvSpPr txBox="1"/>
          <p:nvPr/>
        </p:nvSpPr>
        <p:spPr>
          <a:xfrm>
            <a:off x="532142" y="1883743"/>
            <a:ext cx="556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][j] = max(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[i-1][j-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]] +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 ,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[i-1][j])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28C18F3-0718-4B28-AF78-54D9F4614BE8}"/>
              </a:ext>
            </a:extLst>
          </p:cNvPr>
          <p:cNvCxnSpPr>
            <a:cxnSpLocks/>
          </p:cNvCxnSpPr>
          <p:nvPr/>
        </p:nvCxnSpPr>
        <p:spPr>
          <a:xfrm flipH="1" flipV="1">
            <a:off x="7852095" y="3310170"/>
            <a:ext cx="431230" cy="378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1157ACC-209A-4415-9D8A-1038568057B1}"/>
              </a:ext>
            </a:extLst>
          </p:cNvPr>
          <p:cNvCxnSpPr>
            <a:cxnSpLocks/>
          </p:cNvCxnSpPr>
          <p:nvPr/>
        </p:nvCxnSpPr>
        <p:spPr>
          <a:xfrm flipH="1" flipV="1">
            <a:off x="8617273" y="3894544"/>
            <a:ext cx="431230" cy="35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60E1211-4BF2-4044-8E06-41EC20751859}"/>
              </a:ext>
            </a:extLst>
          </p:cNvPr>
          <p:cNvCxnSpPr>
            <a:cxnSpLocks/>
          </p:cNvCxnSpPr>
          <p:nvPr/>
        </p:nvCxnSpPr>
        <p:spPr>
          <a:xfrm flipH="1" flipV="1">
            <a:off x="7852095" y="3894544"/>
            <a:ext cx="431230" cy="35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9ECAA92-14FE-47F4-A21F-9D248A5CB12B}"/>
              </a:ext>
            </a:extLst>
          </p:cNvPr>
          <p:cNvCxnSpPr>
            <a:cxnSpLocks/>
          </p:cNvCxnSpPr>
          <p:nvPr/>
        </p:nvCxnSpPr>
        <p:spPr>
          <a:xfrm flipH="1" flipV="1">
            <a:off x="7852095" y="4430950"/>
            <a:ext cx="1264919" cy="446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591864F-8C35-481D-9692-360FB1BD3D7D}"/>
              </a:ext>
            </a:extLst>
          </p:cNvPr>
          <p:cNvCxnSpPr>
            <a:cxnSpLocks/>
          </p:cNvCxnSpPr>
          <p:nvPr/>
        </p:nvCxnSpPr>
        <p:spPr>
          <a:xfrm flipH="1" flipV="1">
            <a:off x="8673579" y="4430951"/>
            <a:ext cx="1140020" cy="411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7A25941-CDCC-4C48-B874-1E4C1402C62F}"/>
              </a:ext>
            </a:extLst>
          </p:cNvPr>
          <p:cNvCxnSpPr>
            <a:cxnSpLocks/>
          </p:cNvCxnSpPr>
          <p:nvPr/>
        </p:nvCxnSpPr>
        <p:spPr>
          <a:xfrm flipH="1" flipV="1">
            <a:off x="9370503" y="4373790"/>
            <a:ext cx="1139681" cy="468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F840E74-F8B0-4E9D-BBA7-E4C174B42E8E}"/>
              </a:ext>
            </a:extLst>
          </p:cNvPr>
          <p:cNvCxnSpPr>
            <a:cxnSpLocks/>
          </p:cNvCxnSpPr>
          <p:nvPr/>
        </p:nvCxnSpPr>
        <p:spPr>
          <a:xfrm flipH="1" flipV="1">
            <a:off x="7847922" y="5060347"/>
            <a:ext cx="1269092" cy="411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AE988F8-E729-4951-9D0B-F217DFE2DCA5}"/>
              </a:ext>
            </a:extLst>
          </p:cNvPr>
          <p:cNvCxnSpPr>
            <a:cxnSpLocks/>
          </p:cNvCxnSpPr>
          <p:nvPr/>
        </p:nvCxnSpPr>
        <p:spPr>
          <a:xfrm flipH="1" flipV="1">
            <a:off x="8617273" y="5060348"/>
            <a:ext cx="1194506" cy="468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1D4E04C-C66A-493D-BD60-838635A0E019}"/>
              </a:ext>
            </a:extLst>
          </p:cNvPr>
          <p:cNvCxnSpPr>
            <a:cxnSpLocks/>
          </p:cNvCxnSpPr>
          <p:nvPr/>
        </p:nvCxnSpPr>
        <p:spPr>
          <a:xfrm flipH="1" flipV="1">
            <a:off x="9370503" y="5024516"/>
            <a:ext cx="1229841" cy="44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D0F58A88-ACC9-4A36-BE0D-EED71F05B764}"/>
              </a:ext>
            </a:extLst>
          </p:cNvPr>
          <p:cNvSpPr/>
          <p:nvPr/>
        </p:nvSpPr>
        <p:spPr>
          <a:xfrm>
            <a:off x="384218" y="3769607"/>
            <a:ext cx="5711781" cy="2337578"/>
          </a:xfrm>
          <a:prstGeom prst="flowChartProcess">
            <a:avLst/>
          </a:prstGeom>
          <a:solidFill>
            <a:srgbClr val="97FFC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C67B98E-13DB-42D6-A358-D04DE9B95FA0}"/>
              </a:ext>
            </a:extLst>
          </p:cNvPr>
          <p:cNvSpPr txBox="1"/>
          <p:nvPr/>
        </p:nvSpPr>
        <p:spPr>
          <a:xfrm>
            <a:off x="499767" y="4122788"/>
            <a:ext cx="570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	for  j = 1 to W :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][j] = max(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- 1][j – w[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]] + v[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</a:t>
            </a:r>
          </a:p>
          <a:p>
            <a:r>
              <a:rPr lang="en-US" altLang="zh-TW" sz="2400" dirty="0"/>
              <a:t>					,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[i-1][j] )</a:t>
            </a:r>
          </a:p>
          <a:p>
            <a:r>
              <a:rPr lang="en-US" altLang="zh-TW" sz="2400" dirty="0"/>
              <a:t>return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[N][W]  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084A37C-AF04-4FB6-A87C-A28CBE85459F}"/>
              </a:ext>
            </a:extLst>
          </p:cNvPr>
          <p:cNvSpPr txBox="1"/>
          <p:nvPr/>
        </p:nvSpPr>
        <p:spPr>
          <a:xfrm>
            <a:off x="395412" y="3746906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15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4EA9C35-6BB4-48A4-ABB9-A4FC74783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728"/>
              </p:ext>
            </p:extLst>
          </p:nvPr>
        </p:nvGraphicFramePr>
        <p:xfrm>
          <a:off x="236163" y="3794612"/>
          <a:ext cx="8128002" cy="1151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486595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93823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60095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7154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9806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9065381"/>
                    </a:ext>
                  </a:extLst>
                </a:gridCol>
              </a:tblGrid>
              <a:tr h="575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\j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55631"/>
                  </a:ext>
                </a:extLst>
              </a:tr>
              <a:tr h="575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383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2FC1EDC-9C1E-4AB2-AEAE-5E19681C93DB}"/>
              </a:ext>
            </a:extLst>
          </p:cNvPr>
          <p:cNvSpPr txBox="1"/>
          <p:nvPr/>
        </p:nvSpPr>
        <p:spPr>
          <a:xfrm>
            <a:off x="463258" y="27094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優化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節省空間</a:t>
            </a:r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E2E93A04-D1AE-4E35-AC28-ED64FA16C364}"/>
              </a:ext>
            </a:extLst>
          </p:cNvPr>
          <p:cNvSpPr/>
          <p:nvPr/>
        </p:nvSpPr>
        <p:spPr>
          <a:xfrm>
            <a:off x="325601" y="212870"/>
            <a:ext cx="7949127" cy="2937987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EE7F5E-4DF7-4F7C-A37E-4E41E32C4155}"/>
              </a:ext>
            </a:extLst>
          </p:cNvPr>
          <p:cNvSpPr txBox="1"/>
          <p:nvPr/>
        </p:nvSpPr>
        <p:spPr>
          <a:xfrm>
            <a:off x="463175" y="829051"/>
            <a:ext cx="7673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透過觀察可發現每次判斷物品是否要放時，只會看到上一個物品的結果，因此可以利用滾動數組的方式，把整個</a:t>
            </a:r>
            <a:r>
              <a:rPr lang="en-US" altLang="zh-TW" sz="21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數組從二維降到一維，並且以逆序的方式更新一維數組，否則會覆蓋掉上一層的結果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854917-772E-4052-AFBC-20BBCC37461E}"/>
              </a:ext>
            </a:extLst>
          </p:cNvPr>
          <p:cNvSpPr/>
          <p:nvPr/>
        </p:nvSpPr>
        <p:spPr>
          <a:xfrm>
            <a:off x="376444" y="2223532"/>
            <a:ext cx="4866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: O(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NW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空間複雜度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O(NW)-&gt;O(W)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48BA73-08E5-47DB-9863-4EDA036CE206}"/>
              </a:ext>
            </a:extLst>
          </p:cNvPr>
          <p:cNvSpPr txBox="1"/>
          <p:nvPr/>
        </p:nvSpPr>
        <p:spPr>
          <a:xfrm>
            <a:off x="736717" y="4370317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9340C9-38AF-4EB6-878F-D65D5662179B}"/>
              </a:ext>
            </a:extLst>
          </p:cNvPr>
          <p:cNvSpPr txBox="1"/>
          <p:nvPr/>
        </p:nvSpPr>
        <p:spPr>
          <a:xfrm>
            <a:off x="3477121" y="437031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F70D41-0A49-427D-A91E-765C3B5D1C67}"/>
              </a:ext>
            </a:extLst>
          </p:cNvPr>
          <p:cNvSpPr txBox="1"/>
          <p:nvPr/>
        </p:nvSpPr>
        <p:spPr>
          <a:xfrm>
            <a:off x="2106919" y="4370316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4B8D12-AF47-4190-8319-3DD99A3BE77D}"/>
              </a:ext>
            </a:extLst>
          </p:cNvPr>
          <p:cNvSpPr txBox="1"/>
          <p:nvPr/>
        </p:nvSpPr>
        <p:spPr>
          <a:xfrm>
            <a:off x="4769182" y="437031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F2B73F-4BF0-446D-997A-A26A4C4A22E2}"/>
              </a:ext>
            </a:extLst>
          </p:cNvPr>
          <p:cNvSpPr txBox="1"/>
          <p:nvPr/>
        </p:nvSpPr>
        <p:spPr>
          <a:xfrm>
            <a:off x="6217525" y="437031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DD1CE1-B71B-4813-BF99-937F62339E8B}"/>
              </a:ext>
            </a:extLst>
          </p:cNvPr>
          <p:cNvSpPr txBox="1"/>
          <p:nvPr/>
        </p:nvSpPr>
        <p:spPr>
          <a:xfrm>
            <a:off x="7583277" y="4370311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1A720D-DD44-4FC3-B465-FA59D9F1877C}"/>
              </a:ext>
            </a:extLst>
          </p:cNvPr>
          <p:cNvSpPr txBox="1"/>
          <p:nvPr/>
        </p:nvSpPr>
        <p:spPr>
          <a:xfrm>
            <a:off x="736717" y="4370312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E3816B-1747-489A-8D09-BE8F2858D4BB}"/>
              </a:ext>
            </a:extLst>
          </p:cNvPr>
          <p:cNvSpPr txBox="1"/>
          <p:nvPr/>
        </p:nvSpPr>
        <p:spPr>
          <a:xfrm>
            <a:off x="7583276" y="4370311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9DEB2A-3B6E-4653-9542-12E164A68C3D}"/>
              </a:ext>
            </a:extLst>
          </p:cNvPr>
          <p:cNvSpPr txBox="1"/>
          <p:nvPr/>
        </p:nvSpPr>
        <p:spPr>
          <a:xfrm>
            <a:off x="3474895" y="437030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DC37A2-01A1-48D8-9D5B-100D898AF7AE}"/>
              </a:ext>
            </a:extLst>
          </p:cNvPr>
          <p:cNvSpPr txBox="1"/>
          <p:nvPr/>
        </p:nvSpPr>
        <p:spPr>
          <a:xfrm>
            <a:off x="4769181" y="4360821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802528-34EA-4A31-A38E-5BE4DB6F3D33}"/>
              </a:ext>
            </a:extLst>
          </p:cNvPr>
          <p:cNvSpPr txBox="1"/>
          <p:nvPr/>
        </p:nvSpPr>
        <p:spPr>
          <a:xfrm>
            <a:off x="6217524" y="437031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" name="表格 5">
            <a:extLst>
              <a:ext uri="{FF2B5EF4-FFF2-40B4-BE49-F238E27FC236}">
                <a16:creationId xmlns:a16="http://schemas.microsoft.com/office/drawing/2014/main" id="{6F64DE57-5B39-426D-A7C3-678E0A5A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26416"/>
              </p:ext>
            </p:extLst>
          </p:nvPr>
        </p:nvGraphicFramePr>
        <p:xfrm>
          <a:off x="8740816" y="501773"/>
          <a:ext cx="3078760" cy="10596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5752">
                  <a:extLst>
                    <a:ext uri="{9D8B030D-6E8A-4147-A177-3AD203B41FA5}">
                      <a16:colId xmlns:a16="http://schemas.microsoft.com/office/drawing/2014/main" val="3895562485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val="3836282960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val="1515011370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val="2204544297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val="1512349620"/>
                    </a:ext>
                  </a:extLst>
                </a:gridCol>
              </a:tblGrid>
              <a:tr h="529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w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3650"/>
                  </a:ext>
                </a:extLst>
              </a:tr>
              <a:tr h="5302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v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66580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5551428B-4874-4D50-AE6F-F6E8672C60F8}"/>
              </a:ext>
            </a:extLst>
          </p:cNvPr>
          <p:cNvSpPr txBox="1"/>
          <p:nvPr/>
        </p:nvSpPr>
        <p:spPr>
          <a:xfrm>
            <a:off x="732265" y="437030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EF1123A-DBED-4923-9A4A-4ECE75A82E24}"/>
              </a:ext>
            </a:extLst>
          </p:cNvPr>
          <p:cNvSpPr txBox="1"/>
          <p:nvPr/>
        </p:nvSpPr>
        <p:spPr>
          <a:xfrm>
            <a:off x="7583275" y="4379809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8FADD76-1889-4D13-9D7F-A3577AAE2EF8}"/>
              </a:ext>
            </a:extLst>
          </p:cNvPr>
          <p:cNvSpPr txBox="1"/>
          <p:nvPr/>
        </p:nvSpPr>
        <p:spPr>
          <a:xfrm>
            <a:off x="6217524" y="4379809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58D8D86-9D1D-443A-A5A2-6BA7F7A943F3}"/>
              </a:ext>
            </a:extLst>
          </p:cNvPr>
          <p:cNvSpPr txBox="1"/>
          <p:nvPr/>
        </p:nvSpPr>
        <p:spPr>
          <a:xfrm>
            <a:off x="4750183" y="4379809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6F982-EE1D-49D0-9D6F-5EB186173487}"/>
              </a:ext>
            </a:extLst>
          </p:cNvPr>
          <p:cNvSpPr txBox="1"/>
          <p:nvPr/>
        </p:nvSpPr>
        <p:spPr>
          <a:xfrm>
            <a:off x="3474895" y="439058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D6E3E2-86A8-4F52-B187-EE7302B39069}"/>
              </a:ext>
            </a:extLst>
          </p:cNvPr>
          <p:cNvSpPr txBox="1"/>
          <p:nvPr/>
        </p:nvSpPr>
        <p:spPr>
          <a:xfrm>
            <a:off x="8740815" y="5266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8E09979-5406-45A7-A26A-AFAB965F189B}"/>
              </a:ext>
            </a:extLst>
          </p:cNvPr>
          <p:cNvSpPr txBox="1"/>
          <p:nvPr/>
        </p:nvSpPr>
        <p:spPr>
          <a:xfrm>
            <a:off x="704748" y="439058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AB44B6A-A3E8-4F28-B43A-AF62EB6049BF}"/>
              </a:ext>
            </a:extLst>
          </p:cNvPr>
          <p:cNvSpPr txBox="1"/>
          <p:nvPr/>
        </p:nvSpPr>
        <p:spPr>
          <a:xfrm>
            <a:off x="7583275" y="437030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4ED730-25D0-4875-A380-806F340AF6A4}"/>
              </a:ext>
            </a:extLst>
          </p:cNvPr>
          <p:cNvSpPr txBox="1"/>
          <p:nvPr/>
        </p:nvSpPr>
        <p:spPr>
          <a:xfrm>
            <a:off x="6198525" y="439058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4267C5D-506A-4AAB-9896-339EAE2218FE}"/>
              </a:ext>
            </a:extLst>
          </p:cNvPr>
          <p:cNvSpPr txBox="1"/>
          <p:nvPr/>
        </p:nvSpPr>
        <p:spPr>
          <a:xfrm>
            <a:off x="4752758" y="4370307"/>
            <a:ext cx="33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3F9B275-3365-4539-8829-4F77A9F1F670}"/>
              </a:ext>
            </a:extLst>
          </p:cNvPr>
          <p:cNvSpPr txBox="1"/>
          <p:nvPr/>
        </p:nvSpPr>
        <p:spPr>
          <a:xfrm>
            <a:off x="9756264" y="1753296"/>
            <a:ext cx="122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W = 4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4BC3A1FA-F042-4CF6-9827-59302B1C143D}"/>
              </a:ext>
            </a:extLst>
          </p:cNvPr>
          <p:cNvSpPr/>
          <p:nvPr/>
        </p:nvSpPr>
        <p:spPr>
          <a:xfrm>
            <a:off x="8452194" y="2562011"/>
            <a:ext cx="3715231" cy="3515515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AF34DB8-A80B-45DC-9E9A-466C93A5F65E}"/>
              </a:ext>
            </a:extLst>
          </p:cNvPr>
          <p:cNvSpPr txBox="1"/>
          <p:nvPr/>
        </p:nvSpPr>
        <p:spPr>
          <a:xfrm>
            <a:off x="8416416" y="2626256"/>
            <a:ext cx="142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8E5F6B-206D-4CF9-B30D-DFE7C1776520}"/>
              </a:ext>
            </a:extLst>
          </p:cNvPr>
          <p:cNvSpPr txBox="1"/>
          <p:nvPr/>
        </p:nvSpPr>
        <p:spPr>
          <a:xfrm>
            <a:off x="8416416" y="3150857"/>
            <a:ext cx="4579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def knapsack01(w ,v) : </a:t>
            </a:r>
          </a:p>
          <a:p>
            <a:r>
              <a:rPr lang="en-US" altLang="zh-TW" sz="2100" dirty="0"/>
              <a:t>    for j = W to w :</a:t>
            </a:r>
          </a:p>
          <a:p>
            <a:r>
              <a:rPr lang="en-US" altLang="zh-TW" sz="2100" dirty="0"/>
              <a:t>	  </a:t>
            </a:r>
            <a:r>
              <a:rPr lang="en-US" altLang="zh-TW" sz="2100" dirty="0" err="1"/>
              <a:t>dp</a:t>
            </a:r>
            <a:r>
              <a:rPr lang="en-US" altLang="zh-TW" sz="2100" dirty="0"/>
              <a:t>[j] = max(</a:t>
            </a:r>
            <a:r>
              <a:rPr lang="en-US" altLang="zh-TW" sz="2100" dirty="0" err="1"/>
              <a:t>dp</a:t>
            </a:r>
            <a:r>
              <a:rPr lang="en-US" altLang="zh-TW" sz="2100" dirty="0"/>
              <a:t>[j] ,</a:t>
            </a:r>
            <a:r>
              <a:rPr lang="en-US" altLang="zh-TW" sz="2100" dirty="0" err="1"/>
              <a:t>dp</a:t>
            </a:r>
            <a:r>
              <a:rPr lang="en-US" altLang="zh-TW" sz="2100" dirty="0"/>
              <a:t>[j-w]+v)</a:t>
            </a:r>
            <a:endParaRPr lang="zh-TW" altLang="en-US" sz="21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AD45107-4918-46F4-9A90-F0AFD895F409}"/>
              </a:ext>
            </a:extLst>
          </p:cNvPr>
          <p:cNvSpPr txBox="1"/>
          <p:nvPr/>
        </p:nvSpPr>
        <p:spPr>
          <a:xfrm>
            <a:off x="8453602" y="4370307"/>
            <a:ext cx="3197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for </a:t>
            </a:r>
            <a:r>
              <a:rPr lang="en-US" altLang="zh-TW" sz="2100" dirty="0" err="1"/>
              <a:t>i</a:t>
            </a:r>
            <a:r>
              <a:rPr lang="en-US" altLang="zh-TW" sz="2100" dirty="0"/>
              <a:t> = 1 to N :</a:t>
            </a:r>
          </a:p>
          <a:p>
            <a:r>
              <a:rPr lang="en-US" altLang="zh-TW" sz="2100" dirty="0"/>
              <a:t>	</a:t>
            </a:r>
            <a:r>
              <a:rPr lang="en-US" altLang="zh-TW" sz="2100" b="1" dirty="0"/>
              <a:t>knapsack01</a:t>
            </a:r>
            <a:r>
              <a:rPr lang="en-US" altLang="zh-TW" sz="2100" dirty="0"/>
              <a:t>(</a:t>
            </a:r>
            <a:r>
              <a:rPr lang="en-US" altLang="zh-TW" sz="2100" dirty="0" err="1"/>
              <a:t>wt</a:t>
            </a:r>
            <a:r>
              <a:rPr lang="en-US" altLang="zh-TW" sz="2100" dirty="0"/>
              <a:t>[</a:t>
            </a:r>
            <a:r>
              <a:rPr lang="en-US" altLang="zh-TW" sz="2100" dirty="0" err="1"/>
              <a:t>i</a:t>
            </a:r>
            <a:r>
              <a:rPr lang="en-US" altLang="zh-TW" sz="2100" dirty="0"/>
              <a:t>] ,</a:t>
            </a:r>
            <a:r>
              <a:rPr lang="en-US" altLang="zh-TW" sz="2100" dirty="0" err="1"/>
              <a:t>vt</a:t>
            </a:r>
            <a:r>
              <a:rPr lang="en-US" altLang="zh-TW" sz="2100" dirty="0"/>
              <a:t>[</a:t>
            </a:r>
            <a:r>
              <a:rPr lang="en-US" altLang="zh-TW" sz="2100" dirty="0" err="1"/>
              <a:t>i</a:t>
            </a:r>
            <a:r>
              <a:rPr lang="en-US" altLang="zh-TW" sz="21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9724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allAtOnce"/>
      <p:bldP spid="20" grpId="0" build="allAtOnce"/>
      <p:bldP spid="22" grpId="0" build="allAtOnce"/>
      <p:bldP spid="23" grpId="0" build="allAtOnce"/>
      <p:bldP spid="24" grpId="0" build="allAtOnce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4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8ED2562-02B1-4C30-9949-15AD54C507DD}"/>
              </a:ext>
            </a:extLst>
          </p:cNvPr>
          <p:cNvSpPr txBox="1"/>
          <p:nvPr/>
        </p:nvSpPr>
        <p:spPr>
          <a:xfrm>
            <a:off x="766619" y="363168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完全背包問題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(Unbounded knapsack problem)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4A31A6-A02A-4283-BF55-BB66307EDA89}"/>
              </a:ext>
            </a:extLst>
          </p:cNvPr>
          <p:cNvSpPr txBox="1"/>
          <p:nvPr/>
        </p:nvSpPr>
        <p:spPr>
          <a:xfrm>
            <a:off x="766619" y="1126436"/>
            <a:ext cx="110189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給你一個可裝載重量為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的背包和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個物品，每個物品都有重量和價值兩個屬性，其中第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個物品的重量為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，價值為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，現在讓你用這個背包裝物品，最多能裝的價值是多少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每個物品都可使用無限次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物品皆不可分割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E6FD2E4B-3EF2-4ABC-91CC-E7F77ADD131E}"/>
              </a:ext>
            </a:extLst>
          </p:cNvPr>
          <p:cNvSpPr/>
          <p:nvPr/>
        </p:nvSpPr>
        <p:spPr>
          <a:xfrm>
            <a:off x="646544" y="1129385"/>
            <a:ext cx="11139055" cy="1348110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BC43F-8968-4D78-BF17-7C66266363D2}"/>
              </a:ext>
            </a:extLst>
          </p:cNvPr>
          <p:cNvSpPr txBox="1"/>
          <p:nvPr/>
        </p:nvSpPr>
        <p:spPr>
          <a:xfrm>
            <a:off x="766619" y="2652454"/>
            <a:ext cx="1046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簡化成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背包問題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簡單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8A9D8204-975E-4D08-9D68-D4094E5D048B}"/>
              </a:ext>
            </a:extLst>
          </p:cNvPr>
          <p:cNvSpPr/>
          <p:nvPr/>
        </p:nvSpPr>
        <p:spPr>
          <a:xfrm>
            <a:off x="646544" y="2623651"/>
            <a:ext cx="6511902" cy="3592592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4CAC77-B702-4A4E-B355-B912F51D20C5}"/>
              </a:ext>
            </a:extLst>
          </p:cNvPr>
          <p:cNvSpPr txBox="1"/>
          <p:nvPr/>
        </p:nvSpPr>
        <p:spPr>
          <a:xfrm>
            <a:off x="646545" y="3290501"/>
            <a:ext cx="651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把整個物品列表擴增，每個物品會有</a:t>
            </a:r>
            <a:r>
              <a:rPr lang="zh-TW" altLang="en-US" dirty="0"/>
              <a:t>⌊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W/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/>
              <a:t> ⌋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個虛擬物品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6A0CCE-F5AB-45AA-BF5C-A4E678B122A0}"/>
              </a:ext>
            </a:extLst>
          </p:cNvPr>
          <p:cNvSpPr/>
          <p:nvPr/>
        </p:nvSpPr>
        <p:spPr>
          <a:xfrm>
            <a:off x="766619" y="470318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200" dirty="0">
                <a:ea typeface="標楷體" panose="03000509000000000000" pitchFamily="65" charset="-120"/>
              </a:rPr>
              <a:t>時間複雜度</a:t>
            </a:r>
            <a:r>
              <a:rPr lang="en-US" altLang="zh-TW" sz="2200" dirty="0">
                <a:ea typeface="標楷體" panose="03000509000000000000" pitchFamily="65" charset="-120"/>
              </a:rPr>
              <a:t> : O(</a:t>
            </a:r>
            <a:r>
              <a:rPr lang="el-GR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Σ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(W/</a:t>
            </a:r>
            <a:r>
              <a:rPr lang="en-US" altLang="zh-TW" sz="2200" dirty="0" err="1">
                <a:solidFill>
                  <a:srgbClr val="FF0000"/>
                </a:solidFill>
                <a:ea typeface="標楷體" panose="03000509000000000000" pitchFamily="65" charset="-120"/>
              </a:rPr>
              <a:t>wt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2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])*N *W</a:t>
            </a:r>
            <a:r>
              <a:rPr lang="en-US" altLang="zh-TW" sz="2200" dirty="0">
                <a:ea typeface="標楷體" panose="03000509000000000000" pitchFamily="65" charset="-120"/>
              </a:rPr>
              <a:t>) -&gt; O(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NW</a:t>
            </a:r>
            <a:r>
              <a:rPr lang="en-US" altLang="zh-TW" sz="2200" dirty="0">
                <a:ea typeface="標楷體" panose="03000509000000000000" pitchFamily="65" charset="-120"/>
              </a:rPr>
              <a:t> )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r>
              <a:rPr lang="zh-TW" altLang="en-US" sz="2200" dirty="0">
                <a:ea typeface="標楷體" panose="03000509000000000000" pitchFamily="65" charset="-120"/>
              </a:rPr>
              <a:t>空間複雜度 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O(</a:t>
            </a:r>
            <a:r>
              <a:rPr lang="el-GR" altLang="zh-TW" sz="2200" dirty="0">
                <a:ea typeface="標楷體" panose="03000509000000000000" pitchFamily="65" charset="-120"/>
              </a:rPr>
              <a:t>Σ</a:t>
            </a:r>
            <a:r>
              <a:rPr lang="en-US" altLang="zh-TW" sz="2200" dirty="0">
                <a:ea typeface="標楷體" panose="03000509000000000000" pitchFamily="65" charset="-120"/>
              </a:rPr>
              <a:t>(W/</a:t>
            </a:r>
            <a:r>
              <a:rPr lang="en-US" altLang="zh-TW" sz="2200" dirty="0" err="1">
                <a:ea typeface="標楷體" panose="03000509000000000000" pitchFamily="65" charset="-120"/>
              </a:rPr>
              <a:t>wt</a:t>
            </a:r>
            <a:r>
              <a:rPr lang="en-US" altLang="zh-TW" sz="2200" dirty="0">
                <a:ea typeface="標楷體" panose="03000509000000000000" pitchFamily="65" charset="-120"/>
              </a:rPr>
              <a:t>[</a:t>
            </a:r>
            <a:r>
              <a:rPr lang="en-US" altLang="zh-TW" sz="2200" dirty="0" err="1">
                <a:ea typeface="標楷體" panose="03000509000000000000" pitchFamily="65" charset="-120"/>
              </a:rPr>
              <a:t>i</a:t>
            </a:r>
            <a:r>
              <a:rPr lang="en-US" altLang="zh-TW" sz="2200" dirty="0">
                <a:ea typeface="標楷體" panose="03000509000000000000" pitchFamily="65" charset="-120"/>
              </a:rPr>
              <a:t>])*N*W) -&gt; O(W )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F007BF-3654-468E-804E-F711BA951314}"/>
              </a:ext>
            </a:extLst>
          </p:cNvPr>
          <p:cNvSpPr txBox="1"/>
          <p:nvPr/>
        </p:nvSpPr>
        <p:spPr>
          <a:xfrm>
            <a:off x="5707652" y="4619071"/>
            <a:ext cx="31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57FC2BC9-8A9D-46E3-80BE-C155AC78FA77}"/>
              </a:ext>
            </a:extLst>
          </p:cNvPr>
          <p:cNvSpPr/>
          <p:nvPr/>
        </p:nvSpPr>
        <p:spPr>
          <a:xfrm>
            <a:off x="7333714" y="2626701"/>
            <a:ext cx="4536070" cy="3589542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8BF94E-0D5A-45CE-B665-59AEB7250CA7}"/>
              </a:ext>
            </a:extLst>
          </p:cNvPr>
          <p:cNvSpPr txBox="1"/>
          <p:nvPr/>
        </p:nvSpPr>
        <p:spPr>
          <a:xfrm>
            <a:off x="7379060" y="2676386"/>
            <a:ext cx="142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15D98E-A5F7-419D-BA28-B38F360C55B6}"/>
              </a:ext>
            </a:extLst>
          </p:cNvPr>
          <p:cNvSpPr txBox="1"/>
          <p:nvPr/>
        </p:nvSpPr>
        <p:spPr>
          <a:xfrm>
            <a:off x="7463245" y="4419947"/>
            <a:ext cx="3521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    for  j = 1 to W/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:</a:t>
            </a:r>
          </a:p>
          <a:p>
            <a:r>
              <a:rPr lang="en-US" altLang="zh-TW" sz="2400" dirty="0"/>
              <a:t>	</a:t>
            </a:r>
            <a:r>
              <a:rPr lang="en-US" altLang="zh-TW" sz="2400" b="1" dirty="0"/>
              <a:t>knapsack01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941540-B1A3-4782-9463-43CDE00112F5}"/>
              </a:ext>
            </a:extLst>
          </p:cNvPr>
          <p:cNvSpPr txBox="1"/>
          <p:nvPr/>
        </p:nvSpPr>
        <p:spPr>
          <a:xfrm>
            <a:off x="7463245" y="3100427"/>
            <a:ext cx="4322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def knapsack01(w ,v) : </a:t>
            </a:r>
          </a:p>
          <a:p>
            <a:r>
              <a:rPr lang="en-US" altLang="zh-TW" sz="2400" dirty="0"/>
              <a:t>    for j = W to w :</a:t>
            </a:r>
          </a:p>
          <a:p>
            <a:r>
              <a:rPr lang="en-US" altLang="zh-TW" sz="2400" dirty="0"/>
              <a:t>	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= max(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,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[j-w]+v)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249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0CCC2EFD-2474-4873-9863-221E4845CD20}"/>
              </a:ext>
            </a:extLst>
          </p:cNvPr>
          <p:cNvSpPr/>
          <p:nvPr/>
        </p:nvSpPr>
        <p:spPr>
          <a:xfrm>
            <a:off x="594292" y="263628"/>
            <a:ext cx="6024222" cy="5623366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358856-1EF1-4A5A-BBC1-478B97459361}"/>
              </a:ext>
            </a:extLst>
          </p:cNvPr>
          <p:cNvSpPr txBox="1"/>
          <p:nvPr/>
        </p:nvSpPr>
        <p:spPr>
          <a:xfrm>
            <a:off x="687977" y="365760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簡化成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0-1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背包問題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5539E1-CA15-4627-BC47-9FB6252870F9}"/>
              </a:ext>
            </a:extLst>
          </p:cNvPr>
          <p:cNvSpPr txBox="1"/>
          <p:nvPr/>
        </p:nvSpPr>
        <p:spPr>
          <a:xfrm>
            <a:off x="687976" y="1079863"/>
            <a:ext cx="509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假設有一個最優解，其中第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件物品被用了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可以用一個二進制組合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,1 ,2 ,4 ,8...2 )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來構成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EA9A77-C44B-4815-977F-A4A7E180560E}"/>
              </a:ext>
            </a:extLst>
          </p:cNvPr>
          <p:cNvSpPr txBox="1"/>
          <p:nvPr/>
        </p:nvSpPr>
        <p:spPr>
          <a:xfrm>
            <a:off x="3410677" y="17052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BCA8CB-4B0B-42DD-8DB3-8F8F0EC81760}"/>
              </a:ext>
            </a:extLst>
          </p:cNvPr>
          <p:cNvSpPr txBox="1"/>
          <p:nvPr/>
        </p:nvSpPr>
        <p:spPr>
          <a:xfrm>
            <a:off x="641134" y="2471075"/>
            <a:ext cx="593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 ,</a:t>
            </a:r>
            <a:r>
              <a:rPr lang="en-US" altLang="zh-TW" sz="2400" dirty="0" err="1"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-&gt; { (</a:t>
            </a:r>
            <a:r>
              <a:rPr lang="en-US" altLang="zh-TW" sz="2400" dirty="0" err="1"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 ,</a:t>
            </a:r>
            <a:r>
              <a:rPr lang="en-US" altLang="zh-TW" sz="2400" dirty="0" err="1"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, (2*</a:t>
            </a:r>
            <a:r>
              <a:rPr lang="en-US" altLang="zh-TW" sz="2400" dirty="0" err="1"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 ,2*</a:t>
            </a:r>
            <a:r>
              <a:rPr lang="en-US" altLang="zh-TW" sz="2400" dirty="0" err="1"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,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 (4*</a:t>
            </a:r>
            <a:r>
              <a:rPr lang="en-US" altLang="zh-TW" sz="2400" dirty="0" err="1"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 ,4*</a:t>
            </a:r>
            <a:r>
              <a:rPr lang="en-US" altLang="zh-TW" sz="2400" dirty="0" err="1"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…(2 * </a:t>
            </a:r>
            <a:r>
              <a:rPr lang="en-US" altLang="zh-TW" sz="2400" dirty="0" err="1"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 ,2 * </a:t>
            </a:r>
            <a:r>
              <a:rPr lang="en-US" altLang="zh-TW" sz="2400" dirty="0" err="1">
                <a:ea typeface="標楷體" panose="03000509000000000000" pitchFamily="65" charset="-120"/>
              </a:rPr>
              <a:t>vt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]) 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2833E1-2828-40E2-B784-038DB8ADEC1D}"/>
              </a:ext>
            </a:extLst>
          </p:cNvPr>
          <p:cNvSpPr txBox="1"/>
          <p:nvPr/>
        </p:nvSpPr>
        <p:spPr>
          <a:xfrm>
            <a:off x="3235233" y="27511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3F232-08E2-481D-92C8-DE8F93E99331}"/>
              </a:ext>
            </a:extLst>
          </p:cNvPr>
          <p:cNvSpPr txBox="1"/>
          <p:nvPr/>
        </p:nvSpPr>
        <p:spPr>
          <a:xfrm>
            <a:off x="4391464" y="27511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96FD04-1A66-4E6E-B363-6FAB32F8AC43}"/>
              </a:ext>
            </a:extLst>
          </p:cNvPr>
          <p:cNvSpPr txBox="1"/>
          <p:nvPr/>
        </p:nvSpPr>
        <p:spPr>
          <a:xfrm flipH="1">
            <a:off x="912705" y="330828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407512-3E85-483E-8194-B924838B87A2}"/>
              </a:ext>
            </a:extLst>
          </p:cNvPr>
          <p:cNvSpPr txBox="1"/>
          <p:nvPr/>
        </p:nvSpPr>
        <p:spPr>
          <a:xfrm>
            <a:off x="687976" y="34290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(2 *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wt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] &lt;= W)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FE650B-6E65-458B-9D6D-45335FB88E9C}"/>
              </a:ext>
            </a:extLst>
          </p:cNvPr>
          <p:cNvSpPr/>
          <p:nvPr/>
        </p:nvSpPr>
        <p:spPr>
          <a:xfrm>
            <a:off x="529024" y="4383344"/>
            <a:ext cx="6582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ea typeface="標楷體" panose="03000509000000000000" pitchFamily="65" charset="-120"/>
              </a:rPr>
              <a:t>時間複雜度</a:t>
            </a:r>
            <a:r>
              <a:rPr lang="en-US" altLang="zh-TW" sz="2200" dirty="0">
                <a:ea typeface="標楷體" panose="03000509000000000000" pitchFamily="65" charset="-120"/>
              </a:rPr>
              <a:t> : O(</a:t>
            </a:r>
            <a:r>
              <a:rPr lang="el-GR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Σ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log(W/</a:t>
            </a:r>
            <a:r>
              <a:rPr lang="en-US" altLang="zh-TW" sz="2200" dirty="0" err="1">
                <a:solidFill>
                  <a:srgbClr val="FF0000"/>
                </a:solidFill>
                <a:ea typeface="標楷體" panose="03000509000000000000" pitchFamily="65" charset="-120"/>
              </a:rPr>
              <a:t>wt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2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])*N*W</a:t>
            </a:r>
            <a:r>
              <a:rPr lang="en-US" altLang="zh-TW" sz="2200" dirty="0">
                <a:ea typeface="標楷體" panose="03000509000000000000" pitchFamily="65" charset="-120"/>
              </a:rPr>
              <a:t>) -&gt; O(</a:t>
            </a:r>
            <a:r>
              <a:rPr lang="en-US" altLang="zh-TW" sz="2200" dirty="0" err="1">
                <a:solidFill>
                  <a:srgbClr val="FF0000"/>
                </a:solidFill>
                <a:ea typeface="標楷體" panose="03000509000000000000" pitchFamily="65" charset="-120"/>
              </a:rPr>
              <a:t>NWlogW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r>
              <a:rPr lang="zh-TW" altLang="en-US" sz="2200" dirty="0">
                <a:ea typeface="標楷體" panose="03000509000000000000" pitchFamily="65" charset="-120"/>
              </a:rPr>
              <a:t>空間複雜度 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O(</a:t>
            </a:r>
            <a:r>
              <a:rPr lang="el-GR" altLang="zh-TW" sz="2200" dirty="0">
                <a:ea typeface="標楷體" panose="03000509000000000000" pitchFamily="65" charset="-120"/>
              </a:rPr>
              <a:t>Σ</a:t>
            </a:r>
            <a:r>
              <a:rPr lang="en-US" altLang="zh-TW" sz="2200" dirty="0">
                <a:ea typeface="標楷體" panose="03000509000000000000" pitchFamily="65" charset="-120"/>
              </a:rPr>
              <a:t>log(W/</a:t>
            </a:r>
            <a:r>
              <a:rPr lang="en-US" altLang="zh-TW" sz="2200" dirty="0" err="1">
                <a:ea typeface="標楷體" panose="03000509000000000000" pitchFamily="65" charset="-120"/>
              </a:rPr>
              <a:t>wt</a:t>
            </a:r>
            <a:r>
              <a:rPr lang="en-US" altLang="zh-TW" sz="2200" dirty="0">
                <a:ea typeface="標楷體" panose="03000509000000000000" pitchFamily="65" charset="-120"/>
              </a:rPr>
              <a:t>[</a:t>
            </a:r>
            <a:r>
              <a:rPr lang="en-US" altLang="zh-TW" sz="2200" dirty="0" err="1">
                <a:ea typeface="標楷體" panose="03000509000000000000" pitchFamily="65" charset="-120"/>
              </a:rPr>
              <a:t>i</a:t>
            </a:r>
            <a:r>
              <a:rPr lang="en-US" altLang="zh-TW" sz="2200" dirty="0">
                <a:ea typeface="標楷體" panose="03000509000000000000" pitchFamily="65" charset="-120"/>
              </a:rPr>
              <a:t>])*N*W) -&gt; O(W)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EC50306F-BB4B-4A10-8CAC-1D17F9E12AAA}"/>
              </a:ext>
            </a:extLst>
          </p:cNvPr>
          <p:cNvSpPr/>
          <p:nvPr/>
        </p:nvSpPr>
        <p:spPr>
          <a:xfrm>
            <a:off x="7035531" y="888980"/>
            <a:ext cx="4814724" cy="4998014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0E5F26-F7C4-4BA8-A502-72A0CBEB163E}"/>
              </a:ext>
            </a:extLst>
          </p:cNvPr>
          <p:cNvSpPr txBox="1"/>
          <p:nvPr/>
        </p:nvSpPr>
        <p:spPr>
          <a:xfrm>
            <a:off x="7112000" y="1001981"/>
            <a:ext cx="131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2FDD60-A2F6-4615-9B09-6DE47FE5B009}"/>
              </a:ext>
            </a:extLst>
          </p:cNvPr>
          <p:cNvSpPr txBox="1"/>
          <p:nvPr/>
        </p:nvSpPr>
        <p:spPr>
          <a:xfrm>
            <a:off x="7133196" y="1479973"/>
            <a:ext cx="4322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def knapsack01(w ,v) : </a:t>
            </a:r>
          </a:p>
          <a:p>
            <a:r>
              <a:rPr lang="en-US" altLang="zh-TW" sz="2400" dirty="0"/>
              <a:t>    for j = W to w :</a:t>
            </a:r>
          </a:p>
          <a:p>
            <a:r>
              <a:rPr lang="en-US" altLang="zh-TW" sz="2400" dirty="0"/>
              <a:t>	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= max(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,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[j-w]+v)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F8B35C-17E0-4626-B727-24EFAC3D72E3}"/>
              </a:ext>
            </a:extLst>
          </p:cNvPr>
          <p:cNvSpPr txBox="1"/>
          <p:nvPr/>
        </p:nvSpPr>
        <p:spPr>
          <a:xfrm>
            <a:off x="7133196" y="2967335"/>
            <a:ext cx="4697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    for  j = 0 to log(W/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 :</a:t>
            </a:r>
          </a:p>
          <a:p>
            <a:r>
              <a:rPr lang="en-US" altLang="zh-TW" sz="2400" dirty="0"/>
              <a:t>	</a:t>
            </a:r>
            <a:r>
              <a:rPr lang="en-US" altLang="zh-TW" sz="2400" b="1" dirty="0"/>
              <a:t>knapsack01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&lt;&lt; j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&lt;&lt; j 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F4F009-7D7A-45F9-8312-33B3426154DC}"/>
              </a:ext>
            </a:extLst>
          </p:cNvPr>
          <p:cNvSpPr txBox="1"/>
          <p:nvPr/>
        </p:nvSpPr>
        <p:spPr>
          <a:xfrm>
            <a:off x="7177453" y="4565663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Max Value :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[W]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5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0365693C-9171-436F-88E9-80A8E5CD21E6}"/>
              </a:ext>
            </a:extLst>
          </p:cNvPr>
          <p:cNvSpPr/>
          <p:nvPr/>
        </p:nvSpPr>
        <p:spPr>
          <a:xfrm>
            <a:off x="594292" y="238461"/>
            <a:ext cx="6024222" cy="3108746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CBBB19-E9A2-40F8-824A-7799123604FF}"/>
              </a:ext>
            </a:extLst>
          </p:cNvPr>
          <p:cNvSpPr txBox="1"/>
          <p:nvPr/>
        </p:nvSpPr>
        <p:spPr>
          <a:xfrm>
            <a:off x="641489" y="32381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將每個物品高效的使用多次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F98EEE-D1EA-4AF6-8167-6EA1357B7B82}"/>
              </a:ext>
            </a:extLst>
          </p:cNvPr>
          <p:cNvSpPr txBox="1"/>
          <p:nvPr/>
        </p:nvSpPr>
        <p:spPr>
          <a:xfrm>
            <a:off x="663038" y="1068389"/>
            <a:ext cx="590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原本為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更新一維數組，改成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更新，進行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狀態疊加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F59C1-05A6-4B03-87C3-29778875B566}"/>
              </a:ext>
            </a:extLst>
          </p:cNvPr>
          <p:cNvSpPr/>
          <p:nvPr/>
        </p:nvSpPr>
        <p:spPr>
          <a:xfrm>
            <a:off x="663038" y="2336430"/>
            <a:ext cx="6582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ea typeface="標楷體" panose="03000509000000000000" pitchFamily="65" charset="-120"/>
              </a:rPr>
              <a:t>時間複雜度</a:t>
            </a:r>
            <a:r>
              <a:rPr lang="en-US" altLang="zh-TW" sz="2200" dirty="0">
                <a:ea typeface="標楷體" panose="03000509000000000000" pitchFamily="65" charset="-120"/>
              </a:rPr>
              <a:t> : O(</a:t>
            </a:r>
            <a:r>
              <a:rPr lang="en-US" altLang="zh-TW" sz="2200" dirty="0">
                <a:solidFill>
                  <a:srgbClr val="FF0000"/>
                </a:solidFill>
                <a:ea typeface="標楷體" panose="03000509000000000000" pitchFamily="65" charset="-120"/>
              </a:rPr>
              <a:t>NW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r>
              <a:rPr lang="zh-TW" altLang="en-US" sz="2200" dirty="0">
                <a:ea typeface="標楷體" panose="03000509000000000000" pitchFamily="65" charset="-120"/>
              </a:rPr>
              <a:t>空間複雜度 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O(W)</a:t>
            </a:r>
            <a:endParaRPr lang="zh-TW" altLang="en-US" sz="2200" dirty="0">
              <a:ea typeface="標楷體" panose="03000509000000000000" pitchFamily="65" charset="-120"/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F0F48547-F4DB-4DB4-82D9-00D3B0A01E30}"/>
              </a:ext>
            </a:extLst>
          </p:cNvPr>
          <p:cNvSpPr/>
          <p:nvPr/>
        </p:nvSpPr>
        <p:spPr>
          <a:xfrm>
            <a:off x="9947564" y="3781316"/>
            <a:ext cx="1773381" cy="1409520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204F95-F7B6-4F0D-9DC6-907291D6ACDA}"/>
              </a:ext>
            </a:extLst>
          </p:cNvPr>
          <p:cNvSpPr txBox="1"/>
          <p:nvPr/>
        </p:nvSpPr>
        <p:spPr>
          <a:xfrm>
            <a:off x="10049164" y="3818345"/>
            <a:ext cx="1445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wt</a:t>
            </a:r>
            <a:r>
              <a:rPr lang="en-US" altLang="zh-TW" sz="2400" dirty="0"/>
              <a:t> = [1 ,2]</a:t>
            </a:r>
          </a:p>
          <a:p>
            <a:r>
              <a:rPr lang="en-US" altLang="zh-TW" sz="2400" dirty="0" err="1"/>
              <a:t>vt</a:t>
            </a:r>
            <a:r>
              <a:rPr lang="en-US" altLang="zh-TW" sz="2400" dirty="0"/>
              <a:t> =  [2 ,5]</a:t>
            </a:r>
          </a:p>
          <a:p>
            <a:r>
              <a:rPr lang="en-US" altLang="zh-TW" sz="2400" dirty="0"/>
              <a:t>W = 5</a:t>
            </a:r>
            <a:endParaRPr lang="zh-TW" altLang="en-US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10DCCB5F-CE45-47A8-85ED-CF51E44A4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63715"/>
              </p:ext>
            </p:extLst>
          </p:nvPr>
        </p:nvGraphicFramePr>
        <p:xfrm>
          <a:off x="594292" y="3510793"/>
          <a:ext cx="9178246" cy="26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178">
                  <a:extLst>
                    <a:ext uri="{9D8B030D-6E8A-4147-A177-3AD203B41FA5}">
                      <a16:colId xmlns:a16="http://schemas.microsoft.com/office/drawing/2014/main" val="124294661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4076514657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2120540731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4266754440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1776139187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1581692174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1974718483"/>
                    </a:ext>
                  </a:extLst>
                </a:gridCol>
              </a:tblGrid>
              <a:tr h="6624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/>
                        <a:t>i</a:t>
                      </a:r>
                      <a:r>
                        <a:rPr lang="en-US" altLang="zh-TW" sz="3200" dirty="0"/>
                        <a:t>\j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79776"/>
                  </a:ext>
                </a:extLst>
              </a:tr>
              <a:tr h="6624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94928"/>
                  </a:ext>
                </a:extLst>
              </a:tr>
              <a:tr h="6624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8066"/>
                  </a:ext>
                </a:extLst>
              </a:tr>
              <a:tr h="6624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97291"/>
                  </a:ext>
                </a:extLst>
              </a:tr>
            </a:tbl>
          </a:graphicData>
        </a:graphic>
      </p:graphicFrame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E7110BD8-D787-4B8A-AEB2-4A5598A6BDD8}"/>
              </a:ext>
            </a:extLst>
          </p:cNvPr>
          <p:cNvSpPr/>
          <p:nvPr/>
        </p:nvSpPr>
        <p:spPr>
          <a:xfrm>
            <a:off x="2872304" y="5049085"/>
            <a:ext cx="640663" cy="24401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56049EC-6560-416C-B744-ECC9B9855045}"/>
              </a:ext>
            </a:extLst>
          </p:cNvPr>
          <p:cNvSpPr/>
          <p:nvPr/>
        </p:nvSpPr>
        <p:spPr>
          <a:xfrm>
            <a:off x="4147478" y="5049085"/>
            <a:ext cx="686322" cy="24401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E0122105-A936-4EB8-ADFC-348612CBD0C0}"/>
              </a:ext>
            </a:extLst>
          </p:cNvPr>
          <p:cNvSpPr/>
          <p:nvPr/>
        </p:nvSpPr>
        <p:spPr>
          <a:xfrm>
            <a:off x="5496064" y="5050492"/>
            <a:ext cx="686322" cy="24120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B66739AF-BFF8-4A86-8520-3173D2348EF8}"/>
              </a:ext>
            </a:extLst>
          </p:cNvPr>
          <p:cNvSpPr/>
          <p:nvPr/>
        </p:nvSpPr>
        <p:spPr>
          <a:xfrm>
            <a:off x="6844650" y="5045876"/>
            <a:ext cx="640663" cy="24401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B88CD505-9C90-4EB6-86A6-B0D08D961D8E}"/>
              </a:ext>
            </a:extLst>
          </p:cNvPr>
          <p:cNvSpPr/>
          <p:nvPr/>
        </p:nvSpPr>
        <p:spPr>
          <a:xfrm>
            <a:off x="8147577" y="5045876"/>
            <a:ext cx="640663" cy="24401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CB2EF398-ED14-43FE-BD2C-58BE2E7FFD38}"/>
              </a:ext>
            </a:extLst>
          </p:cNvPr>
          <p:cNvSpPr/>
          <p:nvPr/>
        </p:nvSpPr>
        <p:spPr>
          <a:xfrm>
            <a:off x="4051152" y="5390181"/>
            <a:ext cx="2267638" cy="230504"/>
          </a:xfrm>
          <a:custGeom>
            <a:avLst/>
            <a:gdLst>
              <a:gd name="connsiteX0" fmla="*/ 0 w 2267638"/>
              <a:gd name="connsiteY0" fmla="*/ 351152 h 351548"/>
              <a:gd name="connsiteX1" fmla="*/ 1099128 w 2267638"/>
              <a:gd name="connsiteY1" fmla="*/ 171 h 351548"/>
              <a:gd name="connsiteX2" fmla="*/ 2170546 w 2267638"/>
              <a:gd name="connsiteY2" fmla="*/ 304971 h 351548"/>
              <a:gd name="connsiteX3" fmla="*/ 2225964 w 2267638"/>
              <a:gd name="connsiteY3" fmla="*/ 351152 h 351548"/>
              <a:gd name="connsiteX4" fmla="*/ 2244437 w 2267638"/>
              <a:gd name="connsiteY4" fmla="*/ 323443 h 35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638" h="351548">
                <a:moveTo>
                  <a:pt x="0" y="351152"/>
                </a:moveTo>
                <a:cubicBezTo>
                  <a:pt x="368685" y="179510"/>
                  <a:pt x="737370" y="7868"/>
                  <a:pt x="1099128" y="171"/>
                </a:cubicBezTo>
                <a:cubicBezTo>
                  <a:pt x="1460886" y="-7526"/>
                  <a:pt x="1982740" y="246474"/>
                  <a:pt x="2170546" y="304971"/>
                </a:cubicBezTo>
                <a:cubicBezTo>
                  <a:pt x="2358352" y="363468"/>
                  <a:pt x="2213649" y="348073"/>
                  <a:pt x="2225964" y="351152"/>
                </a:cubicBezTo>
                <a:cubicBezTo>
                  <a:pt x="2238279" y="354231"/>
                  <a:pt x="2241358" y="338837"/>
                  <a:pt x="2244437" y="323443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155CB425-C360-4145-8DE6-A403BDC771A1}"/>
              </a:ext>
            </a:extLst>
          </p:cNvPr>
          <p:cNvSpPr/>
          <p:nvPr/>
        </p:nvSpPr>
        <p:spPr>
          <a:xfrm>
            <a:off x="6673151" y="5362433"/>
            <a:ext cx="2267638" cy="230504"/>
          </a:xfrm>
          <a:custGeom>
            <a:avLst/>
            <a:gdLst>
              <a:gd name="connsiteX0" fmla="*/ 0 w 2267638"/>
              <a:gd name="connsiteY0" fmla="*/ 351152 h 351548"/>
              <a:gd name="connsiteX1" fmla="*/ 1099128 w 2267638"/>
              <a:gd name="connsiteY1" fmla="*/ 171 h 351548"/>
              <a:gd name="connsiteX2" fmla="*/ 2170546 w 2267638"/>
              <a:gd name="connsiteY2" fmla="*/ 304971 h 351548"/>
              <a:gd name="connsiteX3" fmla="*/ 2225964 w 2267638"/>
              <a:gd name="connsiteY3" fmla="*/ 351152 h 351548"/>
              <a:gd name="connsiteX4" fmla="*/ 2244437 w 2267638"/>
              <a:gd name="connsiteY4" fmla="*/ 323443 h 35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638" h="351548">
                <a:moveTo>
                  <a:pt x="0" y="351152"/>
                </a:moveTo>
                <a:cubicBezTo>
                  <a:pt x="368685" y="179510"/>
                  <a:pt x="737370" y="7868"/>
                  <a:pt x="1099128" y="171"/>
                </a:cubicBezTo>
                <a:cubicBezTo>
                  <a:pt x="1460886" y="-7526"/>
                  <a:pt x="1982740" y="246474"/>
                  <a:pt x="2170546" y="304971"/>
                </a:cubicBezTo>
                <a:cubicBezTo>
                  <a:pt x="2358352" y="363468"/>
                  <a:pt x="2213649" y="348073"/>
                  <a:pt x="2225964" y="351152"/>
                </a:cubicBezTo>
                <a:cubicBezTo>
                  <a:pt x="2238279" y="354231"/>
                  <a:pt x="2241358" y="338837"/>
                  <a:pt x="2244437" y="323443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50490F66-4E25-48D9-A2A4-A43BAB218557}"/>
              </a:ext>
            </a:extLst>
          </p:cNvPr>
          <p:cNvSpPr/>
          <p:nvPr/>
        </p:nvSpPr>
        <p:spPr>
          <a:xfrm>
            <a:off x="2744355" y="5407608"/>
            <a:ext cx="2267638" cy="186673"/>
          </a:xfrm>
          <a:custGeom>
            <a:avLst/>
            <a:gdLst>
              <a:gd name="connsiteX0" fmla="*/ 0 w 2267638"/>
              <a:gd name="connsiteY0" fmla="*/ 351152 h 351548"/>
              <a:gd name="connsiteX1" fmla="*/ 1099128 w 2267638"/>
              <a:gd name="connsiteY1" fmla="*/ 171 h 351548"/>
              <a:gd name="connsiteX2" fmla="*/ 2170546 w 2267638"/>
              <a:gd name="connsiteY2" fmla="*/ 304971 h 351548"/>
              <a:gd name="connsiteX3" fmla="*/ 2225964 w 2267638"/>
              <a:gd name="connsiteY3" fmla="*/ 351152 h 351548"/>
              <a:gd name="connsiteX4" fmla="*/ 2244437 w 2267638"/>
              <a:gd name="connsiteY4" fmla="*/ 323443 h 35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638" h="351548">
                <a:moveTo>
                  <a:pt x="0" y="351152"/>
                </a:moveTo>
                <a:cubicBezTo>
                  <a:pt x="368685" y="179510"/>
                  <a:pt x="737370" y="7868"/>
                  <a:pt x="1099128" y="171"/>
                </a:cubicBezTo>
                <a:cubicBezTo>
                  <a:pt x="1460886" y="-7526"/>
                  <a:pt x="1982740" y="246474"/>
                  <a:pt x="2170546" y="304971"/>
                </a:cubicBezTo>
                <a:cubicBezTo>
                  <a:pt x="2358352" y="363468"/>
                  <a:pt x="2213649" y="348073"/>
                  <a:pt x="2225964" y="351152"/>
                </a:cubicBezTo>
                <a:cubicBezTo>
                  <a:pt x="2238279" y="354231"/>
                  <a:pt x="2241358" y="338837"/>
                  <a:pt x="2244437" y="323443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箭號: 向上 40">
            <a:extLst>
              <a:ext uri="{FF2B5EF4-FFF2-40B4-BE49-F238E27FC236}">
                <a16:creationId xmlns:a16="http://schemas.microsoft.com/office/drawing/2014/main" id="{EA68D070-FDE7-43F6-9045-C35E4784453A}"/>
              </a:ext>
            </a:extLst>
          </p:cNvPr>
          <p:cNvSpPr/>
          <p:nvPr/>
        </p:nvSpPr>
        <p:spPr>
          <a:xfrm>
            <a:off x="2467496" y="4595266"/>
            <a:ext cx="203666" cy="326601"/>
          </a:xfrm>
          <a:prstGeom prst="upArrow">
            <a:avLst>
              <a:gd name="adj1" fmla="val 50000"/>
              <a:gd name="adj2" fmla="val 728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A674D43C-323E-45DE-BC5B-AD0A7A5B196A}"/>
              </a:ext>
            </a:extLst>
          </p:cNvPr>
          <p:cNvSpPr/>
          <p:nvPr/>
        </p:nvSpPr>
        <p:spPr>
          <a:xfrm>
            <a:off x="2467496" y="5263624"/>
            <a:ext cx="203666" cy="326601"/>
          </a:xfrm>
          <a:prstGeom prst="upArrow">
            <a:avLst>
              <a:gd name="adj1" fmla="val 50000"/>
              <a:gd name="adj2" fmla="val 728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上 42">
            <a:extLst>
              <a:ext uri="{FF2B5EF4-FFF2-40B4-BE49-F238E27FC236}">
                <a16:creationId xmlns:a16="http://schemas.microsoft.com/office/drawing/2014/main" id="{F168AD61-0714-45D6-95D9-81DD8F54384C}"/>
              </a:ext>
            </a:extLst>
          </p:cNvPr>
          <p:cNvSpPr/>
          <p:nvPr/>
        </p:nvSpPr>
        <p:spPr>
          <a:xfrm>
            <a:off x="3774293" y="5296309"/>
            <a:ext cx="203666" cy="326601"/>
          </a:xfrm>
          <a:prstGeom prst="upArrow">
            <a:avLst>
              <a:gd name="adj1" fmla="val 50000"/>
              <a:gd name="adj2" fmla="val 728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6AB55EA7-CC09-4882-AE78-B3B7D075A2C6}"/>
              </a:ext>
            </a:extLst>
          </p:cNvPr>
          <p:cNvSpPr/>
          <p:nvPr/>
        </p:nvSpPr>
        <p:spPr>
          <a:xfrm rot="14396503">
            <a:off x="2601427" y="5577521"/>
            <a:ext cx="195673" cy="12207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EA318BA0-DDFA-4B9E-82BA-65D7C00725DD}"/>
              </a:ext>
            </a:extLst>
          </p:cNvPr>
          <p:cNvSpPr/>
          <p:nvPr/>
        </p:nvSpPr>
        <p:spPr>
          <a:xfrm rot="14396503">
            <a:off x="3908228" y="5607981"/>
            <a:ext cx="195673" cy="12207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2B11B6BB-F502-4134-814B-CE5C3AC906C7}"/>
              </a:ext>
            </a:extLst>
          </p:cNvPr>
          <p:cNvSpPr/>
          <p:nvPr/>
        </p:nvSpPr>
        <p:spPr>
          <a:xfrm rot="14396503">
            <a:off x="6534992" y="5577520"/>
            <a:ext cx="195673" cy="12207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流程圖: 程序 46">
            <a:extLst>
              <a:ext uri="{FF2B5EF4-FFF2-40B4-BE49-F238E27FC236}">
                <a16:creationId xmlns:a16="http://schemas.microsoft.com/office/drawing/2014/main" id="{83603DC1-F51F-4B68-90E4-CE05DAE978B4}"/>
              </a:ext>
            </a:extLst>
          </p:cNvPr>
          <p:cNvSpPr/>
          <p:nvPr/>
        </p:nvSpPr>
        <p:spPr>
          <a:xfrm>
            <a:off x="7035531" y="238462"/>
            <a:ext cx="4814724" cy="3108746"/>
          </a:xfrm>
          <a:prstGeom prst="flowChartProcess">
            <a:avLst/>
          </a:prstGeom>
          <a:solidFill>
            <a:srgbClr val="97FFC6">
              <a:alpha val="5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4AB72DC-5A38-4637-923E-FE28F4DB671D}"/>
              </a:ext>
            </a:extLst>
          </p:cNvPr>
          <p:cNvSpPr txBox="1"/>
          <p:nvPr/>
        </p:nvSpPr>
        <p:spPr>
          <a:xfrm>
            <a:off x="7109800" y="318113"/>
            <a:ext cx="131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偽代碼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E5F41AC-88F2-4F87-A1D3-F0EB07F7559F}"/>
              </a:ext>
            </a:extLst>
          </p:cNvPr>
          <p:cNvSpPr txBox="1"/>
          <p:nvPr/>
        </p:nvSpPr>
        <p:spPr>
          <a:xfrm>
            <a:off x="7109562" y="2181149"/>
            <a:ext cx="471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 to N :</a:t>
            </a:r>
          </a:p>
          <a:p>
            <a:r>
              <a:rPr lang="en-US" altLang="zh-TW" sz="2400" dirty="0"/>
              <a:t>   </a:t>
            </a:r>
            <a:r>
              <a:rPr lang="en-US" altLang="zh-TW" sz="2400" b="1" dirty="0" err="1"/>
              <a:t>knapsackComplete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,</a:t>
            </a:r>
            <a:r>
              <a:rPr lang="en-US" altLang="zh-TW" sz="2400" dirty="0" err="1"/>
              <a:t>vt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50FAC6F-580C-4F56-86FD-3A00CE82A296}"/>
              </a:ext>
            </a:extLst>
          </p:cNvPr>
          <p:cNvSpPr txBox="1"/>
          <p:nvPr/>
        </p:nvSpPr>
        <p:spPr>
          <a:xfrm>
            <a:off x="7109800" y="805351"/>
            <a:ext cx="417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def </a:t>
            </a:r>
            <a:r>
              <a:rPr lang="en-US" altLang="zh-TW" sz="2400" dirty="0" err="1"/>
              <a:t>knapsackComplete</a:t>
            </a:r>
            <a:r>
              <a:rPr lang="en-US" altLang="zh-TW" sz="2400" dirty="0"/>
              <a:t>(w ,v) : </a:t>
            </a:r>
          </a:p>
          <a:p>
            <a:r>
              <a:rPr lang="en-US" altLang="zh-TW" sz="2400" dirty="0"/>
              <a:t>    for j = w to W :</a:t>
            </a:r>
          </a:p>
          <a:p>
            <a:r>
              <a:rPr lang="en-US" altLang="zh-TW" sz="2400" dirty="0"/>
              <a:t>	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= max(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[j] ,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[j-w]+v)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8264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灰階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Words>1900</Words>
  <Application>Microsoft Office PowerPoint</Application>
  <PresentationFormat>寬螢幕</PresentationFormat>
  <Paragraphs>284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Wingdings</vt:lpstr>
      <vt:lpstr>回顧</vt:lpstr>
      <vt:lpstr>背包問題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背包問題</dc:title>
  <dc:creator>07360541</dc:creator>
  <cp:lastModifiedBy>冠智 陳</cp:lastModifiedBy>
  <cp:revision>68</cp:revision>
  <dcterms:created xsi:type="dcterms:W3CDTF">2020-03-15T12:06:04Z</dcterms:created>
  <dcterms:modified xsi:type="dcterms:W3CDTF">2020-03-26T09:48:14Z</dcterms:modified>
</cp:coreProperties>
</file>